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3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日期"/>
          <p:cNvSpPr>
            <a:spLocks noGrp="1"/>
          </p:cNvSpPr>
          <p:nvPr userDrawn="1">
            <p:custDataLst>
              <p:tags r:id="rId12"/>
            </p:custDataLst>
          </p:nvPr>
        </p:nvSpPr>
        <p:spPr>
          <a:xfrm>
            <a:off x="8975090" y="76200"/>
            <a:ext cx="3099435" cy="5308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05000" y="1981200"/>
            <a:ext cx="8561705" cy="29711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自媒体平台的商业变现模式</a:t>
            </a:r>
            <a:endParaRPr lang="en-US" sz="5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203" b="21203"/>
          <a:stretch>
            <a:fillRect/>
          </a:stretch>
        </p:blipFill>
        <p:spPr>
          <a:xfrm>
            <a:off x="4793038" y="1852985"/>
            <a:ext cx="6129450" cy="45730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9110" y="1852985"/>
            <a:ext cx="4076700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内容电商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9110" y="3443352"/>
            <a:ext cx="4076700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定制商品</a:t>
            </a:r>
            <a:endParaRPr lang="en-US" sz="1575" b="1">
              <a:solidFill>
                <a:schemeClr val="accen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9110" y="5135911"/>
            <a:ext cx="4076700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品牌合作</a:t>
            </a:r>
            <a:endParaRPr lang="en-US" sz="1575" b="1">
              <a:solidFill>
                <a:schemeClr val="accent3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9110" y="2187220"/>
            <a:ext cx="4076700" cy="112395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通过自媒体平台推荐和销售商品，实现流量变现。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9110" y="3804338"/>
            <a:ext cx="4076700" cy="112395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根据自媒体的特点和用户需求，推出定制化的商品或服务。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110" y="5477922"/>
            <a:ext cx="4076700" cy="112395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与品牌商合作，推出联名商品或服务，提高自媒体平台的商业价值。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0" name="AutoShape 1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电商模式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29" y="1628258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994345" y="2028557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用户可以通过打赏的方式表达对作者创作的支持和认可。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4345" y="1509487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赞赏作者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4583" r="14583"/>
          <a:stretch>
            <a:fillRect/>
          </a:stretch>
        </p:blipFill>
        <p:spPr>
          <a:xfrm>
            <a:off x="6096000" y="1153983"/>
            <a:ext cx="5194483" cy="5194482"/>
          </a:xfrm>
          <a:prstGeom prst="ellipse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4345" y="3637901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对于一些优质、有趣或具有启发性的内容，用户可以给予打赏。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4345" y="3118831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赞赏内容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94345" y="5274339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自媒体平台可以组织赞赏活动，鼓励用户积极参与，提高用户粘性和活跃度。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4345" y="4755268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赞赏活动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3829" y="3237602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763829" y="4874039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12" name="Group 1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3" name="AutoShape 1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打赏模式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3421" y="3671349"/>
            <a:ext cx="718185" cy="106680"/>
          </a:xfrm>
          <a:prstGeom prst="rect">
            <a:avLst/>
          </a:prstGeom>
        </p:spPr>
      </p:sp>
      <p:sp>
        <p:nvSpPr>
          <p:cNvPr id="3" name="AutoShape 3"/>
          <p:cNvSpPr/>
          <p:nvPr/>
        </p:nvSpPr>
        <p:spPr>
          <a:xfrm>
            <a:off x="1303421" y="4038634"/>
            <a:ext cx="743585" cy="106680"/>
          </a:xfrm>
          <a:prstGeom prst="rect">
            <a:avLst/>
          </a:prstGeom>
        </p:spPr>
      </p:sp>
      <p:grpSp>
        <p:nvGrpSpPr>
          <p:cNvPr id="4" name="Group 4"/>
          <p:cNvGrpSpPr/>
          <p:nvPr/>
        </p:nvGrpSpPr>
        <p:grpSpPr>
          <a:xfrm>
            <a:off x="1303421" y="2549736"/>
            <a:ext cx="4145173" cy="823690"/>
            <a:chOff x="1303421" y="2549736"/>
            <a:chExt cx="4145173" cy="823690"/>
          </a:xfrm>
        </p:grpSpPr>
        <p:sp>
          <p:nvSpPr>
            <p:cNvPr id="5" name="TextBox 5"/>
            <p:cNvSpPr txBox="1"/>
            <p:nvPr/>
          </p:nvSpPr>
          <p:spPr>
            <a:xfrm>
              <a:off x="1303421" y="2549736"/>
              <a:ext cx="4145173" cy="823690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4950" b="1">
                  <a:solidFill>
                    <a:schemeClr val="accent3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</a:t>
              </a:r>
              <a:endParaRPr lang="en-US" sz="4950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03421" y="3463324"/>
            <a:ext cx="9764382" cy="7010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自媒体平台的商业模式挑战与机遇</a:t>
            </a:r>
            <a:endParaRPr lang="en-US" sz="36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8881" y="2203706"/>
            <a:ext cx="1313497" cy="2082451"/>
          </a:xfrm>
          <a:custGeom>
            <a:avLst/>
            <a:gdLst/>
            <a:ahLst/>
            <a:cxnLst/>
            <a:rect l="l" t="t" r="r" b="b"/>
            <a:pathLst>
              <a:path w="81" h="128">
                <a:moveTo>
                  <a:pt x="3" y="103"/>
                </a:moveTo>
                <a:cubicBezTo>
                  <a:pt x="10" y="118"/>
                  <a:pt x="24" y="128"/>
                  <a:pt x="41" y="128"/>
                </a:cubicBezTo>
                <a:cubicBezTo>
                  <a:pt x="57" y="128"/>
                  <a:pt x="70" y="118"/>
                  <a:pt x="78" y="104"/>
                </a:cubicBezTo>
                <a:cubicBezTo>
                  <a:pt x="81" y="98"/>
                  <a:pt x="81" y="95"/>
                  <a:pt x="79" y="89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2"/>
                  <a:pt x="45" y="1"/>
                  <a:pt x="43" y="0"/>
                </a:cubicBezTo>
                <a:cubicBezTo>
                  <a:pt x="41" y="0"/>
                  <a:pt x="38" y="1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25" y="37"/>
                  <a:pt x="14" y="56"/>
                  <a:pt x="2" y="89"/>
                </a:cubicBezTo>
                <a:cubicBezTo>
                  <a:pt x="0" y="95"/>
                  <a:pt x="0" y="98"/>
                  <a:pt x="3" y="103"/>
                </a:cubicBezTo>
                <a:close/>
                <a:moveTo>
                  <a:pt x="10" y="96"/>
                </a:moveTo>
                <a:cubicBezTo>
                  <a:pt x="41" y="20"/>
                  <a:pt x="41" y="20"/>
                  <a:pt x="41" y="20"/>
                </a:cubicBezTo>
                <a:cubicBezTo>
                  <a:pt x="71" y="96"/>
                  <a:pt x="71" y="96"/>
                  <a:pt x="71" y="96"/>
                </a:cubicBezTo>
                <a:lnTo>
                  <a:pt x="10" y="96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4058508" y="2203706"/>
            <a:ext cx="1313497" cy="2082451"/>
          </a:xfrm>
          <a:custGeom>
            <a:avLst/>
            <a:gdLst/>
            <a:ahLst/>
            <a:cxnLst/>
            <a:rect l="l" t="t" r="r" b="b"/>
            <a:pathLst>
              <a:path w="81" h="128">
                <a:moveTo>
                  <a:pt x="3" y="103"/>
                </a:moveTo>
                <a:cubicBezTo>
                  <a:pt x="11" y="118"/>
                  <a:pt x="24" y="128"/>
                  <a:pt x="41" y="128"/>
                </a:cubicBezTo>
                <a:cubicBezTo>
                  <a:pt x="57" y="128"/>
                  <a:pt x="71" y="118"/>
                  <a:pt x="78" y="104"/>
                </a:cubicBezTo>
                <a:cubicBezTo>
                  <a:pt x="81" y="98"/>
                  <a:pt x="81" y="95"/>
                  <a:pt x="79" y="89"/>
                </a:cubicBezTo>
                <a:cubicBezTo>
                  <a:pt x="47" y="4"/>
                  <a:pt x="47" y="4"/>
                  <a:pt x="47" y="4"/>
                </a:cubicBezTo>
                <a:cubicBezTo>
                  <a:pt x="46" y="2"/>
                  <a:pt x="45" y="1"/>
                  <a:pt x="43" y="0"/>
                </a:cubicBezTo>
                <a:cubicBezTo>
                  <a:pt x="41" y="0"/>
                  <a:pt x="38" y="1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26" y="37"/>
                  <a:pt x="14" y="56"/>
                  <a:pt x="2" y="89"/>
                </a:cubicBezTo>
                <a:cubicBezTo>
                  <a:pt x="0" y="95"/>
                  <a:pt x="0" y="98"/>
                  <a:pt x="3" y="103"/>
                </a:cubicBezTo>
                <a:close/>
                <a:moveTo>
                  <a:pt x="10" y="96"/>
                </a:moveTo>
                <a:cubicBezTo>
                  <a:pt x="42" y="20"/>
                  <a:pt x="42" y="20"/>
                  <a:pt x="42" y="20"/>
                </a:cubicBezTo>
                <a:cubicBezTo>
                  <a:pt x="71" y="96"/>
                  <a:pt x="71" y="96"/>
                  <a:pt x="71" y="96"/>
                </a:cubicBezTo>
                <a:lnTo>
                  <a:pt x="10" y="96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1547717" y="2211136"/>
            <a:ext cx="3266694" cy="115729"/>
          </a:xfrm>
          <a:custGeom>
            <a:avLst/>
            <a:gdLst/>
            <a:ahLst/>
            <a:cxnLst/>
            <a:rect l="l" t="t" r="r" b="b"/>
            <a:pathLst>
              <a:path w="201" h="7">
                <a:moveTo>
                  <a:pt x="3" y="0"/>
                </a:moveTo>
                <a:cubicBezTo>
                  <a:pt x="198" y="0"/>
                  <a:pt x="198" y="0"/>
                  <a:pt x="198" y="0"/>
                </a:cubicBezTo>
                <a:cubicBezTo>
                  <a:pt x="200" y="0"/>
                  <a:pt x="201" y="2"/>
                  <a:pt x="201" y="4"/>
                </a:cubicBezTo>
                <a:cubicBezTo>
                  <a:pt x="201" y="4"/>
                  <a:pt x="201" y="4"/>
                  <a:pt x="201" y="4"/>
                </a:cubicBezTo>
                <a:cubicBezTo>
                  <a:pt x="201" y="6"/>
                  <a:pt x="200" y="7"/>
                  <a:pt x="198" y="7"/>
                </a:cubicBez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6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2330387" y="2081786"/>
            <a:ext cx="1701355" cy="3225832"/>
          </a:xfrm>
          <a:custGeom>
            <a:avLst/>
            <a:gdLst/>
            <a:ahLst/>
            <a:cxnLst/>
            <a:rect l="l" t="t" r="r" b="b"/>
            <a:pathLst>
              <a:path w="105" h="198">
                <a:moveTo>
                  <a:pt x="62" y="176"/>
                </a:moveTo>
                <a:cubicBezTo>
                  <a:pt x="79" y="178"/>
                  <a:pt x="94" y="186"/>
                  <a:pt x="105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11" y="186"/>
                  <a:pt x="26" y="178"/>
                  <a:pt x="43" y="176"/>
                </a:cubicBezTo>
                <a:cubicBezTo>
                  <a:pt x="43" y="26"/>
                  <a:pt x="43" y="26"/>
                  <a:pt x="43" y="26"/>
                </a:cubicBezTo>
                <a:cubicBezTo>
                  <a:pt x="40" y="23"/>
                  <a:pt x="38" y="19"/>
                  <a:pt x="38" y="15"/>
                </a:cubicBezTo>
                <a:cubicBezTo>
                  <a:pt x="38" y="7"/>
                  <a:pt x="44" y="0"/>
                  <a:pt x="52" y="0"/>
                </a:cubicBezTo>
                <a:cubicBezTo>
                  <a:pt x="60" y="0"/>
                  <a:pt x="67" y="7"/>
                  <a:pt x="67" y="15"/>
                </a:cubicBezTo>
                <a:cubicBezTo>
                  <a:pt x="67" y="19"/>
                  <a:pt x="65" y="23"/>
                  <a:pt x="62" y="26"/>
                </a:cubicBezTo>
                <a:lnTo>
                  <a:pt x="62" y="17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805582" y="1797228"/>
            <a:ext cx="2709482" cy="106680"/>
          </a:xfrm>
          <a:prstGeom prst="rect">
            <a:avLst/>
          </a:prstGeom>
        </p:spPr>
      </p:sp>
      <p:sp>
        <p:nvSpPr>
          <p:cNvPr id="7" name="AutoShape 7"/>
          <p:cNvSpPr/>
          <p:nvPr/>
        </p:nvSpPr>
        <p:spPr>
          <a:xfrm>
            <a:off x="6805582" y="4037128"/>
            <a:ext cx="2709482" cy="106680"/>
          </a:xfrm>
          <a:prstGeom prst="rect">
            <a:avLst/>
          </a:prstGeom>
        </p:spPr>
      </p:sp>
      <p:sp>
        <p:nvSpPr>
          <p:cNvPr id="8" name="TextBox 8"/>
          <p:cNvSpPr txBox="1"/>
          <p:nvPr/>
        </p:nvSpPr>
        <p:spPr>
          <a:xfrm>
            <a:off x="6458495" y="1389081"/>
            <a:ext cx="5076825" cy="4476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内容监管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458495" y="4046529"/>
            <a:ext cx="5076825" cy="457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575" b="1">
                <a:solidFill>
                  <a:schemeClr val="accent4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版权保护</a:t>
            </a:r>
            <a:endParaRPr lang="en-US" sz="1575" b="1">
              <a:solidFill>
                <a:schemeClr val="accent4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内容监管与版权问题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2" name="AutoShape 32"/>
          <p:cNvSpPr/>
          <p:nvPr/>
        </p:nvSpPr>
        <p:spPr>
          <a:xfrm>
            <a:off x="6830551" y="2047294"/>
            <a:ext cx="2709482" cy="106680"/>
          </a:xfrm>
          <a:prstGeom prst="rect">
            <a:avLst/>
          </a:prstGeom>
        </p:spPr>
      </p:sp>
      <p:sp>
        <p:nvSpPr>
          <p:cNvPr id="33" name="AutoShape 33"/>
          <p:cNvSpPr/>
          <p:nvPr/>
        </p:nvSpPr>
        <p:spPr>
          <a:xfrm>
            <a:off x="6830551" y="4287194"/>
            <a:ext cx="2709482" cy="106680"/>
          </a:xfrm>
          <a:prstGeom prst="rect">
            <a:avLst/>
          </a:prstGeom>
        </p:spPr>
      </p:sp>
      <p:sp>
        <p:nvSpPr>
          <p:cNvPr id="34" name="TextBox 34"/>
          <p:cNvSpPr txBox="1"/>
          <p:nvPr/>
        </p:nvSpPr>
        <p:spPr>
          <a:xfrm>
            <a:off x="6458495" y="1716941"/>
            <a:ext cx="5076825" cy="20288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自媒体平台需遵循相关法律法规，对发布的内容进行严格监管，防止传播不良信息。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458495" y="4396703"/>
            <a:ext cx="5076825" cy="1990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自媒体平台需重视版权保护，建立完善的版权保护机制，保护原创作者的权益。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7192" y="3522743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2568117" y="1927706"/>
            <a:ext cx="2204933" cy="2157159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4067465" y="3482773"/>
            <a:ext cx="2116735" cy="2070873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5566823" y="2336206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grpSp>
        <p:nvGrpSpPr>
          <p:cNvPr id="6" name="Group 6"/>
          <p:cNvGrpSpPr/>
          <p:nvPr/>
        </p:nvGrpSpPr>
        <p:grpSpPr>
          <a:xfrm>
            <a:off x="6184200" y="2878170"/>
            <a:ext cx="461677" cy="550831"/>
            <a:chOff x="6184200" y="2878170"/>
            <a:chExt cx="461677" cy="550831"/>
          </a:xfrm>
        </p:grpSpPr>
        <p:sp>
          <p:nvSpPr>
            <p:cNvPr id="7" name="Freeform 7"/>
            <p:cNvSpPr/>
            <p:nvPr/>
          </p:nvSpPr>
          <p:spPr>
            <a:xfrm>
              <a:off x="6350411" y="2984088"/>
              <a:ext cx="147161" cy="176213"/>
            </a:xfrm>
            <a:custGeom>
              <a:avLst/>
              <a:gdLst/>
              <a:ahLst/>
              <a:cxnLst/>
              <a:rect l="l" t="t" r="r" b="b"/>
              <a:pathLst>
                <a:path w="56" h="67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34"/>
                    <a:pt x="2" y="40"/>
                    <a:pt x="7" y="46"/>
                  </a:cubicBezTo>
                  <a:cubicBezTo>
                    <a:pt x="11" y="52"/>
                    <a:pt x="15" y="58"/>
                    <a:pt x="16" y="65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1"/>
                    <a:pt x="26" y="50"/>
                    <a:pt x="22" y="42"/>
                  </a:cubicBezTo>
                  <a:cubicBezTo>
                    <a:pt x="24" y="42"/>
                    <a:pt x="26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1" y="41"/>
                    <a:pt x="33" y="42"/>
                    <a:pt x="34" y="42"/>
                  </a:cubicBezTo>
                  <a:cubicBezTo>
                    <a:pt x="32" y="48"/>
                    <a:pt x="31" y="55"/>
                    <a:pt x="31" y="6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58"/>
                    <a:pt x="46" y="52"/>
                    <a:pt x="50" y="46"/>
                  </a:cubicBezTo>
                  <a:cubicBezTo>
                    <a:pt x="54" y="41"/>
                    <a:pt x="56" y="34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184200" y="2878170"/>
              <a:ext cx="461677" cy="550831"/>
            </a:xfrm>
            <a:custGeom>
              <a:avLst/>
              <a:gdLst/>
              <a:ahLst/>
              <a:cxnLst/>
              <a:rect l="l" t="t" r="r" b="b"/>
              <a:pathLst>
                <a:path w="175" h="209">
                  <a:moveTo>
                    <a:pt x="146" y="24"/>
                  </a:moveTo>
                  <a:cubicBezTo>
                    <a:pt x="126" y="8"/>
                    <a:pt x="100" y="0"/>
                    <a:pt x="66" y="8"/>
                  </a:cubicBezTo>
                  <a:cubicBezTo>
                    <a:pt x="42" y="15"/>
                    <a:pt x="21" y="33"/>
                    <a:pt x="16" y="67"/>
                  </a:cubicBezTo>
                  <a:cubicBezTo>
                    <a:pt x="14" y="78"/>
                    <a:pt x="16" y="84"/>
                    <a:pt x="16" y="85"/>
                  </a:cubicBezTo>
                  <a:cubicBezTo>
                    <a:pt x="18" y="87"/>
                    <a:pt x="20" y="91"/>
                    <a:pt x="20" y="94"/>
                  </a:cubicBezTo>
                  <a:cubicBezTo>
                    <a:pt x="20" y="95"/>
                    <a:pt x="19" y="96"/>
                    <a:pt x="19" y="97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3"/>
                    <a:pt x="0" y="125"/>
                    <a:pt x="1" y="127"/>
                  </a:cubicBezTo>
                  <a:cubicBezTo>
                    <a:pt x="4" y="132"/>
                    <a:pt x="12" y="131"/>
                    <a:pt x="14" y="132"/>
                  </a:cubicBezTo>
                  <a:cubicBezTo>
                    <a:pt x="16" y="133"/>
                    <a:pt x="17" y="136"/>
                    <a:pt x="16" y="139"/>
                  </a:cubicBezTo>
                  <a:cubicBezTo>
                    <a:pt x="15" y="141"/>
                    <a:pt x="13" y="145"/>
                    <a:pt x="15" y="146"/>
                  </a:cubicBezTo>
                  <a:cubicBezTo>
                    <a:pt x="17" y="147"/>
                    <a:pt x="19" y="148"/>
                    <a:pt x="19" y="148"/>
                  </a:cubicBezTo>
                  <a:cubicBezTo>
                    <a:pt x="19" y="148"/>
                    <a:pt x="16" y="149"/>
                    <a:pt x="16" y="151"/>
                  </a:cubicBezTo>
                  <a:cubicBezTo>
                    <a:pt x="15" y="153"/>
                    <a:pt x="16" y="156"/>
                    <a:pt x="19" y="157"/>
                  </a:cubicBezTo>
                  <a:cubicBezTo>
                    <a:pt x="19" y="157"/>
                    <a:pt x="22" y="164"/>
                    <a:pt x="21" y="171"/>
                  </a:cubicBezTo>
                  <a:cubicBezTo>
                    <a:pt x="20" y="177"/>
                    <a:pt x="18" y="183"/>
                    <a:pt x="23" y="187"/>
                  </a:cubicBezTo>
                  <a:cubicBezTo>
                    <a:pt x="28" y="191"/>
                    <a:pt x="48" y="188"/>
                    <a:pt x="60" y="184"/>
                  </a:cubicBezTo>
                  <a:cubicBezTo>
                    <a:pt x="60" y="184"/>
                    <a:pt x="64" y="191"/>
                    <a:pt x="68" y="20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47" y="170"/>
                    <a:pt x="145" y="163"/>
                    <a:pt x="145" y="159"/>
                  </a:cubicBezTo>
                  <a:cubicBezTo>
                    <a:pt x="143" y="148"/>
                    <a:pt x="160" y="128"/>
                    <a:pt x="166" y="106"/>
                  </a:cubicBezTo>
                  <a:cubicBezTo>
                    <a:pt x="173" y="81"/>
                    <a:pt x="175" y="48"/>
                    <a:pt x="146" y="24"/>
                  </a:cubicBezTo>
                  <a:close/>
                  <a:moveTo>
                    <a:pt x="118" y="90"/>
                  </a:moveTo>
                  <a:cubicBezTo>
                    <a:pt x="112" y="98"/>
                    <a:pt x="110" y="104"/>
                    <a:pt x="110" y="110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33"/>
                    <a:pt x="107" y="136"/>
                    <a:pt x="104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5" y="138"/>
                    <a:pt x="93" y="139"/>
                    <a:pt x="91" y="139"/>
                  </a:cubicBezTo>
                  <a:cubicBezTo>
                    <a:pt x="89" y="139"/>
                    <a:pt x="88" y="138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6" y="136"/>
                    <a:pt x="73" y="133"/>
                    <a:pt x="73" y="12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4"/>
                    <a:pt x="70" y="98"/>
                    <a:pt x="65" y="90"/>
                  </a:cubicBezTo>
                  <a:cubicBezTo>
                    <a:pt x="59" y="83"/>
                    <a:pt x="57" y="76"/>
                    <a:pt x="57" y="68"/>
                  </a:cubicBezTo>
                  <a:cubicBezTo>
                    <a:pt x="57" y="49"/>
                    <a:pt x="72" y="34"/>
                    <a:pt x="91" y="34"/>
                  </a:cubicBezTo>
                  <a:cubicBezTo>
                    <a:pt x="110" y="34"/>
                    <a:pt x="126" y="49"/>
                    <a:pt x="126" y="68"/>
                  </a:cubicBezTo>
                  <a:cubicBezTo>
                    <a:pt x="126" y="76"/>
                    <a:pt x="123" y="83"/>
                    <a:pt x="118" y="9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96032" y="4065529"/>
            <a:ext cx="664560" cy="579786"/>
            <a:chOff x="1996032" y="4065529"/>
            <a:chExt cx="664560" cy="579786"/>
          </a:xfrm>
        </p:grpSpPr>
        <p:sp>
          <p:nvSpPr>
            <p:cNvPr id="10" name="Freeform 10"/>
            <p:cNvSpPr/>
            <p:nvPr/>
          </p:nvSpPr>
          <p:spPr>
            <a:xfrm>
              <a:off x="1996032" y="4204879"/>
              <a:ext cx="440436" cy="440436"/>
            </a:xfrm>
            <a:custGeom>
              <a:avLst/>
              <a:gdLst/>
              <a:ahLst/>
              <a:cxnLst/>
              <a:rect l="l" t="t" r="r" b="b"/>
              <a:pathLst>
                <a:path w="167" h="167">
                  <a:moveTo>
                    <a:pt x="161" y="71"/>
                  </a:moveTo>
                  <a:cubicBezTo>
                    <a:pt x="148" y="71"/>
                    <a:pt x="148" y="71"/>
                    <a:pt x="148" y="71"/>
                  </a:cubicBezTo>
                  <a:cubicBezTo>
                    <a:pt x="146" y="62"/>
                    <a:pt x="143" y="54"/>
                    <a:pt x="138" y="4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6"/>
                    <a:pt x="150" y="32"/>
                    <a:pt x="148" y="3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35" y="17"/>
                    <a:pt x="131" y="18"/>
                    <a:pt x="129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3" y="24"/>
                    <a:pt x="105" y="21"/>
                    <a:pt x="96" y="19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3"/>
                    <a:pt x="94" y="0"/>
                    <a:pt x="9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3" y="0"/>
                    <a:pt x="71" y="3"/>
                    <a:pt x="71" y="6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2" y="21"/>
                    <a:pt x="54" y="24"/>
                    <a:pt x="46" y="2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5" y="18"/>
                    <a:pt x="32" y="17"/>
                    <a:pt x="30" y="19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6"/>
                    <a:pt x="19" y="3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4" y="54"/>
                    <a:pt x="20" y="62"/>
                    <a:pt x="19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2" y="71"/>
                    <a:pt x="0" y="73"/>
                    <a:pt x="0" y="7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4"/>
                    <a:pt x="2" y="96"/>
                    <a:pt x="6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0" y="105"/>
                    <a:pt x="24" y="113"/>
                    <a:pt x="29" y="120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7" y="132"/>
                    <a:pt x="17" y="135"/>
                    <a:pt x="18" y="137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2" y="150"/>
                    <a:pt x="35" y="150"/>
                    <a:pt x="37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54" y="143"/>
                    <a:pt x="62" y="147"/>
                    <a:pt x="71" y="148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4"/>
                    <a:pt x="73" y="167"/>
                    <a:pt x="75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4"/>
                    <a:pt x="96" y="161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105" y="147"/>
                    <a:pt x="113" y="143"/>
                    <a:pt x="120" y="138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1" y="150"/>
                    <a:pt x="135" y="150"/>
                    <a:pt x="136" y="148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50" y="135"/>
                    <a:pt x="149" y="132"/>
                    <a:pt x="147" y="13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43" y="113"/>
                    <a:pt x="146" y="105"/>
                    <a:pt x="148" y="96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4" y="96"/>
                    <a:pt x="167" y="94"/>
                    <a:pt x="167" y="92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7" y="73"/>
                    <a:pt x="164" y="71"/>
                    <a:pt x="161" y="71"/>
                  </a:cubicBezTo>
                  <a:close/>
                  <a:moveTo>
                    <a:pt x="83" y="114"/>
                  </a:moveTo>
                  <a:cubicBezTo>
                    <a:pt x="66" y="114"/>
                    <a:pt x="52" y="101"/>
                    <a:pt x="52" y="84"/>
                  </a:cubicBezTo>
                  <a:cubicBezTo>
                    <a:pt x="52" y="67"/>
                    <a:pt x="66" y="53"/>
                    <a:pt x="83" y="53"/>
                  </a:cubicBezTo>
                  <a:cubicBezTo>
                    <a:pt x="100" y="53"/>
                    <a:pt x="114" y="67"/>
                    <a:pt x="114" y="84"/>
                  </a:cubicBezTo>
                  <a:cubicBezTo>
                    <a:pt x="114" y="101"/>
                    <a:pt x="100" y="114"/>
                    <a:pt x="83" y="114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341695" y="4065529"/>
              <a:ext cx="318897" cy="316706"/>
            </a:xfrm>
            <a:custGeom>
              <a:avLst/>
              <a:gdLst/>
              <a:ahLst/>
              <a:cxnLst/>
              <a:rect l="l" t="t" r="r" b="b"/>
              <a:pathLst>
                <a:path w="121" h="120">
                  <a:moveTo>
                    <a:pt x="117" y="51"/>
                  </a:moveTo>
                  <a:cubicBezTo>
                    <a:pt x="108" y="51"/>
                    <a:pt x="108" y="51"/>
                    <a:pt x="108" y="51"/>
                  </a:cubicBezTo>
                  <a:cubicBezTo>
                    <a:pt x="106" y="44"/>
                    <a:pt x="104" y="38"/>
                    <a:pt x="100" y="33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5"/>
                    <a:pt x="109" y="23"/>
                    <a:pt x="108" y="2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2"/>
                    <a:pt x="96" y="12"/>
                    <a:pt x="94" y="14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2" y="17"/>
                    <a:pt x="76" y="14"/>
                    <a:pt x="70" y="1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2" y="1"/>
                    <a:pt x="52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5" y="14"/>
                    <a:pt x="39" y="17"/>
                    <a:pt x="34" y="2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2"/>
                    <a:pt x="24" y="12"/>
                    <a:pt x="22" y="1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3"/>
                    <a:pt x="13" y="25"/>
                    <a:pt x="15" y="27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38"/>
                    <a:pt x="15" y="44"/>
                    <a:pt x="1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52"/>
                    <a:pt x="0" y="5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76"/>
                    <a:pt x="18" y="81"/>
                    <a:pt x="21" y="87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3" y="95"/>
                    <a:pt x="13" y="97"/>
                    <a:pt x="14" y="98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4" y="108"/>
                    <a:pt x="26" y="108"/>
                    <a:pt x="28" y="106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9" y="103"/>
                    <a:pt x="45" y="106"/>
                    <a:pt x="52" y="107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2" y="118"/>
                    <a:pt x="53" y="120"/>
                    <a:pt x="55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9" y="120"/>
                    <a:pt x="70" y="118"/>
                    <a:pt x="70" y="11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6" y="106"/>
                    <a:pt x="82" y="103"/>
                    <a:pt x="87" y="100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8" y="108"/>
                    <a:pt x="99" y="107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7"/>
                    <a:pt x="109" y="95"/>
                    <a:pt x="107" y="93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4" y="81"/>
                    <a:pt x="106" y="76"/>
                    <a:pt x="108" y="69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9" y="69"/>
                    <a:pt x="121" y="68"/>
                    <a:pt x="121" y="66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52"/>
                    <a:pt x="119" y="51"/>
                    <a:pt x="117" y="51"/>
                  </a:cubicBezTo>
                  <a:close/>
                  <a:moveTo>
                    <a:pt x="61" y="82"/>
                  </a:moveTo>
                  <a:cubicBezTo>
                    <a:pt x="48" y="82"/>
                    <a:pt x="38" y="72"/>
                    <a:pt x="38" y="60"/>
                  </a:cubicBezTo>
                  <a:cubicBezTo>
                    <a:pt x="38" y="48"/>
                    <a:pt x="48" y="38"/>
                    <a:pt x="61" y="38"/>
                  </a:cubicBezTo>
                  <a:cubicBezTo>
                    <a:pt x="73" y="38"/>
                    <a:pt x="83" y="48"/>
                    <a:pt x="83" y="60"/>
                  </a:cubicBezTo>
                  <a:cubicBezTo>
                    <a:pt x="83" y="72"/>
                    <a:pt x="73" y="82"/>
                    <a:pt x="61" y="82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836987" y="4210981"/>
            <a:ext cx="577691" cy="614457"/>
            <a:chOff x="4836987" y="4210981"/>
            <a:chExt cx="577691" cy="614457"/>
          </a:xfrm>
        </p:grpSpPr>
        <p:sp>
          <p:nvSpPr>
            <p:cNvPr id="13" name="Freeform 13"/>
            <p:cNvSpPr/>
            <p:nvPr/>
          </p:nvSpPr>
          <p:spPr>
            <a:xfrm>
              <a:off x="5174934" y="4210981"/>
              <a:ext cx="239744" cy="269843"/>
            </a:xfrm>
            <a:custGeom>
              <a:avLst/>
              <a:gdLst/>
              <a:ahLst/>
              <a:cxnLst/>
              <a:rect l="l" t="t" r="r" b="b"/>
              <a:pathLst>
                <a:path w="91" h="102">
                  <a:moveTo>
                    <a:pt x="76" y="45"/>
                  </a:moveTo>
                  <a:cubicBezTo>
                    <a:pt x="65" y="52"/>
                    <a:pt x="54" y="52"/>
                    <a:pt x="50" y="5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2" y="43"/>
                    <a:pt x="40" y="32"/>
                    <a:pt x="45" y="19"/>
                  </a:cubicBezTo>
                  <a:cubicBezTo>
                    <a:pt x="52" y="4"/>
                    <a:pt x="70" y="0"/>
                    <a:pt x="70" y="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1"/>
                    <a:pt x="69" y="21"/>
                    <a:pt x="70" y="22"/>
                  </a:cubicBezTo>
                  <a:cubicBezTo>
                    <a:pt x="70" y="22"/>
                    <a:pt x="70" y="23"/>
                    <a:pt x="70" y="24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90" y="36"/>
                    <a:pt x="76" y="45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836987" y="4396146"/>
              <a:ext cx="461677" cy="429292"/>
            </a:xfrm>
            <a:custGeom>
              <a:avLst/>
              <a:gdLst/>
              <a:ahLst/>
              <a:cxnLst/>
              <a:rect l="l" t="t" r="r" b="b"/>
              <a:pathLst>
                <a:path w="175" h="163">
                  <a:moveTo>
                    <a:pt x="77" y="0"/>
                  </a:moveTo>
                  <a:cubicBezTo>
                    <a:pt x="95" y="0"/>
                    <a:pt x="112" y="6"/>
                    <a:pt x="127" y="1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0" y="36"/>
                    <a:pt x="92" y="34"/>
                    <a:pt x="84" y="34"/>
                  </a:cubicBezTo>
                  <a:cubicBezTo>
                    <a:pt x="59" y="34"/>
                    <a:pt x="41" y="54"/>
                    <a:pt x="44" y="80"/>
                  </a:cubicBezTo>
                  <a:cubicBezTo>
                    <a:pt x="47" y="105"/>
                    <a:pt x="70" y="125"/>
                    <a:pt x="96" y="125"/>
                  </a:cubicBezTo>
                  <a:cubicBezTo>
                    <a:pt x="121" y="125"/>
                    <a:pt x="138" y="105"/>
                    <a:pt x="135" y="80"/>
                  </a:cubicBezTo>
                  <a:cubicBezTo>
                    <a:pt x="134" y="71"/>
                    <a:pt x="130" y="63"/>
                    <a:pt x="125" y="5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8" y="46"/>
                    <a:pt x="166" y="63"/>
                    <a:pt x="169" y="82"/>
                  </a:cubicBezTo>
                  <a:cubicBezTo>
                    <a:pt x="175" y="127"/>
                    <a:pt x="143" y="163"/>
                    <a:pt x="98" y="163"/>
                  </a:cubicBezTo>
                  <a:cubicBezTo>
                    <a:pt x="53" y="163"/>
                    <a:pt x="12" y="127"/>
                    <a:pt x="6" y="82"/>
                  </a:cubicBezTo>
                  <a:cubicBezTo>
                    <a:pt x="0" y="37"/>
                    <a:pt x="31" y="0"/>
                    <a:pt x="77" y="0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976433" y="4512066"/>
              <a:ext cx="195167" cy="181737"/>
            </a:xfrm>
            <a:custGeom>
              <a:avLst/>
              <a:gdLst/>
              <a:ahLst/>
              <a:cxnLst/>
              <a:rect l="l" t="t" r="r" b="b"/>
              <a:pathLst>
                <a:path w="74" h="69">
                  <a:moveTo>
                    <a:pt x="42" y="69"/>
                  </a:moveTo>
                  <a:cubicBezTo>
                    <a:pt x="23" y="69"/>
                    <a:pt x="5" y="54"/>
                    <a:pt x="3" y="35"/>
                  </a:cubicBezTo>
                  <a:cubicBezTo>
                    <a:pt x="0" y="16"/>
                    <a:pt x="14" y="0"/>
                    <a:pt x="33" y="0"/>
                  </a:cubicBezTo>
                  <a:cubicBezTo>
                    <a:pt x="38" y="0"/>
                    <a:pt x="44" y="2"/>
                    <a:pt x="49" y="4"/>
                  </a:cubicBezTo>
                  <a:cubicBezTo>
                    <a:pt x="48" y="6"/>
                    <a:pt x="48" y="9"/>
                    <a:pt x="49" y="1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60" y="20"/>
                    <a:pt x="60" y="20"/>
                  </a:cubicBezTo>
                  <a:cubicBezTo>
                    <a:pt x="62" y="20"/>
                    <a:pt x="64" y="19"/>
                    <a:pt x="66" y="18"/>
                  </a:cubicBezTo>
                  <a:cubicBezTo>
                    <a:pt x="69" y="23"/>
                    <a:pt x="71" y="29"/>
                    <a:pt x="72" y="35"/>
                  </a:cubicBezTo>
                  <a:cubicBezTo>
                    <a:pt x="74" y="54"/>
                    <a:pt x="61" y="69"/>
                    <a:pt x="42" y="69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5084541" y="4461869"/>
              <a:ext cx="113728" cy="129349"/>
            </a:xfrm>
            <a:custGeom>
              <a:avLst/>
              <a:gdLst/>
              <a:ahLst/>
              <a:cxnLst/>
              <a:rect l="l" t="t" r="r" b="b"/>
              <a:pathLst>
                <a:path w="43" h="49">
                  <a:moveTo>
                    <a:pt x="13" y="31"/>
                  </a:moveTo>
                  <a:cubicBezTo>
                    <a:pt x="11" y="28"/>
                    <a:pt x="12" y="25"/>
                    <a:pt x="14" y="2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2" y="34"/>
                    <a:pt x="19" y="35"/>
                    <a:pt x="17" y="3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13" y="31"/>
                  </a:ln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3390861" y="2655299"/>
            <a:ext cx="559445" cy="701973"/>
            <a:chOff x="3390861" y="2655299"/>
            <a:chExt cx="559445" cy="701973"/>
          </a:xfrm>
        </p:grpSpPr>
        <p:sp>
          <p:nvSpPr>
            <p:cNvPr id="18" name="Freeform 18"/>
            <p:cNvSpPr/>
            <p:nvPr/>
          </p:nvSpPr>
          <p:spPr>
            <a:xfrm>
              <a:off x="3782073" y="2655299"/>
              <a:ext cx="168233" cy="183703"/>
            </a:xfrm>
            <a:custGeom>
              <a:avLst/>
              <a:gdLst/>
              <a:ahLst/>
              <a:cxnLst/>
              <a:rect l="l" t="t" r="r" b="b"/>
              <a:pathLst>
                <a:path w="126" h="140">
                  <a:moveTo>
                    <a:pt x="0" y="57"/>
                  </a:moveTo>
                  <a:lnTo>
                    <a:pt x="48" y="0"/>
                  </a:lnTo>
                  <a:lnTo>
                    <a:pt x="126" y="85"/>
                  </a:lnTo>
                  <a:lnTo>
                    <a:pt x="78" y="14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564454" y="2751018"/>
              <a:ext cx="296432" cy="326720"/>
            </a:xfrm>
            <a:custGeom>
              <a:avLst/>
              <a:gdLst/>
              <a:ahLst/>
              <a:cxnLst/>
              <a:rect l="l" t="t" r="r" b="b"/>
              <a:pathLst>
                <a:path w="94" h="105">
                  <a:moveTo>
                    <a:pt x="70" y="0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14" y="33"/>
                    <a:pt x="12" y="37"/>
                  </a:cubicBezTo>
                  <a:cubicBezTo>
                    <a:pt x="10" y="40"/>
                    <a:pt x="2" y="67"/>
                    <a:pt x="1" y="70"/>
                  </a:cubicBezTo>
                  <a:cubicBezTo>
                    <a:pt x="0" y="71"/>
                    <a:pt x="0" y="75"/>
                    <a:pt x="0" y="77"/>
                  </a:cubicBezTo>
                  <a:cubicBezTo>
                    <a:pt x="0" y="78"/>
                    <a:pt x="2" y="93"/>
                    <a:pt x="3" y="102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4"/>
                    <a:pt x="4" y="105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2" y="59"/>
                    <a:pt x="37" y="61"/>
                    <a:pt x="40" y="62"/>
                  </a:cubicBezTo>
                  <a:cubicBezTo>
                    <a:pt x="39" y="64"/>
                    <a:pt x="37" y="68"/>
                    <a:pt x="37" y="69"/>
                  </a:cubicBezTo>
                  <a:cubicBezTo>
                    <a:pt x="36" y="71"/>
                    <a:pt x="30" y="78"/>
                    <a:pt x="27" y="83"/>
                  </a:cubicBezTo>
                  <a:cubicBezTo>
                    <a:pt x="25" y="85"/>
                    <a:pt x="24" y="90"/>
                    <a:pt x="28" y="93"/>
                  </a:cubicBezTo>
                  <a:cubicBezTo>
                    <a:pt x="29" y="94"/>
                    <a:pt x="31" y="95"/>
                    <a:pt x="33" y="95"/>
                  </a:cubicBezTo>
                  <a:cubicBezTo>
                    <a:pt x="37" y="95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1"/>
                    <a:pt x="56" y="74"/>
                    <a:pt x="63" y="71"/>
                  </a:cubicBezTo>
                  <a:cubicBezTo>
                    <a:pt x="69" y="68"/>
                    <a:pt x="87" y="54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390861" y="3012170"/>
              <a:ext cx="467288" cy="345102"/>
            </a:xfrm>
            <a:custGeom>
              <a:avLst/>
              <a:gdLst/>
              <a:ahLst/>
              <a:cxnLst/>
              <a:rect l="l" t="t" r="r" b="b"/>
              <a:pathLst>
                <a:path w="148" h="111">
                  <a:moveTo>
                    <a:pt x="124" y="49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3" y="13"/>
                    <a:pt x="81" y="12"/>
                    <a:pt x="80" y="10"/>
                  </a:cubicBezTo>
                  <a:cubicBezTo>
                    <a:pt x="77" y="7"/>
                    <a:pt x="77" y="3"/>
                    <a:pt x="7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24" y="4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2" name="AutoShape 2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用户付费意愿与习惯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809821" y="1388973"/>
            <a:ext cx="2987778" cy="490334"/>
            <a:chOff x="7809821" y="1388973"/>
            <a:chExt cx="2987778" cy="490334"/>
          </a:xfrm>
        </p:grpSpPr>
        <p:sp>
          <p:nvSpPr>
            <p:cNvPr id="44" name="TextBox 44"/>
            <p:cNvSpPr txBox="1"/>
            <p:nvPr/>
          </p:nvSpPr>
          <p:spPr>
            <a:xfrm>
              <a:off x="7809821" y="1388973"/>
              <a:ext cx="2987778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0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付费意愿</a:t>
              </a:r>
              <a:endPara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809821" y="1823726"/>
            <a:ext cx="3286271" cy="1875094"/>
            <a:chOff x="7809821" y="1823726"/>
            <a:chExt cx="3286271" cy="1875094"/>
          </a:xfrm>
        </p:grpSpPr>
        <p:sp>
          <p:nvSpPr>
            <p:cNvPr id="46" name="TextBox 46"/>
            <p:cNvSpPr txBox="1"/>
            <p:nvPr/>
          </p:nvSpPr>
          <p:spPr>
            <a:xfrm>
              <a:off x="7809821" y="1823726"/>
              <a:ext cx="3286271" cy="1875094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自媒体平台需了解用户需求，提供有价值的内容和服务，提高用户付费意愿。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09821" y="3814445"/>
            <a:ext cx="2987778" cy="490334"/>
            <a:chOff x="7809821" y="3814445"/>
            <a:chExt cx="2987778" cy="490334"/>
          </a:xfrm>
        </p:grpSpPr>
        <p:sp>
          <p:nvSpPr>
            <p:cNvPr id="48" name="TextBox 48"/>
            <p:cNvSpPr txBox="1"/>
            <p:nvPr/>
          </p:nvSpPr>
          <p:spPr>
            <a:xfrm>
              <a:off x="7809821" y="3814445"/>
              <a:ext cx="2987778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0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付费习惯</a:t>
              </a:r>
              <a:endPara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809821" y="4249198"/>
            <a:ext cx="3286271" cy="1875094"/>
            <a:chOff x="7809821" y="4249198"/>
            <a:chExt cx="3286271" cy="1875094"/>
          </a:xfrm>
        </p:grpSpPr>
        <p:sp>
          <p:nvSpPr>
            <p:cNvPr id="50" name="TextBox 50"/>
            <p:cNvSpPr txBox="1"/>
            <p:nvPr/>
          </p:nvSpPr>
          <p:spPr>
            <a:xfrm>
              <a:off x="7809821" y="4249198"/>
              <a:ext cx="3286271" cy="1875094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自媒体平台需培养用户的付费习惯，通过优惠活动、会员制度等方式吸引用户付费。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rcRect t="2393" b="2393"/>
          <a:stretch>
            <a:fillRect/>
          </a:stretch>
        </p:blipFill>
        <p:spPr>
          <a:xfrm>
            <a:off x="939482" y="1415327"/>
            <a:ext cx="4843295" cy="4843295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61748" y="2005888"/>
            <a:ext cx="4762500" cy="1838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自媒体平台需不断创新和优化商业模式，确保商业模式的可持续性。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61748" y="1352723"/>
            <a:ext cx="4638675" cy="8382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可持续性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61748" y="4499375"/>
            <a:ext cx="4762500" cy="1838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自媒体平台需提高盈利能力，通过多元化盈利方式实现商业闭环。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61748" y="3870593"/>
            <a:ext cx="5124450" cy="8382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盈利性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8" name="AutoShape 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商业模式可持续性与盈利性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3421" y="3671349"/>
            <a:ext cx="718185" cy="106680"/>
          </a:xfrm>
          <a:prstGeom prst="rect">
            <a:avLst/>
          </a:prstGeom>
        </p:spPr>
      </p:sp>
      <p:sp>
        <p:nvSpPr>
          <p:cNvPr id="3" name="AutoShape 3"/>
          <p:cNvSpPr/>
          <p:nvPr/>
        </p:nvSpPr>
        <p:spPr>
          <a:xfrm>
            <a:off x="1303421" y="4038634"/>
            <a:ext cx="743585" cy="106680"/>
          </a:xfrm>
          <a:prstGeom prst="rect">
            <a:avLst/>
          </a:prstGeom>
        </p:spPr>
      </p:sp>
      <p:grpSp>
        <p:nvGrpSpPr>
          <p:cNvPr id="4" name="Group 4"/>
          <p:cNvGrpSpPr/>
          <p:nvPr/>
        </p:nvGrpSpPr>
        <p:grpSpPr>
          <a:xfrm>
            <a:off x="1303421" y="2549736"/>
            <a:ext cx="4145173" cy="823690"/>
            <a:chOff x="1303421" y="2549736"/>
            <a:chExt cx="4145173" cy="823690"/>
          </a:xfrm>
        </p:grpSpPr>
        <p:sp>
          <p:nvSpPr>
            <p:cNvPr id="5" name="TextBox 5"/>
            <p:cNvSpPr txBox="1"/>
            <p:nvPr/>
          </p:nvSpPr>
          <p:spPr>
            <a:xfrm>
              <a:off x="1303421" y="2549736"/>
              <a:ext cx="4145173" cy="823690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4950" b="1">
                  <a:solidFill>
                    <a:schemeClr val="accent3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04</a:t>
              </a:r>
              <a:endParaRPr lang="en-US" sz="4950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03421" y="3463324"/>
            <a:ext cx="9764382" cy="7010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自媒体平台的未来发展趋势与展望</a:t>
            </a:r>
            <a:endParaRPr lang="en-US" sz="36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49579" y="1319127"/>
            <a:ext cx="5106411" cy="51064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-484350" y="1584357"/>
            <a:ext cx="4575952" cy="4575952"/>
          </a:xfrm>
          <a:prstGeom prst="ellipse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935912" y="509596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935912" y="525146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74571" y="4851539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数据驱动的决策支持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74571" y="5341007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运用大数据分析，优化自媒体内容生产、分发和运营，提高运营效率和商业价值。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935912" y="181958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4935912" y="197508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74571" y="1538583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人工智能技术应用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74571" y="2003667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利用AI算法分析用户行为和兴趣，实现个性化推荐和精准营销，提高自媒体内容与用户的匹配度。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935912" y="345777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4935912" y="361327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074571" y="3188965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虚拟现实与增强现实技术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74571" y="3666241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通过VR/AR技术提供沉浸式内容体验，创新自媒体内容形式，提升用户参与度和粘性。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技术驱动下的商业模式创新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4963" y="1569535"/>
            <a:ext cx="4219249" cy="4219249"/>
          </a:xfrm>
          <a:prstGeom prst="ellipse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163133" y="1294832"/>
            <a:ext cx="6264882" cy="1468186"/>
            <a:chOff x="5163133" y="1294832"/>
            <a:chExt cx="6264882" cy="1468186"/>
          </a:xfrm>
        </p:grpSpPr>
        <p:sp>
          <p:nvSpPr>
            <p:cNvPr id="4" name="AutoShape 4"/>
            <p:cNvSpPr/>
            <p:nvPr/>
          </p:nvSpPr>
          <p:spPr>
            <a:xfrm>
              <a:off x="5328795" y="1294832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632910" y="1424361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广告合作与品牌推广</a:t>
              </a:r>
              <a:endPara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32910" y="1910708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通过与品牌合作，进行广告植入、品牌推广和联名活动，实现自媒体的商业化变现。</a:t>
              </a:r>
              <a:endPara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5163133" y="1294832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163133" y="2945066"/>
            <a:ext cx="6264882" cy="1468186"/>
            <a:chOff x="5163133" y="2945066"/>
            <a:chExt cx="6264882" cy="1468186"/>
          </a:xfrm>
        </p:grpSpPr>
        <p:sp>
          <p:nvSpPr>
            <p:cNvPr id="9" name="AutoShape 9"/>
            <p:cNvSpPr/>
            <p:nvPr/>
          </p:nvSpPr>
          <p:spPr>
            <a:xfrm>
              <a:off x="5328795" y="2945066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5632910" y="3074595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付费内容与会员服务</a:t>
              </a:r>
              <a:endPara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632910" y="3560941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提供独家优质内容、独家活动等增值服务，吸引用户付费订阅，实现自媒体的长期收益。</a:t>
              </a:r>
              <a:endPara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163133" y="2945066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5163133" y="4595300"/>
            <a:ext cx="6264882" cy="1468186"/>
            <a:chOff x="5163133" y="4595300"/>
            <a:chExt cx="6264882" cy="1468186"/>
          </a:xfrm>
        </p:grpSpPr>
        <p:sp>
          <p:nvSpPr>
            <p:cNvPr id="14" name="AutoShape 14"/>
            <p:cNvSpPr/>
            <p:nvPr/>
          </p:nvSpPr>
          <p:spPr>
            <a:xfrm>
              <a:off x="5328795" y="4595300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632910" y="4724828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电商与直播带货</a:t>
              </a:r>
              <a:endPara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632910" y="5211175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结合电商和直播带货，销售自媒体品牌商品或推广合作品牌，实现流量变现。</a:t>
              </a:r>
              <a:endPara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5163133" y="4595300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9" name="AutoShape 1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多元化变现模式的融合发展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6033" y="1751287"/>
            <a:ext cx="3519940" cy="4234459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cxnSp>
        <p:nvCxnSpPr>
          <p:cNvPr id="3" name="Connector 3"/>
          <p:cNvCxnSpPr/>
          <p:nvPr/>
        </p:nvCxnSpPr>
        <p:spPr>
          <a:xfrm>
            <a:off x="1068653" y="2719942"/>
            <a:ext cx="2654699" cy="0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</a:ln>
        </p:spPr>
      </p:cxnSp>
      <p:sp>
        <p:nvSpPr>
          <p:cNvPr id="4" name="TextBox 4"/>
          <p:cNvSpPr txBox="1"/>
          <p:nvPr/>
        </p:nvSpPr>
        <p:spPr>
          <a:xfrm>
            <a:off x="1084612" y="1775671"/>
            <a:ext cx="2619375" cy="9334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86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平台支持与赋能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94460" y="2924197"/>
            <a:ext cx="3000375" cy="2752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自媒体平台为创作者提供技术支持、流量推广和商业合作机会，助力个人成长。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403619" y="1751287"/>
            <a:ext cx="3519940" cy="4234459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cxnSp>
        <p:nvCxnSpPr>
          <p:cNvPr id="7" name="Connector 7"/>
          <p:cNvCxnSpPr/>
          <p:nvPr/>
        </p:nvCxnSpPr>
        <p:spPr>
          <a:xfrm>
            <a:off x="4836240" y="2719942"/>
            <a:ext cx="2654699" cy="0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</a:ln>
        </p:spPr>
      </p:cxnSp>
      <p:sp>
        <p:nvSpPr>
          <p:cNvPr id="8" name="TextBox 8"/>
          <p:cNvSpPr txBox="1"/>
          <p:nvPr/>
        </p:nvSpPr>
        <p:spPr>
          <a:xfrm>
            <a:off x="4852198" y="1775671"/>
            <a:ext cx="2619375" cy="9334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86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创作者社区建设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62047" y="2924197"/>
            <a:ext cx="3000375" cy="2752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平台打造创作者社区，促进创作者之间的交流与合作，形成良好的创作生态。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171205" y="1751287"/>
            <a:ext cx="3519940" cy="4234459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cxnSp>
        <p:nvCxnSpPr>
          <p:cNvPr id="11" name="Connector 11"/>
          <p:cNvCxnSpPr/>
          <p:nvPr/>
        </p:nvCxnSpPr>
        <p:spPr>
          <a:xfrm>
            <a:off x="8603826" y="2719942"/>
            <a:ext cx="2654699" cy="0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</a:ln>
        </p:spPr>
      </p:cxnSp>
      <p:sp>
        <p:nvSpPr>
          <p:cNvPr id="12" name="TextBox 12"/>
          <p:cNvSpPr txBox="1"/>
          <p:nvPr/>
        </p:nvSpPr>
        <p:spPr>
          <a:xfrm>
            <a:off x="8619785" y="1775671"/>
            <a:ext cx="2619375" cy="9334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86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利益共享与共赢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29633" y="2924197"/>
            <a:ext cx="3000375" cy="2752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平台与创作者共同分享商业化收益，建立长期稳定的合作关系，实现共同发展。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平台与个人共同成长与共赢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464298" y="2626609"/>
            <a:ext cx="2243613" cy="2243613"/>
          </a:xfrm>
          <a:prstGeom prst="ellipse">
            <a:avLst/>
          </a:prstGeom>
          <a:solidFill>
            <a:schemeClr val="accent1">
              <a:lumMod val="20000"/>
              <a:lumOff val="80000"/>
              <a:alpha val="47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846965" y="1811983"/>
            <a:ext cx="1478280" cy="38728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40000"/>
              </a:lnSpc>
              <a:spcBef>
                <a:spcPts val="375"/>
              </a:spcBef>
            </a:pPr>
            <a:r>
              <a:rPr lang="en-US" sz="8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endParaRPr lang="en-US" sz="8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40000"/>
              </a:lnSpc>
              <a:spcBef>
                <a:spcPts val="375"/>
              </a:spcBef>
            </a:pPr>
            <a:r>
              <a:rPr lang="en-US" sz="8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endParaRPr lang="en-US" sz="8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82772" y="3569345"/>
            <a:ext cx="2049780" cy="60579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1575">
                <a:solidFill>
                  <a:schemeClr val="accent1">
                    <a:lumMod val="40000"/>
                    <a:lumOff val="6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CONTENCT</a:t>
            </a:r>
            <a:endParaRPr lang="en-US" sz="1575">
              <a:solidFill>
                <a:schemeClr val="accent1">
                  <a:lumMod val="40000"/>
                  <a:lumOff val="6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181637" y="1066800"/>
            <a:ext cx="5117446" cy="5118431"/>
          </a:xfrm>
          <a:prstGeom prst="rect">
            <a:avLst/>
          </a:prstGeom>
        </p:spPr>
        <p:txBody>
          <a:bodyPr vert="horz" wrap="square" lIns="85725" tIns="85725" rIns="47625" bIns="85725" rtlCol="0" anchor="ctr" anchorCtr="0">
            <a:noAutofit/>
          </a:bodyPr>
          <a:lstStyle/>
          <a:p>
            <a:pPr marL="203200" lvl="0" indent="-203200" algn="l">
              <a:lnSpc>
                <a:spcPct val="200000"/>
              </a:lnSpc>
              <a:spcBef>
                <a:spcPts val="375"/>
              </a:spcBef>
              <a:buFont typeface="Arial" panose="020B0604020202020204"/>
              <a:buChar char="•"/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自媒体平台的商业闭环</a:t>
            </a:r>
            <a:endParaRPr lang="en-US" sz="1100"/>
          </a:p>
          <a:p>
            <a:pPr marL="203200" lvl="0" indent="-203200">
              <a:lnSpc>
                <a:spcPct val="20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自媒体平台的创新变现模式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20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自媒体平台的商业模式挑战与机遇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20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自媒体平台的未来发展趋势与展望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067860" y="7600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11052" y="2933767"/>
            <a:ext cx="7171096" cy="14014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9105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 YOU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2438800" y="4572000"/>
            <a:ext cx="7315601" cy="4673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035">
                <a:solidFill>
                  <a:schemeClr val="accen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感谢聆听</a:t>
            </a:r>
            <a:endParaRPr lang="en-US" sz="11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3421" y="3671349"/>
            <a:ext cx="718185" cy="106680"/>
          </a:xfrm>
          <a:prstGeom prst="rect">
            <a:avLst/>
          </a:prstGeom>
        </p:spPr>
      </p:sp>
      <p:sp>
        <p:nvSpPr>
          <p:cNvPr id="3" name="AutoShape 3"/>
          <p:cNvSpPr/>
          <p:nvPr/>
        </p:nvSpPr>
        <p:spPr>
          <a:xfrm>
            <a:off x="1303421" y="4038634"/>
            <a:ext cx="743585" cy="106680"/>
          </a:xfrm>
          <a:prstGeom prst="rect">
            <a:avLst/>
          </a:prstGeom>
        </p:spPr>
      </p:sp>
      <p:grpSp>
        <p:nvGrpSpPr>
          <p:cNvPr id="4" name="Group 4"/>
          <p:cNvGrpSpPr/>
          <p:nvPr/>
        </p:nvGrpSpPr>
        <p:grpSpPr>
          <a:xfrm>
            <a:off x="1303421" y="2549736"/>
            <a:ext cx="4145173" cy="823690"/>
            <a:chOff x="1303421" y="2549736"/>
            <a:chExt cx="4145173" cy="823690"/>
          </a:xfrm>
        </p:grpSpPr>
        <p:sp>
          <p:nvSpPr>
            <p:cNvPr id="5" name="TextBox 5"/>
            <p:cNvSpPr txBox="1"/>
            <p:nvPr/>
          </p:nvSpPr>
          <p:spPr>
            <a:xfrm>
              <a:off x="1303421" y="2549736"/>
              <a:ext cx="4145173" cy="823690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4950" b="1">
                  <a:solidFill>
                    <a:schemeClr val="accent3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</a:t>
              </a:r>
              <a:endParaRPr lang="en-US" sz="4950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03421" y="3463324"/>
            <a:ext cx="9764382" cy="7010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自媒体平台的商业闭环</a:t>
            </a:r>
            <a:endParaRPr lang="en-US" sz="36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17731" y="2063687"/>
            <a:ext cx="1240346" cy="962406"/>
            <a:chOff x="2417731" y="2063687"/>
            <a:chExt cx="1240346" cy="962406"/>
          </a:xfrm>
        </p:grpSpPr>
        <p:sp>
          <p:nvSpPr>
            <p:cNvPr id="3" name="Freeform 3"/>
            <p:cNvSpPr/>
            <p:nvPr/>
          </p:nvSpPr>
          <p:spPr>
            <a:xfrm>
              <a:off x="2995231" y="2619756"/>
              <a:ext cx="399288" cy="154495"/>
            </a:xfrm>
            <a:custGeom>
              <a:avLst/>
              <a:gdLst/>
              <a:ahLst/>
              <a:cxnLst/>
              <a:rect l="l" t="t" r="r" b="b"/>
              <a:pathLst>
                <a:path w="21216" h="20708">
                  <a:moveTo>
                    <a:pt x="1330" y="19753"/>
                  </a:moveTo>
                  <a:cubicBezTo>
                    <a:pt x="2564" y="21600"/>
                    <a:pt x="4162" y="20692"/>
                    <a:pt x="4961" y="17693"/>
                  </a:cubicBezTo>
                  <a:lnTo>
                    <a:pt x="5011" y="17511"/>
                  </a:lnTo>
                  <a:lnTo>
                    <a:pt x="21216" y="4080"/>
                  </a:lnTo>
                  <a:lnTo>
                    <a:pt x="20841" y="0"/>
                  </a:lnTo>
                  <a:lnTo>
                    <a:pt x="4098" y="7952"/>
                  </a:lnTo>
                  <a:cubicBezTo>
                    <a:pt x="2812" y="6028"/>
                    <a:pt x="1144" y="7103"/>
                    <a:pt x="382" y="10348"/>
                  </a:cubicBezTo>
                  <a:cubicBezTo>
                    <a:pt x="-384" y="13604"/>
                    <a:pt x="39" y="17822"/>
                    <a:pt x="1330" y="19753"/>
                  </a:cubicBezTo>
                  <a:cubicBezTo>
                    <a:pt x="1330" y="19753"/>
                    <a:pt x="1330" y="19753"/>
                    <a:pt x="1330" y="19753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417731" y="2063687"/>
              <a:ext cx="1240346" cy="96240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0801" y="0"/>
                  </a:moveTo>
                  <a:cubicBezTo>
                    <a:pt x="4845" y="0"/>
                    <a:pt x="0" y="6244"/>
                    <a:pt x="0" y="13917"/>
                  </a:cubicBezTo>
                  <a:cubicBezTo>
                    <a:pt x="0" y="16592"/>
                    <a:pt x="592" y="19193"/>
                    <a:pt x="1714" y="21439"/>
                  </a:cubicBezTo>
                  <a:lnTo>
                    <a:pt x="1794" y="21600"/>
                  </a:lnTo>
                  <a:lnTo>
                    <a:pt x="3127" y="21600"/>
                  </a:lnTo>
                  <a:lnTo>
                    <a:pt x="4906" y="19306"/>
                  </a:lnTo>
                  <a:lnTo>
                    <a:pt x="4061" y="18215"/>
                  </a:lnTo>
                  <a:lnTo>
                    <a:pt x="2388" y="20369"/>
                  </a:lnTo>
                  <a:lnTo>
                    <a:pt x="2326" y="20233"/>
                  </a:lnTo>
                  <a:cubicBezTo>
                    <a:pt x="1460" y="18314"/>
                    <a:pt x="1004" y="16131"/>
                    <a:pt x="1004" y="13917"/>
                  </a:cubicBezTo>
                  <a:cubicBezTo>
                    <a:pt x="1004" y="13853"/>
                    <a:pt x="1005" y="13791"/>
                    <a:pt x="1009" y="13726"/>
                  </a:cubicBezTo>
                  <a:lnTo>
                    <a:pt x="1018" y="13477"/>
                  </a:lnTo>
                  <a:lnTo>
                    <a:pt x="3260" y="13477"/>
                  </a:lnTo>
                  <a:lnTo>
                    <a:pt x="3260" y="11934"/>
                  </a:lnTo>
                  <a:lnTo>
                    <a:pt x="1134" y="11932"/>
                  </a:lnTo>
                  <a:lnTo>
                    <a:pt x="1152" y="11789"/>
                  </a:lnTo>
                  <a:cubicBezTo>
                    <a:pt x="1424" y="9725"/>
                    <a:pt x="2099" y="7766"/>
                    <a:pt x="3102" y="6124"/>
                  </a:cubicBezTo>
                  <a:lnTo>
                    <a:pt x="3168" y="6015"/>
                  </a:lnTo>
                  <a:lnTo>
                    <a:pt x="4705" y="8001"/>
                  </a:lnTo>
                  <a:lnTo>
                    <a:pt x="5553" y="6910"/>
                  </a:lnTo>
                  <a:lnTo>
                    <a:pt x="3975" y="4872"/>
                  </a:lnTo>
                  <a:lnTo>
                    <a:pt x="4043" y="4787"/>
                  </a:lnTo>
                  <a:cubicBezTo>
                    <a:pt x="5749" y="2693"/>
                    <a:pt x="7985" y="1462"/>
                    <a:pt x="10343" y="1321"/>
                  </a:cubicBezTo>
                  <a:lnTo>
                    <a:pt x="10440" y="1314"/>
                  </a:lnTo>
                  <a:lnTo>
                    <a:pt x="10440" y="4558"/>
                  </a:lnTo>
                  <a:lnTo>
                    <a:pt x="11636" y="4558"/>
                  </a:lnTo>
                  <a:lnTo>
                    <a:pt x="11638" y="1339"/>
                  </a:lnTo>
                  <a:lnTo>
                    <a:pt x="11740" y="1353"/>
                  </a:lnTo>
                  <a:cubicBezTo>
                    <a:pt x="13868" y="1614"/>
                    <a:pt x="15830" y="2746"/>
                    <a:pt x="17421" y="4630"/>
                  </a:cubicBezTo>
                  <a:lnTo>
                    <a:pt x="17492" y="4715"/>
                  </a:lnTo>
                  <a:lnTo>
                    <a:pt x="15950" y="6705"/>
                  </a:lnTo>
                  <a:lnTo>
                    <a:pt x="16799" y="7793"/>
                  </a:lnTo>
                  <a:lnTo>
                    <a:pt x="18323" y="5832"/>
                  </a:lnTo>
                  <a:lnTo>
                    <a:pt x="18388" y="5935"/>
                  </a:lnTo>
                  <a:cubicBezTo>
                    <a:pt x="19451" y="7613"/>
                    <a:pt x="20163" y="9638"/>
                    <a:pt x="20448" y="11789"/>
                  </a:cubicBezTo>
                  <a:lnTo>
                    <a:pt x="20466" y="11932"/>
                  </a:lnTo>
                  <a:lnTo>
                    <a:pt x="18419" y="11932"/>
                  </a:lnTo>
                  <a:lnTo>
                    <a:pt x="18419" y="13475"/>
                  </a:lnTo>
                  <a:lnTo>
                    <a:pt x="20582" y="13477"/>
                  </a:lnTo>
                  <a:lnTo>
                    <a:pt x="20589" y="13710"/>
                  </a:lnTo>
                  <a:cubicBezTo>
                    <a:pt x="20595" y="13791"/>
                    <a:pt x="20596" y="13853"/>
                    <a:pt x="20596" y="13917"/>
                  </a:cubicBezTo>
                  <a:cubicBezTo>
                    <a:pt x="20596" y="16138"/>
                    <a:pt x="20135" y="18333"/>
                    <a:pt x="19260" y="20260"/>
                  </a:cubicBezTo>
                  <a:lnTo>
                    <a:pt x="19203" y="20385"/>
                  </a:lnTo>
                  <a:lnTo>
                    <a:pt x="17426" y="18388"/>
                  </a:lnTo>
                  <a:lnTo>
                    <a:pt x="16641" y="19550"/>
                  </a:lnTo>
                  <a:lnTo>
                    <a:pt x="18460" y="21600"/>
                  </a:lnTo>
                  <a:lnTo>
                    <a:pt x="19804" y="21600"/>
                  </a:lnTo>
                  <a:lnTo>
                    <a:pt x="19886" y="21439"/>
                  </a:lnTo>
                  <a:cubicBezTo>
                    <a:pt x="21008" y="19197"/>
                    <a:pt x="21600" y="16594"/>
                    <a:pt x="21600" y="13917"/>
                  </a:cubicBezTo>
                  <a:cubicBezTo>
                    <a:pt x="21600" y="6244"/>
                    <a:pt x="16755" y="0"/>
                    <a:pt x="10801" y="0"/>
                  </a:cubicBezTo>
                  <a:cubicBezTo>
                    <a:pt x="10801" y="0"/>
                    <a:pt x="10801" y="0"/>
                    <a:pt x="10801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591991" y="2965418"/>
            <a:ext cx="906780" cy="396240"/>
            <a:chOff x="2591991" y="2965418"/>
            <a:chExt cx="906780" cy="396240"/>
          </a:xfrm>
        </p:grpSpPr>
        <p:sp>
          <p:nvSpPr>
            <p:cNvPr id="6" name="TextBox 6"/>
            <p:cNvSpPr txBox="1"/>
            <p:nvPr/>
          </p:nvSpPr>
          <p:spPr>
            <a:xfrm>
              <a:off x="2591991" y="2965418"/>
              <a:ext cx="906780" cy="39624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80%</a:t>
              </a:r>
              <a:endParaRPr lang="en-US" sz="18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595360" y="2063687"/>
            <a:ext cx="1240346" cy="962406"/>
            <a:chOff x="8595360" y="2063687"/>
            <a:chExt cx="1240346" cy="962406"/>
          </a:xfrm>
        </p:grpSpPr>
        <p:sp>
          <p:nvSpPr>
            <p:cNvPr id="8" name="Freeform 8"/>
            <p:cNvSpPr/>
            <p:nvPr/>
          </p:nvSpPr>
          <p:spPr>
            <a:xfrm>
              <a:off x="9172766" y="2619756"/>
              <a:ext cx="399288" cy="154495"/>
            </a:xfrm>
            <a:custGeom>
              <a:avLst/>
              <a:gdLst/>
              <a:ahLst/>
              <a:cxnLst/>
              <a:rect l="l" t="t" r="r" b="b"/>
              <a:pathLst>
                <a:path w="21216" h="20708">
                  <a:moveTo>
                    <a:pt x="1330" y="19753"/>
                  </a:moveTo>
                  <a:cubicBezTo>
                    <a:pt x="2564" y="21600"/>
                    <a:pt x="4162" y="20692"/>
                    <a:pt x="4961" y="17693"/>
                  </a:cubicBezTo>
                  <a:lnTo>
                    <a:pt x="5011" y="17511"/>
                  </a:lnTo>
                  <a:lnTo>
                    <a:pt x="21216" y="4080"/>
                  </a:lnTo>
                  <a:lnTo>
                    <a:pt x="20841" y="0"/>
                  </a:lnTo>
                  <a:lnTo>
                    <a:pt x="4098" y="7952"/>
                  </a:lnTo>
                  <a:cubicBezTo>
                    <a:pt x="2812" y="6028"/>
                    <a:pt x="1144" y="7103"/>
                    <a:pt x="382" y="10348"/>
                  </a:cubicBezTo>
                  <a:cubicBezTo>
                    <a:pt x="-384" y="13604"/>
                    <a:pt x="39" y="17822"/>
                    <a:pt x="1330" y="19753"/>
                  </a:cubicBezTo>
                  <a:cubicBezTo>
                    <a:pt x="1330" y="19753"/>
                    <a:pt x="1330" y="19753"/>
                    <a:pt x="1330" y="19753"/>
                  </a:cubicBez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8595360" y="2063687"/>
              <a:ext cx="1240346" cy="96240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0801" y="0"/>
                  </a:moveTo>
                  <a:cubicBezTo>
                    <a:pt x="4845" y="0"/>
                    <a:pt x="0" y="6244"/>
                    <a:pt x="0" y="13917"/>
                  </a:cubicBezTo>
                  <a:cubicBezTo>
                    <a:pt x="0" y="16592"/>
                    <a:pt x="592" y="19193"/>
                    <a:pt x="1714" y="21439"/>
                  </a:cubicBezTo>
                  <a:lnTo>
                    <a:pt x="1794" y="21600"/>
                  </a:lnTo>
                  <a:lnTo>
                    <a:pt x="3127" y="21600"/>
                  </a:lnTo>
                  <a:lnTo>
                    <a:pt x="4906" y="19306"/>
                  </a:lnTo>
                  <a:lnTo>
                    <a:pt x="4061" y="18215"/>
                  </a:lnTo>
                  <a:lnTo>
                    <a:pt x="2388" y="20369"/>
                  </a:lnTo>
                  <a:lnTo>
                    <a:pt x="2326" y="20233"/>
                  </a:lnTo>
                  <a:cubicBezTo>
                    <a:pt x="1460" y="18314"/>
                    <a:pt x="1004" y="16131"/>
                    <a:pt x="1004" y="13917"/>
                  </a:cubicBezTo>
                  <a:cubicBezTo>
                    <a:pt x="1004" y="13853"/>
                    <a:pt x="1005" y="13791"/>
                    <a:pt x="1009" y="13726"/>
                  </a:cubicBezTo>
                  <a:lnTo>
                    <a:pt x="1018" y="13477"/>
                  </a:lnTo>
                  <a:lnTo>
                    <a:pt x="3260" y="13477"/>
                  </a:lnTo>
                  <a:lnTo>
                    <a:pt x="3260" y="11934"/>
                  </a:lnTo>
                  <a:lnTo>
                    <a:pt x="1134" y="11932"/>
                  </a:lnTo>
                  <a:lnTo>
                    <a:pt x="1152" y="11789"/>
                  </a:lnTo>
                  <a:cubicBezTo>
                    <a:pt x="1424" y="9725"/>
                    <a:pt x="2099" y="7766"/>
                    <a:pt x="3102" y="6124"/>
                  </a:cubicBezTo>
                  <a:lnTo>
                    <a:pt x="3168" y="6015"/>
                  </a:lnTo>
                  <a:lnTo>
                    <a:pt x="4705" y="8001"/>
                  </a:lnTo>
                  <a:lnTo>
                    <a:pt x="5553" y="6910"/>
                  </a:lnTo>
                  <a:lnTo>
                    <a:pt x="3975" y="4872"/>
                  </a:lnTo>
                  <a:lnTo>
                    <a:pt x="4043" y="4787"/>
                  </a:lnTo>
                  <a:cubicBezTo>
                    <a:pt x="5749" y="2693"/>
                    <a:pt x="7985" y="1462"/>
                    <a:pt x="10343" y="1321"/>
                  </a:cubicBezTo>
                  <a:lnTo>
                    <a:pt x="10440" y="1314"/>
                  </a:lnTo>
                  <a:lnTo>
                    <a:pt x="10440" y="4558"/>
                  </a:lnTo>
                  <a:lnTo>
                    <a:pt x="11636" y="4558"/>
                  </a:lnTo>
                  <a:lnTo>
                    <a:pt x="11638" y="1339"/>
                  </a:lnTo>
                  <a:lnTo>
                    <a:pt x="11740" y="1353"/>
                  </a:lnTo>
                  <a:cubicBezTo>
                    <a:pt x="13868" y="1614"/>
                    <a:pt x="15830" y="2746"/>
                    <a:pt x="17421" y="4630"/>
                  </a:cubicBezTo>
                  <a:lnTo>
                    <a:pt x="17492" y="4715"/>
                  </a:lnTo>
                  <a:lnTo>
                    <a:pt x="15950" y="6705"/>
                  </a:lnTo>
                  <a:lnTo>
                    <a:pt x="16799" y="7793"/>
                  </a:lnTo>
                  <a:lnTo>
                    <a:pt x="18323" y="5832"/>
                  </a:lnTo>
                  <a:lnTo>
                    <a:pt x="18388" y="5935"/>
                  </a:lnTo>
                  <a:cubicBezTo>
                    <a:pt x="19451" y="7613"/>
                    <a:pt x="20163" y="9638"/>
                    <a:pt x="20448" y="11789"/>
                  </a:cubicBezTo>
                  <a:lnTo>
                    <a:pt x="20466" y="11932"/>
                  </a:lnTo>
                  <a:lnTo>
                    <a:pt x="18419" y="11932"/>
                  </a:lnTo>
                  <a:lnTo>
                    <a:pt x="18419" y="13475"/>
                  </a:lnTo>
                  <a:lnTo>
                    <a:pt x="20582" y="13477"/>
                  </a:lnTo>
                  <a:lnTo>
                    <a:pt x="20589" y="13710"/>
                  </a:lnTo>
                  <a:cubicBezTo>
                    <a:pt x="20595" y="13791"/>
                    <a:pt x="20596" y="13853"/>
                    <a:pt x="20596" y="13917"/>
                  </a:cubicBezTo>
                  <a:cubicBezTo>
                    <a:pt x="20596" y="16138"/>
                    <a:pt x="20135" y="18333"/>
                    <a:pt x="19260" y="20260"/>
                  </a:cubicBezTo>
                  <a:lnTo>
                    <a:pt x="19203" y="20385"/>
                  </a:lnTo>
                  <a:lnTo>
                    <a:pt x="17426" y="18388"/>
                  </a:lnTo>
                  <a:lnTo>
                    <a:pt x="16641" y="19550"/>
                  </a:lnTo>
                  <a:lnTo>
                    <a:pt x="18460" y="21600"/>
                  </a:lnTo>
                  <a:lnTo>
                    <a:pt x="19804" y="21600"/>
                  </a:lnTo>
                  <a:lnTo>
                    <a:pt x="19886" y="21439"/>
                  </a:lnTo>
                  <a:cubicBezTo>
                    <a:pt x="21008" y="19197"/>
                    <a:pt x="21600" y="16594"/>
                    <a:pt x="21600" y="13917"/>
                  </a:cubicBezTo>
                  <a:cubicBezTo>
                    <a:pt x="21600" y="6244"/>
                    <a:pt x="16755" y="0"/>
                    <a:pt x="10801" y="0"/>
                  </a:cubicBezTo>
                  <a:cubicBezTo>
                    <a:pt x="10801" y="0"/>
                    <a:pt x="10801" y="0"/>
                    <a:pt x="10801" y="0"/>
                  </a:cubicBez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769620" y="2965418"/>
            <a:ext cx="906780" cy="396240"/>
            <a:chOff x="8769620" y="2965418"/>
            <a:chExt cx="906780" cy="396240"/>
          </a:xfrm>
        </p:grpSpPr>
        <p:sp>
          <p:nvSpPr>
            <p:cNvPr id="11" name="TextBox 11"/>
            <p:cNvSpPr txBox="1"/>
            <p:nvPr/>
          </p:nvSpPr>
          <p:spPr>
            <a:xfrm>
              <a:off x="8769620" y="2965418"/>
              <a:ext cx="906780" cy="39624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1">
                  <a:solidFill>
                    <a:schemeClr val="accent3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80%</a:t>
              </a:r>
              <a:endParaRPr lang="en-US" sz="1800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258181" y="1559433"/>
            <a:ext cx="1600105" cy="1242060"/>
            <a:chOff x="5258181" y="1559433"/>
            <a:chExt cx="1600105" cy="1242060"/>
          </a:xfrm>
        </p:grpSpPr>
        <p:sp>
          <p:nvSpPr>
            <p:cNvPr id="13" name="Freeform 13"/>
            <p:cNvSpPr/>
            <p:nvPr/>
          </p:nvSpPr>
          <p:spPr>
            <a:xfrm rot="3243678">
              <a:off x="6003131" y="2277046"/>
              <a:ext cx="515112" cy="199454"/>
            </a:xfrm>
            <a:custGeom>
              <a:avLst/>
              <a:gdLst/>
              <a:ahLst/>
              <a:cxnLst/>
              <a:rect l="l" t="t" r="r" b="b"/>
              <a:pathLst>
                <a:path w="21216" h="20708">
                  <a:moveTo>
                    <a:pt x="1330" y="19753"/>
                  </a:moveTo>
                  <a:cubicBezTo>
                    <a:pt x="2564" y="21600"/>
                    <a:pt x="4162" y="20692"/>
                    <a:pt x="4961" y="17693"/>
                  </a:cubicBezTo>
                  <a:lnTo>
                    <a:pt x="5011" y="17511"/>
                  </a:lnTo>
                  <a:lnTo>
                    <a:pt x="21216" y="4080"/>
                  </a:lnTo>
                  <a:lnTo>
                    <a:pt x="20841" y="0"/>
                  </a:lnTo>
                  <a:lnTo>
                    <a:pt x="4098" y="7952"/>
                  </a:lnTo>
                  <a:cubicBezTo>
                    <a:pt x="2812" y="6028"/>
                    <a:pt x="1144" y="7103"/>
                    <a:pt x="382" y="10348"/>
                  </a:cubicBezTo>
                  <a:cubicBezTo>
                    <a:pt x="-384" y="13604"/>
                    <a:pt x="39" y="17822"/>
                    <a:pt x="1330" y="19753"/>
                  </a:cubicBezTo>
                  <a:cubicBezTo>
                    <a:pt x="1330" y="19753"/>
                    <a:pt x="1330" y="19753"/>
                    <a:pt x="1330" y="19753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5258181" y="1559433"/>
              <a:ext cx="1600105" cy="12420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0801" y="0"/>
                  </a:moveTo>
                  <a:cubicBezTo>
                    <a:pt x="4845" y="0"/>
                    <a:pt x="0" y="6244"/>
                    <a:pt x="0" y="13917"/>
                  </a:cubicBezTo>
                  <a:cubicBezTo>
                    <a:pt x="0" y="16592"/>
                    <a:pt x="592" y="19193"/>
                    <a:pt x="1714" y="21439"/>
                  </a:cubicBezTo>
                  <a:lnTo>
                    <a:pt x="1794" y="21600"/>
                  </a:lnTo>
                  <a:lnTo>
                    <a:pt x="3127" y="21600"/>
                  </a:lnTo>
                  <a:lnTo>
                    <a:pt x="4906" y="19306"/>
                  </a:lnTo>
                  <a:lnTo>
                    <a:pt x="4061" y="18215"/>
                  </a:lnTo>
                  <a:lnTo>
                    <a:pt x="2388" y="20369"/>
                  </a:lnTo>
                  <a:lnTo>
                    <a:pt x="2326" y="20233"/>
                  </a:lnTo>
                  <a:cubicBezTo>
                    <a:pt x="1460" y="18314"/>
                    <a:pt x="1004" y="16131"/>
                    <a:pt x="1004" y="13917"/>
                  </a:cubicBezTo>
                  <a:cubicBezTo>
                    <a:pt x="1004" y="13853"/>
                    <a:pt x="1005" y="13791"/>
                    <a:pt x="1009" y="13726"/>
                  </a:cubicBezTo>
                  <a:lnTo>
                    <a:pt x="1018" y="13477"/>
                  </a:lnTo>
                  <a:lnTo>
                    <a:pt x="3260" y="13477"/>
                  </a:lnTo>
                  <a:lnTo>
                    <a:pt x="3260" y="11934"/>
                  </a:lnTo>
                  <a:lnTo>
                    <a:pt x="1134" y="11932"/>
                  </a:lnTo>
                  <a:lnTo>
                    <a:pt x="1152" y="11789"/>
                  </a:lnTo>
                  <a:cubicBezTo>
                    <a:pt x="1424" y="9725"/>
                    <a:pt x="2099" y="7766"/>
                    <a:pt x="3102" y="6124"/>
                  </a:cubicBezTo>
                  <a:lnTo>
                    <a:pt x="3168" y="6015"/>
                  </a:lnTo>
                  <a:lnTo>
                    <a:pt x="4705" y="8001"/>
                  </a:lnTo>
                  <a:lnTo>
                    <a:pt x="5553" y="6910"/>
                  </a:lnTo>
                  <a:lnTo>
                    <a:pt x="3975" y="4872"/>
                  </a:lnTo>
                  <a:lnTo>
                    <a:pt x="4043" y="4787"/>
                  </a:lnTo>
                  <a:cubicBezTo>
                    <a:pt x="5749" y="2693"/>
                    <a:pt x="7985" y="1462"/>
                    <a:pt x="10343" y="1321"/>
                  </a:cubicBezTo>
                  <a:lnTo>
                    <a:pt x="10440" y="1314"/>
                  </a:lnTo>
                  <a:lnTo>
                    <a:pt x="10440" y="4558"/>
                  </a:lnTo>
                  <a:lnTo>
                    <a:pt x="11636" y="4558"/>
                  </a:lnTo>
                  <a:lnTo>
                    <a:pt x="11638" y="1339"/>
                  </a:lnTo>
                  <a:lnTo>
                    <a:pt x="11740" y="1353"/>
                  </a:lnTo>
                  <a:cubicBezTo>
                    <a:pt x="13868" y="1614"/>
                    <a:pt x="15830" y="2746"/>
                    <a:pt x="17421" y="4630"/>
                  </a:cubicBezTo>
                  <a:lnTo>
                    <a:pt x="17492" y="4715"/>
                  </a:lnTo>
                  <a:lnTo>
                    <a:pt x="15950" y="6705"/>
                  </a:lnTo>
                  <a:lnTo>
                    <a:pt x="16799" y="7793"/>
                  </a:lnTo>
                  <a:lnTo>
                    <a:pt x="18323" y="5832"/>
                  </a:lnTo>
                  <a:lnTo>
                    <a:pt x="18388" y="5935"/>
                  </a:lnTo>
                  <a:cubicBezTo>
                    <a:pt x="19451" y="7613"/>
                    <a:pt x="20163" y="9638"/>
                    <a:pt x="20448" y="11789"/>
                  </a:cubicBezTo>
                  <a:lnTo>
                    <a:pt x="20466" y="11932"/>
                  </a:lnTo>
                  <a:lnTo>
                    <a:pt x="18419" y="11932"/>
                  </a:lnTo>
                  <a:lnTo>
                    <a:pt x="18419" y="13475"/>
                  </a:lnTo>
                  <a:lnTo>
                    <a:pt x="20582" y="13477"/>
                  </a:lnTo>
                  <a:lnTo>
                    <a:pt x="20589" y="13710"/>
                  </a:lnTo>
                  <a:cubicBezTo>
                    <a:pt x="20595" y="13791"/>
                    <a:pt x="20596" y="13853"/>
                    <a:pt x="20596" y="13917"/>
                  </a:cubicBezTo>
                  <a:cubicBezTo>
                    <a:pt x="20596" y="16138"/>
                    <a:pt x="20135" y="18333"/>
                    <a:pt x="19260" y="20260"/>
                  </a:cubicBezTo>
                  <a:lnTo>
                    <a:pt x="19203" y="20385"/>
                  </a:lnTo>
                  <a:lnTo>
                    <a:pt x="17426" y="18388"/>
                  </a:lnTo>
                  <a:lnTo>
                    <a:pt x="16641" y="19550"/>
                  </a:lnTo>
                  <a:lnTo>
                    <a:pt x="18460" y="21600"/>
                  </a:lnTo>
                  <a:lnTo>
                    <a:pt x="19804" y="21600"/>
                  </a:lnTo>
                  <a:lnTo>
                    <a:pt x="19886" y="21439"/>
                  </a:lnTo>
                  <a:cubicBezTo>
                    <a:pt x="21008" y="19197"/>
                    <a:pt x="21600" y="16594"/>
                    <a:pt x="21600" y="13917"/>
                  </a:cubicBezTo>
                  <a:cubicBezTo>
                    <a:pt x="21600" y="6244"/>
                    <a:pt x="16755" y="0"/>
                    <a:pt x="10801" y="0"/>
                  </a:cubicBezTo>
                  <a:cubicBezTo>
                    <a:pt x="10801" y="0"/>
                    <a:pt x="10801" y="0"/>
                    <a:pt x="10801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5481304" y="2723007"/>
            <a:ext cx="1173480" cy="396240"/>
            <a:chOff x="5481304" y="2723007"/>
            <a:chExt cx="1173480" cy="396240"/>
          </a:xfrm>
        </p:grpSpPr>
        <p:sp>
          <p:nvSpPr>
            <p:cNvPr id="16" name="TextBox 16"/>
            <p:cNvSpPr txBox="1"/>
            <p:nvPr/>
          </p:nvSpPr>
          <p:spPr>
            <a:xfrm>
              <a:off x="5481304" y="2723007"/>
              <a:ext cx="1173480" cy="39624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1">
                  <a:solidFill>
                    <a:schemeClr val="accent2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100%</a:t>
              </a:r>
              <a:endParaRPr lang="en-US" sz="1800" b="1">
                <a:solidFill>
                  <a:schemeClr val="accen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8" name="AutoShape 1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内容生产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482995" y="3429572"/>
            <a:ext cx="2944273" cy="1699450"/>
            <a:chOff x="1482995" y="3429572"/>
            <a:chExt cx="2944273" cy="1699450"/>
          </a:xfrm>
        </p:grpSpPr>
        <p:sp>
          <p:nvSpPr>
            <p:cNvPr id="40" name="AutoShape 40"/>
            <p:cNvSpPr/>
            <p:nvPr/>
          </p:nvSpPr>
          <p:spPr>
            <a:xfrm>
              <a:off x="1482995" y="3429572"/>
              <a:ext cx="2944273" cy="1699450"/>
            </a:xfrm>
            <a:prstGeom prst="roundRect">
              <a:avLst>
                <a:gd name="adj" fmla="val 19953"/>
              </a:avLst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4595860" y="3248978"/>
            <a:ext cx="2944273" cy="1880045"/>
            <a:chOff x="4595860" y="3248978"/>
            <a:chExt cx="2944273" cy="1880045"/>
          </a:xfrm>
        </p:grpSpPr>
        <p:sp>
          <p:nvSpPr>
            <p:cNvPr id="42" name="AutoShape 42"/>
            <p:cNvSpPr/>
            <p:nvPr/>
          </p:nvSpPr>
          <p:spPr>
            <a:xfrm>
              <a:off x="4595860" y="3248978"/>
              <a:ext cx="2944273" cy="1880045"/>
            </a:xfrm>
            <a:prstGeom prst="roundRect">
              <a:avLst>
                <a:gd name="adj" fmla="val 19953"/>
              </a:avLst>
            </a:prstGeom>
            <a:solidFill>
              <a:schemeClr val="accent2">
                <a:alpha val="100000"/>
              </a:schemeClr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7710249" y="3429572"/>
            <a:ext cx="2942844" cy="1699450"/>
            <a:chOff x="7710249" y="3429572"/>
            <a:chExt cx="2942844" cy="1699450"/>
          </a:xfrm>
        </p:grpSpPr>
        <p:sp>
          <p:nvSpPr>
            <p:cNvPr id="44" name="AutoShape 44"/>
            <p:cNvSpPr/>
            <p:nvPr/>
          </p:nvSpPr>
          <p:spPr>
            <a:xfrm>
              <a:off x="7710249" y="3429572"/>
              <a:ext cx="2942844" cy="1699450"/>
            </a:xfrm>
            <a:prstGeom prst="roundRect">
              <a:avLst>
                <a:gd name="adj" fmla="val 19953"/>
              </a:avLst>
            </a:prstGeom>
            <a:solidFill>
              <a:schemeClr val="accent3">
                <a:alpha val="100000"/>
              </a:schemeClr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1645039" y="3909822"/>
            <a:ext cx="2619375" cy="1219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350">
                <a:solidFill>
                  <a:srgbClr val="FF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自媒体平台需要明确自己的内容定位，根据目标受众的需求和兴趣，制定内容策略。</a:t>
            </a:r>
            <a:endParaRPr lang="en-US" sz="1350">
              <a:solidFill>
                <a:srgbClr val="FFFE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4757904" y="3802476"/>
            <a:ext cx="2619375" cy="1219200"/>
          </a:xfrm>
          <a:prstGeom prst="rect">
            <a:avLst/>
          </a:prstGeom>
        </p:spPr>
        <p:txBody>
          <a:bodyPr vert="horz" wrap="square" lIns="95250" tIns="95250" rIns="47625" bIns="95250" rtlCol="0" anchor="ctr" anchorCtr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350">
                <a:solidFill>
                  <a:srgbClr val="FF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高质量的内容是吸引用户和实现商业价值的基础，平台应注重内容的原创性和专业性。</a:t>
            </a:r>
            <a:endParaRPr lang="en-US" sz="1350">
              <a:solidFill>
                <a:srgbClr val="FFFE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7828464" y="3909822"/>
            <a:ext cx="2662490" cy="1219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350">
                <a:solidFill>
                  <a:srgbClr val="FF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除了文字、图片、视频等形式，自媒体平台还可以探索音频、直播等新型内容形式。</a:t>
            </a:r>
            <a:endParaRPr lang="en-US" sz="1350">
              <a:solidFill>
                <a:srgbClr val="FFFE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645039" y="3537011"/>
            <a:ext cx="2619375" cy="4476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rgbClr val="FF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内容定位</a:t>
            </a:r>
            <a:endParaRPr lang="en-US" sz="1575" b="1">
              <a:solidFill>
                <a:srgbClr val="FFFE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4757600" y="3350143"/>
            <a:ext cx="2619375" cy="4476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rgbClr val="FF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内容质量</a:t>
            </a:r>
            <a:endParaRPr lang="en-US" sz="1575" b="1">
              <a:solidFill>
                <a:srgbClr val="FFFE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871579" y="3537011"/>
            <a:ext cx="2619375" cy="4476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rgbClr val="FF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内容形式</a:t>
            </a:r>
            <a:endParaRPr lang="en-US" sz="1575" b="1">
              <a:solidFill>
                <a:srgbClr val="FFFE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76988" y="1678781"/>
            <a:ext cx="1617059" cy="1618488"/>
            <a:chOff x="6376988" y="1678781"/>
            <a:chExt cx="1617059" cy="1618488"/>
          </a:xfrm>
        </p:grpSpPr>
        <p:sp>
          <p:nvSpPr>
            <p:cNvPr id="3" name="Freeform 3"/>
            <p:cNvSpPr/>
            <p:nvPr/>
          </p:nvSpPr>
          <p:spPr>
            <a:xfrm>
              <a:off x="6376988" y="1678781"/>
              <a:ext cx="1617059" cy="1618488"/>
            </a:xfrm>
            <a:custGeom>
              <a:avLst/>
              <a:gdLst/>
              <a:ahLst/>
              <a:cxnLst/>
              <a:rect l="l" t="t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7102030" y="2315623"/>
              <a:ext cx="519970" cy="33794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2281" y="13211"/>
                  </a:moveTo>
                  <a:cubicBezTo>
                    <a:pt x="11747" y="14381"/>
                    <a:pt x="9458" y="18011"/>
                    <a:pt x="9360" y="18165"/>
                  </a:cubicBezTo>
                  <a:cubicBezTo>
                    <a:pt x="9249" y="18377"/>
                    <a:pt x="8939" y="18735"/>
                    <a:pt x="8644" y="18441"/>
                  </a:cubicBezTo>
                  <a:cubicBezTo>
                    <a:pt x="8559" y="18357"/>
                    <a:pt x="8459" y="18187"/>
                    <a:pt x="8459" y="17853"/>
                  </a:cubicBezTo>
                  <a:cubicBezTo>
                    <a:pt x="8459" y="17530"/>
                    <a:pt x="8554" y="17204"/>
                    <a:pt x="8565" y="17168"/>
                  </a:cubicBezTo>
                  <a:lnTo>
                    <a:pt x="9680" y="13369"/>
                  </a:lnTo>
                  <a:cubicBezTo>
                    <a:pt x="9471" y="13239"/>
                    <a:pt x="9111" y="13015"/>
                    <a:pt x="8832" y="12829"/>
                  </a:cubicBezTo>
                  <a:lnTo>
                    <a:pt x="8758" y="12781"/>
                  </a:lnTo>
                  <a:cubicBezTo>
                    <a:pt x="8476" y="12597"/>
                    <a:pt x="8124" y="12367"/>
                    <a:pt x="8124" y="11770"/>
                  </a:cubicBezTo>
                  <a:cubicBezTo>
                    <a:pt x="8124" y="11484"/>
                    <a:pt x="8211" y="11152"/>
                    <a:pt x="8393" y="10758"/>
                  </a:cubicBezTo>
                  <a:cubicBezTo>
                    <a:pt x="8927" y="9588"/>
                    <a:pt x="11216" y="5958"/>
                    <a:pt x="11314" y="5804"/>
                  </a:cubicBezTo>
                  <a:cubicBezTo>
                    <a:pt x="11426" y="5592"/>
                    <a:pt x="11735" y="5234"/>
                    <a:pt x="12030" y="5528"/>
                  </a:cubicBezTo>
                  <a:cubicBezTo>
                    <a:pt x="12115" y="5612"/>
                    <a:pt x="12215" y="5782"/>
                    <a:pt x="12215" y="6116"/>
                  </a:cubicBezTo>
                  <a:cubicBezTo>
                    <a:pt x="12215" y="6438"/>
                    <a:pt x="12120" y="6765"/>
                    <a:pt x="12110" y="6801"/>
                  </a:cubicBezTo>
                  <a:lnTo>
                    <a:pt x="10992" y="10600"/>
                  </a:lnTo>
                  <a:cubicBezTo>
                    <a:pt x="11203" y="10730"/>
                    <a:pt x="11563" y="10954"/>
                    <a:pt x="11842" y="11140"/>
                  </a:cubicBezTo>
                  <a:lnTo>
                    <a:pt x="11916" y="11188"/>
                  </a:lnTo>
                  <a:cubicBezTo>
                    <a:pt x="12198" y="11372"/>
                    <a:pt x="12550" y="11602"/>
                    <a:pt x="12550" y="12201"/>
                  </a:cubicBezTo>
                  <a:cubicBezTo>
                    <a:pt x="12550" y="12485"/>
                    <a:pt x="12462" y="12817"/>
                    <a:pt x="12281" y="13211"/>
                  </a:cubicBezTo>
                  <a:close/>
                  <a:moveTo>
                    <a:pt x="16430" y="6048"/>
                  </a:moveTo>
                  <a:cubicBezTo>
                    <a:pt x="16132" y="6048"/>
                    <a:pt x="15840" y="6088"/>
                    <a:pt x="15557" y="6162"/>
                  </a:cubicBezTo>
                  <a:cubicBezTo>
                    <a:pt x="14848" y="2597"/>
                    <a:pt x="12653" y="0"/>
                    <a:pt x="10054" y="0"/>
                  </a:cubicBezTo>
                  <a:cubicBezTo>
                    <a:pt x="6881" y="0"/>
                    <a:pt x="4310" y="3869"/>
                    <a:pt x="4310" y="8641"/>
                  </a:cubicBezTo>
                  <a:cubicBezTo>
                    <a:pt x="4310" y="9067"/>
                    <a:pt x="4330" y="9486"/>
                    <a:pt x="4369" y="9896"/>
                  </a:cubicBezTo>
                  <a:cubicBezTo>
                    <a:pt x="4217" y="9868"/>
                    <a:pt x="4064" y="9850"/>
                    <a:pt x="3906" y="9850"/>
                  </a:cubicBezTo>
                  <a:cubicBezTo>
                    <a:pt x="1749" y="9850"/>
                    <a:pt x="0" y="12481"/>
                    <a:pt x="0" y="15726"/>
                  </a:cubicBezTo>
                  <a:cubicBezTo>
                    <a:pt x="0" y="18969"/>
                    <a:pt x="1749" y="21600"/>
                    <a:pt x="3906" y="21600"/>
                  </a:cubicBezTo>
                  <a:lnTo>
                    <a:pt x="16430" y="21600"/>
                  </a:lnTo>
                  <a:cubicBezTo>
                    <a:pt x="19285" y="21600"/>
                    <a:pt x="21600" y="18119"/>
                    <a:pt x="21600" y="13823"/>
                  </a:cubicBezTo>
                  <a:cubicBezTo>
                    <a:pt x="21600" y="9530"/>
                    <a:pt x="19285" y="6048"/>
                    <a:pt x="16430" y="6048"/>
                  </a:cubicBez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672114" y="2961703"/>
            <a:ext cx="1188615" cy="782652"/>
            <a:chOff x="3672114" y="2961703"/>
            <a:chExt cx="1188615" cy="782652"/>
          </a:xfrm>
        </p:grpSpPr>
        <p:cxnSp>
          <p:nvCxnSpPr>
            <p:cNvPr id="6" name="Connector 6"/>
            <p:cNvCxnSpPr/>
            <p:nvPr/>
          </p:nvCxnSpPr>
          <p:spPr>
            <a:xfrm flipH="1">
              <a:off x="4412712" y="2961703"/>
              <a:ext cx="448017" cy="773517"/>
            </a:xfrm>
            <a:prstGeom prst="line">
              <a:avLst/>
            </a:prstGeom>
            <a:ln w="12700">
              <a:solidFill>
                <a:schemeClr val="lt1">
                  <a:lumMod val="65000"/>
                </a:schemeClr>
              </a:solidFill>
              <a:prstDash val="solid"/>
            </a:ln>
          </p:spPr>
          <p:style>
            <a:lnRef idx="0">
              <a:schemeClr val="lt1"/>
            </a:lnRef>
            <a:fillRef idx="1">
              <a:schemeClr val="lt1"/>
            </a:fillRef>
            <a:effectRef idx="0">
              <a:schemeClr val="lt1"/>
            </a:effectRef>
            <a:fontRef idx="minor">
              <a:schemeClr val="lt1"/>
            </a:fontRef>
          </p:style>
        </p:cxnSp>
        <p:cxnSp>
          <p:nvCxnSpPr>
            <p:cNvPr id="7" name="Connector 7"/>
            <p:cNvCxnSpPr/>
            <p:nvPr/>
          </p:nvCxnSpPr>
          <p:spPr>
            <a:xfrm flipH="1">
              <a:off x="3672114" y="3744355"/>
              <a:ext cx="740598" cy="0"/>
            </a:xfrm>
            <a:prstGeom prst="line">
              <a:avLst/>
            </a:prstGeom>
            <a:ln w="12700">
              <a:solidFill>
                <a:schemeClr val="lt1">
                  <a:lumMod val="65000"/>
                </a:schemeClr>
              </a:solidFill>
              <a:prstDash val="solid"/>
            </a:ln>
          </p:spPr>
          <p:style>
            <a:lnRef idx="0">
              <a:schemeClr val="lt1"/>
            </a:lnRef>
            <a:fillRef idx="1">
              <a:schemeClr val="lt1"/>
            </a:fillRef>
            <a:effectRef idx="0">
              <a:schemeClr val="lt1"/>
            </a:effectRef>
            <a:fontRef idx="minor">
              <a:schemeClr val="lt1"/>
            </a:fontRef>
          </p:style>
        </p:cxnSp>
      </p:grpSp>
      <p:grpSp>
        <p:nvGrpSpPr>
          <p:cNvPr id="8" name="Group 8"/>
          <p:cNvGrpSpPr/>
          <p:nvPr/>
        </p:nvGrpSpPr>
        <p:grpSpPr>
          <a:xfrm>
            <a:off x="3672114" y="2961703"/>
            <a:ext cx="1188615" cy="782652"/>
            <a:chOff x="3672114" y="2961703"/>
            <a:chExt cx="1188615" cy="782652"/>
          </a:xfrm>
        </p:grpSpPr>
        <p:cxnSp>
          <p:nvCxnSpPr>
            <p:cNvPr id="9" name="Connector 9"/>
            <p:cNvCxnSpPr/>
            <p:nvPr/>
          </p:nvCxnSpPr>
          <p:spPr>
            <a:xfrm flipH="1">
              <a:off x="4411797" y="2961703"/>
              <a:ext cx="448932" cy="773621"/>
            </a:xfrm>
            <a:prstGeom prst="line">
              <a:avLst/>
            </a:prstGeom>
            <a:ln w="12700">
              <a:solidFill>
                <a:schemeClr val="lt1">
                  <a:lumMod val="65000"/>
                </a:schemeClr>
              </a:solidFill>
              <a:prstDash val="solid"/>
            </a:ln>
          </p:spPr>
          <p:style>
            <a:lnRef idx="0">
              <a:schemeClr val="lt1"/>
            </a:lnRef>
            <a:fillRef idx="1">
              <a:schemeClr val="lt1"/>
            </a:fillRef>
            <a:effectRef idx="0">
              <a:schemeClr val="lt1"/>
            </a:effectRef>
            <a:fontRef idx="minor">
              <a:schemeClr val="lt1"/>
            </a:fontRef>
          </p:style>
        </p:cxnSp>
        <p:cxnSp>
          <p:nvCxnSpPr>
            <p:cNvPr id="10" name="Connector 10"/>
            <p:cNvCxnSpPr/>
            <p:nvPr/>
          </p:nvCxnSpPr>
          <p:spPr>
            <a:xfrm flipH="1">
              <a:off x="3672114" y="3744355"/>
              <a:ext cx="739683" cy="0"/>
            </a:xfrm>
            <a:prstGeom prst="line">
              <a:avLst/>
            </a:prstGeom>
            <a:ln w="12700">
              <a:solidFill>
                <a:schemeClr val="lt1">
                  <a:lumMod val="65000"/>
                </a:schemeClr>
              </a:solidFill>
              <a:prstDash val="solid"/>
            </a:ln>
          </p:spPr>
          <p:style>
            <a:lnRef idx="0">
              <a:schemeClr val="lt1"/>
            </a:lnRef>
            <a:fillRef idx="1">
              <a:schemeClr val="lt1"/>
            </a:fillRef>
            <a:effectRef idx="0">
              <a:schemeClr val="lt1"/>
            </a:effectRef>
            <a:fontRef idx="minor">
              <a:schemeClr val="lt1"/>
            </a:fontRef>
          </p:style>
        </p:cxnSp>
      </p:grpSp>
      <p:grpSp>
        <p:nvGrpSpPr>
          <p:cNvPr id="11" name="Group 11"/>
          <p:cNvGrpSpPr/>
          <p:nvPr/>
        </p:nvGrpSpPr>
        <p:grpSpPr>
          <a:xfrm>
            <a:off x="3672114" y="2961703"/>
            <a:ext cx="1188615" cy="782652"/>
            <a:chOff x="3672114" y="2961703"/>
            <a:chExt cx="1188615" cy="782652"/>
          </a:xfrm>
        </p:grpSpPr>
        <p:cxnSp>
          <p:nvCxnSpPr>
            <p:cNvPr id="12" name="Connector 12"/>
            <p:cNvCxnSpPr/>
            <p:nvPr/>
          </p:nvCxnSpPr>
          <p:spPr>
            <a:xfrm flipH="1">
              <a:off x="4411561" y="2961703"/>
              <a:ext cx="449168" cy="773517"/>
            </a:xfrm>
            <a:prstGeom prst="line">
              <a:avLst/>
            </a:prstGeom>
            <a:ln w="12700">
              <a:solidFill>
                <a:schemeClr val="dk1"/>
              </a:solidFill>
              <a:prstDash val="solid"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3" name="Connector 13"/>
            <p:cNvCxnSpPr/>
            <p:nvPr/>
          </p:nvCxnSpPr>
          <p:spPr>
            <a:xfrm flipH="1">
              <a:off x="3672114" y="3744355"/>
              <a:ext cx="739447" cy="0"/>
            </a:xfrm>
            <a:prstGeom prst="line">
              <a:avLst/>
            </a:prstGeom>
            <a:ln w="12700">
              <a:solidFill>
                <a:schemeClr val="dk1"/>
              </a:solidFill>
              <a:prstDash val="solid"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14" name="Group 14"/>
          <p:cNvGrpSpPr/>
          <p:nvPr/>
        </p:nvGrpSpPr>
        <p:grpSpPr>
          <a:xfrm>
            <a:off x="5631466" y="4068128"/>
            <a:ext cx="957358" cy="688848"/>
            <a:chOff x="5631466" y="4068128"/>
            <a:chExt cx="957358" cy="688848"/>
          </a:xfrm>
        </p:grpSpPr>
        <p:sp>
          <p:nvSpPr>
            <p:cNvPr id="15" name="AutoShape 15"/>
            <p:cNvSpPr/>
            <p:nvPr/>
          </p:nvSpPr>
          <p:spPr>
            <a:xfrm>
              <a:off x="5631466" y="4068699"/>
              <a:ext cx="957358" cy="68789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6110192" y="4068128"/>
              <a:ext cx="478631" cy="688848"/>
            </a:xfrm>
            <a:prstGeom prst="rect">
              <a:avLst/>
            </a:prstGeom>
            <a:solidFill>
              <a:srgbClr val="0D0D0D">
                <a:alpha val="961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631466" y="4819555"/>
            <a:ext cx="957358" cy="688848"/>
            <a:chOff x="5631466" y="4819555"/>
            <a:chExt cx="957358" cy="688848"/>
          </a:xfrm>
        </p:grpSpPr>
        <p:sp>
          <p:nvSpPr>
            <p:cNvPr id="18" name="AutoShape 18"/>
            <p:cNvSpPr/>
            <p:nvPr/>
          </p:nvSpPr>
          <p:spPr>
            <a:xfrm>
              <a:off x="5631466" y="4819840"/>
              <a:ext cx="957358" cy="687896"/>
            </a:xfrm>
            <a:prstGeom prst="rect">
              <a:avLst/>
            </a:prstGeom>
            <a:solidFill>
              <a:schemeClr val="accent3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110192" y="4819555"/>
              <a:ext cx="478631" cy="688848"/>
            </a:xfrm>
            <a:prstGeom prst="rect">
              <a:avLst/>
            </a:prstGeom>
            <a:solidFill>
              <a:srgbClr val="0D0D0D">
                <a:alpha val="961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631466" y="5567458"/>
            <a:ext cx="957358" cy="480727"/>
            <a:chOff x="5631466" y="5567458"/>
            <a:chExt cx="957358" cy="480727"/>
          </a:xfrm>
        </p:grpSpPr>
        <p:sp>
          <p:nvSpPr>
            <p:cNvPr id="21" name="Freeform 21"/>
            <p:cNvSpPr/>
            <p:nvPr/>
          </p:nvSpPr>
          <p:spPr>
            <a:xfrm>
              <a:off x="5631466" y="5567458"/>
              <a:ext cx="957358" cy="480727"/>
            </a:xfrm>
            <a:custGeom>
              <a:avLst/>
              <a:gdLst/>
              <a:ahLst/>
              <a:cxnLst/>
              <a:rect l="l" t="t" r="r" b="b"/>
              <a:pathLst>
                <a:path w="520" h="261">
                  <a:moveTo>
                    <a:pt x="260" y="261"/>
                  </a:moveTo>
                  <a:lnTo>
                    <a:pt x="0" y="0"/>
                  </a:lnTo>
                  <a:lnTo>
                    <a:pt x="520" y="0"/>
                  </a:lnTo>
                  <a:lnTo>
                    <a:pt x="260" y="261"/>
                  </a:lnTo>
                  <a:close/>
                </a:path>
              </a:pathLst>
            </a:custGeom>
            <a:solidFill>
              <a:srgbClr val="ECAE7D">
                <a:alpha val="100000"/>
              </a:srgb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5970270" y="5904452"/>
              <a:ext cx="279844" cy="143637"/>
            </a:xfrm>
            <a:custGeom>
              <a:avLst/>
              <a:gdLst/>
              <a:ahLst/>
              <a:cxnLst/>
              <a:rect l="l" t="t" r="r" b="b"/>
              <a:pathLst>
                <a:path w="152" h="78">
                  <a:moveTo>
                    <a:pt x="76" y="78"/>
                  </a:moveTo>
                  <a:lnTo>
                    <a:pt x="152" y="0"/>
                  </a:lnTo>
                  <a:lnTo>
                    <a:pt x="0" y="0"/>
                  </a:lnTo>
                  <a:lnTo>
                    <a:pt x="76" y="78"/>
                  </a:lnTo>
                  <a:close/>
                </a:path>
              </a:pathLst>
            </a:custGeom>
            <a:solidFill>
              <a:srgbClr val="333333">
                <a:alpha val="100000"/>
              </a:srgbClr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6110192" y="5567458"/>
              <a:ext cx="478631" cy="480727"/>
            </a:xfrm>
            <a:custGeom>
              <a:avLst/>
              <a:gdLst/>
              <a:ahLst/>
              <a:cxnLst/>
              <a:rect l="l" t="t" r="r" b="b"/>
              <a:pathLst>
                <a:path w="260" h="261">
                  <a:moveTo>
                    <a:pt x="0" y="261"/>
                  </a:moveTo>
                  <a:lnTo>
                    <a:pt x="260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0D0D0D">
                <a:alpha val="961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631466" y="3308604"/>
            <a:ext cx="957358" cy="689419"/>
            <a:chOff x="5631466" y="3308604"/>
            <a:chExt cx="957358" cy="689419"/>
          </a:xfrm>
        </p:grpSpPr>
        <p:sp>
          <p:nvSpPr>
            <p:cNvPr id="25" name="AutoShape 25"/>
            <p:cNvSpPr/>
            <p:nvPr/>
          </p:nvSpPr>
          <p:spPr>
            <a:xfrm>
              <a:off x="5631466" y="3308604"/>
              <a:ext cx="957358" cy="689419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110192" y="3308604"/>
              <a:ext cx="478631" cy="688848"/>
            </a:xfrm>
            <a:prstGeom prst="rect">
              <a:avLst/>
            </a:prstGeom>
            <a:solidFill>
              <a:srgbClr val="0D0D0D">
                <a:alpha val="961"/>
              </a:srgbClr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4186047" y="1678781"/>
            <a:ext cx="1617059" cy="1618488"/>
            <a:chOff x="4186047" y="1678781"/>
            <a:chExt cx="1617059" cy="1618488"/>
          </a:xfrm>
        </p:grpSpPr>
        <p:sp>
          <p:nvSpPr>
            <p:cNvPr id="28" name="Freeform 28"/>
            <p:cNvSpPr/>
            <p:nvPr/>
          </p:nvSpPr>
          <p:spPr>
            <a:xfrm>
              <a:off x="4186047" y="1678781"/>
              <a:ext cx="1617059" cy="1618488"/>
            </a:xfrm>
            <a:custGeom>
              <a:avLst/>
              <a:gdLst/>
              <a:ahLst/>
              <a:cxnLst/>
              <a:rect l="l" t="t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4582096" y="2292477"/>
              <a:ext cx="535496" cy="428339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5278469" y="1678781"/>
            <a:ext cx="1617059" cy="1618488"/>
            <a:chOff x="5278469" y="1678781"/>
            <a:chExt cx="1617059" cy="1618488"/>
          </a:xfrm>
        </p:grpSpPr>
        <p:sp>
          <p:nvSpPr>
            <p:cNvPr id="31" name="Freeform 31"/>
            <p:cNvSpPr/>
            <p:nvPr/>
          </p:nvSpPr>
          <p:spPr>
            <a:xfrm>
              <a:off x="5278469" y="1678781"/>
              <a:ext cx="1617059" cy="1618488"/>
            </a:xfrm>
            <a:custGeom>
              <a:avLst/>
              <a:gdLst/>
              <a:ahLst/>
              <a:cxnLst/>
              <a:rect l="l" t="t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5861590" y="2325624"/>
              <a:ext cx="490728" cy="405384"/>
            </a:xfrm>
            <a:custGeom>
              <a:avLst/>
              <a:gdLst/>
              <a:ahLst/>
              <a:cxnLst/>
              <a:rect l="l" t="t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6501829" y="3141178"/>
            <a:ext cx="1550007" cy="856845"/>
            <a:chOff x="6501829" y="3141178"/>
            <a:chExt cx="1550007" cy="856845"/>
          </a:xfrm>
        </p:grpSpPr>
        <p:cxnSp>
          <p:nvCxnSpPr>
            <p:cNvPr id="34" name="Connector 34"/>
            <p:cNvCxnSpPr/>
            <p:nvPr/>
          </p:nvCxnSpPr>
          <p:spPr>
            <a:xfrm>
              <a:off x="6501829" y="3141178"/>
              <a:ext cx="772981" cy="856845"/>
            </a:xfrm>
            <a:prstGeom prst="line">
              <a:avLst/>
            </a:prstGeom>
            <a:ln w="12700">
              <a:solidFill>
                <a:schemeClr val="dk1"/>
              </a:solidFill>
              <a:prstDash val="solid"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5" name="Connector 35"/>
            <p:cNvCxnSpPr/>
            <p:nvPr/>
          </p:nvCxnSpPr>
          <p:spPr>
            <a:xfrm>
              <a:off x="7235821" y="3990692"/>
              <a:ext cx="816015" cy="0"/>
            </a:xfrm>
            <a:prstGeom prst="line">
              <a:avLst/>
            </a:prstGeom>
            <a:ln w="12700">
              <a:solidFill>
                <a:schemeClr val="dk1"/>
              </a:solidFill>
              <a:prstDash val="solid"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36" name="Group 36"/>
          <p:cNvGrpSpPr/>
          <p:nvPr/>
        </p:nvGrpSpPr>
        <p:grpSpPr>
          <a:xfrm>
            <a:off x="7817411" y="2488025"/>
            <a:ext cx="1038363" cy="440204"/>
            <a:chOff x="7817411" y="2488025"/>
            <a:chExt cx="1038363" cy="440204"/>
          </a:xfrm>
        </p:grpSpPr>
        <p:cxnSp>
          <p:nvCxnSpPr>
            <p:cNvPr id="37" name="Connector 37"/>
            <p:cNvCxnSpPr/>
            <p:nvPr/>
          </p:nvCxnSpPr>
          <p:spPr>
            <a:xfrm>
              <a:off x="7817411" y="2488025"/>
              <a:ext cx="467443" cy="440204"/>
            </a:xfrm>
            <a:prstGeom prst="line">
              <a:avLst/>
            </a:prstGeom>
            <a:ln w="12700">
              <a:solidFill>
                <a:schemeClr val="dk1"/>
              </a:solidFill>
              <a:prstDash val="solid"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8" name="Connector 38"/>
            <p:cNvCxnSpPr/>
            <p:nvPr/>
          </p:nvCxnSpPr>
          <p:spPr>
            <a:xfrm>
              <a:off x="8261968" y="2920898"/>
              <a:ext cx="593806" cy="0"/>
            </a:xfrm>
            <a:prstGeom prst="line">
              <a:avLst/>
            </a:prstGeom>
            <a:ln w="12700">
              <a:solidFill>
                <a:schemeClr val="dk1"/>
              </a:solidFill>
              <a:prstDash val="solid"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sp>
        <p:nvSpPr>
          <p:cNvPr id="39" name="TextBox 39"/>
          <p:cNvSpPr txBox="1"/>
          <p:nvPr/>
        </p:nvSpPr>
        <p:spPr>
          <a:xfrm>
            <a:off x="1062867" y="2798540"/>
            <a:ext cx="2447925" cy="47625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用户画像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9053162" y="1296588"/>
            <a:ext cx="2447925" cy="5048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流量获取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8163435" y="3945922"/>
            <a:ext cx="2447925" cy="47625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用户留存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43" name="AutoShape 4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4" name="AutoShape 4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5" name="AutoShape 4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6" name="AutoShape 4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7" name="AutoShape 4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8" name="AutoShape 4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9" name="AutoShape 4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50" name="AutoShape 5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51" name="AutoShape 5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52" name="AutoShape 5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53" name="AutoShape 5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4" name="AutoShape 5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55" name="AutoShape 5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56" name="AutoShape 5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57" name="AutoShape 5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58" name="AutoShape 5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9" name="AutoShape 5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60" name="AutoShape 6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61" name="AutoShape 6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62" name="AutoShape 6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用户获取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9053162" y="1610913"/>
            <a:ext cx="2447925" cy="191691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通过搜索引擎优化（SEO）、社交媒体推广、广告投放等方式获取更多流量。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8163435" y="4312904"/>
            <a:ext cx="2447925" cy="169545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提供优质的内容和服务，提高用户满意度和忠诚度，降低用户流失率。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1062867" y="3124390"/>
            <a:ext cx="2447925" cy="169545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通过分析用户数据，了解目标受众的特征和需求，制定针对性的营销策略。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4294" y="1287329"/>
            <a:ext cx="2035112" cy="2035112"/>
            <a:chOff x="1204294" y="1287329"/>
            <a:chExt cx="2035112" cy="2035112"/>
          </a:xfrm>
        </p:grpSpPr>
        <p:sp>
          <p:nvSpPr>
            <p:cNvPr id="3" name="AutoShape 3"/>
            <p:cNvSpPr/>
            <p:nvPr/>
          </p:nvSpPr>
          <p:spPr>
            <a:xfrm flipH="1">
              <a:off x="1204294" y="1287329"/>
              <a:ext cx="2035112" cy="2035112"/>
            </a:xfrm>
            <a:prstGeom prst="ellipse">
              <a:avLst/>
            </a:prstGeom>
            <a:ln w="9525">
              <a:solidFill>
                <a:schemeClr val="accent1"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Freeform 4"/>
            <p:cNvSpPr/>
            <p:nvPr/>
          </p:nvSpPr>
          <p:spPr>
            <a:xfrm>
              <a:off x="1791319" y="1987226"/>
              <a:ext cx="891159" cy="63522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838147" y="1287233"/>
            <a:ext cx="2035112" cy="2035112"/>
            <a:chOff x="3838147" y="1287233"/>
            <a:chExt cx="2035112" cy="2035112"/>
          </a:xfrm>
        </p:grpSpPr>
        <p:sp>
          <p:nvSpPr>
            <p:cNvPr id="6" name="AutoShape 6"/>
            <p:cNvSpPr/>
            <p:nvPr/>
          </p:nvSpPr>
          <p:spPr>
            <a:xfrm flipH="1">
              <a:off x="3838147" y="1287233"/>
              <a:ext cx="2035112" cy="2035112"/>
            </a:xfrm>
            <a:prstGeom prst="ellipse">
              <a:avLst/>
            </a:prstGeom>
            <a:ln w="9525">
              <a:solidFill>
                <a:schemeClr val="accent2">
                  <a:alpha val="100000"/>
                </a:schemeClr>
              </a:solidFill>
              <a:prstDash val="solid"/>
            </a:ln>
          </p:spPr>
          <p:style>
            <a:lnRef idx="0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</p:grpSp>
      <p:grpSp>
        <p:nvGrpSpPr>
          <p:cNvPr id="7" name="Group 7"/>
          <p:cNvGrpSpPr/>
          <p:nvPr/>
        </p:nvGrpSpPr>
        <p:grpSpPr>
          <a:xfrm>
            <a:off x="4556617" y="1941220"/>
            <a:ext cx="595503" cy="1060133"/>
            <a:chOff x="4556617" y="1941220"/>
            <a:chExt cx="595503" cy="1060133"/>
          </a:xfrm>
        </p:grpSpPr>
        <p:sp>
          <p:nvSpPr>
            <p:cNvPr id="8" name="Freeform 8"/>
            <p:cNvSpPr/>
            <p:nvPr/>
          </p:nvSpPr>
          <p:spPr>
            <a:xfrm>
              <a:off x="4556617" y="1941220"/>
              <a:ext cx="595503" cy="1060133"/>
            </a:xfrm>
            <a:custGeom>
              <a:avLst/>
              <a:gdLst/>
              <a:ahLst/>
              <a:cxnLst/>
              <a:rect l="l" t="t" r="r" b="b"/>
              <a:pathLst>
                <a:path w="421" h="751">
                  <a:moveTo>
                    <a:pt x="421" y="509"/>
                  </a:moveTo>
                  <a:cubicBezTo>
                    <a:pt x="421" y="509"/>
                    <a:pt x="400" y="323"/>
                    <a:pt x="359" y="306"/>
                  </a:cubicBezTo>
                  <a:cubicBezTo>
                    <a:pt x="391" y="250"/>
                    <a:pt x="338" y="0"/>
                    <a:pt x="338" y="0"/>
                  </a:cubicBezTo>
                  <a:cubicBezTo>
                    <a:pt x="338" y="0"/>
                    <a:pt x="355" y="183"/>
                    <a:pt x="307" y="216"/>
                  </a:cubicBezTo>
                  <a:cubicBezTo>
                    <a:pt x="307" y="215"/>
                    <a:pt x="307" y="215"/>
                    <a:pt x="307" y="214"/>
                  </a:cubicBezTo>
                  <a:cubicBezTo>
                    <a:pt x="307" y="211"/>
                    <a:pt x="307" y="207"/>
                    <a:pt x="307" y="204"/>
                  </a:cubicBezTo>
                  <a:cubicBezTo>
                    <a:pt x="288" y="204"/>
                    <a:pt x="288" y="204"/>
                    <a:pt x="288" y="204"/>
                  </a:cubicBezTo>
                  <a:cubicBezTo>
                    <a:pt x="288" y="213"/>
                    <a:pt x="288" y="222"/>
                    <a:pt x="288" y="230"/>
                  </a:cubicBezTo>
                  <a:cubicBezTo>
                    <a:pt x="285" y="233"/>
                    <a:pt x="281" y="236"/>
                    <a:pt x="279" y="238"/>
                  </a:cubicBezTo>
                  <a:cubicBezTo>
                    <a:pt x="279" y="227"/>
                    <a:pt x="278" y="216"/>
                    <a:pt x="278" y="204"/>
                  </a:cubicBezTo>
                  <a:cubicBezTo>
                    <a:pt x="219" y="204"/>
                    <a:pt x="219" y="204"/>
                    <a:pt x="219" y="204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74" y="243"/>
                    <a:pt x="274" y="243"/>
                    <a:pt x="274" y="243"/>
                  </a:cubicBezTo>
                  <a:cubicBezTo>
                    <a:pt x="272" y="244"/>
                    <a:pt x="271" y="246"/>
                    <a:pt x="270" y="247"/>
                  </a:cubicBezTo>
                  <a:cubicBezTo>
                    <a:pt x="268" y="250"/>
                    <a:pt x="266" y="252"/>
                    <a:pt x="264" y="254"/>
                  </a:cubicBezTo>
                  <a:cubicBezTo>
                    <a:pt x="219" y="254"/>
                    <a:pt x="219" y="254"/>
                    <a:pt x="219" y="254"/>
                  </a:cubicBezTo>
                  <a:cubicBezTo>
                    <a:pt x="219" y="291"/>
                    <a:pt x="219" y="291"/>
                    <a:pt x="219" y="291"/>
                  </a:cubicBezTo>
                  <a:cubicBezTo>
                    <a:pt x="233" y="291"/>
                    <a:pt x="233" y="291"/>
                    <a:pt x="233" y="291"/>
                  </a:cubicBezTo>
                  <a:cubicBezTo>
                    <a:pt x="227" y="294"/>
                    <a:pt x="223" y="296"/>
                    <a:pt x="219" y="300"/>
                  </a:cubicBezTo>
                  <a:cubicBezTo>
                    <a:pt x="219" y="291"/>
                    <a:pt x="219" y="291"/>
                    <a:pt x="219" y="291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0" y="302"/>
                    <a:pt x="210" y="302"/>
                    <a:pt x="210" y="302"/>
                  </a:cubicBezTo>
                  <a:cubicBezTo>
                    <a:pt x="217" y="302"/>
                    <a:pt x="217" y="302"/>
                    <a:pt x="217" y="302"/>
                  </a:cubicBezTo>
                  <a:cubicBezTo>
                    <a:pt x="215" y="304"/>
                    <a:pt x="214" y="305"/>
                    <a:pt x="213" y="306"/>
                  </a:cubicBezTo>
                  <a:cubicBezTo>
                    <a:pt x="212" y="305"/>
                    <a:pt x="211" y="304"/>
                    <a:pt x="210" y="303"/>
                  </a:cubicBezTo>
                  <a:cubicBezTo>
                    <a:pt x="210" y="302"/>
                    <a:pt x="210" y="302"/>
                    <a:pt x="210" y="302"/>
                  </a:cubicBezTo>
                  <a:cubicBezTo>
                    <a:pt x="209" y="302"/>
                    <a:pt x="209" y="302"/>
                    <a:pt x="209" y="302"/>
                  </a:cubicBezTo>
                  <a:cubicBezTo>
                    <a:pt x="203" y="297"/>
                    <a:pt x="195" y="294"/>
                    <a:pt x="185" y="291"/>
                  </a:cubicBezTo>
                  <a:cubicBezTo>
                    <a:pt x="185" y="291"/>
                    <a:pt x="185" y="291"/>
                    <a:pt x="185" y="291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0" y="254"/>
                    <a:pt x="210" y="254"/>
                    <a:pt x="210" y="254"/>
                  </a:cubicBezTo>
                  <a:cubicBezTo>
                    <a:pt x="162" y="254"/>
                    <a:pt x="162" y="254"/>
                    <a:pt x="162" y="254"/>
                  </a:cubicBezTo>
                  <a:cubicBezTo>
                    <a:pt x="162" y="253"/>
                    <a:pt x="161" y="253"/>
                    <a:pt x="161" y="252"/>
                  </a:cubicBezTo>
                  <a:cubicBezTo>
                    <a:pt x="158" y="249"/>
                    <a:pt x="156" y="246"/>
                    <a:pt x="153" y="244"/>
                  </a:cubicBezTo>
                  <a:cubicBezTo>
                    <a:pt x="153" y="243"/>
                    <a:pt x="153" y="243"/>
                    <a:pt x="153" y="243"/>
                  </a:cubicBezTo>
                  <a:cubicBezTo>
                    <a:pt x="152" y="243"/>
                    <a:pt x="152" y="243"/>
                    <a:pt x="152" y="243"/>
                  </a:cubicBezTo>
                  <a:cubicBezTo>
                    <a:pt x="149" y="240"/>
                    <a:pt x="146" y="238"/>
                    <a:pt x="143" y="235"/>
                  </a:cubicBezTo>
                  <a:cubicBezTo>
                    <a:pt x="143" y="225"/>
                    <a:pt x="144" y="215"/>
                    <a:pt x="144" y="204"/>
                  </a:cubicBezTo>
                  <a:cubicBezTo>
                    <a:pt x="122" y="204"/>
                    <a:pt x="122" y="204"/>
                    <a:pt x="122" y="204"/>
                  </a:cubicBezTo>
                  <a:cubicBezTo>
                    <a:pt x="122" y="208"/>
                    <a:pt x="122" y="211"/>
                    <a:pt x="122" y="214"/>
                  </a:cubicBezTo>
                  <a:cubicBezTo>
                    <a:pt x="122" y="216"/>
                    <a:pt x="122" y="217"/>
                    <a:pt x="122" y="219"/>
                  </a:cubicBezTo>
                  <a:cubicBezTo>
                    <a:pt x="74" y="187"/>
                    <a:pt x="71" y="0"/>
                    <a:pt x="71" y="0"/>
                  </a:cubicBezTo>
                  <a:cubicBezTo>
                    <a:pt x="71" y="0"/>
                    <a:pt x="39" y="254"/>
                    <a:pt x="71" y="310"/>
                  </a:cubicBezTo>
                  <a:cubicBezTo>
                    <a:pt x="30" y="327"/>
                    <a:pt x="0" y="503"/>
                    <a:pt x="0" y="503"/>
                  </a:cubicBezTo>
                  <a:cubicBezTo>
                    <a:pt x="0" y="503"/>
                    <a:pt x="75" y="431"/>
                    <a:pt x="131" y="412"/>
                  </a:cubicBezTo>
                  <a:cubicBezTo>
                    <a:pt x="151" y="500"/>
                    <a:pt x="219" y="751"/>
                    <a:pt x="301" y="409"/>
                  </a:cubicBezTo>
                  <a:cubicBezTo>
                    <a:pt x="354" y="432"/>
                    <a:pt x="421" y="509"/>
                    <a:pt x="421" y="509"/>
                  </a:cubicBezTo>
                  <a:close/>
                  <a:moveTo>
                    <a:pt x="218" y="384"/>
                  </a:moveTo>
                  <a:cubicBezTo>
                    <a:pt x="217" y="384"/>
                    <a:pt x="217" y="384"/>
                    <a:pt x="217" y="384"/>
                  </a:cubicBezTo>
                  <a:cubicBezTo>
                    <a:pt x="217" y="384"/>
                    <a:pt x="217" y="384"/>
                    <a:pt x="217" y="384"/>
                  </a:cubicBezTo>
                  <a:cubicBezTo>
                    <a:pt x="217" y="384"/>
                    <a:pt x="217" y="384"/>
                    <a:pt x="218" y="384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729210" y="1757387"/>
            <a:ext cx="261747" cy="541878"/>
            <a:chOff x="4729210" y="1757387"/>
            <a:chExt cx="261747" cy="541878"/>
          </a:xfrm>
        </p:grpSpPr>
        <p:sp>
          <p:nvSpPr>
            <p:cNvPr id="10" name="Freeform 10"/>
            <p:cNvSpPr/>
            <p:nvPr/>
          </p:nvSpPr>
          <p:spPr>
            <a:xfrm>
              <a:off x="4866656" y="2100573"/>
              <a:ext cx="80296" cy="45244"/>
            </a:xfrm>
            <a:custGeom>
              <a:avLst/>
              <a:gdLst/>
              <a:ahLst/>
              <a:cxnLst/>
              <a:rect l="l" t="t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6" y="21"/>
                    <a:pt x="55" y="11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4940380" y="1956650"/>
              <a:ext cx="28004" cy="60674"/>
            </a:xfrm>
            <a:custGeom>
              <a:avLst/>
              <a:gdLst/>
              <a:ahLst/>
              <a:cxnLst/>
              <a:rect l="l" t="t" r="r" b="b"/>
              <a:pathLst>
                <a:path w="20" h="43">
                  <a:moveTo>
                    <a:pt x="20" y="43"/>
                  </a:moveTo>
                  <a:cubicBezTo>
                    <a:pt x="18" y="28"/>
                    <a:pt x="15" y="14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5"/>
                    <a:pt x="4" y="29"/>
                    <a:pt x="6" y="43"/>
                  </a:cubicBezTo>
                  <a:lnTo>
                    <a:pt x="20" y="43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4866656" y="2032755"/>
              <a:ext cx="74962" cy="52388"/>
            </a:xfrm>
            <a:custGeom>
              <a:avLst/>
              <a:gdLst/>
              <a:ahLst/>
              <a:cxnLst/>
              <a:rect l="l" t="t" r="r" b="b"/>
              <a:pathLst>
                <a:path w="53" h="37">
                  <a:moveTo>
                    <a:pt x="0" y="37"/>
                  </a:moveTo>
                  <a:cubicBezTo>
                    <a:pt x="53" y="37"/>
                    <a:pt x="53" y="37"/>
                    <a:pt x="53" y="37"/>
                  </a:cubicBezTo>
                  <a:cubicBezTo>
                    <a:pt x="52" y="25"/>
                    <a:pt x="51" y="13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4949905" y="2032755"/>
              <a:ext cx="29718" cy="52388"/>
            </a:xfrm>
            <a:custGeom>
              <a:avLst/>
              <a:gdLst/>
              <a:ahLst/>
              <a:cxnLst/>
              <a:rect l="l" t="t" r="r" b="b"/>
              <a:pathLst>
                <a:path w="21" h="37">
                  <a:moveTo>
                    <a:pt x="21" y="37"/>
                  </a:moveTo>
                  <a:cubicBezTo>
                    <a:pt x="19" y="25"/>
                    <a:pt x="17" y="1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3" y="25"/>
                    <a:pt x="4" y="37"/>
                  </a:cubicBezTo>
                  <a:lnTo>
                    <a:pt x="21" y="37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917139" y="1828158"/>
              <a:ext cx="20193" cy="49339"/>
            </a:xfrm>
            <a:custGeom>
              <a:avLst/>
              <a:gdLst/>
              <a:ahLst/>
              <a:cxnLst/>
              <a:rect l="l" t="t" r="r" b="b"/>
              <a:pathLst>
                <a:path w="14" h="35">
                  <a:moveTo>
                    <a:pt x="14" y="35"/>
                  </a:moveTo>
                  <a:cubicBezTo>
                    <a:pt x="10" y="23"/>
                    <a:pt x="6" y="1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2"/>
                    <a:pt x="5" y="24"/>
                    <a:pt x="7" y="35"/>
                  </a:cubicBezTo>
                  <a:lnTo>
                    <a:pt x="14" y="35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930283" y="1894167"/>
              <a:ext cx="22574" cy="46958"/>
            </a:xfrm>
            <a:custGeom>
              <a:avLst/>
              <a:gdLst/>
              <a:ahLst/>
              <a:cxnLst/>
              <a:rect l="l" t="t" r="r" b="b"/>
              <a:pathLst>
                <a:path w="16" h="33">
                  <a:moveTo>
                    <a:pt x="16" y="33"/>
                  </a:moveTo>
                  <a:cubicBezTo>
                    <a:pt x="14" y="21"/>
                    <a:pt x="11" y="1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4" y="22"/>
                    <a:pt x="5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4733306" y="2100573"/>
              <a:ext cx="33909" cy="45244"/>
            </a:xfrm>
            <a:custGeom>
              <a:avLst/>
              <a:gdLst/>
              <a:ahLst/>
              <a:cxnLst/>
              <a:rect l="l" t="t" r="r" b="b"/>
              <a:pathLst>
                <a:path w="24" h="32">
                  <a:moveTo>
                    <a:pt x="4" y="0"/>
                  </a:moveTo>
                  <a:cubicBezTo>
                    <a:pt x="2" y="11"/>
                    <a:pt x="1" y="21"/>
                    <a:pt x="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21"/>
                    <a:pt x="23" y="11"/>
                    <a:pt x="24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4766072" y="1894167"/>
              <a:ext cx="26765" cy="46958"/>
            </a:xfrm>
            <a:custGeom>
              <a:avLst/>
              <a:gdLst/>
              <a:ahLst/>
              <a:cxnLst/>
              <a:rect l="l" t="t" r="r" b="b"/>
              <a:pathLst>
                <a:path w="19" h="33">
                  <a:moveTo>
                    <a:pt x="9" y="0"/>
                  </a:moveTo>
                  <a:cubicBezTo>
                    <a:pt x="6" y="10"/>
                    <a:pt x="3" y="21"/>
                    <a:pt x="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6" y="22"/>
                    <a:pt x="17" y="11"/>
                    <a:pt x="1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4740450" y="2032755"/>
              <a:ext cx="32766" cy="52388"/>
            </a:xfrm>
            <a:custGeom>
              <a:avLst/>
              <a:gdLst/>
              <a:ahLst/>
              <a:cxnLst/>
              <a:rect l="l" t="t" r="r" b="b"/>
              <a:pathLst>
                <a:path w="23" h="37">
                  <a:moveTo>
                    <a:pt x="6" y="0"/>
                  </a:moveTo>
                  <a:cubicBezTo>
                    <a:pt x="4" y="12"/>
                    <a:pt x="2" y="25"/>
                    <a:pt x="0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1" y="25"/>
                    <a:pt x="22" y="13"/>
                    <a:pt x="2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4822555" y="1757387"/>
              <a:ext cx="30956" cy="55340"/>
            </a:xfrm>
            <a:custGeom>
              <a:avLst/>
              <a:gdLst/>
              <a:ahLst/>
              <a:cxnLst/>
              <a:rect l="l" t="t" r="r" b="b"/>
              <a:pathLst>
                <a:path w="22" h="39">
                  <a:moveTo>
                    <a:pt x="22" y="0"/>
                  </a:moveTo>
                  <a:cubicBezTo>
                    <a:pt x="14" y="2"/>
                    <a:pt x="7" y="9"/>
                    <a:pt x="0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7"/>
                    <a:pt x="2" y="33"/>
                    <a:pt x="1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4866656" y="1757387"/>
              <a:ext cx="33909" cy="55340"/>
            </a:xfrm>
            <a:custGeom>
              <a:avLst/>
              <a:gdLst/>
              <a:ahLst/>
              <a:cxnLst/>
              <a:rect l="l" t="t" r="r" b="b"/>
              <a:pathLst>
                <a:path w="24" h="39">
                  <a:moveTo>
                    <a:pt x="20" y="21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15" y="9"/>
                    <a:pt x="8" y="2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2" y="33"/>
                    <a:pt x="21" y="27"/>
                    <a:pt x="20" y="2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4807125" y="1804346"/>
              <a:ext cx="4191" cy="8287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2"/>
                    <a:pt x="3" y="0"/>
                  </a:cubicBezTo>
                  <a:cubicBezTo>
                    <a:pt x="2" y="2"/>
                    <a:pt x="1" y="4"/>
                    <a:pt x="0" y="6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4782741" y="1828158"/>
              <a:ext cx="23241" cy="49339"/>
            </a:xfrm>
            <a:custGeom>
              <a:avLst/>
              <a:gdLst/>
              <a:ahLst/>
              <a:cxnLst/>
              <a:rect l="l" t="t" r="r" b="b"/>
              <a:pathLst>
                <a:path w="16" h="35">
                  <a:moveTo>
                    <a:pt x="12" y="0"/>
                  </a:moveTo>
                  <a:cubicBezTo>
                    <a:pt x="8" y="11"/>
                    <a:pt x="4" y="23"/>
                    <a:pt x="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2" y="24"/>
                    <a:pt x="14" y="12"/>
                    <a:pt x="16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4751785" y="1956650"/>
              <a:ext cx="30956" cy="60674"/>
            </a:xfrm>
            <a:custGeom>
              <a:avLst/>
              <a:gdLst/>
              <a:ahLst/>
              <a:cxnLst/>
              <a:rect l="l" t="t" r="r" b="b"/>
              <a:pathLst>
                <a:path w="22" h="43">
                  <a:moveTo>
                    <a:pt x="8" y="0"/>
                  </a:moveTo>
                  <a:cubicBezTo>
                    <a:pt x="5" y="14"/>
                    <a:pt x="2" y="28"/>
                    <a:pt x="0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8" y="29"/>
                    <a:pt x="20" y="15"/>
                    <a:pt x="22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4866656" y="2161343"/>
              <a:ext cx="83248" cy="52388"/>
            </a:xfrm>
            <a:custGeom>
              <a:avLst/>
              <a:gdLst/>
              <a:ahLst/>
              <a:cxnLst/>
              <a:rect l="l" t="t" r="r" b="b"/>
              <a:pathLst>
                <a:path w="59" h="37">
                  <a:moveTo>
                    <a:pt x="0" y="37"/>
                  </a:moveTo>
                  <a:cubicBezTo>
                    <a:pt x="59" y="37"/>
                    <a:pt x="59" y="37"/>
                    <a:pt x="59" y="37"/>
                  </a:cubicBezTo>
                  <a:cubicBezTo>
                    <a:pt x="58" y="25"/>
                    <a:pt x="58" y="13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4788646" y="1956650"/>
              <a:ext cx="64865" cy="60674"/>
            </a:xfrm>
            <a:custGeom>
              <a:avLst/>
              <a:gdLst/>
              <a:ahLst/>
              <a:cxnLst/>
              <a:rect l="l" t="t" r="r" b="b"/>
              <a:pathLst>
                <a:path w="46" h="43">
                  <a:moveTo>
                    <a:pt x="4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5"/>
                    <a:pt x="2" y="29"/>
                    <a:pt x="0" y="43"/>
                  </a:cubicBezTo>
                  <a:cubicBezTo>
                    <a:pt x="46" y="43"/>
                    <a:pt x="46" y="43"/>
                    <a:pt x="46" y="43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4810078" y="1828158"/>
              <a:ext cx="43434" cy="49339"/>
            </a:xfrm>
            <a:custGeom>
              <a:avLst/>
              <a:gdLst/>
              <a:ahLst/>
              <a:cxnLst/>
              <a:rect l="l" t="t" r="r" b="b"/>
              <a:pathLst>
                <a:path w="31" h="35">
                  <a:moveTo>
                    <a:pt x="3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2"/>
                    <a:pt x="2" y="24"/>
                    <a:pt x="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4781503" y="2032755"/>
              <a:ext cx="72009" cy="52388"/>
            </a:xfrm>
            <a:custGeom>
              <a:avLst/>
              <a:gdLst/>
              <a:ahLst/>
              <a:cxnLst/>
              <a:rect l="l" t="t" r="r" b="b"/>
              <a:pathLst>
                <a:path w="51" h="37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3"/>
                    <a:pt x="1" y="25"/>
                    <a:pt x="0" y="37"/>
                  </a:cubicBezTo>
                  <a:cubicBezTo>
                    <a:pt x="51" y="37"/>
                    <a:pt x="51" y="37"/>
                    <a:pt x="51" y="37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4866656" y="1956650"/>
              <a:ext cx="67818" cy="60674"/>
            </a:xfrm>
            <a:custGeom>
              <a:avLst/>
              <a:gdLst/>
              <a:ahLst/>
              <a:cxnLst/>
              <a:rect l="l" t="t" r="r" b="b"/>
              <a:pathLst>
                <a:path w="48" h="43">
                  <a:moveTo>
                    <a:pt x="0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47" y="29"/>
                    <a:pt x="45" y="15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4866656" y="1828158"/>
              <a:ext cx="46387" cy="49339"/>
            </a:xfrm>
            <a:custGeom>
              <a:avLst/>
              <a:gdLst/>
              <a:ahLst/>
              <a:cxnLst/>
              <a:rect l="l" t="t" r="r" b="b"/>
              <a:pathLst>
                <a:path w="33" h="35">
                  <a:moveTo>
                    <a:pt x="33" y="35"/>
                  </a:moveTo>
                  <a:cubicBezTo>
                    <a:pt x="31" y="24"/>
                    <a:pt x="29" y="12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33" y="35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4866656" y="1894167"/>
              <a:ext cx="57721" cy="46958"/>
            </a:xfrm>
            <a:custGeom>
              <a:avLst/>
              <a:gdLst/>
              <a:ahLst/>
              <a:cxnLst/>
              <a:rect l="l" t="t" r="r" b="b"/>
              <a:pathLst>
                <a:path w="41" h="33">
                  <a:moveTo>
                    <a:pt x="0" y="33"/>
                  </a:moveTo>
                  <a:cubicBezTo>
                    <a:pt x="41" y="33"/>
                    <a:pt x="41" y="33"/>
                    <a:pt x="41" y="33"/>
                  </a:cubicBezTo>
                  <a:cubicBezTo>
                    <a:pt x="39" y="22"/>
                    <a:pt x="37" y="11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4799981" y="1894167"/>
              <a:ext cx="53530" cy="46958"/>
            </a:xfrm>
            <a:custGeom>
              <a:avLst/>
              <a:gdLst/>
              <a:ahLst/>
              <a:cxnLst/>
              <a:rect l="l" t="t" r="r" b="b"/>
              <a:pathLst>
                <a:path w="38" h="33">
                  <a:moveTo>
                    <a:pt x="3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1"/>
                    <a:pt x="1" y="22"/>
                    <a:pt x="0" y="33"/>
                  </a:cubicBezTo>
                  <a:cubicBezTo>
                    <a:pt x="38" y="33"/>
                    <a:pt x="38" y="33"/>
                    <a:pt x="38" y="33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4773216" y="2229161"/>
              <a:ext cx="80296" cy="54769"/>
            </a:xfrm>
            <a:custGeom>
              <a:avLst/>
              <a:gdLst/>
              <a:ahLst/>
              <a:cxnLst/>
              <a:rect l="l" t="t" r="r" b="b"/>
              <a:pathLst>
                <a:path w="57" h="39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27"/>
                    <a:pt x="0" y="39"/>
                  </a:cubicBezTo>
                  <a:cubicBezTo>
                    <a:pt x="57" y="39"/>
                    <a:pt x="57" y="39"/>
                    <a:pt x="57" y="39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4777407" y="2100573"/>
              <a:ext cx="76105" cy="45244"/>
            </a:xfrm>
            <a:custGeom>
              <a:avLst/>
              <a:gdLst/>
              <a:ahLst/>
              <a:cxnLst/>
              <a:rect l="l" t="t" r="r" b="b"/>
              <a:pathLst>
                <a:path w="54" h="32"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1"/>
                    <a:pt x="0" y="21"/>
                    <a:pt x="0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0"/>
                    <a:pt x="54" y="0"/>
                    <a:pt x="54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4774359" y="2161343"/>
              <a:ext cx="79153" cy="52388"/>
            </a:xfrm>
            <a:custGeom>
              <a:avLst/>
              <a:gdLst/>
              <a:ahLst/>
              <a:cxnLst/>
              <a:rect l="l" t="t" r="r" b="b"/>
              <a:pathLst>
                <a:path w="56" h="37">
                  <a:moveTo>
                    <a:pt x="5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25"/>
                    <a:pt x="0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0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4729210" y="2161343"/>
              <a:ext cx="33909" cy="52388"/>
            </a:xfrm>
            <a:custGeom>
              <a:avLst/>
              <a:gdLst/>
              <a:ahLst/>
              <a:cxnLst/>
              <a:rect l="l" t="t" r="r" b="b"/>
              <a:pathLst>
                <a:path w="24" h="37">
                  <a:moveTo>
                    <a:pt x="2" y="0"/>
                  </a:moveTo>
                  <a:cubicBezTo>
                    <a:pt x="1" y="13"/>
                    <a:pt x="1" y="25"/>
                    <a:pt x="0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5"/>
                    <a:pt x="23" y="13"/>
                    <a:pt x="2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4961239" y="2161343"/>
              <a:ext cx="29718" cy="52388"/>
            </a:xfrm>
            <a:custGeom>
              <a:avLst/>
              <a:gdLst/>
              <a:ahLst/>
              <a:cxnLst/>
              <a:rect l="l" t="t" r="r" b="b"/>
              <a:pathLst>
                <a:path w="21" h="37">
                  <a:moveTo>
                    <a:pt x="21" y="37"/>
                  </a:moveTo>
                  <a:cubicBezTo>
                    <a:pt x="20" y="25"/>
                    <a:pt x="19" y="13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1" y="25"/>
                    <a:pt x="1" y="37"/>
                  </a:cubicBezTo>
                  <a:lnTo>
                    <a:pt x="21" y="37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4957049" y="2100573"/>
              <a:ext cx="28575" cy="45244"/>
            </a:xfrm>
            <a:custGeom>
              <a:avLst/>
              <a:gdLst/>
              <a:ahLst/>
              <a:cxnLst/>
              <a:rect l="l" t="t" r="r" b="b"/>
              <a:pathLst>
                <a:path w="20" h="32">
                  <a:moveTo>
                    <a:pt x="20" y="32"/>
                  </a:moveTo>
                  <a:cubicBezTo>
                    <a:pt x="19" y="21"/>
                    <a:pt x="18" y="11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1"/>
                    <a:pt x="1" y="21"/>
                    <a:pt x="2" y="32"/>
                  </a:cubicBezTo>
                  <a:lnTo>
                    <a:pt x="20" y="32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4805887" y="1812728"/>
              <a:ext cx="17812" cy="15431"/>
            </a:xfrm>
            <a:custGeom>
              <a:avLst/>
              <a:gdLst/>
              <a:ahLst/>
              <a:cxnLst/>
              <a:rect l="l" t="t" r="r" b="b"/>
              <a:pathLst>
                <a:path w="13" h="11">
                  <a:moveTo>
                    <a:pt x="1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1" y="8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2" y="4"/>
                    <a:pt x="13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4900565" y="1812728"/>
              <a:ext cx="16669" cy="15431"/>
            </a:xfrm>
            <a:custGeom>
              <a:avLst/>
              <a:gdLst/>
              <a:ahLst/>
              <a:cxnLst/>
              <a:rect l="l" t="t" r="r" b="b"/>
              <a:pathLst>
                <a:path w="12" h="11">
                  <a:moveTo>
                    <a:pt x="12" y="11"/>
                  </a:moveTo>
                  <a:cubicBezTo>
                    <a:pt x="12" y="9"/>
                    <a:pt x="11" y="7"/>
                    <a:pt x="11" y="5"/>
                  </a:cubicBezTo>
                  <a:cubicBezTo>
                    <a:pt x="10" y="3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1"/>
                  </a:cubicBezTo>
                  <a:lnTo>
                    <a:pt x="12" y="1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4853512" y="1812728"/>
              <a:ext cx="13049" cy="15431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4792837" y="1877498"/>
              <a:ext cx="17240" cy="16669"/>
            </a:xfrm>
            <a:custGeom>
              <a:avLst/>
              <a:gdLst/>
              <a:ahLst/>
              <a:cxnLst/>
              <a:rect l="l" t="t" r="r" b="b"/>
              <a:pathLst>
                <a:path w="12" h="12">
                  <a:moveTo>
                    <a:pt x="1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8"/>
                    <a:pt x="12" y="4"/>
                    <a:pt x="12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4913043" y="1877498"/>
              <a:ext cx="17240" cy="16669"/>
            </a:xfrm>
            <a:custGeom>
              <a:avLst/>
              <a:gdLst/>
              <a:ahLst/>
              <a:cxnLst/>
              <a:rect l="l" t="t" r="r" b="b"/>
              <a:pathLst>
                <a:path w="12" h="12">
                  <a:moveTo>
                    <a:pt x="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1" y="8"/>
                    <a:pt x="11" y="4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2" y="8"/>
                    <a:pt x="2" y="12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4853512" y="1877498"/>
              <a:ext cx="13049" cy="16669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4782741" y="1941220"/>
              <a:ext cx="17240" cy="15431"/>
            </a:xfrm>
            <a:custGeom>
              <a:avLst/>
              <a:gdLst/>
              <a:ahLst/>
              <a:cxnLst/>
              <a:rect l="l" t="t" r="r" b="b"/>
              <a:pathLst>
                <a:path w="12" h="11">
                  <a:moveTo>
                    <a:pt x="1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4"/>
                    <a:pt x="1" y="7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1" y="4"/>
                    <a:pt x="12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4924283" y="1941220"/>
              <a:ext cx="16097" cy="15431"/>
            </a:xfrm>
            <a:custGeom>
              <a:avLst/>
              <a:gdLst/>
              <a:ahLst/>
              <a:cxnLst/>
              <a:rect l="l" t="t" r="r" b="b"/>
              <a:pathLst>
                <a:path w="11" h="11">
                  <a:moveTo>
                    <a:pt x="2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7"/>
                    <a:pt x="10" y="4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7"/>
                    <a:pt x="2" y="1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46" name="AutoShape 46"/>
            <p:cNvSpPr/>
            <p:nvPr/>
          </p:nvSpPr>
          <p:spPr>
            <a:xfrm>
              <a:off x="4853512" y="1941220"/>
              <a:ext cx="13049" cy="15431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4773216" y="2017325"/>
              <a:ext cx="15431" cy="15431"/>
            </a:xfrm>
            <a:custGeom>
              <a:avLst/>
              <a:gdLst/>
              <a:ahLst/>
              <a:cxnLst/>
              <a:rect l="l" t="t" r="r" b="b"/>
              <a:pathLst>
                <a:path w="11" h="11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1" y="3"/>
                    <a:pt x="11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4934474" y="2017325"/>
              <a:ext cx="15431" cy="15431"/>
            </a:xfrm>
            <a:custGeom>
              <a:avLst/>
              <a:gdLst/>
              <a:ahLst/>
              <a:cxnLst/>
              <a:rect l="l" t="t" r="r" b="b"/>
              <a:pathLst>
                <a:path w="11" h="11">
                  <a:moveTo>
                    <a:pt x="2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7"/>
                    <a:pt x="10" y="3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2" y="1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49" name="AutoShape 49"/>
            <p:cNvSpPr/>
            <p:nvPr/>
          </p:nvSpPr>
          <p:spPr>
            <a:xfrm>
              <a:off x="4853512" y="2017325"/>
              <a:ext cx="13049" cy="15431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4766072" y="2085143"/>
              <a:ext cx="15431" cy="15431"/>
            </a:xfrm>
            <a:custGeom>
              <a:avLst/>
              <a:gdLst/>
              <a:ahLst/>
              <a:cxnLst/>
              <a:rect l="l" t="t" r="r" b="b"/>
              <a:pathLst>
                <a:path w="11" h="11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7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1" y="4"/>
                    <a:pt x="11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4941523" y="2085143"/>
              <a:ext cx="15431" cy="15431"/>
            </a:xfrm>
            <a:custGeom>
              <a:avLst/>
              <a:gdLst/>
              <a:ahLst/>
              <a:cxnLst/>
              <a:rect l="l" t="t" r="r" b="b"/>
              <a:pathLst>
                <a:path w="11" h="11">
                  <a:moveTo>
                    <a:pt x="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7"/>
                    <a:pt x="10" y="4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52" name="AutoShape 52"/>
            <p:cNvSpPr/>
            <p:nvPr/>
          </p:nvSpPr>
          <p:spPr>
            <a:xfrm>
              <a:off x="4853512" y="2085143"/>
              <a:ext cx="13049" cy="15431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4763119" y="2145817"/>
              <a:ext cx="14288" cy="15431"/>
            </a:xfrm>
            <a:custGeom>
              <a:avLst/>
              <a:gdLst/>
              <a:ahLst/>
              <a:cxnLst/>
              <a:rect l="l" t="t" r="r" b="b"/>
              <a:pathLst>
                <a:path w="10" h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7"/>
                    <a:pt x="10" y="3"/>
                    <a:pt x="10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4946952" y="2145817"/>
              <a:ext cx="14288" cy="15431"/>
            </a:xfrm>
            <a:custGeom>
              <a:avLst/>
              <a:gdLst/>
              <a:ahLst/>
              <a:cxnLst/>
              <a:rect l="l" t="t" r="r" b="b"/>
              <a:pathLst>
                <a:path w="10" h="11">
                  <a:moveTo>
                    <a:pt x="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9" y="3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55" name="AutoShape 55"/>
            <p:cNvSpPr/>
            <p:nvPr/>
          </p:nvSpPr>
          <p:spPr>
            <a:xfrm>
              <a:off x="4853512" y="2145817"/>
              <a:ext cx="13049" cy="15431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4760166" y="2213635"/>
              <a:ext cx="13049" cy="15431"/>
            </a:xfrm>
            <a:custGeom>
              <a:avLst/>
              <a:gdLst/>
              <a:ahLst/>
              <a:cxnLst/>
              <a:rect l="l" t="t" r="r" b="b"/>
              <a:pathLst>
                <a:path w="9" h="11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7"/>
                    <a:pt x="9" y="4"/>
                    <a:pt x="9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4949905" y="2213635"/>
              <a:ext cx="14288" cy="15431"/>
            </a:xfrm>
            <a:custGeom>
              <a:avLst/>
              <a:gdLst/>
              <a:ahLst/>
              <a:cxnLst/>
              <a:rect l="l" t="t" r="r" b="b"/>
              <a:pathLst>
                <a:path w="10" h="11">
                  <a:moveTo>
                    <a:pt x="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9" y="4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</p:spPr>
        </p:sp>
        <p:sp>
          <p:nvSpPr>
            <p:cNvPr id="58" name="AutoShape 58"/>
            <p:cNvSpPr/>
            <p:nvPr/>
          </p:nvSpPr>
          <p:spPr>
            <a:xfrm>
              <a:off x="4853512" y="2213635"/>
              <a:ext cx="13049" cy="15431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59" name="AutoShape 59"/>
            <p:cNvSpPr/>
            <p:nvPr/>
          </p:nvSpPr>
          <p:spPr>
            <a:xfrm>
              <a:off x="4853512" y="2283834"/>
              <a:ext cx="13049" cy="15431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6479524" y="1287233"/>
            <a:ext cx="2035112" cy="2035112"/>
            <a:chOff x="6479524" y="1287233"/>
            <a:chExt cx="2035112" cy="2035112"/>
          </a:xfrm>
        </p:grpSpPr>
        <p:sp>
          <p:nvSpPr>
            <p:cNvPr id="61" name="AutoShape 61"/>
            <p:cNvSpPr/>
            <p:nvPr/>
          </p:nvSpPr>
          <p:spPr>
            <a:xfrm flipH="1">
              <a:off x="6479524" y="1287233"/>
              <a:ext cx="2035112" cy="2035112"/>
            </a:xfrm>
            <a:prstGeom prst="ellipse">
              <a:avLst/>
            </a:prstGeom>
            <a:ln w="9525">
              <a:solidFill>
                <a:schemeClr val="accent3">
                  <a:alpha val="100000"/>
                </a:schemeClr>
              </a:solidFill>
              <a:prstDash val="solid"/>
            </a:ln>
          </p:spPr>
          <p:style>
            <a:lnRef idx="0">
              <a:schemeClr val="accent3"/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62" name="Freeform 62"/>
            <p:cNvSpPr/>
            <p:nvPr/>
          </p:nvSpPr>
          <p:spPr>
            <a:xfrm>
              <a:off x="7181041" y="1888451"/>
              <a:ext cx="662750" cy="83305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9103948" y="1287329"/>
            <a:ext cx="2035112" cy="2035112"/>
            <a:chOff x="9103948" y="1287329"/>
            <a:chExt cx="2035112" cy="2035112"/>
          </a:xfrm>
        </p:grpSpPr>
        <p:sp>
          <p:nvSpPr>
            <p:cNvPr id="64" name="AutoShape 64"/>
            <p:cNvSpPr/>
            <p:nvPr/>
          </p:nvSpPr>
          <p:spPr>
            <a:xfrm flipH="1">
              <a:off x="9103948" y="1287329"/>
              <a:ext cx="2035112" cy="2035112"/>
            </a:xfrm>
            <a:prstGeom prst="ellipse">
              <a:avLst/>
            </a:prstGeom>
            <a:ln w="9525">
              <a:solidFill>
                <a:schemeClr val="accent4">
                  <a:alpha val="100000"/>
                </a:schemeClr>
              </a:solidFill>
              <a:prstDash val="solid"/>
            </a:ln>
          </p:spPr>
          <p:style>
            <a:lnRef idx="0">
              <a:schemeClr val="accent4"/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65" name="Freeform 65"/>
            <p:cNvSpPr/>
            <p:nvPr/>
          </p:nvSpPr>
          <p:spPr>
            <a:xfrm>
              <a:off x="9551051" y="2130196"/>
              <a:ext cx="1279493" cy="450056"/>
            </a:xfrm>
            <a:custGeom>
              <a:avLst/>
              <a:gdLst/>
              <a:ahLst/>
              <a:cxnLst/>
              <a:rect l="l" t="t" r="r" b="b"/>
              <a:pathLst>
                <a:path w="412" h="132">
                  <a:moveTo>
                    <a:pt x="412" y="15"/>
                  </a:moveTo>
                  <a:cubicBezTo>
                    <a:pt x="412" y="12"/>
                    <a:pt x="411" y="10"/>
                    <a:pt x="407" y="10"/>
                  </a:cubicBezTo>
                  <a:cubicBezTo>
                    <a:pt x="406" y="10"/>
                    <a:pt x="406" y="10"/>
                    <a:pt x="405" y="11"/>
                  </a:cubicBezTo>
                  <a:cubicBezTo>
                    <a:pt x="342" y="44"/>
                    <a:pt x="342" y="44"/>
                    <a:pt x="342" y="44"/>
                  </a:cubicBezTo>
                  <a:cubicBezTo>
                    <a:pt x="299" y="26"/>
                    <a:pt x="258" y="14"/>
                    <a:pt x="219" y="8"/>
                  </a:cubicBezTo>
                  <a:cubicBezTo>
                    <a:pt x="180" y="2"/>
                    <a:pt x="148" y="0"/>
                    <a:pt x="125" y="3"/>
                  </a:cubicBezTo>
                  <a:cubicBezTo>
                    <a:pt x="101" y="5"/>
                    <a:pt x="79" y="11"/>
                    <a:pt x="59" y="19"/>
                  </a:cubicBezTo>
                  <a:cubicBezTo>
                    <a:pt x="39" y="26"/>
                    <a:pt x="26" y="32"/>
                    <a:pt x="20" y="37"/>
                  </a:cubicBezTo>
                  <a:cubicBezTo>
                    <a:pt x="15" y="41"/>
                    <a:pt x="10" y="44"/>
                    <a:pt x="7" y="46"/>
                  </a:cubicBezTo>
                  <a:cubicBezTo>
                    <a:pt x="7" y="47"/>
                    <a:pt x="7" y="48"/>
                    <a:pt x="7" y="49"/>
                  </a:cubicBezTo>
                  <a:cubicBezTo>
                    <a:pt x="7" y="49"/>
                    <a:pt x="7" y="50"/>
                    <a:pt x="7" y="5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2"/>
                    <a:pt x="50" y="73"/>
                    <a:pt x="50" y="75"/>
                  </a:cubicBezTo>
                  <a:cubicBezTo>
                    <a:pt x="50" y="78"/>
                    <a:pt x="48" y="79"/>
                    <a:pt x="46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79"/>
                    <a:pt x="0" y="80"/>
                  </a:cubicBezTo>
                  <a:cubicBezTo>
                    <a:pt x="0" y="81"/>
                    <a:pt x="1" y="81"/>
                    <a:pt x="1" y="81"/>
                  </a:cubicBezTo>
                  <a:cubicBezTo>
                    <a:pt x="24" y="101"/>
                    <a:pt x="51" y="114"/>
                    <a:pt x="82" y="122"/>
                  </a:cubicBezTo>
                  <a:cubicBezTo>
                    <a:pt x="114" y="129"/>
                    <a:pt x="144" y="132"/>
                    <a:pt x="173" y="130"/>
                  </a:cubicBezTo>
                  <a:cubicBezTo>
                    <a:pt x="203" y="127"/>
                    <a:pt x="230" y="123"/>
                    <a:pt x="256" y="117"/>
                  </a:cubicBezTo>
                  <a:cubicBezTo>
                    <a:pt x="282" y="111"/>
                    <a:pt x="303" y="106"/>
                    <a:pt x="318" y="100"/>
                  </a:cubicBezTo>
                  <a:cubicBezTo>
                    <a:pt x="334" y="95"/>
                    <a:pt x="342" y="92"/>
                    <a:pt x="342" y="91"/>
                  </a:cubicBezTo>
                  <a:cubicBezTo>
                    <a:pt x="405" y="124"/>
                    <a:pt x="405" y="124"/>
                    <a:pt x="405" y="124"/>
                  </a:cubicBezTo>
                  <a:cubicBezTo>
                    <a:pt x="407" y="124"/>
                    <a:pt x="407" y="124"/>
                    <a:pt x="407" y="124"/>
                  </a:cubicBezTo>
                  <a:cubicBezTo>
                    <a:pt x="411" y="124"/>
                    <a:pt x="412" y="123"/>
                    <a:pt x="412" y="119"/>
                  </a:cubicBezTo>
                  <a:cubicBezTo>
                    <a:pt x="412" y="118"/>
                    <a:pt x="412" y="118"/>
                    <a:pt x="411" y="116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2" y="17"/>
                    <a:pt x="412" y="16"/>
                    <a:pt x="412" y="15"/>
                  </a:cubicBezTo>
                  <a:close/>
                  <a:moveTo>
                    <a:pt x="82" y="57"/>
                  </a:moveTo>
                  <a:cubicBezTo>
                    <a:pt x="79" y="60"/>
                    <a:pt x="76" y="61"/>
                    <a:pt x="72" y="61"/>
                  </a:cubicBezTo>
                  <a:cubicBezTo>
                    <a:pt x="68" y="61"/>
                    <a:pt x="64" y="60"/>
                    <a:pt x="61" y="57"/>
                  </a:cubicBezTo>
                  <a:cubicBezTo>
                    <a:pt x="58" y="54"/>
                    <a:pt x="57" y="50"/>
                    <a:pt x="57" y="45"/>
                  </a:cubicBezTo>
                  <a:cubicBezTo>
                    <a:pt x="57" y="41"/>
                    <a:pt x="58" y="37"/>
                    <a:pt x="61" y="34"/>
                  </a:cubicBezTo>
                  <a:cubicBezTo>
                    <a:pt x="64" y="31"/>
                    <a:pt x="68" y="29"/>
                    <a:pt x="72" y="29"/>
                  </a:cubicBezTo>
                  <a:cubicBezTo>
                    <a:pt x="76" y="29"/>
                    <a:pt x="79" y="31"/>
                    <a:pt x="82" y="34"/>
                  </a:cubicBezTo>
                  <a:cubicBezTo>
                    <a:pt x="85" y="37"/>
                    <a:pt x="87" y="41"/>
                    <a:pt x="87" y="45"/>
                  </a:cubicBezTo>
                  <a:cubicBezTo>
                    <a:pt x="87" y="50"/>
                    <a:pt x="85" y="54"/>
                    <a:pt x="82" y="57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061323" y="2678169"/>
            <a:ext cx="653320" cy="651796"/>
            <a:chOff x="1061323" y="2678169"/>
            <a:chExt cx="653320" cy="651796"/>
          </a:xfrm>
        </p:grpSpPr>
        <p:sp>
          <p:nvSpPr>
            <p:cNvPr id="67" name="AutoShape 67"/>
            <p:cNvSpPr/>
            <p:nvPr/>
          </p:nvSpPr>
          <p:spPr>
            <a:xfrm flipH="1">
              <a:off x="1061323" y="2678169"/>
              <a:ext cx="653320" cy="65179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3695557" y="2678169"/>
            <a:ext cx="653320" cy="651796"/>
            <a:chOff x="3695557" y="2678169"/>
            <a:chExt cx="653320" cy="651796"/>
          </a:xfrm>
        </p:grpSpPr>
        <p:sp>
          <p:nvSpPr>
            <p:cNvPr id="69" name="AutoShape 69"/>
            <p:cNvSpPr/>
            <p:nvPr/>
          </p:nvSpPr>
          <p:spPr>
            <a:xfrm flipH="1">
              <a:off x="3695557" y="2678169"/>
              <a:ext cx="653320" cy="651796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6337221" y="2678169"/>
            <a:ext cx="653320" cy="651796"/>
            <a:chOff x="6337221" y="2678169"/>
            <a:chExt cx="653320" cy="651796"/>
          </a:xfrm>
        </p:grpSpPr>
        <p:sp>
          <p:nvSpPr>
            <p:cNvPr id="71" name="AutoShape 71"/>
            <p:cNvSpPr/>
            <p:nvPr/>
          </p:nvSpPr>
          <p:spPr>
            <a:xfrm flipH="1">
              <a:off x="6337221" y="2678169"/>
              <a:ext cx="653320" cy="651796"/>
            </a:xfrm>
            <a:prstGeom prst="ellipse">
              <a:avLst/>
            </a:prstGeom>
            <a:solidFill>
              <a:schemeClr val="accent3">
                <a:alpha val="100000"/>
              </a:schemeClr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8962406" y="2678169"/>
            <a:ext cx="651796" cy="651796"/>
            <a:chOff x="8962406" y="2678169"/>
            <a:chExt cx="651796" cy="651796"/>
          </a:xfrm>
        </p:grpSpPr>
        <p:sp>
          <p:nvSpPr>
            <p:cNvPr id="73" name="AutoShape 73"/>
            <p:cNvSpPr/>
            <p:nvPr/>
          </p:nvSpPr>
          <p:spPr>
            <a:xfrm flipH="1">
              <a:off x="8962406" y="2678169"/>
              <a:ext cx="651796" cy="651796"/>
            </a:xfrm>
            <a:prstGeom prst="ellipse">
              <a:avLst/>
            </a:prstGeom>
            <a:solidFill>
              <a:schemeClr val="accent4">
                <a:alpha val="100000"/>
              </a:schemeClr>
            </a:solidFill>
          </p:spPr>
        </p:sp>
      </p:grpSp>
      <p:sp>
        <p:nvSpPr>
          <p:cNvPr id="74" name="TextBox 74"/>
          <p:cNvSpPr txBox="1"/>
          <p:nvPr/>
        </p:nvSpPr>
        <p:spPr>
          <a:xfrm>
            <a:off x="948881" y="2735700"/>
            <a:ext cx="859155" cy="54864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lumMod val="20000"/>
                    <a:lumOff val="8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700">
              <a:solidFill>
                <a:schemeClr val="accent1">
                  <a:lumMod val="20000"/>
                  <a:lumOff val="8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3592640" y="2745225"/>
            <a:ext cx="859155" cy="54864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lumMod val="20000"/>
                    <a:lumOff val="8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700">
              <a:solidFill>
                <a:schemeClr val="accent1">
                  <a:lumMod val="20000"/>
                  <a:lumOff val="8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6234303" y="2727032"/>
            <a:ext cx="859155" cy="54864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lumMod val="20000"/>
                    <a:lumOff val="8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700">
              <a:solidFill>
                <a:schemeClr val="accent1">
                  <a:lumMod val="20000"/>
                  <a:lumOff val="8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8858727" y="2727032"/>
            <a:ext cx="859155" cy="54864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lumMod val="20000"/>
                    <a:lumOff val="8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700">
              <a:solidFill>
                <a:schemeClr val="accent1">
                  <a:lumMod val="20000"/>
                  <a:lumOff val="8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948881" y="3787496"/>
            <a:ext cx="2447925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广告收入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3582734" y="3787496"/>
            <a:ext cx="2447925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付费内容</a:t>
            </a:r>
            <a:endParaRPr lang="en-US" sz="1575" b="1">
              <a:solidFill>
                <a:schemeClr val="accen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6224111" y="3787496"/>
            <a:ext cx="2447925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品牌合作</a:t>
            </a:r>
            <a:endParaRPr lang="en-US" sz="1575" b="1">
              <a:solidFill>
                <a:schemeClr val="accent3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8848535" y="3787496"/>
            <a:ext cx="2447925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4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电商转化</a:t>
            </a:r>
            <a:endParaRPr lang="en-US" sz="1575" b="1">
              <a:solidFill>
                <a:schemeClr val="accent4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2" name="Group 8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83" name="AutoShape 8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84" name="AutoShape 8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85" name="AutoShape 8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86" name="AutoShape 8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87" name="AutoShape 8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88" name="AutoShape 8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89" name="AutoShape 8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90" name="AutoShape 9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91" name="AutoShape 9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92" name="AutoShape 9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93" name="AutoShape 9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4" name="AutoShape 9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95" name="AutoShape 9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96" name="AutoShape 9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97" name="AutoShape 9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98" name="AutoShape 9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9" name="AutoShape 9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00" name="AutoShape 10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01" name="AutoShape 10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02" name="AutoShape 10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03" name="TextBox 10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商业变现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6257058" y="4234910"/>
            <a:ext cx="2447925" cy="1990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与品牌合作开展营销活动或推广产品，获得合作费用。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5" name="TextBox 105"/>
          <p:cNvSpPr txBox="1"/>
          <p:nvPr/>
        </p:nvSpPr>
        <p:spPr>
          <a:xfrm>
            <a:off x="3600742" y="4234910"/>
            <a:ext cx="2447925" cy="1990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提供收费的优质内容或会员服务，如付费阅读、独家专访等。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TextBox 106"/>
          <p:cNvSpPr txBox="1"/>
          <p:nvPr/>
        </p:nvSpPr>
        <p:spPr>
          <a:xfrm>
            <a:off x="944426" y="4234910"/>
            <a:ext cx="2447925" cy="1990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通过展示广告或植入广告等方式获取收入。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7" name="TextBox 107"/>
          <p:cNvSpPr txBox="1"/>
          <p:nvPr/>
        </p:nvSpPr>
        <p:spPr>
          <a:xfrm>
            <a:off x="8913375" y="4234910"/>
            <a:ext cx="2447925" cy="1990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通过自媒体平台销售商品或提供在线服务，实现流量变现。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3421" y="3671349"/>
            <a:ext cx="718185" cy="106680"/>
          </a:xfrm>
          <a:prstGeom prst="rect">
            <a:avLst/>
          </a:prstGeom>
        </p:spPr>
      </p:sp>
      <p:sp>
        <p:nvSpPr>
          <p:cNvPr id="3" name="AutoShape 3"/>
          <p:cNvSpPr/>
          <p:nvPr/>
        </p:nvSpPr>
        <p:spPr>
          <a:xfrm>
            <a:off x="1303421" y="4038634"/>
            <a:ext cx="743585" cy="106680"/>
          </a:xfrm>
          <a:prstGeom prst="rect">
            <a:avLst/>
          </a:prstGeom>
        </p:spPr>
      </p:sp>
      <p:grpSp>
        <p:nvGrpSpPr>
          <p:cNvPr id="4" name="Group 4"/>
          <p:cNvGrpSpPr/>
          <p:nvPr/>
        </p:nvGrpSpPr>
        <p:grpSpPr>
          <a:xfrm>
            <a:off x="1303421" y="2549736"/>
            <a:ext cx="4145173" cy="823690"/>
            <a:chOff x="1303421" y="2549736"/>
            <a:chExt cx="4145173" cy="823690"/>
          </a:xfrm>
        </p:grpSpPr>
        <p:sp>
          <p:nvSpPr>
            <p:cNvPr id="5" name="TextBox 5"/>
            <p:cNvSpPr txBox="1"/>
            <p:nvPr/>
          </p:nvSpPr>
          <p:spPr>
            <a:xfrm>
              <a:off x="1303421" y="2549736"/>
              <a:ext cx="4145173" cy="823690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4950" b="1">
                  <a:solidFill>
                    <a:schemeClr val="accent3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  <a:endParaRPr lang="en-US" sz="4950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03421" y="3463324"/>
            <a:ext cx="9764382" cy="7010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自媒体平台的创新变现模式</a:t>
            </a:r>
            <a:endParaRPr lang="en-US" sz="36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1631" y="1742733"/>
            <a:ext cx="3798277" cy="3798277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3059989" y="1383703"/>
            <a:ext cx="1133475" cy="1133475"/>
          </a:xfrm>
          <a:prstGeom prst="ellipse">
            <a:avLst/>
          </a:prstGeom>
          <a:solidFill>
            <a:schemeClr val="lt1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662092" y="1742733"/>
            <a:ext cx="3798277" cy="3798277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196862" y="1742733"/>
            <a:ext cx="3798277" cy="3798277"/>
          </a:xfrm>
          <a:prstGeom prst="ellipse">
            <a:avLst/>
          </a:prstGeom>
          <a:solidFill>
            <a:schemeClr val="accent2">
              <a:lumMod val="20000"/>
              <a:lumOff val="80000"/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1170411" y="2510291"/>
            <a:ext cx="2803668" cy="10629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精准投放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70411" y="3541108"/>
            <a:ext cx="2928915" cy="1267968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利用大数据和人工智能技术，实现广告的精准推送，提高广告转化率。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07422" y="2510291"/>
            <a:ext cx="2800350" cy="1076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325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品牌合作</a:t>
            </a:r>
            <a:endParaRPr lang="en-US" sz="2325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07422" y="3541108"/>
            <a:ext cx="29241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与知名品牌合作，推出定制化广告内容，提高广告的吸引力和认可度。</a:t>
            </a:r>
            <a:endParaRPr lang="en-US" sz="1500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226846" y="2510291"/>
            <a:ext cx="2803668" cy="10629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动态定价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226846" y="3541108"/>
            <a:ext cx="2928915" cy="1267968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根据广告主的需求和自媒体平台的流量，实现动态定价，提高广告的商业价值。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3126664" y="1450378"/>
            <a:ext cx="1000125" cy="1000125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507874" y="6318935"/>
            <a:ext cx="701468" cy="122998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454963" y="6318935"/>
            <a:ext cx="122998" cy="122998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1137715" y="6318935"/>
            <a:ext cx="122998" cy="122998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cxnSp>
        <p:nvCxnSpPr>
          <p:cNvPr id="16" name="Connector 16"/>
          <p:cNvCxnSpPr/>
          <p:nvPr/>
        </p:nvCxnSpPr>
        <p:spPr>
          <a:xfrm>
            <a:off x="1209343" y="6393165"/>
            <a:ext cx="10991852" cy="0"/>
          </a:xfrm>
          <a:prstGeom prst="line">
            <a:avLst/>
          </a:prstGeom>
          <a:ln w="14288">
            <a:solidFill>
              <a:schemeClr val="accent2"/>
            </a:solidFill>
            <a:prstDash val="dash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grpSp>
        <p:nvGrpSpPr>
          <p:cNvPr id="17" name="Group 1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8" name="AutoShape 1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广告模式创新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9" name="AutoShape 39"/>
          <p:cNvSpPr/>
          <p:nvPr/>
        </p:nvSpPr>
        <p:spPr>
          <a:xfrm>
            <a:off x="6801159" y="1383703"/>
            <a:ext cx="1133475" cy="1133475"/>
          </a:xfrm>
          <a:prstGeom prst="ellipse">
            <a:avLst/>
          </a:prstGeom>
          <a:solidFill>
            <a:schemeClr val="lt1">
              <a:alpha val="80000"/>
            </a:schemeClr>
          </a:solidFill>
        </p:spPr>
      </p:sp>
      <p:sp>
        <p:nvSpPr>
          <p:cNvPr id="40" name="AutoShape 40"/>
          <p:cNvSpPr/>
          <p:nvPr/>
        </p:nvSpPr>
        <p:spPr>
          <a:xfrm>
            <a:off x="6867834" y="1450378"/>
            <a:ext cx="1000125" cy="1000125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41" name="AutoShape 41"/>
          <p:cNvSpPr/>
          <p:nvPr/>
        </p:nvSpPr>
        <p:spPr>
          <a:xfrm>
            <a:off x="10237651" y="1383703"/>
            <a:ext cx="1133475" cy="1133475"/>
          </a:xfrm>
          <a:prstGeom prst="ellipse">
            <a:avLst/>
          </a:prstGeom>
          <a:solidFill>
            <a:schemeClr val="lt1">
              <a:alpha val="80000"/>
            </a:schemeClr>
          </a:solidFill>
        </p:spPr>
      </p:sp>
      <p:sp>
        <p:nvSpPr>
          <p:cNvPr id="42" name="AutoShape 42"/>
          <p:cNvSpPr/>
          <p:nvPr/>
        </p:nvSpPr>
        <p:spPr>
          <a:xfrm>
            <a:off x="10304326" y="1450378"/>
            <a:ext cx="1000125" cy="1000125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43" name="TextBox 43"/>
          <p:cNvSpPr txBox="1"/>
          <p:nvPr/>
        </p:nvSpPr>
        <p:spPr>
          <a:xfrm>
            <a:off x="10207807" y="1550012"/>
            <a:ext cx="1163319" cy="80085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1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450" b="1">
                <a:solidFill>
                  <a:schemeClr val="accent2">
                    <a:lumMod val="20000"/>
                    <a:lumOff val="8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3450" b="1">
              <a:solidFill>
                <a:schemeClr val="accent2">
                  <a:lumMod val="20000"/>
                  <a:lumOff val="8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761790" y="1550012"/>
            <a:ext cx="1163319" cy="80085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1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450" b="1">
                <a:solidFill>
                  <a:schemeClr val="accent2">
                    <a:lumMod val="20000"/>
                    <a:lumOff val="8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3450" b="1">
              <a:solidFill>
                <a:schemeClr val="accent2">
                  <a:lumMod val="20000"/>
                  <a:lumOff val="8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3030145" y="1550012"/>
            <a:ext cx="1163319" cy="80085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1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450" b="1">
                <a:solidFill>
                  <a:schemeClr val="accent2">
                    <a:lumMod val="20000"/>
                    <a:lumOff val="8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3450" b="1">
              <a:solidFill>
                <a:schemeClr val="accent2">
                  <a:lumMod val="20000"/>
                  <a:lumOff val="8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07497" y="2686653"/>
            <a:ext cx="2748437" cy="235580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014310" y="1448346"/>
            <a:ext cx="3186374" cy="4832416"/>
          </a:xfrm>
          <a:prstGeom prst="homePlate">
            <a:avLst>
              <a:gd name="adj" fmla="val 50000"/>
            </a:avLst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6085580" y="1448346"/>
            <a:ext cx="1857460" cy="2431309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085580" y="3849453"/>
            <a:ext cx="1857460" cy="2431309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8537025" y="2686653"/>
            <a:ext cx="1797055" cy="2355803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6727185" y="2291057"/>
            <a:ext cx="574252" cy="57425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8" name="Freeform 8"/>
          <p:cNvSpPr/>
          <p:nvPr/>
        </p:nvSpPr>
        <p:spPr>
          <a:xfrm>
            <a:off x="6682521" y="4710666"/>
            <a:ext cx="663580" cy="66358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9" name="Freeform 9"/>
          <p:cNvSpPr/>
          <p:nvPr/>
        </p:nvSpPr>
        <p:spPr>
          <a:xfrm>
            <a:off x="9135666" y="3564667"/>
            <a:ext cx="599774" cy="59977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21920" y="28651"/>
                </a:moveTo>
                <a:lnTo>
                  <a:pt x="121920" y="0"/>
                </a:lnTo>
                <a:lnTo>
                  <a:pt x="152400" y="0"/>
                </a:lnTo>
                <a:lnTo>
                  <a:pt x="152400" y="243840"/>
                </a:lnTo>
                <a:lnTo>
                  <a:pt x="304800" y="243840"/>
                </a:lnTo>
                <a:lnTo>
                  <a:pt x="243840" y="304800"/>
                </a:lnTo>
                <a:lnTo>
                  <a:pt x="30480" y="304800"/>
                </a:lnTo>
                <a:lnTo>
                  <a:pt x="0" y="243840"/>
                </a:lnTo>
                <a:lnTo>
                  <a:pt x="121920" y="243840"/>
                </a:lnTo>
                <a:lnTo>
                  <a:pt x="121920" y="213360"/>
                </a:lnTo>
                <a:lnTo>
                  <a:pt x="0" y="213360"/>
                </a:lnTo>
                <a:lnTo>
                  <a:pt x="0" y="209398"/>
                </a:lnTo>
                <a:cubicBezTo>
                  <a:pt x="56940" y="163544"/>
                  <a:pt x="99498" y="101956"/>
                  <a:pt x="121234" y="31242"/>
                </a:cubicBezTo>
                <a:lnTo>
                  <a:pt x="121920" y="28651"/>
                </a:lnTo>
                <a:close/>
                <a:moveTo>
                  <a:pt x="304343" y="213360"/>
                </a:moveTo>
                <a:lnTo>
                  <a:pt x="152400" y="213360"/>
                </a:lnTo>
                <a:lnTo>
                  <a:pt x="152400" y="207874"/>
                </a:lnTo>
                <a:cubicBezTo>
                  <a:pt x="171650" y="179451"/>
                  <a:pt x="183137" y="144409"/>
                  <a:pt x="183137" y="106680"/>
                </a:cubicBezTo>
                <a:cubicBezTo>
                  <a:pt x="183137" y="68951"/>
                  <a:pt x="171660" y="33909"/>
                  <a:pt x="151990" y="4848"/>
                </a:cubicBezTo>
                <a:lnTo>
                  <a:pt x="152400" y="5486"/>
                </a:lnTo>
                <a:lnTo>
                  <a:pt x="152400" y="2438"/>
                </a:lnTo>
                <a:cubicBezTo>
                  <a:pt x="237877" y="37719"/>
                  <a:pt x="298180" y="117796"/>
                  <a:pt x="304305" y="212646"/>
                </a:cubicBezTo>
                <a:lnTo>
                  <a:pt x="304343" y="2133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904945" y="1702239"/>
            <a:ext cx="166570" cy="16657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1071515" y="1541685"/>
            <a:ext cx="2477594" cy="46443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会员制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71515" y="2035834"/>
            <a:ext cx="4665544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提供付费会员服务，会员可以享受更多的优质内容和特权服务。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71515" y="3085355"/>
            <a:ext cx="2477594" cy="46443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知识付费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71515" y="3579505"/>
            <a:ext cx="4665544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针对专业知识和技能，提供收费咨询服务和课程培训。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71515" y="4649506"/>
            <a:ext cx="2477594" cy="46443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付费阅读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71515" y="5143655"/>
            <a:ext cx="4665544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对于一些独家内容或深度报道，采取付费阅读模式，满足用户的高质量需求。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904945" y="3245910"/>
            <a:ext cx="166570" cy="16657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904945" y="4808202"/>
            <a:ext cx="166570" cy="16657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19" name="Group 1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付费内容模式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2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3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5F6"/>
      </a:lt1>
      <a:dk2>
        <a:srgbClr val="410024"/>
      </a:dk2>
      <a:lt2>
        <a:srgbClr val="FFFFFF"/>
      </a:lt2>
      <a:accent1>
        <a:srgbClr val="CD5095"/>
      </a:accent1>
      <a:accent2>
        <a:srgbClr val="EF62B0"/>
      </a:accent2>
      <a:accent3>
        <a:srgbClr val="B7468F"/>
      </a:accent3>
      <a:accent4>
        <a:srgbClr val="9E84D2"/>
      </a:accent4>
      <a:accent5>
        <a:srgbClr val="B59BEB"/>
      </a:accent5>
      <a:accent6>
        <a:srgbClr val="97D5E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1660</Words>
  <Application>WPS 演示</Application>
  <PresentationFormat>On-screen Show (4:3)</PresentationFormat>
  <Paragraphs>234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3</cp:revision>
  <dcterms:created xsi:type="dcterms:W3CDTF">2006-08-16T00:00:00Z</dcterms:created>
  <dcterms:modified xsi:type="dcterms:W3CDTF">2025-07-17T08:46:04Z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88A1D4D3F645466388D9E9F1C0373C69_12</vt:lpwstr>
  </property>
  <property fmtid="{D5CDD505-2E9C-101B-9397-08002B2CF9AE}" pid="3" name="KSOProductBuildVer">
    <vt:lpwstr>2052-12.1.0.21915</vt:lpwstr>
  </property>
</Properties>
</file>