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7"/>
  </p:notesMasterIdLst>
  <p:handoutMasterIdLst>
    <p:handoutMasterId r:id="rId39"/>
  </p:handoutMasterIdLst>
  <p:sldIdLst>
    <p:sldId id="695" r:id="rId4"/>
    <p:sldId id="694" r:id="rId5"/>
    <p:sldId id="370" r:id="rId6"/>
    <p:sldId id="376" r:id="rId8"/>
    <p:sldId id="363" r:id="rId9"/>
    <p:sldId id="518" r:id="rId10"/>
    <p:sldId id="364" r:id="rId11"/>
    <p:sldId id="469" r:id="rId12"/>
    <p:sldId id="470" r:id="rId13"/>
    <p:sldId id="567" r:id="rId14"/>
    <p:sldId id="557" r:id="rId15"/>
    <p:sldId id="558" r:id="rId16"/>
    <p:sldId id="559" r:id="rId17"/>
    <p:sldId id="571" r:id="rId18"/>
    <p:sldId id="640" r:id="rId19"/>
    <p:sldId id="641" r:id="rId20"/>
    <p:sldId id="644" r:id="rId21"/>
    <p:sldId id="563" r:id="rId22"/>
    <p:sldId id="343" r:id="rId23"/>
    <p:sldId id="535" r:id="rId24"/>
    <p:sldId id="537" r:id="rId25"/>
    <p:sldId id="645" r:id="rId26"/>
    <p:sldId id="541" r:id="rId27"/>
    <p:sldId id="542" r:id="rId28"/>
    <p:sldId id="544" r:id="rId29"/>
    <p:sldId id="573" r:id="rId30"/>
    <p:sldId id="618" r:id="rId31"/>
    <p:sldId id="615" r:id="rId32"/>
    <p:sldId id="586" r:id="rId33"/>
    <p:sldId id="574" r:id="rId34"/>
    <p:sldId id="566" r:id="rId35"/>
    <p:sldId id="511" r:id="rId36"/>
    <p:sldId id="512" r:id="rId37"/>
    <p:sldId id="504" r:id="rId38"/>
  </p:sldIdLst>
  <p:sldSz cx="9719945" cy="6858000"/>
  <p:notesSz cx="6797675" cy="9928225"/>
  <p:defaultTextStyle>
    <a:defPPr>
      <a:defRPr lang="zh-CN"/>
    </a:defPPr>
    <a:lvl1pPr marL="0" lvl="0" indent="0" algn="l" defTabSz="914400" rtl="0" eaLnBrk="1" fontAlgn="base" latinLnBrk="0" hangingPunct="1">
      <a:lnSpc>
        <a:spcPct val="100000"/>
      </a:lnSpc>
      <a:spcBef>
        <a:spcPct val="0"/>
      </a:spcBef>
      <a:spcAft>
        <a:spcPct val="0"/>
      </a:spcAft>
      <a:buNone/>
      <a:defRPr sz="2200"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sz="2200"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2200"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2200"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22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sz="22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sz="22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sz="22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sz="2200"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78" userDrawn="1">
          <p15:clr>
            <a:srgbClr val="A4A3A4"/>
          </p15:clr>
        </p15:guide>
        <p15:guide id="2" pos="30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00"/>
    <a:srgbClr val="6600CC"/>
    <a:srgbClr val="FFFF99"/>
    <a:srgbClr val="CC00CC"/>
    <a:srgbClr val="CCCC00"/>
    <a:srgbClr val="0000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8619"/>
    <p:restoredTop sz="96086"/>
  </p:normalViewPr>
  <p:slideViewPr>
    <p:cSldViewPr showGuides="1">
      <p:cViewPr varScale="1">
        <p:scale>
          <a:sx n="68" d="100"/>
          <a:sy n="68" d="100"/>
        </p:scale>
        <p:origin x="-1212" y="-102"/>
      </p:cViewPr>
      <p:guideLst>
        <p:guide orient="horz" pos="2178"/>
        <p:guide pos="3039"/>
      </p:guideLst>
    </p:cSldViewPr>
  </p:slideViewPr>
  <p:notesTextViewPr>
    <p:cViewPr>
      <p:scale>
        <a:sx n="100" d="100"/>
        <a:sy n="100" d="100"/>
      </p:scale>
      <p:origin x="0" y="0"/>
    </p:cViewPr>
  </p:notesTextViewPr>
  <p:sorterViewPr showFormatting="0">
    <p:cViewPr>
      <p:scale>
        <a:sx n="66" d="100"/>
        <a:sy n="66" d="100"/>
      </p:scale>
      <p:origin x="0" y="595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handoutMaster" Target="handoutMasters/handoutMaster1.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2338"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339"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340" name="Rectangle 4"/>
          <p:cNvSpPr>
            <a:spLocks noGrp="1" noChangeArrowheads="1"/>
          </p:cNvSpPr>
          <p:nvPr>
            <p:ph type="ftr" sz="quarter" idx="2"/>
          </p:nvPr>
        </p:nvSpPr>
        <p:spPr bwMode="auto">
          <a:xfrm>
            <a:off x="0" y="9429750"/>
            <a:ext cx="2946400" cy="496888"/>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341" name="Rectangle 5"/>
          <p:cNvSpPr>
            <a:spLocks noGrp="1" noChangeArrowheads="1"/>
          </p:cNvSpPr>
          <p:nvPr>
            <p:ph type="sldNum" sz="quarter" idx="3"/>
          </p:nvPr>
        </p:nvSpPr>
        <p:spPr bwMode="auto">
          <a:xfrm>
            <a:off x="3849688" y="9429750"/>
            <a:ext cx="2946400" cy="496888"/>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336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363"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9332" name="Rectangle 4"/>
          <p:cNvSpPr>
            <a:spLocks noRot="1" noTextEdit="1"/>
          </p:cNvSpPr>
          <p:nvPr>
            <p:ph type="sldImg" idx="2"/>
          </p:nvPr>
        </p:nvSpPr>
        <p:spPr>
          <a:xfrm>
            <a:off x="760713" y="744538"/>
            <a:ext cx="5276250" cy="3722687"/>
          </a:xfrm>
          <a:prstGeom prst="rect">
            <a:avLst/>
          </a:prstGeom>
          <a:noFill/>
          <a:ln w="9525" cap="flat" cmpd="sng">
            <a:solidFill>
              <a:srgbClr val="000000"/>
            </a:solidFill>
            <a:prstDash val="solid"/>
            <a:miter/>
            <a:headEnd type="none" w="med" len="med"/>
            <a:tailEnd type="none" w="med" len="med"/>
          </a:ln>
        </p:spPr>
      </p:sp>
      <p:sp>
        <p:nvSpPr>
          <p:cNvPr id="143365" name="Rectangle 5"/>
          <p:cNvSpPr>
            <a:spLocks noGrp="1" noChangeArrowheads="1"/>
          </p:cNvSpPr>
          <p:nvPr>
            <p:ph type="body" sz="quarter" idx="3"/>
          </p:nvPr>
        </p:nvSpPr>
        <p:spPr bwMode="auto">
          <a:xfrm>
            <a:off x="679450" y="4716463"/>
            <a:ext cx="5438775" cy="4467225"/>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366" name="Rectangle 6"/>
          <p:cNvSpPr>
            <a:spLocks noGrp="1" noChangeArrowheads="1"/>
          </p:cNvSpPr>
          <p:nvPr>
            <p:ph type="ftr" sz="quarter" idx="4"/>
          </p:nvPr>
        </p:nvSpPr>
        <p:spPr bwMode="auto">
          <a:xfrm>
            <a:off x="0" y="9429750"/>
            <a:ext cx="2946400" cy="496888"/>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367" name="Rectangle 7"/>
          <p:cNvSpPr>
            <a:spLocks noGrp="1" noChangeArrowheads="1"/>
          </p:cNvSpPr>
          <p:nvPr>
            <p:ph type="sldNum" sz="quarter" idx="5"/>
          </p:nvPr>
        </p:nvSpPr>
        <p:spPr bwMode="auto">
          <a:xfrm>
            <a:off x="3849688" y="9429750"/>
            <a:ext cx="2946400" cy="496888"/>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01379" name="Rectangle 2"/>
          <p:cNvSpPr>
            <a:spLocks noRot="1" noTextEdit="1"/>
          </p:cNvSpPr>
          <p:nvPr>
            <p:ph type="sldImg"/>
          </p:nvPr>
        </p:nvSpPr>
        <p:spPr>
          <a:xfrm>
            <a:off x="760713" y="744538"/>
            <a:ext cx="5276250" cy="3722687"/>
          </a:xfrm>
        </p:spPr>
      </p:sp>
      <p:sp>
        <p:nvSpPr>
          <p:cNvPr id="10138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10595" name="Rectangle 2"/>
          <p:cNvSpPr>
            <a:spLocks noRot="1" noTextEdit="1"/>
          </p:cNvSpPr>
          <p:nvPr>
            <p:ph type="sldImg"/>
          </p:nvPr>
        </p:nvSpPr>
        <p:spPr>
          <a:xfrm>
            <a:off x="760713" y="744538"/>
            <a:ext cx="5276250" cy="3722687"/>
          </a:xfrm>
        </p:spPr>
      </p:sp>
      <p:sp>
        <p:nvSpPr>
          <p:cNvPr id="11059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11619" name="Rectangle 2"/>
          <p:cNvSpPr>
            <a:spLocks noRot="1" noTextEdit="1"/>
          </p:cNvSpPr>
          <p:nvPr>
            <p:ph type="sldImg"/>
          </p:nvPr>
        </p:nvSpPr>
        <p:spPr>
          <a:xfrm>
            <a:off x="760713" y="744538"/>
            <a:ext cx="5276250" cy="3722687"/>
          </a:xfrm>
        </p:spPr>
      </p:sp>
      <p:sp>
        <p:nvSpPr>
          <p:cNvPr id="11162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12643" name="Rectangle 2"/>
          <p:cNvSpPr>
            <a:spLocks noRot="1" noTextEdit="1"/>
          </p:cNvSpPr>
          <p:nvPr>
            <p:ph type="sldImg"/>
          </p:nvPr>
        </p:nvSpPr>
        <p:spPr>
          <a:xfrm>
            <a:off x="760713" y="744538"/>
            <a:ext cx="5276250" cy="3722687"/>
          </a:xfrm>
        </p:spPr>
      </p:sp>
      <p:sp>
        <p:nvSpPr>
          <p:cNvPr id="11264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17763" name="Rectangle 2"/>
          <p:cNvSpPr>
            <a:spLocks noRot="1" noTextEdit="1"/>
          </p:cNvSpPr>
          <p:nvPr>
            <p:ph type="sldImg"/>
          </p:nvPr>
        </p:nvSpPr>
        <p:spPr>
          <a:xfrm>
            <a:off x="760713" y="744538"/>
            <a:ext cx="5276250" cy="3722687"/>
          </a:xfrm>
        </p:spPr>
      </p:sp>
      <p:sp>
        <p:nvSpPr>
          <p:cNvPr id="11776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18787" name="Rectangle 2"/>
          <p:cNvSpPr>
            <a:spLocks noRot="1" noTextEdit="1"/>
          </p:cNvSpPr>
          <p:nvPr>
            <p:ph type="sldImg"/>
          </p:nvPr>
        </p:nvSpPr>
        <p:spPr>
          <a:xfrm>
            <a:off x="760713" y="744538"/>
            <a:ext cx="5276250" cy="3722687"/>
          </a:xfrm>
        </p:spPr>
      </p:sp>
      <p:sp>
        <p:nvSpPr>
          <p:cNvPr id="11878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23907" name="Rectangle 2"/>
          <p:cNvSpPr>
            <a:spLocks noRot="1" noTextEdit="1"/>
          </p:cNvSpPr>
          <p:nvPr>
            <p:ph type="sldImg"/>
          </p:nvPr>
        </p:nvSpPr>
        <p:spPr>
          <a:xfrm>
            <a:off x="760713" y="744538"/>
            <a:ext cx="5276250" cy="3722687"/>
          </a:xfrm>
        </p:spPr>
      </p:sp>
      <p:sp>
        <p:nvSpPr>
          <p:cNvPr id="12390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25955" name="Rectangle 2"/>
          <p:cNvSpPr>
            <a:spLocks noRot="1" noTextEdit="1"/>
          </p:cNvSpPr>
          <p:nvPr>
            <p:ph type="sldImg"/>
          </p:nvPr>
        </p:nvSpPr>
        <p:spPr>
          <a:xfrm>
            <a:off x="760713" y="744538"/>
            <a:ext cx="5276250" cy="3722687"/>
          </a:xfrm>
        </p:spPr>
      </p:sp>
      <p:sp>
        <p:nvSpPr>
          <p:cNvPr id="12595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28003" name="Rectangle 2"/>
          <p:cNvSpPr>
            <a:spLocks noRot="1" noTextEdit="1"/>
          </p:cNvSpPr>
          <p:nvPr>
            <p:ph type="sldImg"/>
          </p:nvPr>
        </p:nvSpPr>
        <p:spPr>
          <a:xfrm>
            <a:off x="760713" y="744538"/>
            <a:ext cx="5276250" cy="3722687"/>
          </a:xfrm>
        </p:spPr>
      </p:sp>
      <p:sp>
        <p:nvSpPr>
          <p:cNvPr id="12800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29027" name="Rectangle 2"/>
          <p:cNvSpPr>
            <a:spLocks noRot="1" noTextEdit="1"/>
          </p:cNvSpPr>
          <p:nvPr>
            <p:ph type="sldImg"/>
          </p:nvPr>
        </p:nvSpPr>
        <p:spPr>
          <a:xfrm>
            <a:off x="760713" y="744538"/>
            <a:ext cx="5276250" cy="3722687"/>
          </a:xfrm>
        </p:spPr>
      </p:sp>
      <p:sp>
        <p:nvSpPr>
          <p:cNvPr id="12902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35171" name="Rectangle 2"/>
          <p:cNvSpPr>
            <a:spLocks noRot="1" noTextEdit="1"/>
          </p:cNvSpPr>
          <p:nvPr>
            <p:ph type="sldImg"/>
          </p:nvPr>
        </p:nvSpPr>
        <p:spPr>
          <a:xfrm>
            <a:off x="760713" y="744538"/>
            <a:ext cx="5276250" cy="3722687"/>
          </a:xfrm>
        </p:spPr>
      </p:sp>
      <p:sp>
        <p:nvSpPr>
          <p:cNvPr id="13517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02403" name="Rectangle 2"/>
          <p:cNvSpPr>
            <a:spLocks noRot="1" noTextEdit="1"/>
          </p:cNvSpPr>
          <p:nvPr>
            <p:ph type="sldImg"/>
          </p:nvPr>
        </p:nvSpPr>
        <p:spPr>
          <a:xfrm>
            <a:off x="760713" y="744538"/>
            <a:ext cx="5276250" cy="3722687"/>
          </a:xfrm>
        </p:spPr>
      </p:sp>
      <p:sp>
        <p:nvSpPr>
          <p:cNvPr id="10240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37219" name="Rectangle 2"/>
          <p:cNvSpPr>
            <a:spLocks noRot="1" noTextEdit="1"/>
          </p:cNvSpPr>
          <p:nvPr>
            <p:ph type="sldImg"/>
          </p:nvPr>
        </p:nvSpPr>
        <p:spPr>
          <a:xfrm>
            <a:off x="760713" y="744538"/>
            <a:ext cx="5276250" cy="3722687"/>
          </a:xfrm>
        </p:spPr>
      </p:sp>
      <p:sp>
        <p:nvSpPr>
          <p:cNvPr id="13722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40291" name="Rectangle 2"/>
          <p:cNvSpPr>
            <a:spLocks noRot="1" noTextEdit="1"/>
          </p:cNvSpPr>
          <p:nvPr>
            <p:ph type="sldImg"/>
          </p:nvPr>
        </p:nvSpPr>
        <p:spPr>
          <a:xfrm>
            <a:off x="760713" y="744538"/>
            <a:ext cx="5276250" cy="3722687"/>
          </a:xfrm>
        </p:spPr>
      </p:sp>
      <p:sp>
        <p:nvSpPr>
          <p:cNvPr id="14029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41315" name="Rectangle 2"/>
          <p:cNvSpPr>
            <a:spLocks noRot="1" noTextEdit="1"/>
          </p:cNvSpPr>
          <p:nvPr>
            <p:ph type="sldImg"/>
          </p:nvPr>
        </p:nvSpPr>
        <p:spPr>
          <a:xfrm>
            <a:off x="760713" y="744538"/>
            <a:ext cx="5276250" cy="3722687"/>
          </a:xfrm>
        </p:spPr>
      </p:sp>
      <p:sp>
        <p:nvSpPr>
          <p:cNvPr id="14131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42339" name="Rectangle 2"/>
          <p:cNvSpPr>
            <a:spLocks noRot="1" noTextEdit="1"/>
          </p:cNvSpPr>
          <p:nvPr>
            <p:ph type="sldImg"/>
          </p:nvPr>
        </p:nvSpPr>
        <p:spPr>
          <a:xfrm>
            <a:off x="760713" y="744538"/>
            <a:ext cx="5276250" cy="3722687"/>
          </a:xfrm>
        </p:spPr>
      </p:sp>
      <p:sp>
        <p:nvSpPr>
          <p:cNvPr id="14234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43363" name="Rectangle 2"/>
          <p:cNvSpPr>
            <a:spLocks noRot="1" noTextEdit="1"/>
          </p:cNvSpPr>
          <p:nvPr>
            <p:ph type="sldImg"/>
          </p:nvPr>
        </p:nvSpPr>
        <p:spPr>
          <a:xfrm>
            <a:off x="760713" y="744538"/>
            <a:ext cx="5276250" cy="3722687"/>
          </a:xfrm>
        </p:spPr>
      </p:sp>
      <p:sp>
        <p:nvSpPr>
          <p:cNvPr id="14336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44387" name="Rectangle 2"/>
          <p:cNvSpPr>
            <a:spLocks noRot="1" noTextEdit="1"/>
          </p:cNvSpPr>
          <p:nvPr>
            <p:ph type="sldImg"/>
          </p:nvPr>
        </p:nvSpPr>
        <p:spPr>
          <a:xfrm>
            <a:off x="760713" y="744538"/>
            <a:ext cx="5276250" cy="3722687"/>
          </a:xfrm>
        </p:spPr>
      </p:sp>
      <p:sp>
        <p:nvSpPr>
          <p:cNvPr id="14438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03427" name="Rectangle 2"/>
          <p:cNvSpPr>
            <a:spLocks noRot="1" noTextEdit="1"/>
          </p:cNvSpPr>
          <p:nvPr>
            <p:ph type="sldImg"/>
          </p:nvPr>
        </p:nvSpPr>
        <p:spPr>
          <a:xfrm>
            <a:off x="760713" y="744538"/>
            <a:ext cx="5276250" cy="3722687"/>
          </a:xfrm>
        </p:spPr>
      </p:sp>
      <p:sp>
        <p:nvSpPr>
          <p:cNvPr id="10342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04451" name="Rectangle 2"/>
          <p:cNvSpPr>
            <a:spLocks noRot="1" noTextEdit="1"/>
          </p:cNvSpPr>
          <p:nvPr>
            <p:ph type="sldImg"/>
          </p:nvPr>
        </p:nvSpPr>
        <p:spPr>
          <a:xfrm>
            <a:off x="760713" y="744538"/>
            <a:ext cx="5276250" cy="3722687"/>
          </a:xfrm>
        </p:spPr>
      </p:sp>
      <p:sp>
        <p:nvSpPr>
          <p:cNvPr id="10445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05475" name="Rectangle 2"/>
          <p:cNvSpPr>
            <a:spLocks noRot="1" noTextEdit="1"/>
          </p:cNvSpPr>
          <p:nvPr>
            <p:ph type="sldImg"/>
          </p:nvPr>
        </p:nvSpPr>
        <p:spPr>
          <a:xfrm>
            <a:off x="760713" y="744538"/>
            <a:ext cx="5276250" cy="3722687"/>
          </a:xfrm>
        </p:spPr>
      </p:sp>
      <p:sp>
        <p:nvSpPr>
          <p:cNvPr id="10547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06499" name="Rectangle 2"/>
          <p:cNvSpPr>
            <a:spLocks noRot="1" noTextEdit="1"/>
          </p:cNvSpPr>
          <p:nvPr>
            <p:ph type="sldImg"/>
          </p:nvPr>
        </p:nvSpPr>
        <p:spPr>
          <a:xfrm>
            <a:off x="760713" y="744538"/>
            <a:ext cx="5276250" cy="3722687"/>
          </a:xfrm>
        </p:spPr>
      </p:sp>
      <p:sp>
        <p:nvSpPr>
          <p:cNvPr id="10650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07523" name="Rectangle 2"/>
          <p:cNvSpPr>
            <a:spLocks noRot="1" noTextEdit="1"/>
          </p:cNvSpPr>
          <p:nvPr>
            <p:ph type="sldImg"/>
          </p:nvPr>
        </p:nvSpPr>
        <p:spPr>
          <a:xfrm>
            <a:off x="760713" y="744538"/>
            <a:ext cx="5276250" cy="3722687"/>
          </a:xfrm>
        </p:spPr>
      </p:sp>
      <p:sp>
        <p:nvSpPr>
          <p:cNvPr id="10752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08547" name="Rectangle 2"/>
          <p:cNvSpPr>
            <a:spLocks noRot="1" noTextEdit="1"/>
          </p:cNvSpPr>
          <p:nvPr>
            <p:ph type="sldImg"/>
          </p:nvPr>
        </p:nvSpPr>
        <p:spPr>
          <a:xfrm>
            <a:off x="760713" y="744538"/>
            <a:ext cx="5276250" cy="3722687"/>
          </a:xfrm>
        </p:spPr>
      </p:sp>
      <p:sp>
        <p:nvSpPr>
          <p:cNvPr id="10854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7"/>
          <p:cNvSpPr txBox="1">
            <a:spLocks noGrp="1"/>
          </p:cNvSpP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109571" name="Rectangle 2"/>
          <p:cNvSpPr>
            <a:spLocks noRot="1" noTextEdit="1"/>
          </p:cNvSpPr>
          <p:nvPr>
            <p:ph type="sldImg"/>
          </p:nvPr>
        </p:nvSpPr>
        <p:spPr>
          <a:xfrm>
            <a:off x="760713" y="744538"/>
            <a:ext cx="5276250" cy="3722687"/>
          </a:xfrm>
        </p:spPr>
      </p:sp>
      <p:sp>
        <p:nvSpPr>
          <p:cNvPr id="10957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2050" name="Rectangle 2"/>
          <p:cNvSpPr/>
          <p:nvPr/>
        </p:nvSpPr>
        <p:spPr>
          <a:xfrm>
            <a:off x="-1687" y="3424238"/>
            <a:ext cx="9721688" cy="3433762"/>
          </a:xfrm>
          <a:prstGeom prst="rect">
            <a:avLst/>
          </a:prstGeom>
          <a:solidFill>
            <a:schemeClr val="bg1"/>
          </a:solidFill>
          <a:ln w="3175">
            <a:noFill/>
          </a:ln>
        </p:spPr>
        <p:txBody>
          <a:bodyPr lIns="0" tIns="0" rIns="0" bIns="0" anchor="ctr"/>
          <a:p>
            <a:pPr lvl="0" algn="ctr" eaLnBrk="0" hangingPunct="0"/>
            <a:endParaRPr lang="zh-SG" altLang="en-GB" sz="1490" dirty="0">
              <a:latin typeface="Arial" panose="020B0604020202020204" pitchFamily="34" charset="0"/>
              <a:ea typeface="宋体" panose="02010600030101010101" pitchFamily="2" charset="-122"/>
            </a:endParaRPr>
          </a:p>
        </p:txBody>
      </p:sp>
      <p:sp>
        <p:nvSpPr>
          <p:cNvPr id="2051" name="AC Half Banner"/>
          <p:cNvSpPr/>
          <p:nvPr/>
        </p:nvSpPr>
        <p:spPr>
          <a:xfrm>
            <a:off x="0" y="0"/>
            <a:ext cx="9723376" cy="3429000"/>
          </a:xfrm>
          <a:prstGeom prst="rect">
            <a:avLst/>
          </a:prstGeom>
          <a:solidFill>
            <a:schemeClr val="bg1"/>
          </a:solidFill>
          <a:ln w="6350">
            <a:noFill/>
          </a:ln>
        </p:spPr>
        <p:txBody>
          <a:bodyPr wrap="none" anchor="ctr"/>
          <a:p>
            <a:pPr lvl="0" algn="ctr" eaLnBrk="0" hangingPunct="0"/>
            <a:endParaRPr lang="zh-SG" altLang="en-GB" sz="1490" dirty="0">
              <a:latin typeface="Arial" panose="020B0604020202020204" pitchFamily="34" charset="0"/>
              <a:ea typeface="宋体" panose="02010600030101010101" pitchFamily="2" charset="-122"/>
            </a:endParaRPr>
          </a:p>
        </p:txBody>
      </p:sp>
      <p:sp>
        <p:nvSpPr>
          <p:cNvPr id="2052" name="Rectangle 4"/>
          <p:cNvSpPr/>
          <p:nvPr/>
        </p:nvSpPr>
        <p:spPr>
          <a:xfrm>
            <a:off x="0" y="3424238"/>
            <a:ext cx="9723376" cy="3438525"/>
          </a:xfrm>
          <a:prstGeom prst="rect">
            <a:avLst/>
          </a:prstGeom>
          <a:solidFill>
            <a:schemeClr val="bg1"/>
          </a:solidFill>
          <a:ln w="3175">
            <a:noFill/>
          </a:ln>
        </p:spPr>
        <p:txBody>
          <a:bodyPr lIns="0" tIns="0" rIns="0" bIns="0" anchor="ctr"/>
          <a:p>
            <a:pPr lvl="0" algn="ctr" eaLnBrk="0" hangingPunct="0"/>
            <a:endParaRPr lang="zh-SG" altLang="en-GB" sz="1490" dirty="0">
              <a:latin typeface="Arial" panose="020B0604020202020204" pitchFamily="34" charset="0"/>
              <a:ea typeface="宋体" panose="02010600030101010101" pitchFamily="2" charset="-122"/>
            </a:endParaRPr>
          </a:p>
        </p:txBody>
      </p:sp>
      <p:pic>
        <p:nvPicPr>
          <p:cNvPr id="2053" name="Picture 8"/>
          <p:cNvPicPr>
            <a:picLocks noChangeAspect="1"/>
          </p:cNvPicPr>
          <p:nvPr/>
        </p:nvPicPr>
        <p:blipFill>
          <a:blip r:embed="rId2">
            <a:clrChange>
              <a:clrFrom>
                <a:srgbClr val="F7F7F7"/>
              </a:clrFrom>
              <a:clrTo>
                <a:srgbClr val="F7F7F7">
                  <a:alpha val="0"/>
                </a:srgbClr>
              </a:clrTo>
            </a:clrChange>
          </a:blip>
          <a:stretch>
            <a:fillRect/>
          </a:stretch>
        </p:blipFill>
        <p:spPr>
          <a:xfrm>
            <a:off x="236250" y="1701800"/>
            <a:ext cx="4466813" cy="2006600"/>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9719945"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9719945"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788311" y="262800"/>
            <a:ext cx="8150978" cy="802800"/>
          </a:xfrm>
        </p:spPr>
        <p:txBody>
          <a:bodyPr anchor="ctr" anchorCtr="0">
            <a:normAutofit/>
          </a:bodyPr>
          <a:lstStyle>
            <a:lvl1pPr algn="ctr">
              <a:defRPr sz="3200"/>
            </a:lvl1pPr>
          </a:lstStyle>
          <a:p>
            <a:r>
              <a:rPr lang="zh-CN" altLang="en-US" dirty="0" smtClean="0"/>
              <a:t>单击此处编辑母版标题样式</a:t>
            </a:r>
            <a:endParaRPr lang="en-US" dirty="0"/>
          </a:p>
        </p:txBody>
      </p:sp>
      <p:sp>
        <p:nvSpPr>
          <p:cNvPr id="3" name="KSO_BC1"/>
          <p:cNvSpPr>
            <a:spLocks noGrp="1"/>
          </p:cNvSpPr>
          <p:nvPr>
            <p:ph type="pic" idx="1"/>
          </p:nvPr>
        </p:nvSpPr>
        <p:spPr>
          <a:xfrm>
            <a:off x="3049920" y="1310400"/>
            <a:ext cx="353209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en-US" dirty="0"/>
          </a:p>
        </p:txBody>
      </p:sp>
      <p:sp>
        <p:nvSpPr>
          <p:cNvPr id="4" name="KSO_BC2"/>
          <p:cNvSpPr>
            <a:spLocks noGrp="1"/>
          </p:cNvSpPr>
          <p:nvPr>
            <p:ph type="body" sz="half" idx="2"/>
          </p:nvPr>
        </p:nvSpPr>
        <p:spPr>
          <a:xfrm>
            <a:off x="1454165" y="4759200"/>
            <a:ext cx="7064181"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2951" y="561073"/>
            <a:ext cx="942744"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199234" y="561073"/>
            <a:ext cx="6324716" cy="5811838"/>
          </a:xfrm>
        </p:spPr>
        <p:txBody>
          <a:bodyPr vert="eaVert"/>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67768" y="408675"/>
            <a:ext cx="8384409"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62000" y="152400"/>
            <a:ext cx="7722001" cy="585787"/>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72063" y="2590800"/>
            <a:ext cx="8175938" cy="37973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18125" y="2722180"/>
            <a:ext cx="5820487"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endParaRPr lang="zh-CN" altLang="en-US" dirty="0" smtClean="0"/>
          </a:p>
        </p:txBody>
      </p:sp>
      <p:sp>
        <p:nvSpPr>
          <p:cNvPr id="7" name="KSO_CT1"/>
          <p:cNvSpPr>
            <a:spLocks noGrp="1"/>
          </p:cNvSpPr>
          <p:nvPr>
            <p:ph type="title" hasCustomPrompt="1"/>
          </p:nvPr>
        </p:nvSpPr>
        <p:spPr>
          <a:xfrm>
            <a:off x="218125" y="1743075"/>
            <a:ext cx="5820487"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smtClean="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182466" y="1011600"/>
            <a:ext cx="7443029" cy="583200"/>
          </a:xfrm>
        </p:spPr>
        <p:txBody>
          <a:bodyPr anchor="t" anchorCtr="0"/>
          <a:lstStyle>
            <a:lvl1pPr>
              <a:defRPr>
                <a:solidFill>
                  <a:schemeClr val="accent1">
                    <a:lumMod val="75000"/>
                  </a:schemeClr>
                </a:solidFill>
              </a:defRPr>
            </a:lvl1pPr>
          </a:lstStyle>
          <a:p>
            <a:r>
              <a:rPr lang="zh-CN" altLang="en-US" dirty="0" smtClean="0"/>
              <a:t>单击此处编辑母版标题样式</a:t>
            </a:r>
            <a:endParaRPr lang="en-US" dirty="0"/>
          </a:p>
        </p:txBody>
      </p:sp>
      <p:sp>
        <p:nvSpPr>
          <p:cNvPr id="3" name="KSO_BC1"/>
          <p:cNvSpPr>
            <a:spLocks noGrp="1"/>
          </p:cNvSpPr>
          <p:nvPr>
            <p:ph idx="1"/>
          </p:nvPr>
        </p:nvSpPr>
        <p:spPr>
          <a:xfrm>
            <a:off x="1182466" y="2217600"/>
            <a:ext cx="7443029"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9719945"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146488" y="3052763"/>
            <a:ext cx="5426969"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2419861"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9" name="矩形 8"/>
          <p:cNvSpPr/>
          <p:nvPr/>
        </p:nvSpPr>
        <p:spPr>
          <a:xfrm>
            <a:off x="7300084" y="3200400"/>
            <a:ext cx="2419861"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 name="KSO_ST1"/>
          <p:cNvSpPr>
            <a:spLocks noGrp="1"/>
          </p:cNvSpPr>
          <p:nvPr>
            <p:ph type="title" hasCustomPrompt="1"/>
          </p:nvPr>
        </p:nvSpPr>
        <p:spPr>
          <a:xfrm>
            <a:off x="2146488" y="3052763"/>
            <a:ext cx="5426969" cy="604837"/>
          </a:xfrm>
        </p:spPr>
        <p:txBody>
          <a:bodyPr anchor="ctr" anchorCtr="0">
            <a:normAutofit/>
          </a:bodyPr>
          <a:lstStyle>
            <a:lvl1pPr algn="ctr">
              <a:defRPr sz="2000">
                <a:solidFill>
                  <a:schemeClr val="bg1"/>
                </a:solidFill>
                <a:effectLst/>
              </a:defRPr>
            </a:lvl1pPr>
          </a:lstStyle>
          <a:p>
            <a:r>
              <a:rPr lang="zh-CN" altLang="en-US" dirty="0" smtClean="0"/>
              <a:t>此处添加您的标题</a:t>
            </a:r>
            <a:endParaRPr lang="en-US" dirty="0"/>
          </a:p>
        </p:txBody>
      </p:sp>
      <p:sp>
        <p:nvSpPr>
          <p:cNvPr id="10" name="任意多边形 9"/>
          <p:cNvSpPr/>
          <p:nvPr/>
        </p:nvSpPr>
        <p:spPr>
          <a:xfrm>
            <a:off x="2146488" y="3053823"/>
            <a:ext cx="273373"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1" name="任意多边形 10"/>
          <p:cNvSpPr/>
          <p:nvPr/>
        </p:nvSpPr>
        <p:spPr>
          <a:xfrm flipH="1">
            <a:off x="7300084" y="3052763"/>
            <a:ext cx="273373"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182466" y="1011600"/>
            <a:ext cx="7443029" cy="583200"/>
          </a:xfrm>
        </p:spPr>
        <p:txBody>
          <a:bodyPr anchor="t" anchorCtr="0"/>
          <a:lstStyle>
            <a:lvl1pPr>
              <a:defRPr>
                <a:solidFill>
                  <a:schemeClr val="accent1">
                    <a:lumMod val="75000"/>
                  </a:schemeClr>
                </a:solidFill>
              </a:defRPr>
            </a:lvl1pPr>
          </a:lstStyle>
          <a:p>
            <a:r>
              <a:rPr lang="zh-CN" altLang="en-US" dirty="0" smtClean="0"/>
              <a:t>单击此处编辑母版标题样式</a:t>
            </a:r>
            <a:endParaRPr lang="en-US" dirty="0"/>
          </a:p>
        </p:txBody>
      </p:sp>
      <p:sp>
        <p:nvSpPr>
          <p:cNvPr id="3" name="KSO_BC1"/>
          <p:cNvSpPr>
            <a:spLocks noGrp="1"/>
          </p:cNvSpPr>
          <p:nvPr>
            <p:ph sz="half" idx="1"/>
          </p:nvPr>
        </p:nvSpPr>
        <p:spPr>
          <a:xfrm>
            <a:off x="1182466" y="1916757"/>
            <a:ext cx="7443029"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KSO_BC2"/>
          <p:cNvSpPr>
            <a:spLocks noGrp="1"/>
          </p:cNvSpPr>
          <p:nvPr>
            <p:ph sz="half" idx="2"/>
          </p:nvPr>
        </p:nvSpPr>
        <p:spPr>
          <a:xfrm>
            <a:off x="1182466" y="3893157"/>
            <a:ext cx="7443029"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76513" y="232842"/>
            <a:ext cx="838345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76513" y="1131435"/>
            <a:ext cx="4111992"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KSO_BC1"/>
          <p:cNvSpPr>
            <a:spLocks noGrp="1"/>
          </p:cNvSpPr>
          <p:nvPr>
            <p:ph sz="half" idx="2"/>
          </p:nvPr>
        </p:nvSpPr>
        <p:spPr>
          <a:xfrm>
            <a:off x="876513" y="1955347"/>
            <a:ext cx="4111992" cy="3684588"/>
          </a:xfrm>
        </p:spPr>
        <p:txBody>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5" name="Text Placeholder 4"/>
          <p:cNvSpPr>
            <a:spLocks noGrp="1"/>
          </p:cNvSpPr>
          <p:nvPr>
            <p:ph type="body" sz="quarter" idx="3"/>
          </p:nvPr>
        </p:nvSpPr>
        <p:spPr>
          <a:xfrm>
            <a:off x="5127722" y="1131435"/>
            <a:ext cx="4132243"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5127722" y="1955347"/>
            <a:ext cx="4132243" cy="3684588"/>
          </a:xfrm>
        </p:spPr>
        <p:txBody>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1890415" y="2322000"/>
            <a:ext cx="6015651" cy="1198800"/>
          </a:xfrm>
        </p:spPr>
        <p:txBody>
          <a:bodyPr anchor="t" anchorCtr="0">
            <a:normAutofit/>
          </a:bodyPr>
          <a:lstStyle>
            <a:lvl1pPr algn="ctr">
              <a:defRPr sz="7200" b="0">
                <a:solidFill>
                  <a:schemeClr val="accent1"/>
                </a:solidFill>
              </a:defRPr>
            </a:lvl1pPr>
          </a:lstStyle>
          <a:p>
            <a:r>
              <a:rPr lang="zh-CN" altLang="en-US" dirty="0" smtClean="0"/>
              <a:t>编辑标题</a:t>
            </a:r>
            <a:endParaRPr lang="en-US" dirty="0"/>
          </a:p>
        </p:txBody>
      </p:sp>
      <p:sp>
        <p:nvSpPr>
          <p:cNvPr id="6" name="圆角矩形 5"/>
          <p:cNvSpPr/>
          <p:nvPr/>
        </p:nvSpPr>
        <p:spPr>
          <a:xfrm>
            <a:off x="2443486" y="3436044"/>
            <a:ext cx="4859973"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tags" Target="../tags/tag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4" Type="http://schemas.openxmlformats.org/officeDocument/2006/relationships/theme" Target="../theme/theme2.xml"/><Relationship Id="rId13" Type="http://schemas.openxmlformats.org/officeDocument/2006/relationships/image" Target="../media/image4.png"/><Relationship Id="rId12" Type="http://schemas.openxmlformats.org/officeDocument/2006/relationships/tags" Target="../tags/tag2.xml"/><Relationship Id="rId11" Type="http://schemas.openxmlformats.org/officeDocument/2006/relationships/image" Target="../media/image3.png"/><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8" name="日期"/>
          <p:cNvSpPr>
            <a:spLocks noGrp="1"/>
          </p:cNvSpPr>
          <p:nvPr userDrawn="1">
            <p:custDataLst>
              <p:tags r:id="rId4"/>
            </p:custDataLst>
          </p:nvPr>
        </p:nvSpPr>
        <p:spPr>
          <a:xfrm>
            <a:off x="182305" y="60768"/>
            <a:ext cx="3083042" cy="457200"/>
          </a:xfrm>
          <a:prstGeom prst="rect">
            <a:avLst/>
          </a:prstGeom>
        </p:spPr>
        <p:txBody>
          <a:bodyPr vert="horz" wrap="square" lIns="0" tIns="0" rIns="0" bIns="0" rtlCol="0" anchor="t" anchorCtr="0">
            <a:normAutofit/>
          </a:bodyPr>
          <a:lstStyle>
            <a:lvl1pPr marL="0" indent="0" algn="ctr" defTabSz="914400" rtl="0" eaLnBrk="1" latinLnBrk="0" hangingPunct="1">
              <a:lnSpc>
                <a:spcPct val="125000"/>
              </a:lnSpc>
              <a:spcBef>
                <a:spcPct val="0"/>
              </a:spcBef>
              <a:spcAft>
                <a:spcPct val="0"/>
              </a:spcAft>
              <a:buFont typeface="Arial" panose="020B0604020202020204" pitchFamily="34" charset="0"/>
              <a:buNone/>
              <a:defRPr sz="2400" b="1" kern="1200" spc="0">
                <a:solidFill>
                  <a:schemeClr val="accent2">
                    <a:lumMod val="75000"/>
                  </a:schemeClr>
                </a:solidFill>
                <a:latin typeface="+mn-lt"/>
                <a:ea typeface="+mn-ea"/>
                <a:cs typeface="+mn-cs"/>
              </a:defRPr>
            </a:lvl1pPr>
            <a:lvl2pPr marL="457200" indent="0" algn="ctr" defTabSz="914400" rtl="0" eaLnBrk="1" latinLnBrk="0" hangingPunct="1">
              <a:lnSpc>
                <a:spcPct val="130000"/>
              </a:lnSpc>
              <a:spcBef>
                <a:spcPts val="500"/>
              </a:spcBef>
              <a:buFont typeface="Arial" panose="020B0604020202020204" pitchFamily="34" charset="0"/>
              <a:buNone/>
              <a:defRPr sz="2000" kern="1200" spc="0">
                <a:solidFill>
                  <a:schemeClr val="tx1"/>
                </a:solidFill>
                <a:latin typeface="+mn-lt"/>
                <a:ea typeface="+mn-ea"/>
                <a:cs typeface="+mn-cs"/>
              </a:defRPr>
            </a:lvl2pPr>
            <a:lvl3pPr marL="914400" indent="0" algn="ctr"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3pPr>
            <a:lvl4pPr marL="1371600" indent="0" algn="ctr" defTabSz="914400" rtl="0" eaLnBrk="1" latinLnBrk="0" hangingPunct="1">
              <a:lnSpc>
                <a:spcPct val="130000"/>
              </a:lnSpc>
              <a:spcBef>
                <a:spcPts val="500"/>
              </a:spcBef>
              <a:buFont typeface="Arial" panose="020B0604020202020204" pitchFamily="34" charset="0"/>
              <a:buNone/>
              <a:defRPr sz="1600" kern="1200" spc="0">
                <a:solidFill>
                  <a:schemeClr val="tx1"/>
                </a:solidFill>
                <a:latin typeface="+mn-lt"/>
                <a:ea typeface="+mn-ea"/>
                <a:cs typeface="+mn-cs"/>
              </a:defRPr>
            </a:lvl4pPr>
            <a:lvl5pPr marL="1828800" indent="0" algn="ctr" defTabSz="914400" rtl="0" eaLnBrk="1" latinLnBrk="0" hangingPunct="1">
              <a:lnSpc>
                <a:spcPct val="130000"/>
              </a:lnSpc>
              <a:spcBef>
                <a:spcPts val="500"/>
              </a:spcBef>
              <a:buFont typeface="Arial" panose="020B0604020202020204" pitchFamily="34" charset="0"/>
              <a:buNone/>
              <a:defRPr sz="1600" kern="1200" spc="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a:solidFill>
                  <a:schemeClr val="accent2"/>
                </a:solidFill>
              </a:rPr>
              <a:t>区外</a:t>
            </a:r>
            <a:r>
              <a:rPr lang="zh-CN" altLang="en-US">
                <a:solidFill>
                  <a:schemeClr val="accent2"/>
                </a:solidFill>
                <a:cs typeface="Arial" panose="020B0604020202020204" pitchFamily="34" charset="0"/>
              </a:rPr>
              <a:t>创业就业专项工程</a:t>
            </a:r>
            <a:endParaRPr lang="zh-CN" altLang="en-US">
              <a:solidFill>
                <a:schemeClr val="accent2"/>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lnSpc>
          <a:spcPct val="110000"/>
        </a:lnSpc>
        <a:spcBef>
          <a:spcPct val="20000"/>
        </a:spcBef>
        <a:spcAft>
          <a:spcPct val="0"/>
        </a:spcAft>
        <a:buClr>
          <a:schemeClr val="tx1"/>
        </a:buClr>
        <a:buFont typeface="Monotype Sorts"/>
        <a:buChar char="q"/>
        <a:defRPr sz="2000" b="1">
          <a:solidFill>
            <a:schemeClr val="tx1"/>
          </a:solidFill>
          <a:latin typeface="+mn-lt"/>
          <a:ea typeface="+mn-ea"/>
          <a:cs typeface="+mn-cs"/>
        </a:defRPr>
      </a:lvl1pPr>
      <a:lvl2pPr marL="781050" indent="-323850" algn="l" rtl="0" eaLnBrk="0" fontAlgn="base" hangingPunct="0">
        <a:lnSpc>
          <a:spcPct val="110000"/>
        </a:lnSpc>
        <a:spcBef>
          <a:spcPct val="20000"/>
        </a:spcBef>
        <a:spcAft>
          <a:spcPct val="0"/>
        </a:spcAft>
        <a:buClr>
          <a:schemeClr val="tx1"/>
        </a:buClr>
        <a:buFont typeface="Webdings" panose="05030102010509060703" pitchFamily="18" charset="2"/>
        <a:buChar char="&lt;"/>
        <a:defRPr sz="2800" b="1">
          <a:solidFill>
            <a:schemeClr val="tx1"/>
          </a:solidFill>
          <a:latin typeface="+mn-lt"/>
          <a:ea typeface="+mn-ea"/>
        </a:defRPr>
      </a:lvl2pPr>
      <a:lvl3pPr marL="1362075" indent="-281305" algn="l" rtl="0" eaLnBrk="0" fontAlgn="base" hangingPunct="0">
        <a:lnSpc>
          <a:spcPct val="110000"/>
        </a:lnSpc>
        <a:spcBef>
          <a:spcPct val="20000"/>
        </a:spcBef>
        <a:spcAft>
          <a:spcPct val="0"/>
        </a:spcAft>
        <a:buClr>
          <a:schemeClr val="tx1"/>
        </a:buClr>
        <a:buFont typeface="Webdings" panose="05030102010509060703" pitchFamily="18" charset="2"/>
        <a:buChar char="="/>
        <a:defRPr sz="1600">
          <a:solidFill>
            <a:schemeClr val="tx1"/>
          </a:solidFill>
          <a:latin typeface="+mn-lt"/>
          <a:ea typeface="+mn-ea"/>
        </a:defRPr>
      </a:lvl3pPr>
      <a:lvl4pPr marL="1710055" indent="-168275" algn="l" rtl="0" eaLnBrk="0" fontAlgn="base" hangingPunct="0">
        <a:lnSpc>
          <a:spcPct val="110000"/>
        </a:lnSpc>
        <a:spcBef>
          <a:spcPct val="20000"/>
        </a:spcBef>
        <a:spcAft>
          <a:spcPct val="0"/>
        </a:spcAft>
        <a:buClr>
          <a:schemeClr val="tx1"/>
        </a:buClr>
        <a:buChar char="•"/>
        <a:defRPr sz="1400">
          <a:solidFill>
            <a:schemeClr val="tx1"/>
          </a:solidFill>
          <a:latin typeface="+mn-lt"/>
          <a:ea typeface="+mn-ea"/>
        </a:defRPr>
      </a:lvl4pPr>
      <a:lvl5pPr marL="217805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ea typeface="+mn-ea"/>
        </a:defRPr>
      </a:lvl5pPr>
      <a:lvl6pPr marL="2635250" indent="-228600" algn="l" rtl="0" fontAlgn="base">
        <a:spcBef>
          <a:spcPct val="20000"/>
        </a:spcBef>
        <a:spcAft>
          <a:spcPct val="0"/>
        </a:spcAft>
        <a:buClr>
          <a:schemeClr val="tx1"/>
        </a:buClr>
        <a:buFont typeface="Arial" panose="020B0604020202020204" pitchFamily="34" charset="0"/>
        <a:buChar char="­"/>
        <a:defRPr sz="2000">
          <a:solidFill>
            <a:schemeClr val="tx1"/>
          </a:solidFill>
          <a:latin typeface="+mn-lt"/>
          <a:ea typeface="+mn-ea"/>
        </a:defRPr>
      </a:lvl6pPr>
      <a:lvl7pPr marL="3092450" indent="-228600" algn="l" rtl="0" fontAlgn="base">
        <a:spcBef>
          <a:spcPct val="20000"/>
        </a:spcBef>
        <a:spcAft>
          <a:spcPct val="0"/>
        </a:spcAft>
        <a:buClr>
          <a:schemeClr val="tx1"/>
        </a:buClr>
        <a:buFont typeface="Arial" panose="020B0604020202020204" pitchFamily="34" charset="0"/>
        <a:buChar char="­"/>
        <a:defRPr sz="2000">
          <a:solidFill>
            <a:schemeClr val="tx1"/>
          </a:solidFill>
          <a:latin typeface="+mn-lt"/>
          <a:ea typeface="+mn-ea"/>
        </a:defRPr>
      </a:lvl7pPr>
      <a:lvl8pPr marL="3549650" indent="-228600" algn="l" rtl="0" fontAlgn="base">
        <a:spcBef>
          <a:spcPct val="20000"/>
        </a:spcBef>
        <a:spcAft>
          <a:spcPct val="0"/>
        </a:spcAft>
        <a:buClr>
          <a:schemeClr val="tx1"/>
        </a:buClr>
        <a:buFont typeface="Arial" panose="020B0604020202020204" pitchFamily="34" charset="0"/>
        <a:buChar char="­"/>
        <a:defRPr sz="2000">
          <a:solidFill>
            <a:schemeClr val="tx1"/>
          </a:solidFill>
          <a:latin typeface="+mn-lt"/>
          <a:ea typeface="+mn-ea"/>
        </a:defRPr>
      </a:lvl8pPr>
      <a:lvl9pPr marL="4006850" indent="-228600" algn="l" rtl="0" fontAlgn="base">
        <a:spcBef>
          <a:spcPct val="20000"/>
        </a:spcBef>
        <a:spcAft>
          <a:spcPct val="0"/>
        </a:spcAft>
        <a:buClr>
          <a:schemeClr val="tx1"/>
        </a:buClr>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9719945" cy="1475117"/>
          </a:xfrm>
          <a:prstGeom prst="rect">
            <a:avLst/>
          </a:prstGeom>
        </p:spPr>
      </p:pic>
      <p:sp>
        <p:nvSpPr>
          <p:cNvPr id="2" name="KSO_BT1"/>
          <p:cNvSpPr>
            <a:spLocks noGrp="1"/>
          </p:cNvSpPr>
          <p:nvPr>
            <p:ph type="title"/>
          </p:nvPr>
        </p:nvSpPr>
        <p:spPr>
          <a:xfrm>
            <a:off x="445495" y="162557"/>
            <a:ext cx="8814329"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445496" y="1026615"/>
            <a:ext cx="8814329" cy="4356267"/>
          </a:xfrm>
          <a:prstGeom prst="rect">
            <a:avLst/>
          </a:prstGeom>
        </p:spPr>
        <p:txBody>
          <a:bodyPr vert="horz" lIns="91440" tIns="45720" rIns="91440" bIns="45720" rtlCol="0">
            <a:normAutofit/>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5" name="KSO_FD"/>
          <p:cNvSpPr>
            <a:spLocks noGrp="1"/>
          </p:cNvSpPr>
          <p:nvPr>
            <p:ph type="dt" sz="half" idx="2"/>
          </p:nvPr>
        </p:nvSpPr>
        <p:spPr>
          <a:xfrm>
            <a:off x="668246" y="6452048"/>
            <a:ext cx="2186988"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3219732" y="6452048"/>
            <a:ext cx="3280481"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6864711" y="6452048"/>
            <a:ext cx="2186988"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日期"/>
          <p:cNvSpPr>
            <a:spLocks noGrp="1"/>
          </p:cNvSpPr>
          <p:nvPr userDrawn="1">
            <p:custDataLst>
              <p:tags r:id="rId12"/>
            </p:custDataLst>
          </p:nvPr>
        </p:nvSpPr>
        <p:spPr>
          <a:xfrm>
            <a:off x="6176705" y="152208"/>
            <a:ext cx="3083042" cy="457200"/>
          </a:xfrm>
          <a:prstGeom prst="rect">
            <a:avLst/>
          </a:prstGeom>
        </p:spPr>
        <p:txBody>
          <a:bodyPr vert="horz" wrap="square" lIns="0" tIns="0" rIns="0" bIns="0" rtlCol="0" anchor="t" anchorCtr="0">
            <a:normAutofit/>
          </a:bodyPr>
          <a:lstStyle>
            <a:lvl1pPr marL="0" indent="0" algn="ctr" defTabSz="914400" rtl="0" eaLnBrk="1" latinLnBrk="0" hangingPunct="1">
              <a:lnSpc>
                <a:spcPct val="125000"/>
              </a:lnSpc>
              <a:spcBef>
                <a:spcPct val="0"/>
              </a:spcBef>
              <a:spcAft>
                <a:spcPct val="0"/>
              </a:spcAft>
              <a:buFont typeface="Arial" panose="020B0604020202020204" pitchFamily="34" charset="0"/>
              <a:buNone/>
              <a:defRPr sz="2400" b="1" kern="1200" spc="0">
                <a:solidFill>
                  <a:schemeClr val="accent2">
                    <a:lumMod val="75000"/>
                  </a:schemeClr>
                </a:solidFill>
                <a:latin typeface="+mn-lt"/>
                <a:ea typeface="+mn-ea"/>
                <a:cs typeface="+mn-cs"/>
              </a:defRPr>
            </a:lvl1pPr>
            <a:lvl2pPr marL="457200" indent="0" algn="ctr" defTabSz="914400" rtl="0" eaLnBrk="1" latinLnBrk="0" hangingPunct="1">
              <a:lnSpc>
                <a:spcPct val="130000"/>
              </a:lnSpc>
              <a:spcBef>
                <a:spcPts val="500"/>
              </a:spcBef>
              <a:buFont typeface="Arial" panose="020B0604020202020204" pitchFamily="34" charset="0"/>
              <a:buNone/>
              <a:defRPr sz="2000" kern="1200" spc="0">
                <a:solidFill>
                  <a:schemeClr val="tx1"/>
                </a:solidFill>
                <a:latin typeface="+mn-lt"/>
                <a:ea typeface="+mn-ea"/>
                <a:cs typeface="+mn-cs"/>
              </a:defRPr>
            </a:lvl2pPr>
            <a:lvl3pPr marL="914400" indent="0" algn="ctr"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3pPr>
            <a:lvl4pPr marL="1371600" indent="0" algn="ctr" defTabSz="914400" rtl="0" eaLnBrk="1" latinLnBrk="0" hangingPunct="1">
              <a:lnSpc>
                <a:spcPct val="130000"/>
              </a:lnSpc>
              <a:spcBef>
                <a:spcPts val="500"/>
              </a:spcBef>
              <a:buFont typeface="Arial" panose="020B0604020202020204" pitchFamily="34" charset="0"/>
              <a:buNone/>
              <a:defRPr sz="1600" kern="1200" spc="0">
                <a:solidFill>
                  <a:schemeClr val="tx1"/>
                </a:solidFill>
                <a:latin typeface="+mn-lt"/>
                <a:ea typeface="+mn-ea"/>
                <a:cs typeface="+mn-cs"/>
              </a:defRPr>
            </a:lvl4pPr>
            <a:lvl5pPr marL="1828800" indent="0" algn="ctr" defTabSz="914400" rtl="0" eaLnBrk="1" latinLnBrk="0" hangingPunct="1">
              <a:lnSpc>
                <a:spcPct val="130000"/>
              </a:lnSpc>
              <a:spcBef>
                <a:spcPts val="500"/>
              </a:spcBef>
              <a:buFont typeface="Arial" panose="020B0604020202020204" pitchFamily="34" charset="0"/>
              <a:buNone/>
              <a:defRPr sz="1600" kern="1200" spc="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a:solidFill>
                  <a:schemeClr val="accent2"/>
                </a:solidFill>
              </a:rPr>
              <a:t>区外</a:t>
            </a:r>
            <a:r>
              <a:rPr lang="zh-CN" altLang="en-US">
                <a:solidFill>
                  <a:schemeClr val="accent2"/>
                </a:solidFill>
                <a:cs typeface="Arial" panose="020B0604020202020204" pitchFamily="34" charset="0"/>
              </a:rPr>
              <a:t>创业就业专项工程</a:t>
            </a:r>
            <a:endParaRPr lang="zh-CN" altLang="en-US">
              <a:solidFill>
                <a:schemeClr val="accent2"/>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3"/>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0.xml"/><Relationship Id="rId2" Type="http://schemas.openxmlformats.org/officeDocument/2006/relationships/tags" Target="../tags/tag1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0.xml"/><Relationship Id="rId3" Type="http://schemas.openxmlformats.org/officeDocument/2006/relationships/tags" Target="../tags/tag13.xml"/><Relationship Id="rId2" Type="http://schemas.openxmlformats.org/officeDocument/2006/relationships/image" Target="../media/image12.emf"/><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0.xml"/><Relationship Id="rId3" Type="http://schemas.openxmlformats.org/officeDocument/2006/relationships/tags" Target="../tags/tag14.xml"/><Relationship Id="rId2" Type="http://schemas.openxmlformats.org/officeDocument/2006/relationships/image" Target="../media/image14.emf"/><Relationship Id="rId1" Type="http://schemas.openxmlformats.org/officeDocument/2006/relationships/image" Target="../media/image13.wmf"/></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0.xml"/><Relationship Id="rId2" Type="http://schemas.openxmlformats.org/officeDocument/2006/relationships/tags" Target="../tags/tag15.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0.xml"/><Relationship Id="rId2" Type="http://schemas.openxmlformats.org/officeDocument/2006/relationships/tags" Target="../tags/tag20.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0.xml"/><Relationship Id="rId2" Type="http://schemas.openxmlformats.org/officeDocument/2006/relationships/tags" Target="../tags/tag23.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0.xml"/><Relationship Id="rId2" Type="http://schemas.openxmlformats.org/officeDocument/2006/relationships/tags" Target="../tags/tag25.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7.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0.xml"/><Relationship Id="rId2" Type="http://schemas.openxmlformats.org/officeDocument/2006/relationships/tags" Target="../tags/tag28.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5.xml"/><Relationship Id="rId2" Type="http://schemas.openxmlformats.org/officeDocument/2006/relationships/tags" Target="../tags/tag29.xml"/><Relationship Id="rId1"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0.xml"/><Relationship Id="rId2" Type="http://schemas.openxmlformats.org/officeDocument/2006/relationships/tags" Target="../tags/tag31.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image" Target="../media/image6.GIF"/></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0.xml"/><Relationship Id="rId2" Type="http://schemas.openxmlformats.org/officeDocument/2006/relationships/tags" Target="../tags/tag32.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0.xml"/><Relationship Id="rId2" Type="http://schemas.openxmlformats.org/officeDocument/2006/relationships/tags" Target="../tags/tag33.xml"/><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5.xml"/><Relationship Id="rId2" Type="http://schemas.openxmlformats.org/officeDocument/2006/relationships/tags" Target="../tags/tag34.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5.xml"/><Relationship Id="rId2" Type="http://schemas.openxmlformats.org/officeDocument/2006/relationships/tags" Target="../tags/tag36.xml"/><Relationship Id="rId1" Type="http://schemas.openxmlformats.org/officeDocument/2006/relationships/image" Target="../media/image25.wm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tags" Target="../tags/tag10.xml"/><Relationship Id="rId1" Type="http://schemas.openxmlformats.org/officeDocument/2006/relationships/image" Target="../media/image9.wm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7965" y="2209800"/>
            <a:ext cx="7722001" cy="585787"/>
          </a:xfrm>
        </p:spPr>
        <p:txBody>
          <a:bodyPr>
            <a:noAutofit/>
          </a:bodyPr>
          <a:p>
            <a:pPr algn="ctr"/>
            <a:r>
              <a:rPr lang="zh-CN" altLang="en-US" sz="6600">
                <a:latin typeface="微软雅黑" panose="020B0503020204020204" pitchFamily="34" charset="-122"/>
                <a:ea typeface="微软雅黑" panose="020B0503020204020204" pitchFamily="34" charset="-122"/>
              </a:rPr>
              <a:t>财务基础知识培训</a:t>
            </a:r>
            <a:endParaRPr lang="zh-CN" altLang="en-US" sz="660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58"/>
          <p:cNvGrpSpPr/>
          <p:nvPr/>
        </p:nvGrpSpPr>
        <p:grpSpPr>
          <a:xfrm>
            <a:off x="2190845" y="2627930"/>
            <a:ext cx="5646375" cy="732375"/>
            <a:chOff x="720" y="1392"/>
            <a:chExt cx="4058" cy="480"/>
          </a:xfrm>
        </p:grpSpPr>
        <p:sp>
          <p:nvSpPr>
            <p:cNvPr id="4" name="AutoShape 59"/>
            <p:cNvSpPr/>
            <p:nvPr/>
          </p:nvSpPr>
          <p:spPr>
            <a:xfrm>
              <a:off x="720" y="1392"/>
              <a:ext cx="4058" cy="480"/>
            </a:xfrm>
            <a:prstGeom prst="roundRect">
              <a:avLst>
                <a:gd name="adj" fmla="val 17509"/>
              </a:avLst>
            </a:prstGeom>
            <a:gradFill rotWithShape="1">
              <a:gsLst>
                <a:gs pos="0">
                  <a:srgbClr val="E49514"/>
                </a:gs>
                <a:gs pos="50000">
                  <a:srgbClr val="D28912"/>
                </a:gs>
                <a:gs pos="100000">
                  <a:srgbClr val="E4951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5" name="Group 60"/>
            <p:cNvGrpSpPr/>
            <p:nvPr/>
          </p:nvGrpSpPr>
          <p:grpSpPr>
            <a:xfrm>
              <a:off x="730" y="1407"/>
              <a:ext cx="4043" cy="444"/>
              <a:chOff x="744" y="1407"/>
              <a:chExt cx="3988" cy="444"/>
            </a:xfrm>
          </p:grpSpPr>
          <p:sp>
            <p:nvSpPr>
              <p:cNvPr id="6" name="AutoShape 61"/>
              <p:cNvSpPr/>
              <p:nvPr/>
            </p:nvSpPr>
            <p:spPr>
              <a:xfrm>
                <a:off x="744" y="1736"/>
                <a:ext cx="3988" cy="115"/>
              </a:xfrm>
              <a:prstGeom prst="roundRect">
                <a:avLst>
                  <a:gd name="adj" fmla="val 50000"/>
                </a:avLst>
              </a:prstGeom>
              <a:gradFill rotWithShape="1">
                <a:gsLst>
                  <a:gs pos="0">
                    <a:srgbClr val="E4951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 name="AutoShape 62"/>
              <p:cNvSpPr/>
              <p:nvPr/>
            </p:nvSpPr>
            <p:spPr>
              <a:xfrm>
                <a:off x="744" y="1407"/>
                <a:ext cx="3988" cy="115"/>
              </a:xfrm>
              <a:prstGeom prst="roundRect">
                <a:avLst>
                  <a:gd name="adj" fmla="val 50000"/>
                </a:avLst>
              </a:prstGeom>
              <a:gradFill rotWithShape="1">
                <a:gsLst>
                  <a:gs pos="0">
                    <a:srgbClr val="FFFFFF"/>
                  </a:gs>
                  <a:gs pos="100000">
                    <a:srgbClr val="E4951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grpSp>
        <p:nvGrpSpPr>
          <p:cNvPr id="8" name="Group 73"/>
          <p:cNvGrpSpPr/>
          <p:nvPr/>
        </p:nvGrpSpPr>
        <p:grpSpPr>
          <a:xfrm>
            <a:off x="2166715" y="1673735"/>
            <a:ext cx="5646375" cy="732375"/>
            <a:chOff x="720" y="1392"/>
            <a:chExt cx="4058" cy="480"/>
          </a:xfrm>
        </p:grpSpPr>
        <p:sp>
          <p:nvSpPr>
            <p:cNvPr id="9" name="AutoShape 74"/>
            <p:cNvSpPr/>
            <p:nvPr/>
          </p:nvSpPr>
          <p:spPr>
            <a:xfrm>
              <a:off x="720" y="1392"/>
              <a:ext cx="4058" cy="480"/>
            </a:xfrm>
            <a:prstGeom prst="roundRect">
              <a:avLst>
                <a:gd name="adj" fmla="val 17509"/>
              </a:avLst>
            </a:prstGeom>
            <a:gradFill rotWithShape="1">
              <a:gsLst>
                <a:gs pos="0">
                  <a:srgbClr val="5EB4B4"/>
                </a:gs>
                <a:gs pos="50000">
                  <a:srgbClr val="57A6A6"/>
                </a:gs>
                <a:gs pos="100000">
                  <a:srgbClr val="5EB4B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10" name="Group 75"/>
            <p:cNvGrpSpPr/>
            <p:nvPr/>
          </p:nvGrpSpPr>
          <p:grpSpPr>
            <a:xfrm>
              <a:off x="730" y="1407"/>
              <a:ext cx="4043" cy="444"/>
              <a:chOff x="744" y="1407"/>
              <a:chExt cx="3988" cy="444"/>
            </a:xfrm>
          </p:grpSpPr>
          <p:sp>
            <p:nvSpPr>
              <p:cNvPr id="11" name="AutoShape 76"/>
              <p:cNvSpPr/>
              <p:nvPr/>
            </p:nvSpPr>
            <p:spPr>
              <a:xfrm>
                <a:off x="744" y="1736"/>
                <a:ext cx="3988" cy="115"/>
              </a:xfrm>
              <a:prstGeom prst="roundRect">
                <a:avLst>
                  <a:gd name="adj" fmla="val 50000"/>
                </a:avLst>
              </a:prstGeom>
              <a:gradFill rotWithShape="1">
                <a:gsLst>
                  <a:gs pos="0">
                    <a:srgbClr val="5EB4B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12" name="AutoShape 77"/>
              <p:cNvSpPr/>
              <p:nvPr/>
            </p:nvSpPr>
            <p:spPr>
              <a:xfrm>
                <a:off x="744" y="1407"/>
                <a:ext cx="3988" cy="115"/>
              </a:xfrm>
              <a:prstGeom prst="roundRect">
                <a:avLst>
                  <a:gd name="adj" fmla="val 50000"/>
                </a:avLst>
              </a:prstGeom>
              <a:gradFill rotWithShape="1">
                <a:gsLst>
                  <a:gs pos="0">
                    <a:srgbClr val="FFFFFF"/>
                  </a:gs>
                  <a:gs pos="100000">
                    <a:srgbClr val="5EB4B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sp>
        <p:nvSpPr>
          <p:cNvPr id="13" name="Text Box 78"/>
          <p:cNvSpPr txBox="1"/>
          <p:nvPr/>
        </p:nvSpPr>
        <p:spPr>
          <a:xfrm>
            <a:off x="2673000" y="1831430"/>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微软雅黑" panose="020B0503020204020204" pitchFamily="34" charset="-122"/>
              </a:rPr>
              <a:t> </a:t>
            </a:r>
            <a:r>
              <a:rPr lang="zh-CN" altLang="en-US" sz="2340" b="1" dirty="0">
                <a:latin typeface="微软雅黑" panose="020B0503020204020204" pitchFamily="34" charset="-122"/>
              </a:rPr>
              <a:t>认识财务管理</a:t>
            </a:r>
            <a:endParaRPr lang="zh-CN" altLang="en-US" sz="2340" b="1" dirty="0">
              <a:latin typeface="微软雅黑" panose="020B0503020204020204" pitchFamily="34" charset="-122"/>
            </a:endParaRPr>
          </a:p>
        </p:txBody>
      </p:sp>
      <p:sp>
        <p:nvSpPr>
          <p:cNvPr id="14" name="Text Box 79"/>
          <p:cNvSpPr txBox="1"/>
          <p:nvPr/>
        </p:nvSpPr>
        <p:spPr>
          <a:xfrm>
            <a:off x="2728628" y="2768080"/>
            <a:ext cx="4779000" cy="450850"/>
          </a:xfrm>
          <a:prstGeom prst="rect">
            <a:avLst/>
          </a:prstGeom>
          <a:noFill/>
          <a:ln w="9525">
            <a:noFill/>
          </a:ln>
        </p:spPr>
        <p:txBody>
          <a:bodyPr>
            <a:spAutoFit/>
          </a:bodyPr>
          <a:p>
            <a:pPr marL="457200" indent="-457200" algn="ctr">
              <a:spcBef>
                <a:spcPct val="50000"/>
              </a:spcBef>
              <a:buClr>
                <a:schemeClr val="tx1"/>
              </a:buClr>
            </a:pPr>
            <a:r>
              <a:rPr lang="zh-CN" altLang="en-US" sz="2340" b="1" dirty="0">
                <a:latin typeface="微软雅黑" panose="020B0503020204020204" pitchFamily="34" charset="-122"/>
              </a:rPr>
              <a:t>财税</a:t>
            </a:r>
            <a:r>
              <a:rPr lang="zh-CN" altLang="en-US" sz="2340" b="1" dirty="0">
                <a:latin typeface="Arial" panose="020B0604020202020204" pitchFamily="34" charset="0"/>
              </a:rPr>
              <a:t>基础知识</a:t>
            </a:r>
            <a:endParaRPr lang="zh-CN" altLang="en-US" sz="2340" b="1" dirty="0">
              <a:latin typeface="微软雅黑" panose="020B0503020204020204" pitchFamily="34" charset="-122"/>
            </a:endParaRPr>
          </a:p>
        </p:txBody>
      </p:sp>
      <p:pic>
        <p:nvPicPr>
          <p:cNvPr id="15" name="Picture 85" descr="1"/>
          <p:cNvPicPr>
            <a:picLocks noChangeAspect="1"/>
          </p:cNvPicPr>
          <p:nvPr/>
        </p:nvPicPr>
        <p:blipFill>
          <a:blip r:embed="rId1">
            <a:lum bright="-6000" contrast="24000"/>
          </a:blip>
          <a:srcRect l="42606" t="64474" r="19473"/>
          <a:stretch>
            <a:fillRect/>
          </a:stretch>
        </p:blipFill>
        <p:spPr>
          <a:xfrm>
            <a:off x="1981125" y="2564683"/>
            <a:ext cx="842063" cy="1009125"/>
          </a:xfrm>
          <a:prstGeom prst="rect">
            <a:avLst/>
          </a:prstGeom>
          <a:noFill/>
          <a:ln w="9525">
            <a:noFill/>
          </a:ln>
        </p:spPr>
      </p:pic>
      <p:pic>
        <p:nvPicPr>
          <p:cNvPr id="16" name="Picture 86" descr="1"/>
          <p:cNvPicPr>
            <a:picLocks noChangeAspect="1"/>
          </p:cNvPicPr>
          <p:nvPr/>
        </p:nvPicPr>
        <p:blipFill>
          <a:blip r:embed="rId1">
            <a:lum bright="-6000" contrast="24000"/>
          </a:blip>
          <a:srcRect l="42606" t="64474" r="19473"/>
          <a:stretch>
            <a:fillRect/>
          </a:stretch>
        </p:blipFill>
        <p:spPr>
          <a:xfrm>
            <a:off x="1981378" y="1758843"/>
            <a:ext cx="842062" cy="1009125"/>
          </a:xfrm>
          <a:prstGeom prst="rect">
            <a:avLst/>
          </a:prstGeom>
          <a:noFill/>
          <a:ln w="9525">
            <a:noFill/>
          </a:ln>
        </p:spPr>
      </p:pic>
      <p:sp>
        <p:nvSpPr>
          <p:cNvPr id="17" name="Text Box 88"/>
          <p:cNvSpPr txBox="1"/>
          <p:nvPr/>
        </p:nvSpPr>
        <p:spPr>
          <a:xfrm>
            <a:off x="2323523" y="1798280"/>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1</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18" name="Text Box 89"/>
          <p:cNvSpPr txBox="1"/>
          <p:nvPr/>
        </p:nvSpPr>
        <p:spPr>
          <a:xfrm>
            <a:off x="2323688" y="2669308"/>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2</a:t>
            </a:r>
            <a:endParaRPr lang="en-US" altLang="zh-CN" sz="2550" b="1" dirty="0">
              <a:solidFill>
                <a:srgbClr val="000000"/>
              </a:solidFill>
              <a:latin typeface="Arial" panose="020B0604020202020204" pitchFamily="34" charset="0"/>
              <a:ea typeface="宋体" panose="02010600030101010101" pitchFamily="2" charset="-122"/>
            </a:endParaRPr>
          </a:p>
        </p:txBody>
      </p:sp>
      <p:grpSp>
        <p:nvGrpSpPr>
          <p:cNvPr id="19" name="Group 58"/>
          <p:cNvGrpSpPr/>
          <p:nvPr/>
        </p:nvGrpSpPr>
        <p:grpSpPr>
          <a:xfrm>
            <a:off x="2238723" y="4552343"/>
            <a:ext cx="5646375" cy="732375"/>
            <a:chOff x="720" y="1392"/>
            <a:chExt cx="4058" cy="480"/>
          </a:xfrm>
        </p:grpSpPr>
        <p:sp>
          <p:nvSpPr>
            <p:cNvPr id="20" name="AutoShape 59"/>
            <p:cNvSpPr/>
            <p:nvPr/>
          </p:nvSpPr>
          <p:spPr>
            <a:xfrm>
              <a:off x="720" y="1392"/>
              <a:ext cx="4058" cy="480"/>
            </a:xfrm>
            <a:prstGeom prst="roundRect">
              <a:avLst>
                <a:gd name="adj" fmla="val 17509"/>
              </a:avLst>
            </a:prstGeom>
            <a:solidFill>
              <a:srgbClr val="969696"/>
            </a:soli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21" name="Group 60"/>
            <p:cNvGrpSpPr/>
            <p:nvPr/>
          </p:nvGrpSpPr>
          <p:grpSpPr>
            <a:xfrm>
              <a:off x="730" y="1407"/>
              <a:ext cx="4043" cy="444"/>
              <a:chOff x="744" y="1407"/>
              <a:chExt cx="3988" cy="444"/>
            </a:xfrm>
          </p:grpSpPr>
          <p:sp>
            <p:nvSpPr>
              <p:cNvPr id="22" name="AutoShape 61"/>
              <p:cNvSpPr/>
              <p:nvPr/>
            </p:nvSpPr>
            <p:spPr>
              <a:xfrm>
                <a:off x="744" y="1736"/>
                <a:ext cx="3988" cy="115"/>
              </a:xfrm>
              <a:prstGeom prst="roundRect">
                <a:avLst>
                  <a:gd name="adj" fmla="val 50000"/>
                </a:avLst>
              </a:prstGeom>
              <a:gradFill rotWithShape="1">
                <a:gsLst>
                  <a:gs pos="0">
                    <a:srgbClr val="E4951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23" name="AutoShape 62"/>
              <p:cNvSpPr/>
              <p:nvPr/>
            </p:nvSpPr>
            <p:spPr>
              <a:xfrm>
                <a:off x="744" y="1407"/>
                <a:ext cx="3988" cy="115"/>
              </a:xfrm>
              <a:prstGeom prst="roundRect">
                <a:avLst>
                  <a:gd name="adj" fmla="val 50000"/>
                </a:avLst>
              </a:prstGeom>
              <a:gradFill rotWithShape="1">
                <a:gsLst>
                  <a:gs pos="0">
                    <a:srgbClr val="FFFFFF"/>
                  </a:gs>
                  <a:gs pos="100000">
                    <a:srgbClr val="E4951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grpSp>
        <p:nvGrpSpPr>
          <p:cNvPr id="24" name="Group 73"/>
          <p:cNvGrpSpPr/>
          <p:nvPr/>
        </p:nvGrpSpPr>
        <p:grpSpPr>
          <a:xfrm>
            <a:off x="2169508" y="3556873"/>
            <a:ext cx="5646375" cy="732375"/>
            <a:chOff x="720" y="1392"/>
            <a:chExt cx="4058" cy="480"/>
          </a:xfrm>
        </p:grpSpPr>
        <p:sp>
          <p:nvSpPr>
            <p:cNvPr id="25" name="AutoShape 74"/>
            <p:cNvSpPr/>
            <p:nvPr/>
          </p:nvSpPr>
          <p:spPr>
            <a:xfrm>
              <a:off x="720" y="1392"/>
              <a:ext cx="4058" cy="480"/>
            </a:xfrm>
            <a:prstGeom prst="roundRect">
              <a:avLst>
                <a:gd name="adj" fmla="val 17509"/>
              </a:avLst>
            </a:prstGeom>
            <a:gradFill rotWithShape="1">
              <a:gsLst>
                <a:gs pos="0">
                  <a:srgbClr val="5EB4B4"/>
                </a:gs>
                <a:gs pos="50000">
                  <a:srgbClr val="57A6A6"/>
                </a:gs>
                <a:gs pos="100000">
                  <a:srgbClr val="5EB4B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26" name="Group 75"/>
            <p:cNvGrpSpPr/>
            <p:nvPr/>
          </p:nvGrpSpPr>
          <p:grpSpPr>
            <a:xfrm>
              <a:off x="730" y="1407"/>
              <a:ext cx="4043" cy="444"/>
              <a:chOff x="744" y="1407"/>
              <a:chExt cx="3988" cy="444"/>
            </a:xfrm>
          </p:grpSpPr>
          <p:sp>
            <p:nvSpPr>
              <p:cNvPr id="27" name="AutoShape 76"/>
              <p:cNvSpPr/>
              <p:nvPr/>
            </p:nvSpPr>
            <p:spPr>
              <a:xfrm>
                <a:off x="744" y="1736"/>
                <a:ext cx="3988" cy="115"/>
              </a:xfrm>
              <a:prstGeom prst="roundRect">
                <a:avLst>
                  <a:gd name="adj" fmla="val 50000"/>
                </a:avLst>
              </a:prstGeom>
              <a:gradFill rotWithShape="1">
                <a:gsLst>
                  <a:gs pos="0">
                    <a:srgbClr val="5EB4B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28" name="AutoShape 77"/>
              <p:cNvSpPr/>
              <p:nvPr/>
            </p:nvSpPr>
            <p:spPr>
              <a:xfrm>
                <a:off x="744" y="1407"/>
                <a:ext cx="3988" cy="115"/>
              </a:xfrm>
              <a:prstGeom prst="roundRect">
                <a:avLst>
                  <a:gd name="adj" fmla="val 50000"/>
                </a:avLst>
              </a:prstGeom>
              <a:gradFill rotWithShape="1">
                <a:gsLst>
                  <a:gs pos="0">
                    <a:srgbClr val="FFFFFF"/>
                  </a:gs>
                  <a:gs pos="100000">
                    <a:srgbClr val="5EB4B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sp>
        <p:nvSpPr>
          <p:cNvPr id="29" name="Text Box 78"/>
          <p:cNvSpPr txBox="1"/>
          <p:nvPr/>
        </p:nvSpPr>
        <p:spPr>
          <a:xfrm>
            <a:off x="2628168" y="3696788"/>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Arial" panose="020B0604020202020204" pitchFamily="34" charset="0"/>
              </a:rPr>
              <a:t>   </a:t>
            </a:r>
            <a:r>
              <a:rPr lang="zh-CN" altLang="en-US" sz="2340" b="1" dirty="0">
                <a:latin typeface="Arial" panose="020B0604020202020204" pitchFamily="34" charset="0"/>
              </a:rPr>
              <a:t>财务管理现状</a:t>
            </a:r>
            <a:endParaRPr lang="zh-CN" altLang="en-US" sz="2340" b="1" dirty="0">
              <a:latin typeface="Arial" panose="020B0604020202020204" pitchFamily="34" charset="0"/>
            </a:endParaRPr>
          </a:p>
        </p:txBody>
      </p:sp>
      <p:sp>
        <p:nvSpPr>
          <p:cNvPr id="30" name="Text Box 79"/>
          <p:cNvSpPr txBox="1"/>
          <p:nvPr/>
        </p:nvSpPr>
        <p:spPr>
          <a:xfrm>
            <a:off x="2648235" y="4626453"/>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Arial" panose="020B0604020202020204" pitchFamily="34" charset="0"/>
              </a:rPr>
              <a:t>  </a:t>
            </a:r>
            <a:r>
              <a:rPr lang="zh-CN" altLang="en-US" sz="2340" b="1" dirty="0">
                <a:latin typeface="Arial" panose="020B0604020202020204" pitchFamily="34" charset="0"/>
              </a:rPr>
              <a:t>财务管理提升</a:t>
            </a:r>
            <a:endParaRPr lang="zh-CN" altLang="en-US" sz="2340" b="1" dirty="0">
              <a:latin typeface="Arial" panose="020B0604020202020204" pitchFamily="34" charset="0"/>
            </a:endParaRPr>
          </a:p>
        </p:txBody>
      </p:sp>
      <p:pic>
        <p:nvPicPr>
          <p:cNvPr id="31" name="Picture 85" descr="1"/>
          <p:cNvPicPr>
            <a:picLocks noChangeAspect="1"/>
          </p:cNvPicPr>
          <p:nvPr/>
        </p:nvPicPr>
        <p:blipFill>
          <a:blip r:embed="rId1">
            <a:lum bright="-6000" contrast="24000"/>
          </a:blip>
          <a:srcRect l="42606" t="64474" r="19473"/>
          <a:stretch>
            <a:fillRect/>
          </a:stretch>
        </p:blipFill>
        <p:spPr>
          <a:xfrm>
            <a:off x="1969313" y="4552595"/>
            <a:ext cx="842062" cy="1009125"/>
          </a:xfrm>
          <a:prstGeom prst="rect">
            <a:avLst/>
          </a:prstGeom>
          <a:noFill/>
          <a:ln w="9525">
            <a:noFill/>
          </a:ln>
        </p:spPr>
      </p:pic>
      <p:pic>
        <p:nvPicPr>
          <p:cNvPr id="32" name="Picture 86" descr="1"/>
          <p:cNvPicPr>
            <a:picLocks noChangeAspect="1"/>
          </p:cNvPicPr>
          <p:nvPr/>
        </p:nvPicPr>
        <p:blipFill>
          <a:blip r:embed="rId1">
            <a:lum bright="-6000" contrast="24000"/>
          </a:blip>
          <a:srcRect l="42606" t="64474" r="19473"/>
          <a:stretch>
            <a:fillRect/>
          </a:stretch>
        </p:blipFill>
        <p:spPr>
          <a:xfrm>
            <a:off x="1968930" y="3457830"/>
            <a:ext cx="842063" cy="1009125"/>
          </a:xfrm>
          <a:prstGeom prst="rect">
            <a:avLst/>
          </a:prstGeom>
          <a:noFill/>
          <a:ln w="9525">
            <a:noFill/>
          </a:ln>
        </p:spPr>
      </p:pic>
      <p:sp>
        <p:nvSpPr>
          <p:cNvPr id="33" name="Text Box 88"/>
          <p:cNvSpPr txBox="1"/>
          <p:nvPr/>
        </p:nvSpPr>
        <p:spPr>
          <a:xfrm>
            <a:off x="2285040" y="3532828"/>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3</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34" name="Text Box 89"/>
          <p:cNvSpPr txBox="1"/>
          <p:nvPr/>
        </p:nvSpPr>
        <p:spPr>
          <a:xfrm>
            <a:off x="2323305" y="4610865"/>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4</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35" name="AutoShape 171"/>
          <p:cNvSpPr/>
          <p:nvPr/>
        </p:nvSpPr>
        <p:spPr>
          <a:xfrm>
            <a:off x="1009110" y="2710275"/>
            <a:ext cx="972000" cy="56700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100000"/>
            </a:srgbClr>
          </a:solidFill>
          <a:ln w="9525">
            <a:noFill/>
          </a:ln>
        </p:spPr>
        <p:txBody>
          <a:bodyPr/>
          <a:p>
            <a:endParaRPr lang="zh-CN" altLang="en-US" sz="2340"/>
          </a:p>
        </p:txBody>
      </p:sp>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Oval 3"/>
          <p:cNvSpPr/>
          <p:nvPr/>
        </p:nvSpPr>
        <p:spPr>
          <a:xfrm>
            <a:off x="4382438" y="2070563"/>
            <a:ext cx="2880562" cy="3005437"/>
          </a:xfrm>
          <a:prstGeom prst="ellipse">
            <a:avLst/>
          </a:prstGeom>
          <a:noFill/>
          <a:ln w="57150" cap="flat" cmpd="sng">
            <a:solidFill>
              <a:srgbClr val="702424">
                <a:alpha val="39999"/>
              </a:srgbClr>
            </a:solidFill>
            <a:prstDash val="solid"/>
            <a:headEnd type="none" w="med" len="med"/>
            <a:tailEnd type="none" w="med" len="med"/>
          </a:ln>
          <a:scene3d>
            <a:camera prst="legacyPerspectiveFront">
              <a:rot lat="0" lon="0" rev="0"/>
            </a:camera>
            <a:lightRig rig="legacyFlat3" dir="r"/>
          </a:scene3d>
          <a:sp3d extrusionH="430200" prstMaterial="legacyPlastic">
            <a:bevelT w="13500" h="13500" prst="angle"/>
            <a:bevelB w="13500" h="13500" prst="angle"/>
            <a:extrusionClr>
              <a:schemeClr val="accent2"/>
            </a:extrusionClr>
          </a:sp3d>
        </p:spPr>
        <p:txBody>
          <a:bodyPr wrap="none" anchor="ctr">
            <a:flatTx/>
          </a:bodyPr>
          <a:p>
            <a:endParaRPr lang="zh-CN" altLang="zh-CN" sz="2125" b="1" dirty="0">
              <a:solidFill>
                <a:schemeClr val="bg1"/>
              </a:solidFill>
              <a:latin typeface="微软雅黑" panose="020B0503020204020204" pitchFamily="34" charset="-122"/>
            </a:endParaRPr>
          </a:p>
        </p:txBody>
      </p:sp>
      <p:sp>
        <p:nvSpPr>
          <p:cNvPr id="13316" name="Oval 4"/>
          <p:cNvSpPr/>
          <p:nvPr/>
        </p:nvSpPr>
        <p:spPr>
          <a:xfrm>
            <a:off x="2187000" y="2133000"/>
            <a:ext cx="2880563" cy="3005438"/>
          </a:xfrm>
          <a:prstGeom prst="ellipse">
            <a:avLst/>
          </a:prstGeom>
          <a:noFill/>
          <a:ln w="57150" cap="flat" cmpd="sng">
            <a:solidFill>
              <a:srgbClr val="702424">
                <a:alpha val="39999"/>
              </a:srgbClr>
            </a:solidFill>
            <a:prstDash val="solid"/>
            <a:headEnd type="none" w="med" len="med"/>
            <a:tailEnd type="none" w="med" len="med"/>
          </a:ln>
          <a:scene3d>
            <a:camera prst="legacyPerspectiveFront">
              <a:rot lat="0" lon="0" rev="0"/>
            </a:camera>
            <a:lightRig rig="legacyFlat3" dir="r"/>
          </a:scene3d>
          <a:sp3d extrusionH="430200" prstMaterial="legacyPlastic">
            <a:bevelT w="13500" h="13500" prst="angle"/>
            <a:bevelB w="13500" h="13500" prst="angle"/>
            <a:extrusionClr>
              <a:schemeClr val="folHlink"/>
            </a:extrusionClr>
          </a:sp3d>
        </p:spPr>
        <p:txBody>
          <a:bodyPr wrap="none" anchor="ctr">
            <a:flatTx/>
          </a:bodyPr>
          <a:p>
            <a:endParaRPr lang="zh-CN" altLang="zh-CN" sz="2125" b="1" dirty="0">
              <a:solidFill>
                <a:schemeClr val="bg1"/>
              </a:solidFill>
              <a:latin typeface="微软雅黑" panose="020B0503020204020204" pitchFamily="34" charset="-122"/>
            </a:endParaRPr>
          </a:p>
        </p:txBody>
      </p:sp>
      <p:grpSp>
        <p:nvGrpSpPr>
          <p:cNvPr id="13317" name="Group 11"/>
          <p:cNvGrpSpPr/>
          <p:nvPr/>
        </p:nvGrpSpPr>
        <p:grpSpPr>
          <a:xfrm>
            <a:off x="3591000" y="2997000"/>
            <a:ext cx="2161688" cy="1282500"/>
            <a:chOff x="2226" y="2171"/>
            <a:chExt cx="798" cy="741"/>
          </a:xfrm>
        </p:grpSpPr>
        <p:sp>
          <p:nvSpPr>
            <p:cNvPr id="13367" name="AutoShape 12"/>
            <p:cNvSpPr/>
            <p:nvPr/>
          </p:nvSpPr>
          <p:spPr>
            <a:xfrm>
              <a:off x="2226" y="2171"/>
              <a:ext cx="798" cy="741"/>
            </a:xfrm>
            <a:prstGeom prst="roundRect">
              <a:avLst>
                <a:gd name="adj" fmla="val 11921"/>
              </a:avLst>
            </a:prstGeom>
            <a:solidFill>
              <a:srgbClr val="0000FF">
                <a:alpha val="61176"/>
              </a:srgbClr>
            </a:solidFill>
            <a:ln w="25400">
              <a:noFill/>
            </a:ln>
            <a:effectLst>
              <a:outerShdw dist="53882" dir="2699999" algn="ctr" rotWithShape="0">
                <a:srgbClr val="000000">
                  <a:alpha val="50000"/>
                </a:srgbClr>
              </a:outerShdw>
            </a:effectLst>
          </p:spPr>
          <p:txBody>
            <a:bodyPr wrap="none" anchor="ctr"/>
            <a:p>
              <a:endParaRPr lang="zh-CN" altLang="zh-CN" sz="2125" b="1" dirty="0">
                <a:solidFill>
                  <a:schemeClr val="bg1"/>
                </a:solidFill>
                <a:latin typeface="微软雅黑" panose="020B0503020204020204" pitchFamily="34" charset="-122"/>
              </a:endParaRPr>
            </a:p>
          </p:txBody>
        </p:sp>
        <p:sp>
          <p:nvSpPr>
            <p:cNvPr id="49165" name="Freeform 13"/>
            <p:cNvSpPr/>
            <p:nvPr/>
          </p:nvSpPr>
          <p:spPr bwMode="gray">
            <a:xfrm>
              <a:off x="2256" y="2208"/>
              <a:ext cx="397" cy="37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FBF71"/>
                </a:gs>
                <a:gs pos="50000">
                  <a:srgbClr val="E49514">
                    <a:alpha val="0"/>
                  </a:srgbClr>
                </a:gs>
                <a:gs pos="100000">
                  <a:srgbClr val="EFBF71"/>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3318" name="Group 15"/>
          <p:cNvGrpSpPr/>
          <p:nvPr/>
        </p:nvGrpSpPr>
        <p:grpSpPr>
          <a:xfrm>
            <a:off x="2435063" y="1647000"/>
            <a:ext cx="1203187" cy="1186313"/>
            <a:chOff x="480" y="1200"/>
            <a:chExt cx="1042" cy="1019"/>
          </a:xfrm>
        </p:grpSpPr>
        <p:grpSp>
          <p:nvGrpSpPr>
            <p:cNvPr id="13361" name="Group 16"/>
            <p:cNvGrpSpPr/>
            <p:nvPr/>
          </p:nvGrpSpPr>
          <p:grpSpPr>
            <a:xfrm>
              <a:off x="480" y="1200"/>
              <a:ext cx="1042" cy="1019"/>
              <a:chOff x="480" y="1200"/>
              <a:chExt cx="1042" cy="1019"/>
            </a:xfrm>
          </p:grpSpPr>
          <p:pic>
            <p:nvPicPr>
              <p:cNvPr id="13363" name="Picture 1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9170" name="Oval 18"/>
              <p:cNvSpPr>
                <a:spLocks noChangeArrowheads="1"/>
              </p:cNvSpPr>
              <p:nvPr/>
            </p:nvSpPr>
            <p:spPr bwMode="gray">
              <a:xfrm>
                <a:off x="480" y="1200"/>
                <a:ext cx="1035" cy="1019"/>
              </a:xfrm>
              <a:prstGeom prst="ellipse">
                <a:avLst/>
              </a:prstGeom>
              <a:gradFill rotWithShape="1">
                <a:gsLst>
                  <a:gs pos="0">
                    <a:srgbClr val="90A8B0">
                      <a:alpha val="54999"/>
                    </a:srgbClr>
                  </a:gs>
                  <a:gs pos="50000">
                    <a:srgbClr val="434E51">
                      <a:alpha val="89998"/>
                    </a:srgbClr>
                  </a:gs>
                  <a:gs pos="100000">
                    <a:srgbClr val="90A8B0">
                      <a:alpha val="54999"/>
                    </a:srgbClr>
                  </a:gs>
                </a:gsLst>
                <a:lin ang="5400000" scaled="1"/>
              </a:gradFill>
              <a:ln w="9525" algn="ctr">
                <a:no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pic>
          <p:nvPicPr>
            <p:cNvPr id="13362" name="Picture 19"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13319" name="Group 20"/>
          <p:cNvGrpSpPr/>
          <p:nvPr/>
        </p:nvGrpSpPr>
        <p:grpSpPr>
          <a:xfrm>
            <a:off x="1520438" y="3105000"/>
            <a:ext cx="1203187" cy="1186313"/>
            <a:chOff x="480" y="1200"/>
            <a:chExt cx="1042" cy="1019"/>
          </a:xfrm>
        </p:grpSpPr>
        <p:grpSp>
          <p:nvGrpSpPr>
            <p:cNvPr id="13355" name="Group 21"/>
            <p:cNvGrpSpPr/>
            <p:nvPr/>
          </p:nvGrpSpPr>
          <p:grpSpPr>
            <a:xfrm>
              <a:off x="480" y="1200"/>
              <a:ext cx="1042" cy="1019"/>
              <a:chOff x="480" y="1200"/>
              <a:chExt cx="1042" cy="1019"/>
            </a:xfrm>
          </p:grpSpPr>
          <p:pic>
            <p:nvPicPr>
              <p:cNvPr id="13357" name="Picture 22"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9175" name="Oval 23"/>
              <p:cNvSpPr>
                <a:spLocks noChangeArrowheads="1"/>
              </p:cNvSpPr>
              <p:nvPr/>
            </p:nvSpPr>
            <p:spPr bwMode="gray">
              <a:xfrm>
                <a:off x="480" y="1200"/>
                <a:ext cx="1035" cy="1019"/>
              </a:xfrm>
              <a:prstGeom prst="ellipse">
                <a:avLst/>
              </a:prstGeom>
              <a:gradFill rotWithShape="1">
                <a:gsLst>
                  <a:gs pos="0">
                    <a:srgbClr val="90A8B0">
                      <a:alpha val="54999"/>
                    </a:srgbClr>
                  </a:gs>
                  <a:gs pos="50000">
                    <a:srgbClr val="434E51">
                      <a:alpha val="89998"/>
                    </a:srgbClr>
                  </a:gs>
                  <a:gs pos="100000">
                    <a:srgbClr val="90A8B0">
                      <a:alpha val="54999"/>
                    </a:srgbClr>
                  </a:gs>
                </a:gsLst>
                <a:lin ang="5400000" scaled="1"/>
              </a:gradFill>
              <a:ln w="9525" algn="ctr">
                <a:no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pic>
          <p:nvPicPr>
            <p:cNvPr id="13356" name="Picture 24"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13320" name="Group 25"/>
          <p:cNvGrpSpPr/>
          <p:nvPr/>
        </p:nvGrpSpPr>
        <p:grpSpPr>
          <a:xfrm>
            <a:off x="2435063" y="4482000"/>
            <a:ext cx="1203187" cy="1186313"/>
            <a:chOff x="480" y="1200"/>
            <a:chExt cx="1042" cy="1019"/>
          </a:xfrm>
        </p:grpSpPr>
        <p:grpSp>
          <p:nvGrpSpPr>
            <p:cNvPr id="13349" name="Group 26"/>
            <p:cNvGrpSpPr/>
            <p:nvPr/>
          </p:nvGrpSpPr>
          <p:grpSpPr>
            <a:xfrm>
              <a:off x="480" y="1200"/>
              <a:ext cx="1042" cy="1019"/>
              <a:chOff x="480" y="1200"/>
              <a:chExt cx="1042" cy="1019"/>
            </a:xfrm>
          </p:grpSpPr>
          <p:pic>
            <p:nvPicPr>
              <p:cNvPr id="13351" name="Picture 2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9180" name="Oval 28"/>
              <p:cNvSpPr>
                <a:spLocks noChangeArrowheads="1"/>
              </p:cNvSpPr>
              <p:nvPr/>
            </p:nvSpPr>
            <p:spPr bwMode="gray">
              <a:xfrm>
                <a:off x="480" y="1200"/>
                <a:ext cx="1035" cy="1019"/>
              </a:xfrm>
              <a:prstGeom prst="ellipse">
                <a:avLst/>
              </a:prstGeom>
              <a:gradFill rotWithShape="1">
                <a:gsLst>
                  <a:gs pos="0">
                    <a:srgbClr val="90A8B0">
                      <a:alpha val="54999"/>
                    </a:srgbClr>
                  </a:gs>
                  <a:gs pos="50000">
                    <a:srgbClr val="434E51">
                      <a:alpha val="89998"/>
                    </a:srgbClr>
                  </a:gs>
                  <a:gs pos="100000">
                    <a:srgbClr val="90A8B0">
                      <a:alpha val="54999"/>
                    </a:srgbClr>
                  </a:gs>
                </a:gsLst>
                <a:lin ang="5400000" scaled="1"/>
              </a:gradFill>
              <a:ln w="9525" algn="ctr">
                <a:no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pic>
          <p:nvPicPr>
            <p:cNvPr id="13350" name="Picture 2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13321" name="Text Box 30"/>
          <p:cNvSpPr txBox="1"/>
          <p:nvPr/>
        </p:nvSpPr>
        <p:spPr>
          <a:xfrm>
            <a:off x="2504250" y="1972688"/>
            <a:ext cx="1064813" cy="483235"/>
          </a:xfrm>
          <a:prstGeom prst="rect">
            <a:avLst/>
          </a:prstGeom>
          <a:noFill/>
          <a:ln w="9525">
            <a:noFill/>
          </a:ln>
        </p:spPr>
        <p:txBody>
          <a:bodyPr>
            <a:spAutoFit/>
          </a:bodyPr>
          <a:p>
            <a:pPr algn="ctr">
              <a:spcBef>
                <a:spcPct val="50000"/>
              </a:spcBef>
            </a:pPr>
            <a:r>
              <a:rPr lang="zh-CN" altLang="en-US" sz="2550" b="1" dirty="0">
                <a:solidFill>
                  <a:schemeClr val="bg1"/>
                </a:solidFill>
                <a:latin typeface="微软雅黑" panose="020B0503020204020204" pitchFamily="34" charset="-122"/>
                <a:cs typeface="Arial" panose="020B0604020202020204" pitchFamily="34" charset="0"/>
              </a:rPr>
              <a:t>资产</a:t>
            </a:r>
            <a:endParaRPr lang="zh-CN" altLang="en-US" sz="2550" b="1" dirty="0">
              <a:solidFill>
                <a:schemeClr val="bg1"/>
              </a:solidFill>
              <a:latin typeface="微软雅黑" panose="020B0503020204020204" pitchFamily="34" charset="-122"/>
              <a:ea typeface="Arial" panose="020B0604020202020204" pitchFamily="34" charset="0"/>
              <a:cs typeface="Arial" panose="020B0604020202020204" pitchFamily="34" charset="0"/>
            </a:endParaRPr>
          </a:p>
        </p:txBody>
      </p:sp>
      <p:sp>
        <p:nvSpPr>
          <p:cNvPr id="13322" name="Text Box 31"/>
          <p:cNvSpPr txBox="1"/>
          <p:nvPr/>
        </p:nvSpPr>
        <p:spPr>
          <a:xfrm>
            <a:off x="1564313" y="3447563"/>
            <a:ext cx="1064812" cy="483235"/>
          </a:xfrm>
          <a:prstGeom prst="rect">
            <a:avLst/>
          </a:prstGeom>
          <a:noFill/>
          <a:ln w="9525">
            <a:noFill/>
          </a:ln>
        </p:spPr>
        <p:txBody>
          <a:bodyPr>
            <a:spAutoFit/>
          </a:bodyPr>
          <a:p>
            <a:pPr algn="ctr">
              <a:spcBef>
                <a:spcPct val="50000"/>
              </a:spcBef>
            </a:pPr>
            <a:r>
              <a:rPr lang="zh-CN" altLang="en-US" sz="2550" b="1" dirty="0">
                <a:solidFill>
                  <a:schemeClr val="bg1"/>
                </a:solidFill>
                <a:latin typeface="微软雅黑" panose="020B0503020204020204" pitchFamily="34" charset="-122"/>
                <a:cs typeface="Arial" panose="020B0604020202020204" pitchFamily="34" charset="0"/>
              </a:rPr>
              <a:t>负债</a:t>
            </a:r>
            <a:endParaRPr lang="zh-CN" altLang="en-US" sz="2550" b="1" dirty="0">
              <a:solidFill>
                <a:schemeClr val="bg1"/>
              </a:solidFill>
              <a:latin typeface="微软雅黑" panose="020B0503020204020204" pitchFamily="34" charset="-122"/>
              <a:ea typeface="Arial" panose="020B0604020202020204" pitchFamily="34" charset="0"/>
              <a:cs typeface="Arial" panose="020B0604020202020204" pitchFamily="34" charset="0"/>
            </a:endParaRPr>
          </a:p>
        </p:txBody>
      </p:sp>
      <p:sp>
        <p:nvSpPr>
          <p:cNvPr id="13323" name="Text Box 32"/>
          <p:cNvSpPr txBox="1"/>
          <p:nvPr/>
        </p:nvSpPr>
        <p:spPr>
          <a:xfrm>
            <a:off x="2511000" y="4725000"/>
            <a:ext cx="1064813" cy="746760"/>
          </a:xfrm>
          <a:prstGeom prst="rect">
            <a:avLst/>
          </a:prstGeom>
          <a:noFill/>
          <a:ln w="9525">
            <a:noFill/>
          </a:ln>
        </p:spPr>
        <p:txBody>
          <a:bodyPr>
            <a:spAutoFit/>
          </a:bodyPr>
          <a:p>
            <a:pPr algn="ctr">
              <a:spcBef>
                <a:spcPct val="50000"/>
              </a:spcBef>
            </a:pPr>
            <a:r>
              <a:rPr lang="zh-CN" altLang="en-US" sz="2125" b="1" dirty="0">
                <a:solidFill>
                  <a:schemeClr val="bg1"/>
                </a:solidFill>
                <a:latin typeface="微软雅黑" panose="020B0503020204020204" pitchFamily="34" charset="-122"/>
                <a:cs typeface="Arial" panose="020B0604020202020204" pitchFamily="34" charset="0"/>
              </a:rPr>
              <a:t>所有者权益</a:t>
            </a:r>
            <a:endParaRPr lang="zh-CN" altLang="en-US" sz="2125" b="1" dirty="0">
              <a:solidFill>
                <a:schemeClr val="bg1"/>
              </a:solidFill>
              <a:latin typeface="微软雅黑" panose="020B0503020204020204" pitchFamily="34" charset="-122"/>
              <a:ea typeface="Arial" panose="020B0604020202020204" pitchFamily="34" charset="0"/>
              <a:cs typeface="Arial" panose="020B0604020202020204" pitchFamily="34" charset="0"/>
            </a:endParaRPr>
          </a:p>
        </p:txBody>
      </p:sp>
      <p:grpSp>
        <p:nvGrpSpPr>
          <p:cNvPr id="13324" name="Group 33"/>
          <p:cNvGrpSpPr/>
          <p:nvPr/>
        </p:nvGrpSpPr>
        <p:grpSpPr>
          <a:xfrm>
            <a:off x="5832000" y="1584563"/>
            <a:ext cx="1203188" cy="1186312"/>
            <a:chOff x="480" y="1200"/>
            <a:chExt cx="1042" cy="1019"/>
          </a:xfrm>
        </p:grpSpPr>
        <p:grpSp>
          <p:nvGrpSpPr>
            <p:cNvPr id="13343" name="Group 34"/>
            <p:cNvGrpSpPr/>
            <p:nvPr/>
          </p:nvGrpSpPr>
          <p:grpSpPr>
            <a:xfrm>
              <a:off x="480" y="1200"/>
              <a:ext cx="1042" cy="1019"/>
              <a:chOff x="480" y="1200"/>
              <a:chExt cx="1042" cy="1019"/>
            </a:xfrm>
          </p:grpSpPr>
          <p:pic>
            <p:nvPicPr>
              <p:cNvPr id="13345" name="Picture 35"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9188" name="Oval 36"/>
              <p:cNvSpPr>
                <a:spLocks noChangeArrowheads="1"/>
              </p:cNvSpPr>
              <p:nvPr/>
            </p:nvSpPr>
            <p:spPr bwMode="gray">
              <a:xfrm>
                <a:off x="480" y="1200"/>
                <a:ext cx="1035" cy="1019"/>
              </a:xfrm>
              <a:prstGeom prst="ellipse">
                <a:avLst/>
              </a:prstGeom>
              <a:gradFill rotWithShape="1">
                <a:gsLst>
                  <a:gs pos="0">
                    <a:srgbClr val="E49514">
                      <a:alpha val="54999"/>
                    </a:srgbClr>
                  </a:gs>
                  <a:gs pos="50000">
                    <a:srgbClr val="97630D">
                      <a:alpha val="89998"/>
                    </a:srgbClr>
                  </a:gs>
                  <a:gs pos="100000">
                    <a:srgbClr val="E49514">
                      <a:alpha val="54999"/>
                    </a:srgbClr>
                  </a:gs>
                </a:gsLst>
                <a:lin ang="5400000" scaled="1"/>
              </a:gradFill>
              <a:ln w="9525" algn="ctr">
                <a:no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pic>
          <p:nvPicPr>
            <p:cNvPr id="13344" name="Picture 37"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13325" name="Text Box 38"/>
          <p:cNvSpPr txBox="1"/>
          <p:nvPr/>
        </p:nvSpPr>
        <p:spPr>
          <a:xfrm>
            <a:off x="5901189" y="1910250"/>
            <a:ext cx="1064812" cy="483235"/>
          </a:xfrm>
          <a:prstGeom prst="rect">
            <a:avLst/>
          </a:prstGeom>
          <a:noFill/>
          <a:ln w="9525">
            <a:noFill/>
          </a:ln>
        </p:spPr>
        <p:txBody>
          <a:bodyPr>
            <a:spAutoFit/>
          </a:bodyPr>
          <a:p>
            <a:pPr algn="ctr">
              <a:spcBef>
                <a:spcPct val="50000"/>
              </a:spcBef>
            </a:pPr>
            <a:r>
              <a:rPr lang="zh-CN" altLang="en-US" sz="2550" b="1" dirty="0">
                <a:solidFill>
                  <a:schemeClr val="bg1"/>
                </a:solidFill>
                <a:latin typeface="微软雅黑" panose="020B0503020204020204" pitchFamily="34" charset="-122"/>
                <a:cs typeface="Arial" panose="020B0604020202020204" pitchFamily="34" charset="0"/>
              </a:rPr>
              <a:t>收入</a:t>
            </a:r>
            <a:endParaRPr lang="zh-CN" altLang="en-US" sz="2550" b="1" dirty="0">
              <a:solidFill>
                <a:schemeClr val="bg1"/>
              </a:solidFill>
              <a:latin typeface="微软雅黑" panose="020B0503020204020204" pitchFamily="34" charset="-122"/>
              <a:ea typeface="Arial" panose="020B0604020202020204" pitchFamily="34" charset="0"/>
              <a:cs typeface="Arial" panose="020B0604020202020204" pitchFamily="34" charset="0"/>
            </a:endParaRPr>
          </a:p>
        </p:txBody>
      </p:sp>
      <p:grpSp>
        <p:nvGrpSpPr>
          <p:cNvPr id="13326" name="Group 39"/>
          <p:cNvGrpSpPr/>
          <p:nvPr/>
        </p:nvGrpSpPr>
        <p:grpSpPr>
          <a:xfrm>
            <a:off x="6782064" y="3042563"/>
            <a:ext cx="1203187" cy="1186312"/>
            <a:chOff x="480" y="1200"/>
            <a:chExt cx="1042" cy="1019"/>
          </a:xfrm>
        </p:grpSpPr>
        <p:grpSp>
          <p:nvGrpSpPr>
            <p:cNvPr id="13337" name="Group 40"/>
            <p:cNvGrpSpPr/>
            <p:nvPr/>
          </p:nvGrpSpPr>
          <p:grpSpPr>
            <a:xfrm>
              <a:off x="480" y="1200"/>
              <a:ext cx="1042" cy="1019"/>
              <a:chOff x="480" y="1200"/>
              <a:chExt cx="1042" cy="1019"/>
            </a:xfrm>
          </p:grpSpPr>
          <p:pic>
            <p:nvPicPr>
              <p:cNvPr id="13339" name="Picture 41"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9194" name="Oval 42"/>
              <p:cNvSpPr>
                <a:spLocks noChangeArrowheads="1"/>
              </p:cNvSpPr>
              <p:nvPr/>
            </p:nvSpPr>
            <p:spPr bwMode="gray">
              <a:xfrm>
                <a:off x="480" y="1200"/>
                <a:ext cx="1035" cy="1019"/>
              </a:xfrm>
              <a:prstGeom prst="ellipse">
                <a:avLst/>
              </a:prstGeom>
              <a:gradFill rotWithShape="1">
                <a:gsLst>
                  <a:gs pos="0">
                    <a:srgbClr val="E49514">
                      <a:alpha val="54999"/>
                    </a:srgbClr>
                  </a:gs>
                  <a:gs pos="50000">
                    <a:srgbClr val="97630D">
                      <a:alpha val="89998"/>
                    </a:srgbClr>
                  </a:gs>
                  <a:gs pos="100000">
                    <a:srgbClr val="E49514">
                      <a:alpha val="54999"/>
                    </a:srgbClr>
                  </a:gs>
                </a:gsLst>
                <a:lin ang="5400000" scaled="1"/>
              </a:gradFill>
              <a:ln w="9525" algn="ctr">
                <a:no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pic>
          <p:nvPicPr>
            <p:cNvPr id="13338" name="Picture 43"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13327" name="Text Box 44"/>
          <p:cNvSpPr txBox="1"/>
          <p:nvPr/>
        </p:nvSpPr>
        <p:spPr>
          <a:xfrm>
            <a:off x="6825939" y="3385125"/>
            <a:ext cx="1064812" cy="483235"/>
          </a:xfrm>
          <a:prstGeom prst="rect">
            <a:avLst/>
          </a:prstGeom>
          <a:noFill/>
          <a:ln w="9525">
            <a:noFill/>
          </a:ln>
        </p:spPr>
        <p:txBody>
          <a:bodyPr>
            <a:spAutoFit/>
          </a:bodyPr>
          <a:p>
            <a:pPr algn="ctr">
              <a:spcBef>
                <a:spcPct val="50000"/>
              </a:spcBef>
            </a:pPr>
            <a:r>
              <a:rPr lang="zh-CN" altLang="en-US" sz="2550" b="1" dirty="0">
                <a:solidFill>
                  <a:schemeClr val="bg1"/>
                </a:solidFill>
                <a:latin typeface="微软雅黑" panose="020B0503020204020204" pitchFamily="34" charset="-122"/>
                <a:cs typeface="Arial" panose="020B0604020202020204" pitchFamily="34" charset="0"/>
              </a:rPr>
              <a:t>费用</a:t>
            </a:r>
            <a:endParaRPr lang="zh-CN" altLang="en-US" sz="2550" b="1" dirty="0">
              <a:solidFill>
                <a:schemeClr val="bg1"/>
              </a:solidFill>
              <a:latin typeface="微软雅黑" panose="020B0503020204020204" pitchFamily="34" charset="-122"/>
              <a:ea typeface="Arial" panose="020B0604020202020204" pitchFamily="34" charset="0"/>
              <a:cs typeface="Arial" panose="020B0604020202020204" pitchFamily="34" charset="0"/>
            </a:endParaRPr>
          </a:p>
        </p:txBody>
      </p:sp>
      <p:grpSp>
        <p:nvGrpSpPr>
          <p:cNvPr id="13328" name="Group 45"/>
          <p:cNvGrpSpPr/>
          <p:nvPr/>
        </p:nvGrpSpPr>
        <p:grpSpPr>
          <a:xfrm>
            <a:off x="5832000" y="4401000"/>
            <a:ext cx="1203188" cy="1186313"/>
            <a:chOff x="480" y="1200"/>
            <a:chExt cx="1042" cy="1019"/>
          </a:xfrm>
        </p:grpSpPr>
        <p:grpSp>
          <p:nvGrpSpPr>
            <p:cNvPr id="13331" name="Group 46"/>
            <p:cNvGrpSpPr/>
            <p:nvPr/>
          </p:nvGrpSpPr>
          <p:grpSpPr>
            <a:xfrm>
              <a:off x="480" y="1200"/>
              <a:ext cx="1042" cy="1019"/>
              <a:chOff x="480" y="1200"/>
              <a:chExt cx="1042" cy="1019"/>
            </a:xfrm>
          </p:grpSpPr>
          <p:pic>
            <p:nvPicPr>
              <p:cNvPr id="13333" name="Picture 4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9200" name="Oval 48"/>
              <p:cNvSpPr>
                <a:spLocks noChangeArrowheads="1"/>
              </p:cNvSpPr>
              <p:nvPr/>
            </p:nvSpPr>
            <p:spPr bwMode="gray">
              <a:xfrm>
                <a:off x="480" y="1200"/>
                <a:ext cx="1035" cy="1019"/>
              </a:xfrm>
              <a:prstGeom prst="ellipse">
                <a:avLst/>
              </a:prstGeom>
              <a:gradFill rotWithShape="1">
                <a:gsLst>
                  <a:gs pos="0">
                    <a:srgbClr val="E49514">
                      <a:alpha val="54999"/>
                    </a:srgbClr>
                  </a:gs>
                  <a:gs pos="50000">
                    <a:srgbClr val="97630D">
                      <a:alpha val="89998"/>
                    </a:srgbClr>
                  </a:gs>
                  <a:gs pos="100000">
                    <a:srgbClr val="E49514">
                      <a:alpha val="54999"/>
                    </a:srgbClr>
                  </a:gs>
                </a:gsLst>
                <a:lin ang="5400000" scaled="1"/>
              </a:gradFill>
              <a:ln w="9525" algn="ctr">
                <a:no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pic>
          <p:nvPicPr>
            <p:cNvPr id="13332" name="Picture 4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13329" name="Text Box 50"/>
          <p:cNvSpPr txBox="1"/>
          <p:nvPr/>
        </p:nvSpPr>
        <p:spPr>
          <a:xfrm>
            <a:off x="5901189" y="4726688"/>
            <a:ext cx="1064812" cy="483235"/>
          </a:xfrm>
          <a:prstGeom prst="rect">
            <a:avLst/>
          </a:prstGeom>
          <a:noFill/>
          <a:ln w="9525">
            <a:noFill/>
          </a:ln>
        </p:spPr>
        <p:txBody>
          <a:bodyPr>
            <a:spAutoFit/>
          </a:bodyPr>
          <a:p>
            <a:pPr algn="ctr">
              <a:spcBef>
                <a:spcPct val="50000"/>
              </a:spcBef>
            </a:pPr>
            <a:r>
              <a:rPr lang="zh-CN" altLang="en-US" sz="2550" b="1" dirty="0">
                <a:solidFill>
                  <a:schemeClr val="bg1"/>
                </a:solidFill>
                <a:latin typeface="微软雅黑" panose="020B0503020204020204" pitchFamily="34" charset="-122"/>
                <a:cs typeface="Arial" panose="020B0604020202020204" pitchFamily="34" charset="0"/>
              </a:rPr>
              <a:t>利润</a:t>
            </a:r>
            <a:endParaRPr lang="zh-CN" altLang="en-US" sz="2550" b="1" dirty="0">
              <a:solidFill>
                <a:schemeClr val="bg1"/>
              </a:solidFill>
              <a:latin typeface="微软雅黑" panose="020B0503020204020204" pitchFamily="34" charset="-122"/>
              <a:ea typeface="Arial" panose="020B0604020202020204" pitchFamily="34" charset="0"/>
              <a:cs typeface="Arial" panose="020B0604020202020204" pitchFamily="34" charset="0"/>
            </a:endParaRPr>
          </a:p>
        </p:txBody>
      </p:sp>
      <p:sp>
        <p:nvSpPr>
          <p:cNvPr id="13330" name="Text Box 52"/>
          <p:cNvSpPr txBox="1"/>
          <p:nvPr/>
        </p:nvSpPr>
        <p:spPr>
          <a:xfrm>
            <a:off x="3645000" y="3366563"/>
            <a:ext cx="2106000" cy="450850"/>
          </a:xfrm>
          <a:prstGeom prst="rect">
            <a:avLst/>
          </a:prstGeom>
          <a:noFill/>
          <a:ln w="9525">
            <a:noFill/>
          </a:ln>
        </p:spPr>
        <p:txBody>
          <a:bodyPr>
            <a:spAutoFit/>
          </a:bodyPr>
          <a:p>
            <a:pPr algn="ctr">
              <a:spcBef>
                <a:spcPct val="50000"/>
              </a:spcBef>
            </a:pPr>
            <a:r>
              <a:rPr lang="zh-CN" altLang="en-US" sz="2340" b="1" dirty="0">
                <a:solidFill>
                  <a:schemeClr val="bg1"/>
                </a:solidFill>
                <a:latin typeface="微软雅黑" panose="020B0503020204020204" pitchFamily="34" charset="-122"/>
                <a:cs typeface="Arial" panose="020B0604020202020204" pitchFamily="34" charset="0"/>
              </a:rPr>
              <a:t>六大会计要素</a:t>
            </a:r>
            <a:endParaRPr lang="zh-CN" altLang="en-US" sz="2340" b="1" dirty="0">
              <a:solidFill>
                <a:schemeClr val="bg1"/>
              </a:solidFill>
              <a:latin typeface="微软雅黑" panose="020B0503020204020204" pitchFamily="34" charset="-122"/>
              <a:ea typeface="Arial" panose="020B0604020202020204" pitchFamily="34" charset="0"/>
              <a:cs typeface="Arial" panose="020B0604020202020204" pitchFamily="34" charset="0"/>
            </a:endParaRPr>
          </a:p>
        </p:txBody>
      </p:sp>
      <p:cxnSp>
        <p:nvCxnSpPr>
          <p:cNvPr id="3" name="直接连接符 2"/>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4"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1</a:t>
            </a:r>
            <a:r>
              <a:rPr lang="zh-CN" altLang="en-US" sz="1800" b="0" dirty="0">
                <a:solidFill>
                  <a:schemeClr val="tx1"/>
                </a:solidFill>
                <a:latin typeface="微软雅黑" panose="020B0503020204020204" pitchFamily="34" charset="-122"/>
                <a:ea typeface="微软雅黑" panose="020B0503020204020204" pitchFamily="34" charset="-122"/>
              </a:rPr>
              <a:t>、六大会计要素</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9" name="Picture 223" descr="j0281003"/>
          <p:cNvPicPr>
            <a:picLocks noChangeAspect="1"/>
          </p:cNvPicPr>
          <p:nvPr/>
        </p:nvPicPr>
        <p:blipFill>
          <a:blip r:embed="rId1"/>
          <a:stretch>
            <a:fillRect/>
          </a:stretch>
        </p:blipFill>
        <p:spPr>
          <a:xfrm>
            <a:off x="6527216" y="1454520"/>
            <a:ext cx="2219063" cy="3969000"/>
          </a:xfrm>
          <a:prstGeom prst="rect">
            <a:avLst/>
          </a:prstGeom>
          <a:noFill/>
          <a:ln w="9525">
            <a:noFill/>
          </a:ln>
        </p:spPr>
      </p:pic>
      <p:sp>
        <p:nvSpPr>
          <p:cNvPr id="29698" name="AutoShape 2"/>
          <p:cNvSpPr>
            <a:spLocks noChangeArrowheads="1"/>
          </p:cNvSpPr>
          <p:nvPr/>
        </p:nvSpPr>
        <p:spPr bwMode="ltGray">
          <a:xfrm>
            <a:off x="828563" y="1454625"/>
            <a:ext cx="5486063" cy="1134000"/>
          </a:xfrm>
          <a:prstGeom prst="roundRect">
            <a:avLst>
              <a:gd name="adj" fmla="val 11921"/>
            </a:avLst>
          </a:prstGeom>
          <a:gradFill rotWithShape="1">
            <a:gsLst>
              <a:gs pos="0">
                <a:srgbClr val="4D9494"/>
              </a:gs>
              <a:gs pos="100000">
                <a:srgbClr val="5EB4B4"/>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340" b="1" i="0" u="none" strike="noStrike" kern="120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29699" name="AutoShape 3"/>
          <p:cNvSpPr>
            <a:spLocks noChangeArrowheads="1"/>
          </p:cNvSpPr>
          <p:nvPr/>
        </p:nvSpPr>
        <p:spPr bwMode="ltGray">
          <a:xfrm>
            <a:off x="831938" y="2865375"/>
            <a:ext cx="5486063" cy="1134000"/>
          </a:xfrm>
          <a:prstGeom prst="roundRect">
            <a:avLst>
              <a:gd name="adj" fmla="val 11921"/>
            </a:avLst>
          </a:prstGeom>
          <a:gradFill rotWithShape="1">
            <a:gsLst>
              <a:gs pos="0">
                <a:srgbClr val="BC7B10"/>
              </a:gs>
              <a:gs pos="100000">
                <a:srgbClr val="E49514"/>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340" b="1" i="0" u="none" strike="noStrike" kern="120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29700" name="AutoShape 4"/>
          <p:cNvSpPr>
            <a:spLocks noChangeArrowheads="1"/>
          </p:cNvSpPr>
          <p:nvPr/>
        </p:nvSpPr>
        <p:spPr bwMode="ltGray">
          <a:xfrm>
            <a:off x="835313" y="4279500"/>
            <a:ext cx="5486063" cy="1134000"/>
          </a:xfrm>
          <a:prstGeom prst="roundRect">
            <a:avLst>
              <a:gd name="adj" fmla="val 11921"/>
            </a:avLst>
          </a:prstGeom>
          <a:gradFill rotWithShape="1">
            <a:gsLst>
              <a:gs pos="0">
                <a:srgbClr val="778A91"/>
              </a:gs>
              <a:gs pos="100000">
                <a:srgbClr val="90A8B0"/>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340" b="1" i="0" u="none" strike="noStrike" kern="1200" cap="none" spc="0" normalizeH="0" baseline="0" noProof="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pic>
        <p:nvPicPr>
          <p:cNvPr id="14343" name="Picture 5" descr="Picture4"/>
          <p:cNvPicPr>
            <a:picLocks noChangeAspect="1"/>
          </p:cNvPicPr>
          <p:nvPr/>
        </p:nvPicPr>
        <p:blipFill>
          <a:blip r:embed="rId2"/>
          <a:stretch>
            <a:fillRect/>
          </a:stretch>
        </p:blipFill>
        <p:spPr>
          <a:xfrm>
            <a:off x="899438" y="1508625"/>
            <a:ext cx="1174500" cy="715500"/>
          </a:xfrm>
          <a:prstGeom prst="rect">
            <a:avLst/>
          </a:prstGeom>
          <a:noFill/>
          <a:ln w="9525">
            <a:noFill/>
          </a:ln>
        </p:spPr>
      </p:pic>
      <p:pic>
        <p:nvPicPr>
          <p:cNvPr id="14344" name="Picture 6" descr="Picture4"/>
          <p:cNvPicPr>
            <a:picLocks noChangeAspect="1"/>
          </p:cNvPicPr>
          <p:nvPr/>
        </p:nvPicPr>
        <p:blipFill>
          <a:blip r:embed="rId2"/>
          <a:stretch>
            <a:fillRect/>
          </a:stretch>
        </p:blipFill>
        <p:spPr>
          <a:xfrm>
            <a:off x="896063" y="2922750"/>
            <a:ext cx="1176187" cy="715500"/>
          </a:xfrm>
          <a:prstGeom prst="rect">
            <a:avLst/>
          </a:prstGeom>
          <a:noFill/>
          <a:ln w="9525">
            <a:noFill/>
          </a:ln>
        </p:spPr>
      </p:pic>
      <p:pic>
        <p:nvPicPr>
          <p:cNvPr id="14345" name="Picture 7" descr="Picture4"/>
          <p:cNvPicPr>
            <a:picLocks noChangeAspect="1"/>
          </p:cNvPicPr>
          <p:nvPr/>
        </p:nvPicPr>
        <p:blipFill>
          <a:blip r:embed="rId2"/>
          <a:stretch>
            <a:fillRect/>
          </a:stretch>
        </p:blipFill>
        <p:spPr>
          <a:xfrm>
            <a:off x="894375" y="4330125"/>
            <a:ext cx="1174500" cy="715500"/>
          </a:xfrm>
          <a:prstGeom prst="rect">
            <a:avLst/>
          </a:prstGeom>
          <a:noFill/>
          <a:ln w="9525">
            <a:noFill/>
          </a:ln>
        </p:spPr>
      </p:pic>
      <p:sp>
        <p:nvSpPr>
          <p:cNvPr id="29734" name="Rectangle 38"/>
          <p:cNvSpPr>
            <a:spLocks noChangeArrowheads="1"/>
          </p:cNvSpPr>
          <p:nvPr/>
        </p:nvSpPr>
        <p:spPr bwMode="black">
          <a:xfrm>
            <a:off x="972000" y="3005437"/>
            <a:ext cx="5076000" cy="483235"/>
          </a:xfrm>
          <a:prstGeom prst="rect">
            <a:avLst/>
          </a:prstGeom>
          <a:noFill/>
          <a:ln w="9525">
            <a:noFill/>
            <a:miter lim="800000"/>
          </a:ln>
          <a:effectLst>
            <a:outerShdw dist="17961" dir="2700000" algn="ctr" rotWithShape="0">
              <a:srgbClr val="000000">
                <a:alpha val="50000"/>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55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Ⅱ</a:t>
            </a:r>
            <a:r>
              <a:rPr kumimoji="0" lang="zh-CN" altLang="en-US" sz="255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、收入</a:t>
            </a:r>
            <a:r>
              <a:rPr kumimoji="0" lang="en-US" altLang="zh-CN" sz="255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a:t>
            </a:r>
            <a:r>
              <a:rPr kumimoji="0" lang="zh-CN" altLang="en-US" sz="255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费用</a:t>
            </a:r>
            <a:r>
              <a:rPr kumimoji="0" lang="en-US" altLang="zh-CN" sz="255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a:t>
            </a:r>
            <a:r>
              <a:rPr kumimoji="0" lang="zh-CN" altLang="en-US" sz="255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利润</a:t>
            </a:r>
            <a:endParaRPr kumimoji="0" lang="zh-CN" altLang="en-US" sz="255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29735" name="Rectangle 39"/>
          <p:cNvSpPr>
            <a:spLocks noChangeArrowheads="1"/>
          </p:cNvSpPr>
          <p:nvPr/>
        </p:nvSpPr>
        <p:spPr bwMode="black">
          <a:xfrm>
            <a:off x="972000" y="1586250"/>
            <a:ext cx="5076000" cy="483235"/>
          </a:xfrm>
          <a:prstGeom prst="rect">
            <a:avLst/>
          </a:prstGeom>
          <a:noFill/>
          <a:ln w="9525">
            <a:noFill/>
            <a:miter lim="800000"/>
          </a:ln>
          <a:effectLst>
            <a:outerShdw dist="17961" dir="2700000" algn="ctr" rotWithShape="0">
              <a:srgbClr val="000000">
                <a:alpha val="50000"/>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55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Ⅰ</a:t>
            </a:r>
            <a:r>
              <a:rPr kumimoji="0" lang="zh-CN" altLang="en-US" sz="255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、资产</a:t>
            </a:r>
            <a:r>
              <a:rPr kumimoji="0" lang="en-US" altLang="zh-CN" sz="255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a:t>
            </a:r>
            <a:r>
              <a:rPr kumimoji="0" lang="zh-CN" altLang="en-US" sz="255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负债</a:t>
            </a:r>
            <a:r>
              <a:rPr kumimoji="0" lang="en-US" altLang="zh-CN" sz="255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a:t>
            </a:r>
            <a:r>
              <a:rPr kumimoji="0" lang="zh-CN" altLang="en-US" sz="255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所有者权益</a:t>
            </a:r>
            <a:endParaRPr kumimoji="0" lang="zh-CN" altLang="en-US" sz="255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29736" name="Rectangle 40"/>
          <p:cNvSpPr>
            <a:spLocks noChangeArrowheads="1"/>
          </p:cNvSpPr>
          <p:nvPr/>
        </p:nvSpPr>
        <p:spPr bwMode="black">
          <a:xfrm>
            <a:off x="972000" y="4401000"/>
            <a:ext cx="5076000" cy="450850"/>
          </a:xfrm>
          <a:prstGeom prst="rect">
            <a:avLst/>
          </a:prstGeom>
          <a:noFill/>
          <a:ln w="9525">
            <a:noFill/>
            <a:miter lim="800000"/>
          </a:ln>
          <a:effectLst>
            <a:outerShdw dist="17961" dir="2700000" algn="ctr" rotWithShape="0">
              <a:srgbClr val="000000">
                <a:alpha val="50000"/>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34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Ⅲ</a:t>
            </a:r>
            <a:r>
              <a:rPr kumimoji="0" lang="zh-CN" altLang="en-US" sz="234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、现金流入</a:t>
            </a:r>
            <a:r>
              <a:rPr kumimoji="0" lang="en-US" altLang="zh-CN" sz="234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a:t>
            </a:r>
            <a:r>
              <a:rPr kumimoji="0" lang="zh-CN" altLang="en-US" sz="234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现金流出</a:t>
            </a:r>
            <a:r>
              <a:rPr kumimoji="0" lang="en-US" altLang="zh-CN" sz="234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a:t>
            </a:r>
            <a:r>
              <a:rPr kumimoji="0" lang="zh-CN" altLang="en-US" sz="234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现金净流量</a:t>
            </a:r>
            <a:endParaRPr kumimoji="0" lang="zh-CN" altLang="en-US" sz="2340" b="1" i="0" u="none" strike="noStrike" kern="1200" cap="none" spc="0" normalizeH="0" baseline="0" noProof="0">
              <a:ln>
                <a:noFill/>
              </a:ln>
              <a:solidFill>
                <a:schemeClr val="bg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7"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2</a:t>
            </a:r>
            <a:r>
              <a:rPr lang="zh-CN" altLang="en-US" sz="1800" b="0" dirty="0">
                <a:solidFill>
                  <a:schemeClr val="tx1"/>
                </a:solidFill>
                <a:latin typeface="微软雅黑" panose="020B0503020204020204" pitchFamily="34" charset="-122"/>
                <a:ea typeface="微软雅黑" panose="020B0503020204020204" pitchFamily="34" charset="-122"/>
              </a:rPr>
              <a:t>、会计</a:t>
            </a:r>
            <a:r>
              <a:rPr lang="en-US" altLang="zh-CN" sz="1800" b="0" dirty="0">
                <a:solidFill>
                  <a:schemeClr val="tx1"/>
                </a:solidFill>
                <a:latin typeface="微软雅黑" panose="020B0503020204020204" pitchFamily="34" charset="-122"/>
                <a:ea typeface="微软雅黑" panose="020B0503020204020204" pitchFamily="34" charset="-122"/>
              </a:rPr>
              <a:t>3</a:t>
            </a:r>
            <a:r>
              <a:rPr lang="zh-CN" altLang="en-US" sz="1800" b="0" dirty="0">
                <a:solidFill>
                  <a:schemeClr val="tx1"/>
                </a:solidFill>
                <a:latin typeface="微软雅黑" panose="020B0503020204020204" pitchFamily="34" charset="-122"/>
                <a:ea typeface="微软雅黑" panose="020B0503020204020204" pitchFamily="34" charset="-122"/>
              </a:rPr>
              <a:t>大恒等式</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AutoShape 2"/>
          <p:cNvSpPr>
            <a:spLocks noChangeArrowheads="1"/>
          </p:cNvSpPr>
          <p:nvPr/>
        </p:nvSpPr>
        <p:spPr bwMode="gray">
          <a:xfrm>
            <a:off x="1908563" y="1120499"/>
            <a:ext cx="6267376" cy="1302750"/>
          </a:xfrm>
          <a:prstGeom prst="roundRect">
            <a:avLst>
              <a:gd name="adj" fmla="val 16449"/>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1987" name="AutoShape 3"/>
          <p:cNvSpPr>
            <a:spLocks noChangeArrowheads="1"/>
          </p:cNvSpPr>
          <p:nvPr/>
        </p:nvSpPr>
        <p:spPr bwMode="gray">
          <a:xfrm>
            <a:off x="1967625" y="2759062"/>
            <a:ext cx="6221814" cy="1370250"/>
          </a:xfrm>
          <a:prstGeom prst="roundRect">
            <a:avLst>
              <a:gd name="adj" fmla="val 16227"/>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12700"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1988" name="AutoShape 4"/>
          <p:cNvSpPr>
            <a:spLocks noChangeArrowheads="1"/>
          </p:cNvSpPr>
          <p:nvPr/>
        </p:nvSpPr>
        <p:spPr bwMode="gray">
          <a:xfrm>
            <a:off x="1940625" y="4272750"/>
            <a:ext cx="6221814" cy="1302750"/>
          </a:xfrm>
          <a:prstGeom prst="roundRect">
            <a:avLst>
              <a:gd name="adj" fmla="val 22019"/>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12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372" name="Rectangle 5"/>
          <p:cNvSpPr/>
          <p:nvPr/>
        </p:nvSpPr>
        <p:spPr>
          <a:xfrm>
            <a:off x="3741188" y="1540688"/>
            <a:ext cx="4443187" cy="483235"/>
          </a:xfrm>
          <a:prstGeom prst="rect">
            <a:avLst/>
          </a:prstGeom>
          <a:noFill/>
          <a:ln w="9525">
            <a:noFill/>
          </a:ln>
        </p:spPr>
        <p:txBody>
          <a:bodyPr>
            <a:spAutoFit/>
          </a:bodyPr>
          <a:p>
            <a:pPr marL="171450" indent="-171450"/>
            <a:r>
              <a:rPr lang="zh-CN" altLang="en-US" sz="2550" b="1" dirty="0">
                <a:solidFill>
                  <a:srgbClr val="080808"/>
                </a:solidFill>
                <a:latin typeface="微软雅黑" panose="020B0503020204020204" pitchFamily="34" charset="-122"/>
              </a:rPr>
              <a:t>确认经济业务是否发生</a:t>
            </a:r>
            <a:endParaRPr lang="zh-CN" altLang="en-US" sz="2550" b="1" dirty="0">
              <a:solidFill>
                <a:srgbClr val="080808"/>
              </a:solidFill>
              <a:latin typeface="微软雅黑" panose="020B0503020204020204" pitchFamily="34" charset="-122"/>
            </a:endParaRPr>
          </a:p>
        </p:txBody>
      </p:sp>
      <p:sp>
        <p:nvSpPr>
          <p:cNvPr id="15373" name="AutoShape 7"/>
          <p:cNvSpPr/>
          <p:nvPr/>
        </p:nvSpPr>
        <p:spPr>
          <a:xfrm>
            <a:off x="1068188" y="1297688"/>
            <a:ext cx="1920375" cy="988875"/>
          </a:xfrm>
          <a:prstGeom prst="roundRect">
            <a:avLst>
              <a:gd name="adj" fmla="val 16667"/>
            </a:avLst>
          </a:prstGeom>
          <a:gradFill rotWithShape="1">
            <a:gsLst>
              <a:gs pos="0">
                <a:srgbClr val="5EB4B4"/>
              </a:gs>
              <a:gs pos="100000">
                <a:srgbClr val="4A8E8E"/>
              </a:gs>
            </a:gsLst>
            <a:path path="rect">
              <a:fillToRect l="100000" b="100000"/>
            </a:path>
            <a:tileRect/>
          </a:gradFill>
          <a:ln w="38100" cap="flat" cmpd="sng">
            <a:solidFill>
              <a:srgbClr val="F8F8F8">
                <a:alpha val="70195"/>
              </a:srgbClr>
            </a:solidFill>
            <a:prstDash val="solid"/>
            <a:headEnd type="none" w="med" len="med"/>
            <a:tailEnd type="none" w="med" len="med"/>
          </a:ln>
        </p:spPr>
        <p:txBody>
          <a:bodyPr wrap="none" anchor="ctr"/>
          <a:p>
            <a:endParaRPr lang="zh-CN" altLang="zh-CN" sz="2125" dirty="0">
              <a:latin typeface="微软雅黑" panose="020B0503020204020204" pitchFamily="34" charset="-122"/>
            </a:endParaRPr>
          </a:p>
        </p:txBody>
      </p:sp>
      <p:sp>
        <p:nvSpPr>
          <p:cNvPr id="15374" name="Rectangle 9"/>
          <p:cNvSpPr/>
          <p:nvPr/>
        </p:nvSpPr>
        <p:spPr>
          <a:xfrm>
            <a:off x="1096875" y="1555875"/>
            <a:ext cx="1839375" cy="419100"/>
          </a:xfrm>
          <a:prstGeom prst="rect">
            <a:avLst/>
          </a:prstGeom>
          <a:noFill/>
          <a:ln w="9525">
            <a:noFill/>
          </a:ln>
          <a:effectLst>
            <a:outerShdw dist="17961" dir="2699999" algn="ctr" rotWithShape="0">
              <a:srgbClr val="000000"/>
            </a:outerShdw>
          </a:effectLst>
        </p:spPr>
        <p:txBody>
          <a:bodyPr>
            <a:spAutoFit/>
          </a:bodyPr>
          <a:p>
            <a:pPr algn="ctr"/>
            <a:r>
              <a:rPr lang="zh-CN" altLang="en-US" sz="2125" b="1" dirty="0">
                <a:solidFill>
                  <a:srgbClr val="F8F8F8"/>
                </a:solidFill>
                <a:latin typeface="微软雅黑" panose="020B0503020204020204" pitchFamily="34" charset="-122"/>
              </a:rPr>
              <a:t>经济业务事项</a:t>
            </a:r>
            <a:endParaRPr lang="zh-CN" altLang="en-US" sz="2125" b="1" dirty="0">
              <a:solidFill>
                <a:srgbClr val="F8F8F8"/>
              </a:solidFill>
              <a:latin typeface="微软雅黑" panose="020B0503020204020204" pitchFamily="34" charset="-122"/>
            </a:endParaRPr>
          </a:p>
        </p:txBody>
      </p:sp>
      <p:sp>
        <p:nvSpPr>
          <p:cNvPr id="15375" name="AutoShape 11"/>
          <p:cNvSpPr/>
          <p:nvPr/>
        </p:nvSpPr>
        <p:spPr>
          <a:xfrm>
            <a:off x="1068188" y="2512688"/>
            <a:ext cx="1920375" cy="988875"/>
          </a:xfrm>
          <a:prstGeom prst="roundRect">
            <a:avLst>
              <a:gd name="adj" fmla="val 16667"/>
            </a:avLst>
          </a:prstGeom>
          <a:gradFill rotWithShape="1">
            <a:gsLst>
              <a:gs pos="0">
                <a:srgbClr val="E49514"/>
              </a:gs>
              <a:gs pos="100000">
                <a:srgbClr val="B47510"/>
              </a:gs>
            </a:gsLst>
            <a:path path="rect">
              <a:fillToRect l="100000" b="100000"/>
            </a:path>
            <a:tileRect/>
          </a:gradFill>
          <a:ln w="38100" cap="flat" cmpd="sng">
            <a:solidFill>
              <a:srgbClr val="F8F8F8">
                <a:alpha val="70195"/>
              </a:srgbClr>
            </a:solidFill>
            <a:prstDash val="solid"/>
            <a:headEnd type="none" w="med" len="med"/>
            <a:tailEnd type="none" w="med" len="med"/>
          </a:ln>
        </p:spPr>
        <p:txBody>
          <a:bodyPr wrap="none" anchor="ctr"/>
          <a:p>
            <a:endParaRPr lang="zh-CN" altLang="zh-CN" sz="2125" dirty="0">
              <a:latin typeface="微软雅黑" panose="020B0503020204020204" pitchFamily="34" charset="-122"/>
            </a:endParaRPr>
          </a:p>
        </p:txBody>
      </p:sp>
      <p:sp>
        <p:nvSpPr>
          <p:cNvPr id="15376" name="AutoShape 14"/>
          <p:cNvSpPr/>
          <p:nvPr/>
        </p:nvSpPr>
        <p:spPr>
          <a:xfrm>
            <a:off x="1068188" y="3808688"/>
            <a:ext cx="1920375" cy="988875"/>
          </a:xfrm>
          <a:prstGeom prst="roundRect">
            <a:avLst>
              <a:gd name="adj" fmla="val 16667"/>
            </a:avLst>
          </a:prstGeom>
          <a:gradFill rotWithShape="1">
            <a:gsLst>
              <a:gs pos="0">
                <a:srgbClr val="6E9349"/>
              </a:gs>
              <a:gs pos="100000">
                <a:srgbClr val="57743A"/>
              </a:gs>
            </a:gsLst>
            <a:path path="rect">
              <a:fillToRect l="100000" b="100000"/>
            </a:path>
            <a:tileRect/>
          </a:gradFill>
          <a:ln w="38100" cap="flat" cmpd="sng">
            <a:solidFill>
              <a:srgbClr val="F8F8F8">
                <a:alpha val="70195"/>
              </a:srgbClr>
            </a:solidFill>
            <a:prstDash val="solid"/>
            <a:headEnd type="none" w="med" len="med"/>
            <a:tailEnd type="none" w="med" len="med"/>
          </a:ln>
        </p:spPr>
        <p:txBody>
          <a:bodyPr wrap="none" anchor="ctr"/>
          <a:p>
            <a:endParaRPr lang="zh-CN" altLang="zh-CN" sz="2125" dirty="0">
              <a:latin typeface="微软雅黑" panose="020B0503020204020204" pitchFamily="34" charset="-122"/>
            </a:endParaRPr>
          </a:p>
        </p:txBody>
      </p:sp>
      <p:sp>
        <p:nvSpPr>
          <p:cNvPr id="15377" name="Text Box 16"/>
          <p:cNvSpPr txBox="1"/>
          <p:nvPr/>
        </p:nvSpPr>
        <p:spPr>
          <a:xfrm>
            <a:off x="1091813" y="2789438"/>
            <a:ext cx="1852875" cy="483235"/>
          </a:xfrm>
          <a:prstGeom prst="rect">
            <a:avLst/>
          </a:prstGeom>
          <a:noFill/>
          <a:ln w="9525">
            <a:noFill/>
          </a:ln>
          <a:effectLst>
            <a:outerShdw dist="17961" dir="2699999" algn="ctr" rotWithShape="0">
              <a:srgbClr val="000000"/>
            </a:outerShdw>
          </a:effectLst>
        </p:spPr>
        <p:txBody>
          <a:bodyPr>
            <a:spAutoFit/>
          </a:bodyPr>
          <a:p>
            <a:pPr algn="ctr">
              <a:spcBef>
                <a:spcPct val="50000"/>
              </a:spcBef>
            </a:pPr>
            <a:r>
              <a:rPr lang="zh-CN" altLang="en-US" sz="2550" b="1" dirty="0">
                <a:solidFill>
                  <a:srgbClr val="F8F8F8"/>
                </a:solidFill>
                <a:latin typeface="微软雅黑" panose="020B0503020204020204" pitchFamily="34" charset="-122"/>
              </a:rPr>
              <a:t>会计凭证</a:t>
            </a:r>
            <a:endParaRPr lang="zh-CN" altLang="en-US" sz="2550" b="1" dirty="0">
              <a:solidFill>
                <a:srgbClr val="F8F8F8"/>
              </a:solidFill>
              <a:latin typeface="微软雅黑" panose="020B0503020204020204" pitchFamily="34" charset="-122"/>
            </a:endParaRPr>
          </a:p>
        </p:txBody>
      </p:sp>
      <p:sp>
        <p:nvSpPr>
          <p:cNvPr id="15378" name="Text Box 17"/>
          <p:cNvSpPr txBox="1"/>
          <p:nvPr/>
        </p:nvSpPr>
        <p:spPr>
          <a:xfrm>
            <a:off x="1112063" y="4068563"/>
            <a:ext cx="1819125" cy="483235"/>
          </a:xfrm>
          <a:prstGeom prst="rect">
            <a:avLst/>
          </a:prstGeom>
          <a:noFill/>
          <a:ln w="9525">
            <a:noFill/>
          </a:ln>
          <a:effectLst>
            <a:outerShdw dist="17961" dir="2699999" algn="ctr" rotWithShape="0">
              <a:srgbClr val="000000"/>
            </a:outerShdw>
          </a:effectLst>
        </p:spPr>
        <p:txBody>
          <a:bodyPr>
            <a:spAutoFit/>
          </a:bodyPr>
          <a:p>
            <a:pPr algn="ctr">
              <a:spcBef>
                <a:spcPct val="50000"/>
              </a:spcBef>
            </a:pPr>
            <a:r>
              <a:rPr lang="zh-CN" altLang="en-US" sz="2550" b="1" dirty="0">
                <a:solidFill>
                  <a:srgbClr val="F8F8F8"/>
                </a:solidFill>
                <a:latin typeface="微软雅黑" panose="020B0503020204020204" pitchFamily="34" charset="-122"/>
              </a:rPr>
              <a:t>会计账簿</a:t>
            </a:r>
            <a:endParaRPr lang="zh-CN" altLang="en-US" sz="2550" b="1" dirty="0">
              <a:solidFill>
                <a:srgbClr val="F8F8F8"/>
              </a:solidFill>
              <a:latin typeface="微软雅黑" panose="020B0503020204020204" pitchFamily="34" charset="-122"/>
            </a:endParaRPr>
          </a:p>
        </p:txBody>
      </p:sp>
      <p:sp>
        <p:nvSpPr>
          <p:cNvPr id="15379" name="Rectangle 18"/>
          <p:cNvSpPr/>
          <p:nvPr/>
        </p:nvSpPr>
        <p:spPr>
          <a:xfrm>
            <a:off x="3741188" y="2755688"/>
            <a:ext cx="4682812" cy="483235"/>
          </a:xfrm>
          <a:prstGeom prst="rect">
            <a:avLst/>
          </a:prstGeom>
          <a:noFill/>
          <a:ln w="9525">
            <a:noFill/>
          </a:ln>
        </p:spPr>
        <p:txBody>
          <a:bodyPr>
            <a:spAutoFit/>
          </a:bodyPr>
          <a:p>
            <a:pPr marL="171450" indent="-171450"/>
            <a:r>
              <a:rPr lang="zh-CN" altLang="en-US" sz="2550" b="1" dirty="0">
                <a:solidFill>
                  <a:srgbClr val="080808"/>
                </a:solidFill>
                <a:latin typeface="微软雅黑" panose="020B0503020204020204" pitchFamily="34" charset="-122"/>
              </a:rPr>
              <a:t>收集初步加工和记录信息</a:t>
            </a:r>
            <a:endParaRPr lang="zh-CN" altLang="en-US" sz="2550" b="1" dirty="0">
              <a:solidFill>
                <a:srgbClr val="080808"/>
              </a:solidFill>
              <a:latin typeface="微软雅黑" panose="020B0503020204020204" pitchFamily="34" charset="-122"/>
            </a:endParaRPr>
          </a:p>
        </p:txBody>
      </p:sp>
      <p:sp>
        <p:nvSpPr>
          <p:cNvPr id="15380" name="Rectangle 19"/>
          <p:cNvSpPr/>
          <p:nvPr/>
        </p:nvSpPr>
        <p:spPr>
          <a:xfrm>
            <a:off x="3741188" y="4051688"/>
            <a:ext cx="4203562" cy="483235"/>
          </a:xfrm>
          <a:prstGeom prst="rect">
            <a:avLst/>
          </a:prstGeom>
          <a:noFill/>
          <a:ln w="9525">
            <a:noFill/>
          </a:ln>
        </p:spPr>
        <p:txBody>
          <a:bodyPr>
            <a:spAutoFit/>
          </a:bodyPr>
          <a:p>
            <a:pPr marL="171450" indent="-171450"/>
            <a:r>
              <a:rPr lang="zh-CN" altLang="en-US" sz="2550" b="1" dirty="0">
                <a:solidFill>
                  <a:srgbClr val="080808"/>
                </a:solidFill>
                <a:latin typeface="微软雅黑" panose="020B0503020204020204" pitchFamily="34" charset="-122"/>
              </a:rPr>
              <a:t>分类汇总加工信息资料</a:t>
            </a:r>
            <a:endParaRPr lang="zh-CN" altLang="en-US" sz="2550" b="1" dirty="0">
              <a:solidFill>
                <a:srgbClr val="080808"/>
              </a:solidFill>
              <a:latin typeface="微软雅黑" panose="020B0503020204020204" pitchFamily="34" charset="-122"/>
            </a:endParaRPr>
          </a:p>
        </p:txBody>
      </p:sp>
      <p:pic>
        <p:nvPicPr>
          <p:cNvPr id="15381" name="Picture 23" descr="1"/>
          <p:cNvPicPr>
            <a:picLocks noChangeAspect="1"/>
          </p:cNvPicPr>
          <p:nvPr/>
        </p:nvPicPr>
        <p:blipFill>
          <a:blip r:embed="rId1"/>
          <a:stretch>
            <a:fillRect/>
          </a:stretch>
        </p:blipFill>
        <p:spPr>
          <a:xfrm>
            <a:off x="1134000" y="1323000"/>
            <a:ext cx="1795500" cy="259875"/>
          </a:xfrm>
          <a:prstGeom prst="rect">
            <a:avLst/>
          </a:prstGeom>
          <a:noFill/>
          <a:ln w="9525">
            <a:noFill/>
          </a:ln>
        </p:spPr>
      </p:pic>
      <p:pic>
        <p:nvPicPr>
          <p:cNvPr id="15382" name="Picture 24" descr="1"/>
          <p:cNvPicPr>
            <a:picLocks noChangeAspect="1"/>
          </p:cNvPicPr>
          <p:nvPr/>
        </p:nvPicPr>
        <p:blipFill>
          <a:blip r:embed="rId1"/>
          <a:stretch>
            <a:fillRect/>
          </a:stretch>
        </p:blipFill>
        <p:spPr>
          <a:xfrm>
            <a:off x="1128938" y="2538000"/>
            <a:ext cx="1795500" cy="259875"/>
          </a:xfrm>
          <a:prstGeom prst="rect">
            <a:avLst/>
          </a:prstGeom>
          <a:noFill/>
          <a:ln w="9525">
            <a:noFill/>
          </a:ln>
        </p:spPr>
      </p:pic>
      <p:pic>
        <p:nvPicPr>
          <p:cNvPr id="15383" name="Picture 25" descr="1"/>
          <p:cNvPicPr>
            <a:picLocks noChangeAspect="1"/>
          </p:cNvPicPr>
          <p:nvPr/>
        </p:nvPicPr>
        <p:blipFill>
          <a:blip r:embed="rId1"/>
          <a:stretch>
            <a:fillRect/>
          </a:stretch>
        </p:blipFill>
        <p:spPr>
          <a:xfrm>
            <a:off x="1130625" y="3835688"/>
            <a:ext cx="1795500" cy="259875"/>
          </a:xfrm>
          <a:prstGeom prst="rect">
            <a:avLst/>
          </a:prstGeom>
          <a:noFill/>
          <a:ln w="9525">
            <a:noFill/>
          </a:ln>
        </p:spPr>
      </p:pic>
      <p:sp>
        <p:nvSpPr>
          <p:cNvPr id="15384" name="AutoShape 14"/>
          <p:cNvSpPr/>
          <p:nvPr/>
        </p:nvSpPr>
        <p:spPr>
          <a:xfrm>
            <a:off x="1068188" y="5023688"/>
            <a:ext cx="1920375" cy="988875"/>
          </a:xfrm>
          <a:prstGeom prst="roundRect">
            <a:avLst>
              <a:gd name="adj" fmla="val 16667"/>
            </a:avLst>
          </a:prstGeom>
          <a:solidFill>
            <a:srgbClr val="00CCFF">
              <a:alpha val="90979"/>
            </a:srgbClr>
          </a:solidFill>
          <a:ln w="38100" cap="flat" cmpd="sng">
            <a:solidFill>
              <a:srgbClr val="F8F8F8">
                <a:alpha val="70195"/>
              </a:srgbClr>
            </a:solidFill>
            <a:prstDash val="solid"/>
            <a:headEnd type="none" w="med" len="med"/>
            <a:tailEnd type="none" w="med" len="med"/>
          </a:ln>
        </p:spPr>
        <p:txBody>
          <a:bodyPr wrap="none" anchor="ctr"/>
          <a:p>
            <a:endParaRPr lang="zh-CN" altLang="zh-CN" sz="2125" dirty="0">
              <a:latin typeface="微软雅黑" panose="020B0503020204020204" pitchFamily="34" charset="-122"/>
            </a:endParaRPr>
          </a:p>
        </p:txBody>
      </p:sp>
      <p:sp>
        <p:nvSpPr>
          <p:cNvPr id="15385" name="Text Box 17"/>
          <p:cNvSpPr txBox="1"/>
          <p:nvPr/>
        </p:nvSpPr>
        <p:spPr>
          <a:xfrm>
            <a:off x="1149188" y="5266688"/>
            <a:ext cx="1819125" cy="483235"/>
          </a:xfrm>
          <a:prstGeom prst="rect">
            <a:avLst/>
          </a:prstGeom>
          <a:noFill/>
          <a:ln w="9525">
            <a:noFill/>
          </a:ln>
          <a:effectLst>
            <a:outerShdw dist="17961" dir="2699999" algn="ctr" rotWithShape="0">
              <a:srgbClr val="000000"/>
            </a:outerShdw>
          </a:effectLst>
        </p:spPr>
        <p:txBody>
          <a:bodyPr>
            <a:spAutoFit/>
          </a:bodyPr>
          <a:p>
            <a:pPr algn="ctr">
              <a:spcBef>
                <a:spcPct val="50000"/>
              </a:spcBef>
            </a:pPr>
            <a:r>
              <a:rPr lang="zh-CN" altLang="en-US" sz="2550" b="1" dirty="0">
                <a:latin typeface="微软雅黑" panose="020B0503020204020204" pitchFamily="34" charset="-122"/>
              </a:rPr>
              <a:t>会计报告</a:t>
            </a:r>
            <a:endParaRPr lang="zh-CN" altLang="en-US" sz="2550" b="1" dirty="0">
              <a:latin typeface="微软雅黑" panose="020B0503020204020204" pitchFamily="34" charset="-122"/>
            </a:endParaRPr>
          </a:p>
        </p:txBody>
      </p:sp>
      <p:sp>
        <p:nvSpPr>
          <p:cNvPr id="15386" name="Rectangle 19"/>
          <p:cNvSpPr/>
          <p:nvPr/>
        </p:nvSpPr>
        <p:spPr>
          <a:xfrm>
            <a:off x="3741188" y="5266688"/>
            <a:ext cx="4203562" cy="483235"/>
          </a:xfrm>
          <a:prstGeom prst="rect">
            <a:avLst/>
          </a:prstGeom>
          <a:noFill/>
          <a:ln w="9525">
            <a:noFill/>
          </a:ln>
        </p:spPr>
        <p:txBody>
          <a:bodyPr>
            <a:spAutoFit/>
          </a:bodyPr>
          <a:p>
            <a:pPr marL="171450" indent="-171450"/>
            <a:r>
              <a:rPr lang="zh-CN" altLang="en-US" sz="2550" b="1" dirty="0">
                <a:solidFill>
                  <a:srgbClr val="080808"/>
                </a:solidFill>
                <a:latin typeface="微软雅黑" panose="020B0503020204020204" pitchFamily="34" charset="-122"/>
              </a:rPr>
              <a:t>集中概括披露信息</a:t>
            </a:r>
            <a:endParaRPr lang="zh-CN" altLang="en-US" sz="2550" b="1" dirty="0">
              <a:solidFill>
                <a:srgbClr val="080808"/>
              </a:solidFill>
              <a:latin typeface="微软雅黑" panose="020B0503020204020204" pitchFamily="34" charset="-122"/>
            </a:endParaRPr>
          </a:p>
        </p:txBody>
      </p:sp>
      <p:pic>
        <p:nvPicPr>
          <p:cNvPr id="15387" name="Picture 25" descr="1"/>
          <p:cNvPicPr>
            <a:picLocks noChangeAspect="1"/>
          </p:cNvPicPr>
          <p:nvPr/>
        </p:nvPicPr>
        <p:blipFill>
          <a:blip r:embed="rId1"/>
          <a:stretch>
            <a:fillRect/>
          </a:stretch>
        </p:blipFill>
        <p:spPr>
          <a:xfrm>
            <a:off x="1149188" y="5023688"/>
            <a:ext cx="1795500" cy="259875"/>
          </a:xfrm>
          <a:prstGeom prst="rect">
            <a:avLst/>
          </a:prstGeom>
          <a:noFill/>
          <a:ln w="9525">
            <a:noFill/>
          </a:ln>
        </p:spPr>
      </p:pic>
      <p:sp>
        <p:nvSpPr>
          <p:cNvPr id="15388" name="AutoShape 150"/>
          <p:cNvSpPr/>
          <p:nvPr/>
        </p:nvSpPr>
        <p:spPr>
          <a:xfrm>
            <a:off x="1716188" y="2269688"/>
            <a:ext cx="567000" cy="243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sz="2340" dirty="0">
              <a:latin typeface="Arial" panose="020B0604020202020204" pitchFamily="34" charset="0"/>
            </a:endParaRPr>
          </a:p>
        </p:txBody>
      </p:sp>
      <p:sp>
        <p:nvSpPr>
          <p:cNvPr id="15389" name="AutoShape 151"/>
          <p:cNvSpPr/>
          <p:nvPr/>
        </p:nvSpPr>
        <p:spPr>
          <a:xfrm>
            <a:off x="1716188" y="4780688"/>
            <a:ext cx="567000" cy="243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sz="2340" dirty="0">
              <a:latin typeface="Arial" panose="020B0604020202020204" pitchFamily="34" charset="0"/>
            </a:endParaRPr>
          </a:p>
        </p:txBody>
      </p:sp>
      <p:sp>
        <p:nvSpPr>
          <p:cNvPr id="15390" name="AutoShape 152"/>
          <p:cNvSpPr/>
          <p:nvPr/>
        </p:nvSpPr>
        <p:spPr>
          <a:xfrm>
            <a:off x="1716188" y="3484688"/>
            <a:ext cx="567000" cy="243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p>
            <a:endParaRPr lang="zh-CN" altLang="en-US" sz="2340" dirty="0">
              <a:latin typeface="Arial" panose="020B0604020202020204" pitchFamily="34" charset="0"/>
            </a:endParaRPr>
          </a:p>
        </p:txBody>
      </p:sp>
      <p:cxnSp>
        <p:nvCxnSpPr>
          <p:cNvPr id="6" name="直接连接符 5"/>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7"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597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3</a:t>
            </a:r>
            <a:r>
              <a:rPr lang="zh-CN" altLang="en-US" sz="1800" b="0" dirty="0">
                <a:solidFill>
                  <a:schemeClr val="tx1"/>
                </a:solidFill>
                <a:latin typeface="微软雅黑" panose="020B0503020204020204" pitchFamily="34" charset="-122"/>
                <a:ea typeface="微软雅黑" panose="020B0503020204020204" pitchFamily="34" charset="-122"/>
              </a:rPr>
              <a:t>、业务核算流程</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4"/>
          <p:cNvSpPr/>
          <p:nvPr/>
        </p:nvSpPr>
        <p:spPr>
          <a:xfrm>
            <a:off x="1701165" y="1016635"/>
            <a:ext cx="6098540" cy="429895"/>
          </a:xfrm>
          <a:prstGeom prst="rect">
            <a:avLst/>
          </a:prstGeom>
          <a:solidFill>
            <a:srgbClr val="008000">
              <a:alpha val="61176"/>
            </a:srgbClr>
          </a:solidFill>
          <a:ln w="9525">
            <a:noFill/>
          </a:ln>
        </p:spPr>
        <p:txBody>
          <a:bodyPr wrap="none" anchor="ctr"/>
          <a:p>
            <a:pPr algn="ctr"/>
            <a:r>
              <a:rPr lang="zh-CN" altLang="en-US" sz="1800" b="1" dirty="0">
                <a:latin typeface="微软雅黑" panose="020B0503020204020204" pitchFamily="34" charset="-122"/>
              </a:rPr>
              <a:t>财务报表</a:t>
            </a:r>
            <a:endParaRPr lang="zh-CN" altLang="en-US" sz="1800" b="1" dirty="0">
              <a:latin typeface="微软雅黑" panose="020B0503020204020204" pitchFamily="34" charset="-122"/>
            </a:endParaRPr>
          </a:p>
        </p:txBody>
      </p:sp>
      <p:sp>
        <p:nvSpPr>
          <p:cNvPr id="17411" name="Rectangle 5"/>
          <p:cNvSpPr/>
          <p:nvPr/>
        </p:nvSpPr>
        <p:spPr>
          <a:xfrm>
            <a:off x="791438" y="1977750"/>
            <a:ext cx="2293312" cy="696938"/>
          </a:xfrm>
          <a:prstGeom prst="rect">
            <a:avLst/>
          </a:prstGeom>
          <a:noFill/>
          <a:ln w="9525">
            <a:noFill/>
          </a:ln>
        </p:spPr>
        <p:txBody>
          <a:bodyPr wrap="none" anchor="ctr"/>
          <a:p>
            <a:pPr algn="ctr"/>
            <a:r>
              <a:rPr lang="zh-CN" altLang="en-US" sz="1800" b="1" dirty="0">
                <a:latin typeface="微软雅黑" panose="020B0503020204020204" pitchFamily="34" charset="-122"/>
              </a:rPr>
              <a:t>资产负债表</a:t>
            </a:r>
            <a:endParaRPr lang="zh-CN" altLang="en-US" sz="1800" b="1" dirty="0">
              <a:latin typeface="微软雅黑" panose="020B0503020204020204" pitchFamily="34" charset="-122"/>
            </a:endParaRPr>
          </a:p>
        </p:txBody>
      </p:sp>
      <p:sp>
        <p:nvSpPr>
          <p:cNvPr id="17412" name="Rectangle 6"/>
          <p:cNvSpPr/>
          <p:nvPr/>
        </p:nvSpPr>
        <p:spPr>
          <a:xfrm>
            <a:off x="3699000" y="1977750"/>
            <a:ext cx="2293313" cy="696938"/>
          </a:xfrm>
          <a:prstGeom prst="rect">
            <a:avLst/>
          </a:prstGeom>
          <a:noFill/>
          <a:ln w="9525">
            <a:noFill/>
          </a:ln>
        </p:spPr>
        <p:txBody>
          <a:bodyPr wrap="none" anchor="ctr"/>
          <a:p>
            <a:pPr algn="ctr"/>
            <a:r>
              <a:rPr lang="zh-CN" altLang="en-US" sz="1800" b="1" dirty="0">
                <a:latin typeface="微软雅黑" panose="020B0503020204020204" pitchFamily="34" charset="-122"/>
              </a:rPr>
              <a:t>损益表</a:t>
            </a:r>
            <a:endParaRPr lang="zh-CN" altLang="en-US" sz="1800" b="1" dirty="0">
              <a:latin typeface="微软雅黑" panose="020B0503020204020204" pitchFamily="34" charset="-122"/>
            </a:endParaRPr>
          </a:p>
        </p:txBody>
      </p:sp>
      <p:sp>
        <p:nvSpPr>
          <p:cNvPr id="17413" name="Rectangle 7"/>
          <p:cNvSpPr/>
          <p:nvPr/>
        </p:nvSpPr>
        <p:spPr>
          <a:xfrm>
            <a:off x="6609939" y="1977750"/>
            <a:ext cx="2293312" cy="696938"/>
          </a:xfrm>
          <a:prstGeom prst="rect">
            <a:avLst/>
          </a:prstGeom>
          <a:noFill/>
          <a:ln w="9525">
            <a:noFill/>
          </a:ln>
        </p:spPr>
        <p:txBody>
          <a:bodyPr wrap="none" anchor="ctr"/>
          <a:p>
            <a:pPr algn="ctr"/>
            <a:r>
              <a:rPr lang="zh-CN" altLang="en-US" sz="1800" b="1" dirty="0">
                <a:latin typeface="微软雅黑" panose="020B0503020204020204" pitchFamily="34" charset="-122"/>
              </a:rPr>
              <a:t>现金流量表</a:t>
            </a:r>
            <a:r>
              <a:rPr lang="zh-CN" altLang="en-US" sz="1800" b="1" dirty="0">
                <a:solidFill>
                  <a:schemeClr val="bg1"/>
                </a:solidFill>
                <a:latin typeface="微软雅黑" panose="020B0503020204020204" pitchFamily="34" charset="-122"/>
              </a:rPr>
              <a:t> </a:t>
            </a:r>
            <a:endParaRPr lang="zh-CN" altLang="en-US" sz="1800" b="1" dirty="0">
              <a:solidFill>
                <a:schemeClr val="bg1"/>
              </a:solidFill>
              <a:latin typeface="微软雅黑" panose="020B0503020204020204" pitchFamily="34" charset="-122"/>
            </a:endParaRPr>
          </a:p>
        </p:txBody>
      </p:sp>
      <p:sp>
        <p:nvSpPr>
          <p:cNvPr id="17414" name="AutoShape 8"/>
          <p:cNvSpPr/>
          <p:nvPr/>
        </p:nvSpPr>
        <p:spPr>
          <a:xfrm>
            <a:off x="1636875" y="1498500"/>
            <a:ext cx="381375" cy="401625"/>
          </a:xfrm>
          <a:prstGeom prst="downArrow">
            <a:avLst>
              <a:gd name="adj1" fmla="val 50000"/>
              <a:gd name="adj2" fmla="val 26327"/>
            </a:avLst>
          </a:prstGeom>
          <a:solidFill>
            <a:srgbClr val="FF0000"/>
          </a:solidFill>
          <a:ln w="9525">
            <a:noFill/>
          </a:ln>
        </p:spPr>
        <p:txBody>
          <a:bodyPr vert="eaVert" wrap="none" anchor="ctr"/>
          <a:p>
            <a:endParaRPr lang="zh-CN" altLang="en-US" sz="1800" dirty="0">
              <a:latin typeface="微软雅黑" panose="020B0503020204020204" pitchFamily="34" charset="-122"/>
            </a:endParaRPr>
          </a:p>
        </p:txBody>
      </p:sp>
      <p:sp>
        <p:nvSpPr>
          <p:cNvPr id="17415" name="AutoShape 9"/>
          <p:cNvSpPr/>
          <p:nvPr/>
        </p:nvSpPr>
        <p:spPr>
          <a:xfrm>
            <a:off x="4586625" y="1503563"/>
            <a:ext cx="381375" cy="401625"/>
          </a:xfrm>
          <a:prstGeom prst="downArrow">
            <a:avLst>
              <a:gd name="adj1" fmla="val 50000"/>
              <a:gd name="adj2" fmla="val 26327"/>
            </a:avLst>
          </a:prstGeom>
          <a:solidFill>
            <a:srgbClr val="FF0000"/>
          </a:solidFill>
          <a:ln w="9525">
            <a:noFill/>
          </a:ln>
        </p:spPr>
        <p:txBody>
          <a:bodyPr vert="eaVert" wrap="none" anchor="ctr"/>
          <a:p>
            <a:endParaRPr lang="zh-CN" altLang="en-US" sz="1800" dirty="0">
              <a:latin typeface="微软雅黑" panose="020B0503020204020204" pitchFamily="34" charset="-122"/>
            </a:endParaRPr>
          </a:p>
        </p:txBody>
      </p:sp>
      <p:sp>
        <p:nvSpPr>
          <p:cNvPr id="17416" name="AutoShape 10"/>
          <p:cNvSpPr/>
          <p:nvPr/>
        </p:nvSpPr>
        <p:spPr>
          <a:xfrm>
            <a:off x="7465501" y="1498500"/>
            <a:ext cx="381375" cy="401625"/>
          </a:xfrm>
          <a:prstGeom prst="downArrow">
            <a:avLst>
              <a:gd name="adj1" fmla="val 50000"/>
              <a:gd name="adj2" fmla="val 26327"/>
            </a:avLst>
          </a:prstGeom>
          <a:solidFill>
            <a:srgbClr val="FF0000"/>
          </a:solidFill>
          <a:ln w="9525">
            <a:noFill/>
          </a:ln>
        </p:spPr>
        <p:txBody>
          <a:bodyPr vert="eaVert" wrap="none" anchor="ctr"/>
          <a:p>
            <a:endParaRPr lang="zh-CN" altLang="en-US" sz="1800" dirty="0">
              <a:latin typeface="微软雅黑" panose="020B0503020204020204" pitchFamily="34" charset="-122"/>
            </a:endParaRPr>
          </a:p>
        </p:txBody>
      </p:sp>
      <p:sp>
        <p:nvSpPr>
          <p:cNvPr id="17417" name="AutoShape 11"/>
          <p:cNvSpPr/>
          <p:nvPr/>
        </p:nvSpPr>
        <p:spPr>
          <a:xfrm>
            <a:off x="734063" y="3921750"/>
            <a:ext cx="2435062" cy="2592000"/>
          </a:xfrm>
          <a:prstGeom prst="foldedCorner">
            <a:avLst>
              <a:gd name="adj" fmla="val 12500"/>
            </a:avLst>
          </a:prstGeom>
          <a:solidFill>
            <a:srgbClr val="FF6600"/>
          </a:solidFill>
          <a:ln w="9525">
            <a:noFill/>
          </a:ln>
        </p:spPr>
        <p:txBody>
          <a:bodyPr wrap="none" lIns="210472" tIns="19133" bIns="19133"/>
          <a:p>
            <a:pPr indent="268605">
              <a:lnSpc>
                <a:spcPct val="150000"/>
              </a:lnSpc>
              <a:buChar char="•"/>
            </a:pPr>
            <a:r>
              <a:rPr lang="zh-CN" altLang="en-US" sz="1800" b="1" dirty="0">
                <a:solidFill>
                  <a:schemeClr val="bg1"/>
                </a:solidFill>
                <a:latin typeface="微软雅黑" panose="020B0503020204020204" pitchFamily="34" charset="-122"/>
              </a:rPr>
              <a:t>资产</a:t>
            </a:r>
            <a:endParaRPr lang="zh-CN" altLang="en-US" sz="1800" b="1" dirty="0">
              <a:solidFill>
                <a:schemeClr val="bg1"/>
              </a:solidFill>
              <a:latin typeface="微软雅黑" panose="020B0503020204020204" pitchFamily="34" charset="-122"/>
            </a:endParaRPr>
          </a:p>
          <a:p>
            <a:pPr indent="268605">
              <a:lnSpc>
                <a:spcPct val="150000"/>
              </a:lnSpc>
              <a:buChar char="•"/>
            </a:pPr>
            <a:r>
              <a:rPr lang="zh-CN" altLang="en-US" sz="1800" b="1" dirty="0">
                <a:solidFill>
                  <a:schemeClr val="bg1"/>
                </a:solidFill>
                <a:latin typeface="微软雅黑" panose="020B0503020204020204" pitchFamily="34" charset="-122"/>
              </a:rPr>
              <a:t>负债</a:t>
            </a:r>
            <a:endParaRPr lang="zh-CN" altLang="en-US" sz="1800" b="1" dirty="0">
              <a:solidFill>
                <a:schemeClr val="bg1"/>
              </a:solidFill>
              <a:latin typeface="微软雅黑" panose="020B0503020204020204" pitchFamily="34" charset="-122"/>
            </a:endParaRPr>
          </a:p>
          <a:p>
            <a:pPr indent="268605">
              <a:lnSpc>
                <a:spcPct val="150000"/>
              </a:lnSpc>
              <a:buChar char="•"/>
            </a:pPr>
            <a:r>
              <a:rPr lang="zh-CN" altLang="en-US" sz="1800" b="1" dirty="0">
                <a:solidFill>
                  <a:schemeClr val="bg1"/>
                </a:solidFill>
                <a:latin typeface="微软雅黑" panose="020B0503020204020204" pitchFamily="34" charset="-122"/>
              </a:rPr>
              <a:t>所有者权益</a:t>
            </a:r>
            <a:endParaRPr lang="zh-CN" altLang="en-US" sz="1800" b="1" dirty="0">
              <a:solidFill>
                <a:schemeClr val="bg1"/>
              </a:solidFill>
              <a:latin typeface="微软雅黑" panose="020B0503020204020204" pitchFamily="34" charset="-122"/>
            </a:endParaRPr>
          </a:p>
        </p:txBody>
      </p:sp>
      <p:sp>
        <p:nvSpPr>
          <p:cNvPr id="17418" name="Rectangle 12"/>
          <p:cNvSpPr/>
          <p:nvPr/>
        </p:nvSpPr>
        <p:spPr>
          <a:xfrm>
            <a:off x="528188" y="3282188"/>
            <a:ext cx="2624062" cy="766125"/>
          </a:xfrm>
          <a:prstGeom prst="rect">
            <a:avLst/>
          </a:prstGeom>
          <a:noFill/>
          <a:ln w="9525">
            <a:noFill/>
          </a:ln>
        </p:spPr>
        <p:txBody>
          <a:bodyPr wrap="none" anchor="ctr"/>
          <a:p>
            <a:pPr algn="ctr"/>
            <a:r>
              <a:rPr lang="zh-CN" altLang="en-US" sz="1800" b="1" dirty="0">
                <a:solidFill>
                  <a:srgbClr val="800000"/>
                </a:solidFill>
                <a:latin typeface="微软雅黑" panose="020B0503020204020204" pitchFamily="34" charset="-122"/>
              </a:rPr>
              <a:t>财务状况</a:t>
            </a:r>
            <a:endParaRPr lang="zh-CN" altLang="en-US" sz="1800" b="1" dirty="0">
              <a:solidFill>
                <a:srgbClr val="800000"/>
              </a:solidFill>
              <a:latin typeface="微软雅黑" panose="020B0503020204020204" pitchFamily="34" charset="-122"/>
            </a:endParaRPr>
          </a:p>
        </p:txBody>
      </p:sp>
      <p:sp>
        <p:nvSpPr>
          <p:cNvPr id="17419" name="Rectangle 13"/>
          <p:cNvSpPr/>
          <p:nvPr/>
        </p:nvSpPr>
        <p:spPr>
          <a:xfrm>
            <a:off x="3435750" y="3282188"/>
            <a:ext cx="2603813" cy="766125"/>
          </a:xfrm>
          <a:prstGeom prst="rect">
            <a:avLst/>
          </a:prstGeom>
          <a:noFill/>
          <a:ln w="9525">
            <a:noFill/>
          </a:ln>
        </p:spPr>
        <p:txBody>
          <a:bodyPr wrap="none" anchor="ctr"/>
          <a:p>
            <a:pPr algn="ctr"/>
            <a:r>
              <a:rPr lang="zh-CN" altLang="en-US" sz="1800" b="1" dirty="0">
                <a:solidFill>
                  <a:srgbClr val="800000"/>
                </a:solidFill>
                <a:latin typeface="微软雅黑" panose="020B0503020204020204" pitchFamily="34" charset="-122"/>
              </a:rPr>
              <a:t>经营成果</a:t>
            </a:r>
            <a:endParaRPr lang="zh-CN" altLang="en-US" sz="1800" b="1" dirty="0">
              <a:solidFill>
                <a:srgbClr val="800000"/>
              </a:solidFill>
              <a:latin typeface="微软雅黑" panose="020B0503020204020204" pitchFamily="34" charset="-122"/>
            </a:endParaRPr>
          </a:p>
        </p:txBody>
      </p:sp>
      <p:sp>
        <p:nvSpPr>
          <p:cNvPr id="17420" name="Rectangle 14"/>
          <p:cNvSpPr/>
          <p:nvPr/>
        </p:nvSpPr>
        <p:spPr>
          <a:xfrm>
            <a:off x="6346689" y="3282188"/>
            <a:ext cx="2603812" cy="766125"/>
          </a:xfrm>
          <a:prstGeom prst="rect">
            <a:avLst/>
          </a:prstGeom>
          <a:noFill/>
          <a:ln w="9525">
            <a:noFill/>
          </a:ln>
        </p:spPr>
        <p:txBody>
          <a:bodyPr wrap="none" anchor="ctr"/>
          <a:p>
            <a:pPr algn="ctr"/>
            <a:r>
              <a:rPr lang="zh-CN" altLang="en-US" sz="1800" b="1" dirty="0">
                <a:solidFill>
                  <a:srgbClr val="800000"/>
                </a:solidFill>
                <a:latin typeface="微软雅黑" panose="020B0503020204020204" pitchFamily="34" charset="-122"/>
              </a:rPr>
              <a:t>现金流量</a:t>
            </a:r>
            <a:endParaRPr lang="zh-CN" altLang="en-US" sz="1800" b="1" dirty="0">
              <a:solidFill>
                <a:srgbClr val="800000"/>
              </a:solidFill>
              <a:latin typeface="微软雅黑" panose="020B0503020204020204" pitchFamily="34" charset="-122"/>
            </a:endParaRPr>
          </a:p>
        </p:txBody>
      </p:sp>
      <p:sp>
        <p:nvSpPr>
          <p:cNvPr id="17421" name="AutoShape 15"/>
          <p:cNvSpPr/>
          <p:nvPr/>
        </p:nvSpPr>
        <p:spPr>
          <a:xfrm>
            <a:off x="1630125" y="2823188"/>
            <a:ext cx="381375" cy="401625"/>
          </a:xfrm>
          <a:prstGeom prst="downArrow">
            <a:avLst>
              <a:gd name="adj1" fmla="val 50000"/>
              <a:gd name="adj2" fmla="val 26327"/>
            </a:avLst>
          </a:prstGeom>
          <a:solidFill>
            <a:srgbClr val="FF0000"/>
          </a:solidFill>
          <a:ln w="9525">
            <a:noFill/>
          </a:ln>
        </p:spPr>
        <p:txBody>
          <a:bodyPr vert="eaVert" wrap="none" anchor="ctr"/>
          <a:p>
            <a:endParaRPr lang="zh-CN" altLang="en-US" sz="1800" dirty="0">
              <a:latin typeface="微软雅黑" panose="020B0503020204020204" pitchFamily="34" charset="-122"/>
            </a:endParaRPr>
          </a:p>
        </p:txBody>
      </p:sp>
      <p:sp>
        <p:nvSpPr>
          <p:cNvPr id="17422" name="AutoShape 16"/>
          <p:cNvSpPr/>
          <p:nvPr/>
        </p:nvSpPr>
        <p:spPr>
          <a:xfrm>
            <a:off x="4579875" y="2828250"/>
            <a:ext cx="381375" cy="401625"/>
          </a:xfrm>
          <a:prstGeom prst="downArrow">
            <a:avLst>
              <a:gd name="adj1" fmla="val 50000"/>
              <a:gd name="adj2" fmla="val 26327"/>
            </a:avLst>
          </a:prstGeom>
          <a:solidFill>
            <a:srgbClr val="FF0000"/>
          </a:solidFill>
          <a:ln w="9525">
            <a:noFill/>
          </a:ln>
        </p:spPr>
        <p:txBody>
          <a:bodyPr vert="eaVert" wrap="none" anchor="ctr"/>
          <a:p>
            <a:endParaRPr lang="zh-CN" altLang="en-US" sz="1800" dirty="0">
              <a:latin typeface="微软雅黑" panose="020B0503020204020204" pitchFamily="34" charset="-122"/>
            </a:endParaRPr>
          </a:p>
        </p:txBody>
      </p:sp>
      <p:sp>
        <p:nvSpPr>
          <p:cNvPr id="17423" name="AutoShape 17"/>
          <p:cNvSpPr/>
          <p:nvPr/>
        </p:nvSpPr>
        <p:spPr>
          <a:xfrm>
            <a:off x="7458751" y="2823188"/>
            <a:ext cx="381375" cy="401625"/>
          </a:xfrm>
          <a:prstGeom prst="downArrow">
            <a:avLst>
              <a:gd name="adj1" fmla="val 50000"/>
              <a:gd name="adj2" fmla="val 26327"/>
            </a:avLst>
          </a:prstGeom>
          <a:solidFill>
            <a:srgbClr val="FF0000"/>
          </a:solidFill>
          <a:ln w="9525">
            <a:noFill/>
          </a:ln>
        </p:spPr>
        <p:txBody>
          <a:bodyPr vert="eaVert" wrap="none" anchor="ctr"/>
          <a:p>
            <a:endParaRPr lang="zh-CN" altLang="en-US" sz="1800" dirty="0">
              <a:latin typeface="微软雅黑" panose="020B0503020204020204" pitchFamily="34" charset="-122"/>
            </a:endParaRPr>
          </a:p>
        </p:txBody>
      </p:sp>
      <p:sp>
        <p:nvSpPr>
          <p:cNvPr id="17424" name="AutoShape 18"/>
          <p:cNvSpPr/>
          <p:nvPr/>
        </p:nvSpPr>
        <p:spPr>
          <a:xfrm>
            <a:off x="3618000" y="3921750"/>
            <a:ext cx="2435063" cy="2592000"/>
          </a:xfrm>
          <a:prstGeom prst="foldedCorner">
            <a:avLst>
              <a:gd name="adj" fmla="val 12500"/>
            </a:avLst>
          </a:prstGeom>
          <a:solidFill>
            <a:srgbClr val="FF6600"/>
          </a:solidFill>
          <a:ln w="9525">
            <a:noFill/>
          </a:ln>
        </p:spPr>
        <p:txBody>
          <a:bodyPr wrap="none" lIns="210472" tIns="19133" bIns="19133"/>
          <a:p>
            <a:pPr indent="268605">
              <a:lnSpc>
                <a:spcPct val="150000"/>
              </a:lnSpc>
              <a:buChar char="•"/>
            </a:pPr>
            <a:r>
              <a:rPr lang="zh-CN" altLang="en-US" sz="1800" b="1" dirty="0">
                <a:solidFill>
                  <a:schemeClr val="bg1"/>
                </a:solidFill>
                <a:latin typeface="微软雅黑" panose="020B0503020204020204" pitchFamily="34" charset="-122"/>
              </a:rPr>
              <a:t>收入</a:t>
            </a:r>
            <a:endParaRPr lang="zh-CN" altLang="en-US" sz="1800" b="1" dirty="0">
              <a:solidFill>
                <a:schemeClr val="bg1"/>
              </a:solidFill>
              <a:latin typeface="微软雅黑" panose="020B0503020204020204" pitchFamily="34" charset="-122"/>
            </a:endParaRPr>
          </a:p>
          <a:p>
            <a:pPr indent="268605">
              <a:lnSpc>
                <a:spcPct val="150000"/>
              </a:lnSpc>
              <a:buChar char="•"/>
            </a:pPr>
            <a:r>
              <a:rPr lang="zh-CN" altLang="en-US" sz="1800" b="1" dirty="0">
                <a:solidFill>
                  <a:schemeClr val="bg1"/>
                </a:solidFill>
                <a:latin typeface="微软雅黑" panose="020B0503020204020204" pitchFamily="34" charset="-122"/>
              </a:rPr>
              <a:t>成本费用</a:t>
            </a:r>
            <a:endParaRPr lang="zh-CN" altLang="en-US" sz="1800" b="1" dirty="0">
              <a:solidFill>
                <a:schemeClr val="bg1"/>
              </a:solidFill>
              <a:latin typeface="微软雅黑" panose="020B0503020204020204" pitchFamily="34" charset="-122"/>
            </a:endParaRPr>
          </a:p>
          <a:p>
            <a:pPr indent="268605">
              <a:lnSpc>
                <a:spcPct val="150000"/>
              </a:lnSpc>
              <a:buChar char="•"/>
            </a:pPr>
            <a:r>
              <a:rPr lang="zh-CN" altLang="en-US" sz="1800" b="1" dirty="0">
                <a:solidFill>
                  <a:schemeClr val="bg1"/>
                </a:solidFill>
                <a:latin typeface="微软雅黑" panose="020B0503020204020204" pitchFamily="34" charset="-122"/>
              </a:rPr>
              <a:t>利润</a:t>
            </a:r>
            <a:endParaRPr lang="zh-CN" altLang="en-US" sz="1800" b="1" dirty="0">
              <a:solidFill>
                <a:schemeClr val="bg1"/>
              </a:solidFill>
              <a:latin typeface="微软雅黑" panose="020B0503020204020204" pitchFamily="34" charset="-122"/>
            </a:endParaRPr>
          </a:p>
        </p:txBody>
      </p:sp>
      <p:sp>
        <p:nvSpPr>
          <p:cNvPr id="17425" name="AutoShape 19"/>
          <p:cNvSpPr/>
          <p:nvPr/>
        </p:nvSpPr>
        <p:spPr>
          <a:xfrm>
            <a:off x="6528939" y="3921750"/>
            <a:ext cx="2435062" cy="2592000"/>
          </a:xfrm>
          <a:prstGeom prst="foldedCorner">
            <a:avLst>
              <a:gd name="adj" fmla="val 12500"/>
            </a:avLst>
          </a:prstGeom>
          <a:solidFill>
            <a:srgbClr val="FF6600"/>
          </a:solidFill>
          <a:ln w="9525">
            <a:noFill/>
          </a:ln>
        </p:spPr>
        <p:txBody>
          <a:bodyPr wrap="none" lIns="210472" tIns="19133" bIns="19133"/>
          <a:p>
            <a:pPr indent="268605">
              <a:lnSpc>
                <a:spcPct val="150000"/>
              </a:lnSpc>
              <a:buChar char="•"/>
            </a:pPr>
            <a:r>
              <a:rPr lang="zh-CN" altLang="en-US" sz="1800" b="1" dirty="0">
                <a:solidFill>
                  <a:schemeClr val="bg1"/>
                </a:solidFill>
                <a:latin typeface="微软雅黑" panose="020B0503020204020204" pitchFamily="34" charset="-122"/>
              </a:rPr>
              <a:t>现金流入</a:t>
            </a:r>
            <a:endParaRPr lang="zh-CN" altLang="en-US" sz="1800" b="1" dirty="0">
              <a:solidFill>
                <a:schemeClr val="bg1"/>
              </a:solidFill>
              <a:latin typeface="微软雅黑" panose="020B0503020204020204" pitchFamily="34" charset="-122"/>
            </a:endParaRPr>
          </a:p>
          <a:p>
            <a:pPr indent="268605">
              <a:lnSpc>
                <a:spcPct val="150000"/>
              </a:lnSpc>
              <a:buChar char="•"/>
            </a:pPr>
            <a:r>
              <a:rPr lang="zh-CN" altLang="en-US" sz="1800" b="1" dirty="0">
                <a:solidFill>
                  <a:schemeClr val="bg1"/>
                </a:solidFill>
                <a:latin typeface="微软雅黑" panose="020B0503020204020204" pitchFamily="34" charset="-122"/>
              </a:rPr>
              <a:t>现金流出</a:t>
            </a:r>
            <a:endParaRPr lang="zh-CN" altLang="en-US" sz="1800" b="1" dirty="0">
              <a:solidFill>
                <a:schemeClr val="bg1"/>
              </a:solidFill>
              <a:latin typeface="微软雅黑" panose="020B0503020204020204" pitchFamily="34" charset="-122"/>
            </a:endParaRPr>
          </a:p>
          <a:p>
            <a:pPr indent="268605">
              <a:lnSpc>
                <a:spcPct val="150000"/>
              </a:lnSpc>
              <a:buChar char="•"/>
            </a:pPr>
            <a:endParaRPr lang="en-US" altLang="zh-CN" sz="1800" b="1" dirty="0">
              <a:solidFill>
                <a:schemeClr val="bg1"/>
              </a:solidFill>
              <a:latin typeface="微软雅黑" panose="020B0503020204020204" pitchFamily="34" charset="-122"/>
            </a:endParaRPr>
          </a:p>
        </p:txBody>
      </p:sp>
      <p:cxnSp>
        <p:nvCxnSpPr>
          <p:cNvPr id="2" name="直接连接符 1"/>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7"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4</a:t>
            </a:r>
            <a:r>
              <a:rPr lang="zh-CN" altLang="en-US" sz="1800" b="0" dirty="0">
                <a:solidFill>
                  <a:schemeClr val="tx1"/>
                </a:solidFill>
                <a:latin typeface="微软雅黑" panose="020B0503020204020204" pitchFamily="34" charset="-122"/>
                <a:ea typeface="微软雅黑" panose="020B0503020204020204" pitchFamily="34" charset="-122"/>
              </a:rPr>
              <a:t>、三大报表</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428625" y="1727835"/>
          <a:ext cx="8705215" cy="4246880"/>
        </p:xfrm>
        <a:graphic>
          <a:graphicData uri="http://schemas.openxmlformats.org/drawingml/2006/table">
            <a:tbl>
              <a:tblPr>
                <a:tableStyleId>{5C22544A-7EE6-4342-B048-85BDC9FD1C3A}</a:tableStyleId>
              </a:tblPr>
              <a:tblGrid>
                <a:gridCol w="767080"/>
                <a:gridCol w="1038225"/>
                <a:gridCol w="2301875"/>
                <a:gridCol w="613410"/>
                <a:gridCol w="920115"/>
                <a:gridCol w="3064510"/>
              </a:tblGrid>
              <a:tr h="621665">
                <a:tc rowSpan="6">
                  <a:txBody>
                    <a:bodyPr/>
                    <a:lstStyle/>
                    <a:p>
                      <a:pPr algn="l" fontAlgn="ctr"/>
                      <a:r>
                        <a:rPr lang="zh-CN" altLang="en-US" sz="1800" b="0" u="none" strike="noStrike" dirty="0" smtClean="0">
                          <a:solidFill>
                            <a:srgbClr val="FF0000"/>
                          </a:solidFill>
                          <a:effectLst/>
                          <a:latin typeface="微软雅黑" panose="020B0503020204020204" pitchFamily="34" charset="-122"/>
                          <a:ea typeface="微软雅黑" panose="020B0503020204020204" pitchFamily="34" charset="-122"/>
                        </a:rPr>
                        <a:t>  资产</a:t>
                      </a:r>
                      <a:endParaRPr lang="en-US" altLang="zh-CN" sz="1800" b="0" u="none" strike="noStrike" dirty="0" smtClean="0">
                        <a:solidFill>
                          <a:srgbClr val="FF0000"/>
                        </a:solidFill>
                        <a:effectLst/>
                        <a:latin typeface="微软雅黑" panose="020B0503020204020204" pitchFamily="34" charset="-122"/>
                        <a:ea typeface="微软雅黑" panose="020B0503020204020204" pitchFamily="34" charset="-122"/>
                      </a:endParaRPr>
                    </a:p>
                    <a:p>
                      <a:pPr algn="l" fontAlgn="ctr"/>
                      <a:r>
                        <a:rPr lang="en-US" altLang="zh-CN" sz="1800" b="0" u="none" strike="noStrike" dirty="0" smtClean="0">
                          <a:solidFill>
                            <a:srgbClr val="FF0000"/>
                          </a:solidFill>
                          <a:effectLst/>
                          <a:latin typeface="微软雅黑" panose="020B0503020204020204" pitchFamily="34" charset="-122"/>
                          <a:ea typeface="微软雅黑" panose="020B0503020204020204" pitchFamily="34" charset="-122"/>
                        </a:rPr>
                        <a:t>(</a:t>
                      </a:r>
                      <a:r>
                        <a:rPr lang="zh-CN" altLang="en-US" sz="1800" b="0" u="none" strike="noStrike" dirty="0" smtClean="0">
                          <a:solidFill>
                            <a:srgbClr val="FF0000"/>
                          </a:solidFill>
                          <a:effectLst/>
                          <a:latin typeface="微软雅黑" panose="020B0503020204020204" pitchFamily="34" charset="-122"/>
                          <a:ea typeface="微软雅黑" panose="020B0503020204020204" pitchFamily="34" charset="-122"/>
                        </a:rPr>
                        <a:t>企业</a:t>
                      </a:r>
                      <a:r>
                        <a:rPr lang="zh-CN" altLang="en-US" sz="1800" b="0" u="none" strike="noStrike" dirty="0">
                          <a:solidFill>
                            <a:srgbClr val="FF0000"/>
                          </a:solidFill>
                          <a:effectLst/>
                          <a:latin typeface="微软雅黑" panose="020B0503020204020204" pitchFamily="34" charset="-122"/>
                          <a:ea typeface="微软雅黑" panose="020B0503020204020204" pitchFamily="34" charset="-122"/>
                        </a:rPr>
                        <a:t>所能</a:t>
                      </a:r>
                      <a:r>
                        <a:rPr lang="zh-CN" altLang="en-US" sz="1800" b="0" u="none" strike="noStrike" dirty="0" smtClean="0">
                          <a:solidFill>
                            <a:srgbClr val="FF0000"/>
                          </a:solidFill>
                          <a:effectLst/>
                          <a:latin typeface="微软雅黑" panose="020B0503020204020204" pitchFamily="34" charset="-122"/>
                          <a:ea typeface="微软雅黑" panose="020B0503020204020204" pitchFamily="34" charset="-122"/>
                        </a:rPr>
                        <a:t>控制）</a:t>
                      </a:r>
                      <a:endParaRPr lang="zh-CN" altLang="en-US" sz="1800" b="0" i="0" u="none" strike="noStrike" dirty="0">
                        <a:solidFill>
                          <a:srgbClr val="FF000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800" b="0" u="none" strike="noStrike" dirty="0">
                          <a:solidFill>
                            <a:srgbClr val="002060"/>
                          </a:solidFill>
                          <a:effectLst/>
                          <a:latin typeface="微软雅黑" panose="020B0503020204020204" pitchFamily="34" charset="-122"/>
                          <a:ea typeface="微软雅黑" panose="020B0503020204020204" pitchFamily="34" charset="-122"/>
                        </a:rPr>
                        <a:t>货币资金</a:t>
                      </a:r>
                      <a:endParaRPr lang="zh-CN" altLang="en-US" sz="1800" b="0" i="0" u="none" strike="noStrike" dirty="0">
                        <a:solidFill>
                          <a:srgbClr val="00206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800" b="0" u="none" strike="noStrike" dirty="0">
                          <a:solidFill>
                            <a:srgbClr val="002060"/>
                          </a:solidFill>
                          <a:effectLst/>
                          <a:latin typeface="微软雅黑" panose="020B0503020204020204" pitchFamily="34" charset="-122"/>
                          <a:ea typeface="微软雅黑" panose="020B0503020204020204" pitchFamily="34" charset="-122"/>
                        </a:rPr>
                        <a:t>交易的媒介，企业的血液</a:t>
                      </a:r>
                      <a:endParaRPr lang="zh-CN" altLang="en-US" sz="1800" b="0" i="0" u="none" strike="noStrike" dirty="0">
                        <a:solidFill>
                          <a:srgbClr val="00206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l" fontAlgn="ctr"/>
                      <a:r>
                        <a:rPr lang="zh-CN" altLang="en-US" sz="1800" b="0" u="none" strike="noStrike" dirty="0" smtClean="0">
                          <a:solidFill>
                            <a:srgbClr val="FF0000"/>
                          </a:solidFill>
                          <a:effectLst/>
                          <a:latin typeface="微软雅黑" panose="020B0503020204020204" pitchFamily="34" charset="-122"/>
                          <a:ea typeface="微软雅黑" panose="020B0503020204020204" pitchFamily="34" charset="-122"/>
                        </a:rPr>
                        <a:t> 负债</a:t>
                      </a:r>
                      <a:r>
                        <a:rPr lang="en-US" altLang="zh-CN" sz="1800" b="0" u="none" strike="noStrike" dirty="0" smtClean="0">
                          <a:solidFill>
                            <a:srgbClr val="FF0000"/>
                          </a:solidFill>
                          <a:effectLst/>
                          <a:latin typeface="微软雅黑" panose="020B0503020204020204" pitchFamily="34" charset="-122"/>
                          <a:ea typeface="微软雅黑" panose="020B0503020204020204" pitchFamily="34" charset="-122"/>
                        </a:rPr>
                        <a:t>(</a:t>
                      </a:r>
                      <a:r>
                        <a:rPr lang="zh-CN" altLang="en-US" sz="1800" b="0" u="none" strike="noStrike" dirty="0" smtClean="0">
                          <a:solidFill>
                            <a:srgbClr val="FF0000"/>
                          </a:solidFill>
                          <a:effectLst/>
                          <a:latin typeface="微软雅黑" panose="020B0503020204020204" pitchFamily="34" charset="-122"/>
                          <a:ea typeface="微软雅黑" panose="020B0503020204020204" pitchFamily="34" charset="-122"/>
                        </a:rPr>
                        <a:t>欠</a:t>
                      </a:r>
                      <a:r>
                        <a:rPr lang="zh-CN" altLang="en-US" sz="1800" b="0" u="none" strike="noStrike" dirty="0">
                          <a:solidFill>
                            <a:srgbClr val="FF0000"/>
                          </a:solidFill>
                          <a:effectLst/>
                          <a:latin typeface="微软雅黑" panose="020B0503020204020204" pitchFamily="34" charset="-122"/>
                          <a:ea typeface="微软雅黑" panose="020B0503020204020204" pitchFamily="34" charset="-122"/>
                        </a:rPr>
                        <a:t>别人</a:t>
                      </a:r>
                      <a:r>
                        <a:rPr lang="zh-CN" altLang="en-US" sz="1800" b="0" u="none" strike="noStrike" dirty="0" smtClean="0">
                          <a:solidFill>
                            <a:srgbClr val="FF0000"/>
                          </a:solidFill>
                          <a:effectLst/>
                          <a:latin typeface="微软雅黑" panose="020B0503020204020204" pitchFamily="34" charset="-122"/>
                          <a:ea typeface="微软雅黑" panose="020B0503020204020204" pitchFamily="34" charset="-122"/>
                        </a:rPr>
                        <a:t>的</a:t>
                      </a:r>
                      <a:r>
                        <a:rPr lang="en-US" altLang="zh-CN" sz="1800" b="0" u="none" strike="noStrike" dirty="0" smtClean="0">
                          <a:solidFill>
                            <a:srgbClr val="FF0000"/>
                          </a:solidFill>
                          <a:effectLst/>
                          <a:latin typeface="微软雅黑" panose="020B0503020204020204" pitchFamily="34" charset="-122"/>
                          <a:ea typeface="微软雅黑" panose="020B0503020204020204" pitchFamily="34" charset="-122"/>
                        </a:rPr>
                        <a:t>)</a:t>
                      </a:r>
                      <a:endParaRPr lang="zh-CN" altLang="en-US" sz="1800" b="0" i="0" u="none" strike="noStrike" dirty="0">
                        <a:solidFill>
                          <a:srgbClr val="FF000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800" b="0" u="none" strike="noStrike" dirty="0">
                          <a:effectLst/>
                          <a:latin typeface="微软雅黑" panose="020B0503020204020204" pitchFamily="34" charset="-122"/>
                          <a:ea typeface="微软雅黑" panose="020B0503020204020204" pitchFamily="34" charset="-122"/>
                        </a:rPr>
                        <a:t>应付帐款</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ctr"/>
                      <a:r>
                        <a:rPr lang="zh-CN" altLang="en-US" sz="1800" b="0" u="none" strike="noStrike" dirty="0">
                          <a:effectLst/>
                          <a:latin typeface="微软雅黑" panose="020B0503020204020204" pitchFamily="34" charset="-122"/>
                          <a:ea typeface="微软雅黑" panose="020B0503020204020204" pitchFamily="34" charset="-122"/>
                        </a:rPr>
                        <a:t>需要短期</a:t>
                      </a:r>
                      <a:r>
                        <a:rPr lang="zh-CN" altLang="en-US" sz="1800" b="0" u="none" strike="noStrike" dirty="0" smtClean="0">
                          <a:effectLst/>
                          <a:latin typeface="微软雅黑" panose="020B0503020204020204" pitchFamily="34" charset="-122"/>
                          <a:ea typeface="微软雅黑" panose="020B0503020204020204" pitchFamily="34" charset="-122"/>
                        </a:rPr>
                        <a:t>内（一年内）支付货币资金</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0550">
                <a:tc vMerge="1">
                  <a:tcPr/>
                </a:tc>
                <a:tc>
                  <a:txBody>
                    <a:bodyPr/>
                    <a:lstStyle/>
                    <a:p>
                      <a:pPr algn="l" fontAlgn="ctr"/>
                      <a:r>
                        <a:rPr lang="zh-CN" altLang="en-US" sz="1800" b="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应收帐款</a:t>
                      </a:r>
                      <a:endParaRPr lang="zh-CN" altLang="en-US" sz="18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ctr"/>
                      <a:r>
                        <a:rPr lang="zh-CN" altLang="en-US" sz="1800" b="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一个经营周期内可转换为货币资金</a:t>
                      </a:r>
                      <a:endParaRPr lang="zh-CN" altLang="en-US" sz="18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tc>
                <a:tc>
                  <a:txBody>
                    <a:bodyPr/>
                    <a:lstStyle/>
                    <a:p>
                      <a:pPr algn="l" fontAlgn="ctr"/>
                      <a:r>
                        <a:rPr lang="zh-CN" altLang="en-US" sz="1800" b="0" u="none" strike="noStrike" dirty="0">
                          <a:effectLst/>
                          <a:latin typeface="微软雅黑" panose="020B0503020204020204" pitchFamily="34" charset="-122"/>
                          <a:ea typeface="微软雅黑" panose="020B0503020204020204" pitchFamily="34" charset="-122"/>
                        </a:rPr>
                        <a:t>短期借款</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tc>
              </a:tr>
              <a:tr h="562610">
                <a:tc vMerge="1">
                  <a:tcPr/>
                </a:tc>
                <a:tc>
                  <a:txBody>
                    <a:bodyPr/>
                    <a:lstStyle/>
                    <a:p>
                      <a:pPr algn="l" fontAlgn="ctr"/>
                      <a:r>
                        <a:rPr lang="zh-CN" altLang="en-US" sz="1800" b="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存货</a:t>
                      </a:r>
                      <a:endParaRPr lang="zh-CN" altLang="en-US" sz="18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c>
                  <a:txBody>
                    <a:bodyPr/>
                    <a:lstStyle/>
                    <a:p>
                      <a:pPr algn="l" fontAlgn="ctr"/>
                      <a:r>
                        <a:rPr lang="zh-CN" altLang="en-US" sz="1800" b="0" u="none" strike="noStrike" dirty="0">
                          <a:effectLst/>
                          <a:latin typeface="微软雅黑" panose="020B0503020204020204" pitchFamily="34" charset="-122"/>
                          <a:ea typeface="微软雅黑" panose="020B0503020204020204" pitchFamily="34" charset="-122"/>
                        </a:rPr>
                        <a:t>预收帐款</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800" b="0" u="none" strike="noStrike" dirty="0">
                          <a:effectLst/>
                          <a:latin typeface="微软雅黑" panose="020B0503020204020204" pitchFamily="34" charset="-122"/>
                          <a:ea typeface="微软雅黑" panose="020B0503020204020204" pitchFamily="34" charset="-122"/>
                        </a:rPr>
                        <a:t>需要短期内交付产品</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77545">
                <a:tc vMerge="1">
                  <a:tcPr/>
                </a:tc>
                <a:tc>
                  <a:txBody>
                    <a:bodyPr/>
                    <a:lstStyle/>
                    <a:p>
                      <a:pPr algn="l" fontAlgn="ctr"/>
                      <a:r>
                        <a:rPr lang="zh-CN" altLang="en-US" sz="1800" b="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rPr>
                        <a:t>预付帐款</a:t>
                      </a:r>
                      <a:endParaRPr lang="zh-CN" altLang="en-US" sz="1800" b="0" i="0" u="none" strike="noStrike" dirty="0">
                        <a:solidFill>
                          <a:schemeClr val="tx1">
                            <a:lumMod val="95000"/>
                            <a:lumOff val="5000"/>
                          </a:schemeClr>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c>
                  <a:txBody>
                    <a:bodyPr/>
                    <a:lstStyle/>
                    <a:p>
                      <a:pPr algn="l" fontAlgn="ctr"/>
                      <a:r>
                        <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长期借款</a:t>
                      </a:r>
                      <a:endPar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较长</a:t>
                      </a:r>
                      <a:r>
                        <a:rPr lang="zh-CN" altLang="en-US" sz="1800" b="0" u="none" strike="noStrike" kern="1200" dirty="0" smtClean="0">
                          <a:solidFill>
                            <a:schemeClr val="accent2">
                              <a:lumMod val="50000"/>
                            </a:schemeClr>
                          </a:solidFill>
                          <a:effectLst/>
                          <a:latin typeface="微软雅黑" panose="020B0503020204020204" pitchFamily="34" charset="-122"/>
                          <a:ea typeface="微软雅黑" panose="020B0503020204020204" pitchFamily="34" charset="-122"/>
                          <a:cs typeface="+mn-cs"/>
                        </a:rPr>
                        <a:t>时间（超过一年）以后</a:t>
                      </a:r>
                      <a:r>
                        <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才需要归还</a:t>
                      </a:r>
                      <a:endPar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92150">
                <a:tc vMerge="1">
                  <a:tcPr/>
                </a:tc>
                <a:tc>
                  <a:txBody>
                    <a:bodyPr/>
                    <a:lstStyle/>
                    <a:p>
                      <a:pPr algn="l" fontAlgn="ctr"/>
                      <a:r>
                        <a:rPr lang="zh-CN" altLang="en-US" sz="1800" b="0" u="none" strike="noStrike" dirty="0">
                          <a:solidFill>
                            <a:schemeClr val="accent2">
                              <a:lumMod val="50000"/>
                            </a:schemeClr>
                          </a:solidFill>
                          <a:effectLst/>
                          <a:latin typeface="微软雅黑" panose="020B0503020204020204" pitchFamily="34" charset="-122"/>
                          <a:ea typeface="微软雅黑" panose="020B0503020204020204" pitchFamily="34" charset="-122"/>
                        </a:rPr>
                        <a:t>固定资产</a:t>
                      </a:r>
                      <a:endParaRPr lang="zh-CN" altLang="en-US" sz="1800" b="0" i="0" u="none" strike="noStrike" dirty="0">
                        <a:solidFill>
                          <a:schemeClr val="accent2">
                            <a:lumMod val="50000"/>
                          </a:schemeClr>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l" defTabSz="1008380" rtl="0" eaLnBrk="1" fontAlgn="ctr" latinLnBrk="0" hangingPunct="1"/>
                      <a:r>
                        <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需要多个经营周期才能转化为货币资金</a:t>
                      </a:r>
                      <a:endPar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ctr"/>
                      <a:r>
                        <a:rPr lang="zh-CN" altLang="en-US" sz="1800" b="0" u="none" strike="noStrike" dirty="0" smtClean="0">
                          <a:solidFill>
                            <a:srgbClr val="FF0000"/>
                          </a:solidFill>
                          <a:effectLst/>
                          <a:latin typeface="微软雅黑" panose="020B0503020204020204" pitchFamily="34" charset="-122"/>
                          <a:ea typeface="微软雅黑" panose="020B0503020204020204" pitchFamily="34" charset="-122"/>
                        </a:rPr>
                        <a:t>净资产</a:t>
                      </a:r>
                      <a:r>
                        <a:rPr lang="en-US" altLang="zh-CN" sz="1800" b="0" u="none" strike="noStrike" dirty="0" smtClean="0">
                          <a:solidFill>
                            <a:srgbClr val="FF0000"/>
                          </a:solidFill>
                          <a:effectLst/>
                          <a:latin typeface="微软雅黑" panose="020B0503020204020204" pitchFamily="34" charset="-122"/>
                          <a:ea typeface="微软雅黑" panose="020B0503020204020204" pitchFamily="34" charset="-122"/>
                        </a:rPr>
                        <a:t>(</a:t>
                      </a:r>
                      <a:r>
                        <a:rPr lang="zh-CN" altLang="en-US" sz="1800" b="0" u="none" strike="noStrike" dirty="0" smtClean="0">
                          <a:solidFill>
                            <a:srgbClr val="FF0000"/>
                          </a:solidFill>
                          <a:effectLst/>
                          <a:latin typeface="微软雅黑" panose="020B0503020204020204" pitchFamily="34" charset="-122"/>
                          <a:ea typeface="微软雅黑" panose="020B0503020204020204" pitchFamily="34" charset="-122"/>
                        </a:rPr>
                        <a:t>归股东的</a:t>
                      </a:r>
                      <a:r>
                        <a:rPr lang="en-US" altLang="zh-CN" sz="1800" b="0" u="none" strike="noStrike" dirty="0" smtClean="0">
                          <a:solidFill>
                            <a:srgbClr val="FF0000"/>
                          </a:solidFill>
                          <a:effectLst/>
                          <a:latin typeface="微软雅黑" panose="020B0503020204020204" pitchFamily="34" charset="-122"/>
                          <a:ea typeface="微软雅黑" panose="020B0503020204020204" pitchFamily="34" charset="-122"/>
                        </a:rPr>
                        <a:t>)</a:t>
                      </a:r>
                      <a:endParaRPr lang="zh-CN" altLang="en-US" sz="1800" b="0"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资本金</a:t>
                      </a:r>
                      <a:endPar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通常可以永久使用</a:t>
                      </a:r>
                      <a:endPar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2360">
                <a:tc vMerge="1">
                  <a:tcPr/>
                </a:tc>
                <a:tc>
                  <a:txBody>
                    <a:bodyPr/>
                    <a:lstStyle/>
                    <a:p>
                      <a:pPr algn="l" fontAlgn="ctr"/>
                      <a:r>
                        <a:rPr lang="zh-CN" altLang="en-US" sz="1800" b="0" u="none" strike="noStrike" dirty="0">
                          <a:solidFill>
                            <a:schemeClr val="accent2">
                              <a:lumMod val="50000"/>
                            </a:schemeClr>
                          </a:solidFill>
                          <a:effectLst/>
                          <a:latin typeface="微软雅黑" panose="020B0503020204020204" pitchFamily="34" charset="-122"/>
                          <a:ea typeface="微软雅黑" panose="020B0503020204020204" pitchFamily="34" charset="-122"/>
                        </a:rPr>
                        <a:t>无形资产</a:t>
                      </a:r>
                      <a:endParaRPr lang="zh-CN" altLang="en-US" sz="1800" b="0" i="0" u="none" strike="noStrike" dirty="0">
                        <a:solidFill>
                          <a:schemeClr val="accent2">
                            <a:lumMod val="50000"/>
                          </a:schemeClr>
                        </a:solidFill>
                        <a:effectLst/>
                        <a:latin typeface="微软雅黑" panose="020B0503020204020204" pitchFamily="34" charset="-122"/>
                        <a:ea typeface="微软雅黑" panose="020B0503020204020204" pitchFamily="34" charset="-122"/>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c>
                  <a:txBody>
                    <a:bodyPr/>
                    <a:lstStyle/>
                    <a:p>
                      <a:pPr algn="l" fontAlgn="ctr"/>
                      <a:r>
                        <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留存收益</a:t>
                      </a:r>
                      <a:endPar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取决于股东的分红意图</a:t>
                      </a:r>
                      <a:endParaRPr lang="zh-CN" altLang="en-US" sz="1800" b="0" u="none" strike="noStrike" kern="1200" dirty="0">
                        <a:solidFill>
                          <a:schemeClr val="accent2">
                            <a:lumMod val="50000"/>
                          </a:schemeClr>
                        </a:solidFill>
                        <a:effectLst/>
                        <a:latin typeface="微软雅黑" panose="020B0503020204020204" pitchFamily="34" charset="-122"/>
                        <a:ea typeface="微软雅黑" panose="020B0503020204020204" pitchFamily="34" charset="-122"/>
                        <a:cs typeface="+mn-cs"/>
                      </a:endParaRPr>
                    </a:p>
                  </a:txBody>
                  <a:tcPr marL="32393" marR="32393" marT="10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3" name="直接连接符 2"/>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7"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solidFill>
                  <a:schemeClr val="tx1"/>
                </a:solidFill>
                <a:latin typeface="微软雅黑" panose="020B0503020204020204" pitchFamily="34" charset="-122"/>
                <a:ea typeface="微软雅黑" panose="020B0503020204020204" pitchFamily="34" charset="-122"/>
              </a:rPr>
              <a:t>二、财税基础知识</a:t>
            </a:r>
            <a:endParaRPr lang="zh-CN" altLang="en-US" sz="180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5</a:t>
            </a:r>
            <a:r>
              <a:rPr lang="zh-CN" altLang="en-US" sz="1800" b="0" dirty="0">
                <a:solidFill>
                  <a:schemeClr val="tx1"/>
                </a:solidFill>
                <a:latin typeface="微软雅黑" panose="020B0503020204020204" pitchFamily="34" charset="-122"/>
                <a:ea typeface="微软雅黑" panose="020B0503020204020204" pitchFamily="34" charset="-122"/>
              </a:rPr>
              <a:t>、三大报表（资产负债表）</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259875" y="1272375"/>
          <a:ext cx="4049395" cy="5269865"/>
        </p:xfrm>
        <a:graphic>
          <a:graphicData uri="http://schemas.openxmlformats.org/drawingml/2006/table">
            <a:tbl>
              <a:tblPr>
                <a:tableStyleId>{5C22544A-7EE6-4342-B048-85BDC9FD1C3A}</a:tableStyleId>
              </a:tblPr>
              <a:tblGrid>
                <a:gridCol w="1111250"/>
                <a:gridCol w="2938145"/>
              </a:tblGrid>
              <a:tr h="227965">
                <a:tc>
                  <a:txBody>
                    <a:bodyPr/>
                    <a:lstStyle/>
                    <a:p>
                      <a:pPr algn="ctr" fontAlgn="ctr"/>
                      <a:r>
                        <a:rPr lang="zh-CN" altLang="en-US" sz="1275" b="1" u="none" strike="noStrike" dirty="0">
                          <a:effectLst/>
                          <a:latin typeface="微软雅黑" panose="020B0503020204020204" pitchFamily="34" charset="-122"/>
                          <a:ea typeface="微软雅黑" panose="020B0503020204020204" pitchFamily="34" charset="-122"/>
                        </a:rPr>
                        <a:t>项目</a:t>
                      </a:r>
                      <a:endParaRPr lang="zh-CN" altLang="en-US" sz="1275" b="1"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75" b="1" u="none" strike="noStrike" dirty="0">
                          <a:effectLst/>
                          <a:latin typeface="微软雅黑" panose="020B0503020204020204" pitchFamily="34" charset="-122"/>
                          <a:ea typeface="微软雅黑" panose="020B0503020204020204" pitchFamily="34" charset="-122"/>
                        </a:rPr>
                        <a:t>含义</a:t>
                      </a:r>
                      <a:endParaRPr lang="zh-CN" altLang="en-US" sz="1275" b="1"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4845">
                <a:tc>
                  <a:txBody>
                    <a:bodyPr/>
                    <a:lstStyle/>
                    <a:p>
                      <a:pPr algn="ctr" fontAlgn="ctr"/>
                      <a:r>
                        <a:rPr lang="zh-CN" altLang="en-US" sz="1275" u="none" strike="noStrike" dirty="0">
                          <a:effectLst/>
                          <a:latin typeface="微软雅黑" panose="020B0503020204020204" pitchFamily="34" charset="-122"/>
                          <a:ea typeface="微软雅黑" panose="020B0503020204020204" pitchFamily="34" charset="-122"/>
                        </a:rPr>
                        <a:t>营业收入</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fontAlgn="ctr"/>
                      <a:r>
                        <a:rPr lang="zh-CN" altLang="en-US" sz="1275" u="none" strike="noStrike" dirty="0">
                          <a:effectLst/>
                          <a:latin typeface="微软雅黑" panose="020B0503020204020204" pitchFamily="34" charset="-122"/>
                          <a:ea typeface="微软雅黑" panose="020B0503020204020204" pitchFamily="34" charset="-122"/>
                        </a:rPr>
                        <a:t>通过向客户转移产品而取得的收款或收款的权利（扣除</a:t>
                      </a:r>
                      <a:r>
                        <a:rPr lang="zh-CN" altLang="en-US" sz="1275" u="none" strike="noStrike" dirty="0" smtClean="0">
                          <a:effectLst/>
                          <a:latin typeface="微软雅黑" panose="020B0503020204020204" pitchFamily="34" charset="-122"/>
                          <a:ea typeface="微软雅黑" panose="020B0503020204020204" pitchFamily="34" charset="-122"/>
                        </a:rPr>
                        <a:t>增值税</a:t>
                      </a:r>
                      <a:r>
                        <a:rPr lang="en-US" altLang="zh-CN" sz="1275" u="none" strike="noStrike" dirty="0" smtClean="0">
                          <a:effectLst/>
                          <a:latin typeface="微软雅黑" panose="020B0503020204020204" pitchFamily="34" charset="-122"/>
                          <a:ea typeface="微软雅黑" panose="020B0503020204020204" pitchFamily="34" charset="-122"/>
                        </a:rPr>
                        <a:t>/</a:t>
                      </a:r>
                      <a:r>
                        <a:rPr lang="zh-CN" altLang="en-US" sz="1275" u="none" strike="noStrike" dirty="0" smtClean="0">
                          <a:effectLst/>
                          <a:latin typeface="微软雅黑" panose="020B0503020204020204" pitchFamily="34" charset="-122"/>
                          <a:ea typeface="微软雅黑" panose="020B0503020204020204" pitchFamily="34" charset="-122"/>
                        </a:rPr>
                        <a:t>扣除销售折扣）</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47040">
                <a:tc>
                  <a:txBody>
                    <a:bodyPr/>
                    <a:lstStyle/>
                    <a:p>
                      <a:pPr algn="ctr" fontAlgn="ctr"/>
                      <a:r>
                        <a:rPr lang="zh-CN" altLang="en-US" sz="1275" u="none" strike="noStrike" dirty="0">
                          <a:effectLst/>
                          <a:latin typeface="微软雅黑" panose="020B0503020204020204" pitchFamily="34" charset="-122"/>
                          <a:ea typeface="微软雅黑" panose="020B0503020204020204" pitchFamily="34" charset="-122"/>
                        </a:rPr>
                        <a:t>营业成本</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75" u="none" strike="noStrike" dirty="0">
                          <a:effectLst/>
                          <a:latin typeface="微软雅黑" panose="020B0503020204020204" pitchFamily="34" charset="-122"/>
                          <a:ea typeface="微软雅黑" panose="020B0503020204020204" pitchFamily="34" charset="-122"/>
                        </a:rPr>
                        <a:t>所转移的产品成本（</a:t>
                      </a:r>
                      <a:r>
                        <a:rPr lang="zh-CN" altLang="en-US" sz="1275" u="none" strike="noStrike" dirty="0" smtClean="0">
                          <a:effectLst/>
                          <a:latin typeface="微软雅黑" panose="020B0503020204020204" pitchFamily="34" charset="-122"/>
                          <a:ea typeface="微软雅黑" panose="020B0503020204020204" pitchFamily="34" charset="-122"/>
                        </a:rPr>
                        <a:t>材料</a:t>
                      </a:r>
                      <a:r>
                        <a:rPr lang="en-US" altLang="zh-CN" sz="1275" u="none" strike="noStrike" dirty="0" smtClean="0">
                          <a:effectLst/>
                          <a:latin typeface="微软雅黑" panose="020B0503020204020204" pitchFamily="34" charset="-122"/>
                          <a:ea typeface="微软雅黑" panose="020B0503020204020204" pitchFamily="34" charset="-122"/>
                        </a:rPr>
                        <a:t>+</a:t>
                      </a:r>
                      <a:r>
                        <a:rPr lang="zh-CN" altLang="en-US" sz="1275" u="none" strike="noStrike" dirty="0" smtClean="0">
                          <a:effectLst/>
                          <a:latin typeface="微软雅黑" panose="020B0503020204020204" pitchFamily="34" charset="-122"/>
                          <a:ea typeface="微软雅黑" panose="020B0503020204020204" pitchFamily="34" charset="-122"/>
                        </a:rPr>
                        <a:t>人工</a:t>
                      </a:r>
                      <a:r>
                        <a:rPr lang="en-US" altLang="zh-CN" sz="1275" u="none" strike="noStrike" dirty="0" smtClean="0">
                          <a:effectLst/>
                          <a:latin typeface="微软雅黑" panose="020B0503020204020204" pitchFamily="34" charset="-122"/>
                          <a:ea typeface="微软雅黑" panose="020B0503020204020204" pitchFamily="34" charset="-122"/>
                        </a:rPr>
                        <a:t>+</a:t>
                      </a:r>
                      <a:r>
                        <a:rPr lang="zh-CN" altLang="en-US" sz="1275" u="none" strike="noStrike" dirty="0" smtClean="0">
                          <a:effectLst/>
                          <a:latin typeface="微软雅黑" panose="020B0503020204020204" pitchFamily="34" charset="-122"/>
                          <a:ea typeface="微软雅黑" panose="020B0503020204020204" pitchFamily="34" charset="-122"/>
                        </a:rPr>
                        <a:t>制造费用）</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7040">
                <a:tc>
                  <a:txBody>
                    <a:bodyPr/>
                    <a:lstStyle/>
                    <a:p>
                      <a:pPr algn="ctr" fontAlgn="ctr"/>
                      <a:r>
                        <a:rPr lang="zh-CN" altLang="en-US" sz="1275" u="none" strike="noStrike">
                          <a:effectLst/>
                          <a:latin typeface="微软雅黑" panose="020B0503020204020204" pitchFamily="34" charset="-122"/>
                          <a:ea typeface="微软雅黑" panose="020B0503020204020204" pitchFamily="34" charset="-122"/>
                        </a:rPr>
                        <a:t>营业税金及附加</a:t>
                      </a:r>
                      <a:endParaRPr lang="zh-CN" altLang="en-US" sz="1275" b="0" i="0" u="none" strike="noStrike">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75" u="none" strike="noStrike" dirty="0">
                          <a:effectLst/>
                          <a:latin typeface="微软雅黑" panose="020B0503020204020204" pitchFamily="34" charset="-122"/>
                          <a:ea typeface="微软雅黑" panose="020B0503020204020204" pitchFamily="34" charset="-122"/>
                        </a:rPr>
                        <a:t>销售过程发生的税收（营业税等）</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1305">
                <a:tc>
                  <a:txBody>
                    <a:bodyPr/>
                    <a:lstStyle/>
                    <a:p>
                      <a:pPr algn="ctr" fontAlgn="ctr"/>
                      <a:r>
                        <a:rPr lang="zh-CN" altLang="en-US" sz="1275" u="none" strike="noStrike" dirty="0">
                          <a:effectLst/>
                          <a:latin typeface="微软雅黑" panose="020B0503020204020204" pitchFamily="34" charset="-122"/>
                          <a:ea typeface="微软雅黑" panose="020B0503020204020204" pitchFamily="34" charset="-122"/>
                        </a:rPr>
                        <a:t>毛利</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altLang="zh-CN" sz="1275" u="none" strike="noStrike" dirty="0">
                          <a:effectLst/>
                          <a:latin typeface="微软雅黑" panose="020B0503020204020204" pitchFamily="34" charset="-122"/>
                          <a:ea typeface="微软雅黑" panose="020B0503020204020204" pitchFamily="34" charset="-122"/>
                        </a:rPr>
                        <a:t>=</a:t>
                      </a:r>
                      <a:r>
                        <a:rPr lang="zh-CN" altLang="en-US" sz="1275" u="none" strike="noStrike" dirty="0">
                          <a:effectLst/>
                          <a:latin typeface="微软雅黑" panose="020B0503020204020204" pitchFamily="34" charset="-122"/>
                          <a:ea typeface="微软雅黑" panose="020B0503020204020204" pitchFamily="34" charset="-122"/>
                        </a:rPr>
                        <a:t>营业收入</a:t>
                      </a:r>
                      <a:r>
                        <a:rPr lang="en-US" altLang="zh-CN" sz="1275" u="none" strike="noStrike" dirty="0">
                          <a:effectLst/>
                          <a:latin typeface="微软雅黑" panose="020B0503020204020204" pitchFamily="34" charset="-122"/>
                          <a:ea typeface="微软雅黑" panose="020B0503020204020204" pitchFamily="34" charset="-122"/>
                        </a:rPr>
                        <a:t>-</a:t>
                      </a:r>
                      <a:r>
                        <a:rPr lang="zh-CN" altLang="en-US" sz="1275" u="none" strike="noStrike" dirty="0">
                          <a:effectLst/>
                          <a:latin typeface="微软雅黑" panose="020B0503020204020204" pitchFamily="34" charset="-122"/>
                          <a:ea typeface="微软雅黑" panose="020B0503020204020204" pitchFamily="34" charset="-122"/>
                        </a:rPr>
                        <a:t>营业</a:t>
                      </a:r>
                      <a:r>
                        <a:rPr lang="zh-CN" altLang="en-US" sz="1275" u="none" strike="noStrike" dirty="0" smtClean="0">
                          <a:effectLst/>
                          <a:latin typeface="微软雅黑" panose="020B0503020204020204" pitchFamily="34" charset="-122"/>
                          <a:ea typeface="微软雅黑" panose="020B0503020204020204" pitchFamily="34" charset="-122"/>
                        </a:rPr>
                        <a:t>成本</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1940">
                <a:tc>
                  <a:txBody>
                    <a:bodyPr/>
                    <a:lstStyle/>
                    <a:p>
                      <a:pPr algn="ctr" fontAlgn="ctr"/>
                      <a:r>
                        <a:rPr lang="zh-CN" altLang="en-US" sz="1275" u="none" strike="noStrike">
                          <a:effectLst/>
                          <a:latin typeface="微软雅黑" panose="020B0503020204020204" pitchFamily="34" charset="-122"/>
                          <a:ea typeface="微软雅黑" panose="020B0503020204020204" pitchFamily="34" charset="-122"/>
                        </a:rPr>
                        <a:t>销售费用</a:t>
                      </a:r>
                      <a:endParaRPr lang="zh-CN" altLang="en-US" sz="1275" b="0" i="0" u="none" strike="noStrike">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75" u="none" strike="noStrike" dirty="0">
                          <a:effectLst/>
                          <a:latin typeface="微软雅黑" panose="020B0503020204020204" pitchFamily="34" charset="-122"/>
                          <a:ea typeface="微软雅黑" panose="020B0503020204020204" pitchFamily="34" charset="-122"/>
                        </a:rPr>
                        <a:t>销售部门发生的期间费用</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6225">
                <a:tc>
                  <a:txBody>
                    <a:bodyPr/>
                    <a:lstStyle/>
                    <a:p>
                      <a:pPr algn="ctr" fontAlgn="ctr"/>
                      <a:r>
                        <a:rPr lang="zh-CN" altLang="en-US" sz="1275" u="none" strike="noStrike">
                          <a:effectLst/>
                          <a:latin typeface="微软雅黑" panose="020B0503020204020204" pitchFamily="34" charset="-122"/>
                          <a:ea typeface="微软雅黑" panose="020B0503020204020204" pitchFamily="34" charset="-122"/>
                        </a:rPr>
                        <a:t>管理费用</a:t>
                      </a:r>
                      <a:endParaRPr lang="zh-CN" altLang="en-US" sz="1275" b="0" i="0" u="none" strike="noStrike">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75" u="none" strike="noStrike" dirty="0">
                          <a:effectLst/>
                          <a:latin typeface="微软雅黑" panose="020B0503020204020204" pitchFamily="34" charset="-122"/>
                          <a:ea typeface="微软雅黑" panose="020B0503020204020204" pitchFamily="34" charset="-122"/>
                        </a:rPr>
                        <a:t>管理部门发生的期间费用</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7040">
                <a:tc>
                  <a:txBody>
                    <a:bodyPr/>
                    <a:lstStyle/>
                    <a:p>
                      <a:pPr algn="ctr" fontAlgn="ctr"/>
                      <a:r>
                        <a:rPr lang="zh-CN" altLang="en-US" sz="1275" u="none" strike="noStrike">
                          <a:effectLst/>
                          <a:latin typeface="微软雅黑" panose="020B0503020204020204" pitchFamily="34" charset="-122"/>
                          <a:ea typeface="微软雅黑" panose="020B0503020204020204" pitchFamily="34" charset="-122"/>
                        </a:rPr>
                        <a:t>财务费用</a:t>
                      </a:r>
                      <a:endParaRPr lang="zh-CN" altLang="en-US" sz="1275" b="0" i="0" u="none" strike="noStrike">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75" u="none" strike="noStrike" dirty="0">
                          <a:effectLst/>
                          <a:latin typeface="微软雅黑" panose="020B0503020204020204" pitchFamily="34" charset="-122"/>
                          <a:ea typeface="微软雅黑" panose="020B0503020204020204" pitchFamily="34" charset="-122"/>
                        </a:rPr>
                        <a:t>因借款而支付的利息（扣除存款赚取的利息）</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4845">
                <a:tc>
                  <a:txBody>
                    <a:bodyPr/>
                    <a:lstStyle/>
                    <a:p>
                      <a:pPr algn="ctr" fontAlgn="ctr"/>
                      <a:r>
                        <a:rPr lang="zh-CN" altLang="en-US" sz="1275" u="none" strike="noStrike">
                          <a:effectLst/>
                          <a:latin typeface="微软雅黑" panose="020B0503020204020204" pitchFamily="34" charset="-122"/>
                          <a:ea typeface="微软雅黑" panose="020B0503020204020204" pitchFamily="34" charset="-122"/>
                        </a:rPr>
                        <a:t>资产减值损失</a:t>
                      </a:r>
                      <a:endParaRPr lang="zh-CN" altLang="en-US" sz="1275" b="0" i="0" u="none" strike="noStrike">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75" u="none" strike="noStrike" dirty="0">
                          <a:effectLst/>
                          <a:latin typeface="微软雅黑" panose="020B0503020204020204" pitchFamily="34" charset="-122"/>
                          <a:ea typeface="微软雅黑" panose="020B0503020204020204" pitchFamily="34" charset="-122"/>
                        </a:rPr>
                        <a:t>因资产品质变坏或市场价格下跌而引起的资产跌价（存货跌价、坏账、固定资产减值）</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1305">
                <a:tc>
                  <a:txBody>
                    <a:bodyPr/>
                    <a:lstStyle/>
                    <a:p>
                      <a:pPr algn="ctr" fontAlgn="ctr"/>
                      <a:r>
                        <a:rPr lang="zh-CN" altLang="en-US" sz="1275" u="none" strike="noStrike" dirty="0">
                          <a:effectLst/>
                          <a:latin typeface="微软雅黑" panose="020B0503020204020204" pitchFamily="34" charset="-122"/>
                          <a:ea typeface="微软雅黑" panose="020B0503020204020204" pitchFamily="34" charset="-122"/>
                        </a:rPr>
                        <a:t>营业利润</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altLang="zh-CN" sz="1275" u="none" strike="noStrike" dirty="0">
                          <a:effectLst/>
                          <a:latin typeface="微软雅黑" panose="020B0503020204020204" pitchFamily="34" charset="-122"/>
                          <a:ea typeface="微软雅黑" panose="020B0503020204020204" pitchFamily="34" charset="-122"/>
                        </a:rPr>
                        <a:t>=</a:t>
                      </a:r>
                      <a:r>
                        <a:rPr lang="zh-CN" altLang="en-US" sz="1275" u="none" strike="noStrike" dirty="0">
                          <a:effectLst/>
                          <a:latin typeface="微软雅黑" panose="020B0503020204020204" pitchFamily="34" charset="-122"/>
                          <a:ea typeface="微软雅黑" panose="020B0503020204020204" pitchFamily="34" charset="-122"/>
                        </a:rPr>
                        <a:t>毛利</a:t>
                      </a:r>
                      <a:r>
                        <a:rPr lang="en-US" altLang="zh-CN" sz="1275" u="none" strike="noStrike" dirty="0">
                          <a:effectLst/>
                          <a:latin typeface="微软雅黑" panose="020B0503020204020204" pitchFamily="34" charset="-122"/>
                          <a:ea typeface="微软雅黑" panose="020B0503020204020204" pitchFamily="34" charset="-122"/>
                        </a:rPr>
                        <a:t>-</a:t>
                      </a:r>
                      <a:r>
                        <a:rPr lang="zh-CN" altLang="en-US" sz="1275" u="none" strike="noStrike" dirty="0">
                          <a:effectLst/>
                          <a:latin typeface="微软雅黑" panose="020B0503020204020204" pitchFamily="34" charset="-122"/>
                          <a:ea typeface="微软雅黑" panose="020B0503020204020204" pitchFamily="34" charset="-122"/>
                        </a:rPr>
                        <a:t>期间费用</a:t>
                      </a:r>
                      <a:r>
                        <a:rPr lang="en-US" altLang="zh-CN" sz="1275" u="none" strike="noStrike" dirty="0">
                          <a:effectLst/>
                          <a:latin typeface="微软雅黑" panose="020B0503020204020204" pitchFamily="34" charset="-122"/>
                          <a:ea typeface="微软雅黑" panose="020B0503020204020204" pitchFamily="34" charset="-122"/>
                        </a:rPr>
                        <a:t>-</a:t>
                      </a:r>
                      <a:r>
                        <a:rPr lang="zh-CN" altLang="en-US" sz="1275" u="none" strike="noStrike" dirty="0">
                          <a:effectLst/>
                          <a:latin typeface="微软雅黑" panose="020B0503020204020204" pitchFamily="34" charset="-122"/>
                          <a:ea typeface="微软雅黑" panose="020B0503020204020204" pitchFamily="34" charset="-122"/>
                        </a:rPr>
                        <a:t>资产减值损失</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08000">
                <a:tc>
                  <a:txBody>
                    <a:bodyPr/>
                    <a:lstStyle/>
                    <a:p>
                      <a:pPr algn="ctr" fontAlgn="ctr"/>
                      <a:r>
                        <a:rPr lang="zh-CN" altLang="en-US" sz="1275" u="none" strike="noStrike">
                          <a:effectLst/>
                          <a:latin typeface="微软雅黑" panose="020B0503020204020204" pitchFamily="34" charset="-122"/>
                          <a:ea typeface="微软雅黑" panose="020B0503020204020204" pitchFamily="34" charset="-122"/>
                        </a:rPr>
                        <a:t>营业外收支</a:t>
                      </a:r>
                      <a:endParaRPr lang="zh-CN" altLang="en-US" sz="1275" b="0" i="0" u="none" strike="noStrike">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75" u="none" strike="noStrike" dirty="0">
                          <a:effectLst/>
                          <a:latin typeface="微软雅黑" panose="020B0503020204020204" pitchFamily="34" charset="-122"/>
                          <a:ea typeface="微软雅黑" panose="020B0503020204020204" pitchFamily="34" charset="-122"/>
                        </a:rPr>
                        <a:t>与正常经营无关的收支（政府罚款、政府补贴、意外赔款、偶然收入）</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7965">
                <a:tc>
                  <a:txBody>
                    <a:bodyPr/>
                    <a:lstStyle/>
                    <a:p>
                      <a:pPr algn="ctr" fontAlgn="ctr"/>
                      <a:r>
                        <a:rPr lang="zh-CN" altLang="en-US" sz="1275" u="none" strike="noStrike" dirty="0">
                          <a:effectLst/>
                          <a:latin typeface="微软雅黑" panose="020B0503020204020204" pitchFamily="34" charset="-122"/>
                          <a:ea typeface="微软雅黑" panose="020B0503020204020204" pitchFamily="34" charset="-122"/>
                        </a:rPr>
                        <a:t>利润总额</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altLang="zh-CN" sz="1275" u="none" strike="noStrike" dirty="0">
                          <a:effectLst/>
                          <a:latin typeface="微软雅黑" panose="020B0503020204020204" pitchFamily="34" charset="-122"/>
                          <a:ea typeface="微软雅黑" panose="020B0503020204020204" pitchFamily="34" charset="-122"/>
                        </a:rPr>
                        <a:t>=</a:t>
                      </a:r>
                      <a:r>
                        <a:rPr lang="zh-CN" altLang="en-US" sz="1275" u="none" strike="noStrike" dirty="0">
                          <a:effectLst/>
                          <a:latin typeface="微软雅黑" panose="020B0503020204020204" pitchFamily="34" charset="-122"/>
                          <a:ea typeface="微软雅黑" panose="020B0503020204020204" pitchFamily="34" charset="-122"/>
                        </a:rPr>
                        <a:t>营业利润</a:t>
                      </a:r>
                      <a:r>
                        <a:rPr lang="en-US" altLang="zh-CN" sz="1275" u="none" strike="noStrike" dirty="0">
                          <a:effectLst/>
                          <a:latin typeface="微软雅黑" panose="020B0503020204020204" pitchFamily="34" charset="-122"/>
                          <a:ea typeface="微软雅黑" panose="020B0503020204020204" pitchFamily="34" charset="-122"/>
                        </a:rPr>
                        <a:t>+</a:t>
                      </a:r>
                      <a:r>
                        <a:rPr lang="zh-CN" altLang="en-US" sz="1275" u="none" strike="noStrike" dirty="0">
                          <a:effectLst/>
                          <a:latin typeface="微软雅黑" panose="020B0503020204020204" pitchFamily="34" charset="-122"/>
                          <a:ea typeface="微软雅黑" panose="020B0503020204020204" pitchFamily="34" charset="-122"/>
                        </a:rPr>
                        <a:t>营业外收支</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6385">
                <a:tc>
                  <a:txBody>
                    <a:bodyPr/>
                    <a:lstStyle/>
                    <a:p>
                      <a:pPr algn="ctr" fontAlgn="ctr"/>
                      <a:r>
                        <a:rPr lang="zh-CN" altLang="en-US" sz="1275" u="none" strike="noStrike">
                          <a:effectLst/>
                          <a:latin typeface="微软雅黑" panose="020B0503020204020204" pitchFamily="34" charset="-122"/>
                          <a:ea typeface="微软雅黑" panose="020B0503020204020204" pitchFamily="34" charset="-122"/>
                        </a:rPr>
                        <a:t>所得税费用</a:t>
                      </a:r>
                      <a:endParaRPr lang="zh-CN" altLang="en-US" sz="1275" b="0" i="0" u="none" strike="noStrike">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75" u="none" strike="noStrike" dirty="0">
                          <a:effectLst/>
                          <a:latin typeface="微软雅黑" panose="020B0503020204020204" pitchFamily="34" charset="-122"/>
                          <a:ea typeface="微软雅黑" panose="020B0503020204020204" pitchFamily="34" charset="-122"/>
                        </a:rPr>
                        <a:t>应向政府缴纳的本期企业所得税</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7965">
                <a:tc>
                  <a:txBody>
                    <a:bodyPr/>
                    <a:lstStyle/>
                    <a:p>
                      <a:pPr algn="ctr" fontAlgn="ctr"/>
                      <a:r>
                        <a:rPr lang="zh-CN" altLang="en-US" sz="1275" u="none" strike="noStrike" dirty="0">
                          <a:effectLst/>
                          <a:latin typeface="微软雅黑" panose="020B0503020204020204" pitchFamily="34" charset="-122"/>
                          <a:ea typeface="微软雅黑" panose="020B0503020204020204" pitchFamily="34" charset="-122"/>
                        </a:rPr>
                        <a:t>净利润</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altLang="zh-CN" sz="1275" u="none" strike="noStrike" dirty="0">
                          <a:effectLst/>
                          <a:latin typeface="微软雅黑" panose="020B0503020204020204" pitchFamily="34" charset="-122"/>
                          <a:ea typeface="微软雅黑" panose="020B0503020204020204" pitchFamily="34" charset="-122"/>
                        </a:rPr>
                        <a:t>=</a:t>
                      </a:r>
                      <a:r>
                        <a:rPr lang="zh-CN" altLang="en-US" sz="1275" u="none" strike="noStrike" dirty="0">
                          <a:effectLst/>
                          <a:latin typeface="微软雅黑" panose="020B0503020204020204" pitchFamily="34" charset="-122"/>
                          <a:ea typeface="微软雅黑" panose="020B0503020204020204" pitchFamily="34" charset="-122"/>
                        </a:rPr>
                        <a:t>利润总额</a:t>
                      </a:r>
                      <a:r>
                        <a:rPr lang="en-US" altLang="zh-CN" sz="1275" u="none" strike="noStrike" dirty="0">
                          <a:effectLst/>
                          <a:latin typeface="微软雅黑" panose="020B0503020204020204" pitchFamily="34" charset="-122"/>
                          <a:ea typeface="微软雅黑" panose="020B0503020204020204" pitchFamily="34" charset="-122"/>
                        </a:rPr>
                        <a:t>-</a:t>
                      </a:r>
                      <a:r>
                        <a:rPr lang="zh-CN" altLang="en-US" sz="1275" u="none" strike="noStrike" dirty="0">
                          <a:effectLst/>
                          <a:latin typeface="微软雅黑" panose="020B0503020204020204" pitchFamily="34" charset="-122"/>
                          <a:ea typeface="微软雅黑" panose="020B0503020204020204" pitchFamily="34" charset="-122"/>
                        </a:rPr>
                        <a:t>所得税费用</a:t>
                      </a:r>
                      <a:endParaRPr lang="zh-CN" altLang="en-US" sz="1275" b="0" i="0" u="none" strike="noStrike" dirty="0">
                        <a:solidFill>
                          <a:srgbClr val="000000"/>
                        </a:solidFill>
                        <a:effectLst/>
                        <a:latin typeface="微软雅黑" panose="020B0503020204020204" pitchFamily="34" charset="-122"/>
                        <a:ea typeface="微软雅黑" panose="020B0503020204020204" pitchFamily="34" charset="-122"/>
                      </a:endParaRPr>
                    </a:p>
                  </a:txBody>
                  <a:tcPr marL="32394" marR="32394" marT="101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10" name="圆角矩形 9"/>
          <p:cNvSpPr/>
          <p:nvPr/>
        </p:nvSpPr>
        <p:spPr>
          <a:xfrm>
            <a:off x="5082750" y="1734750"/>
            <a:ext cx="1981125" cy="612563"/>
          </a:xfrm>
          <a:prstGeom prst="round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4670" tIns="44031" rIns="34670" bIns="44031"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毛利率</a:t>
            </a:r>
            <a:r>
              <a:rPr kumimoji="0" lang="en-US" altLang="zh-CN"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毛利</a:t>
            </a:r>
            <a:r>
              <a:rPr kumimoji="0" lang="en-US" altLang="zh-CN"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营业收入</a:t>
            </a:r>
            <a:endPar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右大括号 15"/>
          <p:cNvSpPr/>
          <p:nvPr/>
        </p:nvSpPr>
        <p:spPr>
          <a:xfrm>
            <a:off x="4730063" y="1898437"/>
            <a:ext cx="302063" cy="1377000"/>
          </a:xfrm>
          <a:prstGeom prst="rightBrace">
            <a:avLst>
              <a:gd name="adj1" fmla="val 8333"/>
              <a:gd name="adj2" fmla="val 13899"/>
            </a:avLst>
          </a:prstGeom>
        </p:spPr>
        <p:style>
          <a:lnRef idx="1">
            <a:schemeClr val="accent1"/>
          </a:lnRef>
          <a:fillRef idx="0">
            <a:schemeClr val="accent1"/>
          </a:fillRef>
          <a:effectRef idx="0">
            <a:schemeClr val="accent1"/>
          </a:effectRef>
          <a:fontRef idx="minor">
            <a:schemeClr val="tx1"/>
          </a:fontRef>
        </p:style>
        <p:txBody>
          <a:bodyPr lIns="88063" tIns="44031" rIns="88063" bIns="4403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340" b="0" i="0" u="none" strike="noStrike" kern="1200" cap="none" spc="0" normalizeH="0" baseline="0" noProof="0">
              <a:ln>
                <a:noFill/>
              </a:ln>
              <a:solidFill>
                <a:schemeClr val="tx1"/>
              </a:solidFill>
              <a:effectLst/>
              <a:uLnTx/>
              <a:uFillTx/>
              <a:latin typeface="+mn-lt"/>
              <a:ea typeface="+mn-ea"/>
              <a:cs typeface="+mn-cs"/>
            </a:endParaRPr>
          </a:p>
        </p:txBody>
      </p:sp>
      <p:sp>
        <p:nvSpPr>
          <p:cNvPr id="17" name="矩形 16"/>
          <p:cNvSpPr/>
          <p:nvPr/>
        </p:nvSpPr>
        <p:spPr>
          <a:xfrm>
            <a:off x="7387876" y="1593000"/>
            <a:ext cx="2072250" cy="918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rPr>
              <a:t>毛利率综合反映了产品的价格竞争力与成本竞争力。</a:t>
            </a:r>
            <a:endParaRPr kumimoji="0" lang="en-US" altLang="zh-CN"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燕尾形箭头 17"/>
          <p:cNvSpPr/>
          <p:nvPr/>
        </p:nvSpPr>
        <p:spPr>
          <a:xfrm>
            <a:off x="7133063" y="1960875"/>
            <a:ext cx="226125" cy="1906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34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082750" y="3275437"/>
            <a:ext cx="1976063" cy="459000"/>
          </a:xfrm>
          <a:prstGeom prst="round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4670" tIns="44031" rIns="34670" bIns="44031"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费用率</a:t>
            </a:r>
            <a:r>
              <a:rPr kumimoji="0" lang="en-US" altLang="zh-CN"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费用</a:t>
            </a:r>
            <a:r>
              <a:rPr kumimoji="0" lang="en-US" altLang="zh-CN"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营业收入</a:t>
            </a:r>
            <a:endPar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0" name="右大括号 19"/>
          <p:cNvSpPr/>
          <p:nvPr/>
        </p:nvSpPr>
        <p:spPr>
          <a:xfrm>
            <a:off x="4765500" y="3353062"/>
            <a:ext cx="266625" cy="305438"/>
          </a:xfrm>
          <a:prstGeom prst="rightBrace">
            <a:avLst>
              <a:gd name="adj1" fmla="val 8333"/>
              <a:gd name="adj2" fmla="val 49278"/>
            </a:avLst>
          </a:prstGeom>
        </p:spPr>
        <p:style>
          <a:lnRef idx="1">
            <a:schemeClr val="accent1"/>
          </a:lnRef>
          <a:fillRef idx="0">
            <a:schemeClr val="accent1"/>
          </a:fillRef>
          <a:effectRef idx="0">
            <a:schemeClr val="accent1"/>
          </a:effectRef>
          <a:fontRef idx="minor">
            <a:schemeClr val="tx1"/>
          </a:fontRef>
        </p:style>
        <p:txBody>
          <a:bodyPr lIns="88063" tIns="44031" rIns="88063" bIns="4403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340" b="0" i="0" u="none" strike="noStrike" kern="1200" cap="none" spc="0" normalizeH="0" baseline="0" noProof="0">
              <a:ln>
                <a:noFill/>
              </a:ln>
              <a:solidFill>
                <a:schemeClr val="tx1"/>
              </a:solidFill>
              <a:effectLst/>
              <a:uLnTx/>
              <a:uFillTx/>
              <a:latin typeface="+mn-lt"/>
              <a:ea typeface="+mn-ea"/>
              <a:cs typeface="+mn-cs"/>
            </a:endParaRPr>
          </a:p>
        </p:txBody>
      </p:sp>
      <p:sp>
        <p:nvSpPr>
          <p:cNvPr id="21" name="矩形 20"/>
          <p:cNvSpPr/>
          <p:nvPr/>
        </p:nvSpPr>
        <p:spPr>
          <a:xfrm>
            <a:off x="7387876" y="3199500"/>
            <a:ext cx="2072250" cy="612563"/>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rPr>
              <a:t>费用率体现了公司的运营效率与管理水平。</a:t>
            </a:r>
            <a:endParaRPr kumimoji="0" lang="en-US" altLang="zh-CN"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燕尾形箭头 21"/>
          <p:cNvSpPr/>
          <p:nvPr/>
        </p:nvSpPr>
        <p:spPr>
          <a:xfrm>
            <a:off x="7133063" y="3410437"/>
            <a:ext cx="226125" cy="1906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340" b="0" i="0" u="none" strike="noStrike" kern="1200" cap="none" spc="0" normalizeH="0" baseline="0" noProof="0">
              <a:ln>
                <a:noFill/>
              </a:ln>
              <a:solidFill>
                <a:schemeClr val="lt1"/>
              </a:solidFill>
              <a:effectLst/>
              <a:uLnTx/>
              <a:uFillTx/>
              <a:latin typeface="+mn-lt"/>
              <a:ea typeface="+mn-ea"/>
              <a:cs typeface="+mn-cs"/>
            </a:endParaRPr>
          </a:p>
        </p:txBody>
      </p:sp>
      <p:sp>
        <p:nvSpPr>
          <p:cNvPr id="23" name="燕尾形箭头 22"/>
          <p:cNvSpPr/>
          <p:nvPr/>
        </p:nvSpPr>
        <p:spPr>
          <a:xfrm>
            <a:off x="4802625" y="4557938"/>
            <a:ext cx="226125" cy="1906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34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23"/>
          <p:cNvSpPr/>
          <p:nvPr/>
        </p:nvSpPr>
        <p:spPr>
          <a:xfrm>
            <a:off x="5082750" y="4347000"/>
            <a:ext cx="4401000" cy="612563"/>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rPr>
              <a:t>减值损失金额大体反映了公司的资产管理能力（存货水平控制、应收帐款催收、固定资产保养等）。</a:t>
            </a:r>
            <a:endParaRPr kumimoji="0" lang="en-US" altLang="zh-CN"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5082750" y="5162063"/>
            <a:ext cx="4401000" cy="61087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rPr>
              <a:t>营业外收支通常与经营无关。管理者应尽量避免营业外支出，也无必要刻意追求营业外收入。</a:t>
            </a:r>
            <a:endParaRPr kumimoji="0" lang="en-US" altLang="zh-CN"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燕尾形箭头 26"/>
          <p:cNvSpPr/>
          <p:nvPr/>
        </p:nvSpPr>
        <p:spPr>
          <a:xfrm>
            <a:off x="4731750" y="5410125"/>
            <a:ext cx="227813" cy="1906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340" b="0" i="0" u="none" strike="noStrike" kern="1200" cap="none" spc="0" normalizeH="0" baseline="0" noProof="0">
              <a:ln>
                <a:noFill/>
              </a:ln>
              <a:solidFill>
                <a:schemeClr val="lt1"/>
              </a:solidFill>
              <a:effectLst/>
              <a:uLnTx/>
              <a:uFillTx/>
              <a:latin typeface="+mn-lt"/>
              <a:ea typeface="+mn-ea"/>
              <a:cs typeface="+mn-cs"/>
            </a:endParaRPr>
          </a:p>
        </p:txBody>
      </p:sp>
      <p:sp>
        <p:nvSpPr>
          <p:cNvPr id="28" name="矩形 27"/>
          <p:cNvSpPr/>
          <p:nvPr/>
        </p:nvSpPr>
        <p:spPr>
          <a:xfrm>
            <a:off x="7359188" y="5855625"/>
            <a:ext cx="2332125" cy="77962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rPr>
              <a:t>争取政府鼓励的项目、及合理的纳税筹划可降低税负率</a:t>
            </a:r>
            <a:endParaRPr kumimoji="0" lang="en-US" altLang="zh-CN" sz="1380" b="0" i="0" u="none" strike="noStrike" kern="1200" cap="none" spc="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9" name="燕尾形箭头 28"/>
          <p:cNvSpPr/>
          <p:nvPr/>
        </p:nvSpPr>
        <p:spPr>
          <a:xfrm>
            <a:off x="4773938" y="6245438"/>
            <a:ext cx="227813" cy="1923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340" b="0" i="0" u="none" strike="noStrike" kern="1200" cap="none" spc="0" normalizeH="0" baseline="0" noProof="0">
              <a:ln>
                <a:noFill/>
              </a:ln>
              <a:solidFill>
                <a:schemeClr val="lt1"/>
              </a:solidFill>
              <a:effectLst/>
              <a:uLnTx/>
              <a:uFillTx/>
              <a:latin typeface="+mn-lt"/>
              <a:ea typeface="+mn-ea"/>
              <a:cs typeface="+mn-cs"/>
            </a:endParaRPr>
          </a:p>
        </p:txBody>
      </p:sp>
      <p:sp>
        <p:nvSpPr>
          <p:cNvPr id="30" name="圆角矩形 29"/>
          <p:cNvSpPr/>
          <p:nvPr/>
        </p:nvSpPr>
        <p:spPr>
          <a:xfrm>
            <a:off x="5082750" y="6078375"/>
            <a:ext cx="1952438" cy="459000"/>
          </a:xfrm>
          <a:prstGeom prst="round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4670" tIns="44031" rIns="34670" bIns="44031"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税负率</a:t>
            </a:r>
            <a:r>
              <a:rPr kumimoji="0" lang="en-US" altLang="zh-CN"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所得税</a:t>
            </a:r>
            <a:r>
              <a:rPr kumimoji="0" lang="en-US" altLang="zh-CN"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利润总额</a:t>
            </a:r>
            <a:endParaRPr kumimoji="0" lang="zh-CN" altLang="en-US" sz="138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1" name="燕尾形箭头 30"/>
          <p:cNvSpPr/>
          <p:nvPr/>
        </p:nvSpPr>
        <p:spPr>
          <a:xfrm>
            <a:off x="7087501" y="6245438"/>
            <a:ext cx="227813" cy="1923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340" b="0" i="0" u="none" strike="noStrike" kern="1200" cap="none" spc="0" normalizeH="0" baseline="0" noProof="0">
              <a:ln>
                <a:noFill/>
              </a:ln>
              <a:solidFill>
                <a:schemeClr val="lt1"/>
              </a:solidFill>
              <a:effectLst/>
              <a:uLnTx/>
              <a:uFillTx/>
              <a:latin typeface="+mn-lt"/>
              <a:ea typeface="+mn-ea"/>
              <a:cs typeface="+mn-cs"/>
            </a:endParaRPr>
          </a:p>
        </p:txBody>
      </p:sp>
      <p:cxnSp>
        <p:nvCxnSpPr>
          <p:cNvPr id="2" name="直接连接符 1"/>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7"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6</a:t>
            </a:r>
            <a:r>
              <a:rPr lang="zh-CN" altLang="en-US" sz="1800" b="0" dirty="0">
                <a:solidFill>
                  <a:schemeClr val="tx1"/>
                </a:solidFill>
                <a:latin typeface="微软雅黑" panose="020B0503020204020204" pitchFamily="34" charset="-122"/>
                <a:ea typeface="微软雅黑" panose="020B0503020204020204" pitchFamily="34" charset="-122"/>
              </a:rPr>
              <a:t>、三大报表（利润表）</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4626" name="Picture 2"/>
          <p:cNvPicPr>
            <a:picLocks noChangeAspect="1" noChangeArrowheads="1"/>
          </p:cNvPicPr>
          <p:nvPr/>
        </p:nvPicPr>
        <p:blipFill>
          <a:blip r:embed="rId1"/>
          <a:srcRect/>
          <a:stretch>
            <a:fillRect/>
          </a:stretch>
        </p:blipFill>
        <p:spPr bwMode="auto">
          <a:xfrm>
            <a:off x="536575" y="1762125"/>
            <a:ext cx="5457190" cy="4909185"/>
          </a:xfrm>
          <a:prstGeom prst="rect">
            <a:avLst/>
          </a:prstGeom>
          <a:noFill/>
          <a:ln>
            <a:noFill/>
          </a:ln>
          <a:effectLst>
            <a:prstShdw prst="shdw18" dist="17961" dir="135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miter lim="800000"/>
                <a:headEnd/>
                <a:tailEnd/>
              </a14:hiddenLine>
            </a:ext>
          </a:extLst>
        </p:spPr>
      </p:pic>
      <p:sp>
        <p:nvSpPr>
          <p:cNvPr id="5" name="TextBox 4"/>
          <p:cNvSpPr txBox="1"/>
          <p:nvPr/>
        </p:nvSpPr>
        <p:spPr>
          <a:xfrm>
            <a:off x="5994000" y="1917000"/>
            <a:ext cx="3321000" cy="3491865"/>
          </a:xfrm>
          <a:prstGeom prst="rect">
            <a:avLst/>
          </a:prstGeom>
          <a:solidFill>
            <a:schemeClr val="accent1">
              <a:lumMod val="20000"/>
              <a:lumOff val="80000"/>
            </a:schemeClr>
          </a:solidFill>
        </p:spPr>
        <p:txBody>
          <a:bodyPr wrap="square">
            <a:spAutoFit/>
          </a:bodyPr>
          <a:lstStyle/>
          <a:p>
            <a:pPr marR="0" defTabSz="914400">
              <a:buClrTx/>
              <a:buSzTx/>
              <a:buFontTx/>
              <a:buNone/>
              <a:defRPr/>
            </a:pPr>
            <a:r>
              <a:rPr kumimoji="0" lang="zh-CN" altLang="en-US" sz="1700" b="1" kern="1200" cap="none" spc="0" normalizeH="0" baseline="0" noProof="0" dirty="0">
                <a:latin typeface="微软雅黑" panose="020B0503020204020204" pitchFamily="34" charset="-122"/>
                <a:ea typeface="微软雅黑" panose="020B0503020204020204" pitchFamily="34" charset="-122"/>
                <a:cs typeface="+mn-cs"/>
              </a:rPr>
              <a:t>其中经营活动、投资活动、筹资活动产生的现金流量是研究的重点：</a:t>
            </a:r>
            <a:endParaRPr kumimoji="0" lang="en-US" altLang="zh-CN" sz="1700" b="1" kern="1200" cap="none" spc="0" normalizeH="0" baseline="0" noProof="0" dirty="0">
              <a:latin typeface="微软雅黑" panose="020B0503020204020204" pitchFamily="34" charset="-122"/>
              <a:ea typeface="微软雅黑" panose="020B0503020204020204" pitchFamily="34" charset="-122"/>
              <a:cs typeface="+mn-cs"/>
            </a:endParaRPr>
          </a:p>
          <a:p>
            <a:pPr marR="0" defTabSz="914400">
              <a:buClrTx/>
              <a:buSzTx/>
              <a:buFontTx/>
              <a:buNone/>
              <a:defRPr/>
            </a:pPr>
            <a:endParaRPr kumimoji="0" lang="en-US" altLang="zh-CN" sz="1700" b="1" kern="1200" cap="none" spc="0" normalizeH="0" baseline="0" noProof="0" dirty="0">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en-US" altLang="zh-CN" sz="1700" b="1" kern="1200" cap="none" spc="0" normalizeH="0" baseline="0" noProof="0" dirty="0">
                <a:latin typeface="微软雅黑" panose="020B0503020204020204" pitchFamily="34" charset="-122"/>
                <a:ea typeface="微软雅黑" panose="020B0503020204020204" pitchFamily="34" charset="-122"/>
                <a:cs typeface="+mn-cs"/>
              </a:rPr>
              <a:t>1</a:t>
            </a:r>
            <a:r>
              <a:rPr kumimoji="0" lang="zh-CN" altLang="en-US" sz="1700" b="1" kern="1200" cap="none" spc="0" normalizeH="0" baseline="0" noProof="0" dirty="0">
                <a:latin typeface="微软雅黑" panose="020B0503020204020204" pitchFamily="34" charset="-122"/>
                <a:ea typeface="微软雅黑" panose="020B0503020204020204" pitchFamily="34" charset="-122"/>
                <a:cs typeface="+mn-cs"/>
              </a:rPr>
              <a:t>、经营活动现金净流量越多越好，占总现金流入比重越大，经营状况越好，财务风险越低；</a:t>
            </a:r>
            <a:endParaRPr kumimoji="0" lang="en-US" altLang="zh-CN" sz="1700" b="1" kern="1200" cap="none" spc="0" normalizeH="0" baseline="0" noProof="0" dirty="0">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endParaRPr kumimoji="0" lang="en-US" altLang="zh-CN" sz="1700" b="1" kern="1200" cap="none" spc="0" normalizeH="0" baseline="0" noProof="0" dirty="0">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en-US" altLang="zh-CN" sz="1700" b="1"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sz="1700" b="1" kern="1200" cap="none" spc="0" normalizeH="0" baseline="0" noProof="0" dirty="0">
                <a:latin typeface="微软雅黑" panose="020B0503020204020204" pitchFamily="34" charset="-122"/>
                <a:ea typeface="微软雅黑" panose="020B0503020204020204" pitchFamily="34" charset="-122"/>
                <a:cs typeface="+mn-cs"/>
              </a:rPr>
              <a:t>、投资活动现金净流量影响企业规模大小；</a:t>
            </a:r>
            <a:endParaRPr kumimoji="0" lang="en-US" altLang="zh-CN" sz="1700" b="1" kern="1200" cap="none" spc="0" normalizeH="0" baseline="0" noProof="0" dirty="0">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endParaRPr kumimoji="0" lang="en-US" altLang="zh-CN" sz="1700" b="1" kern="1200" cap="none" spc="0" normalizeH="0" baseline="0" noProof="0" dirty="0">
              <a:latin typeface="微软雅黑" panose="020B0503020204020204" pitchFamily="34" charset="-122"/>
              <a:ea typeface="微软雅黑" panose="020B0503020204020204" pitchFamily="34" charset="-122"/>
              <a:cs typeface="+mn-cs"/>
            </a:endParaRPr>
          </a:p>
          <a:p>
            <a:pPr marL="285750" marR="0" indent="-285750" defTabSz="914400">
              <a:buClrTx/>
              <a:buSzTx/>
              <a:buFont typeface="Wingdings" panose="05000000000000000000" pitchFamily="2" charset="2"/>
              <a:buChar char="l"/>
              <a:defRPr/>
            </a:pPr>
            <a:r>
              <a:rPr kumimoji="0" lang="en-US" altLang="zh-CN" sz="1700" b="1" kern="1200" cap="none" spc="0" normalizeH="0" baseline="0" noProof="0" dirty="0">
                <a:latin typeface="微软雅黑" panose="020B0503020204020204" pitchFamily="34" charset="-122"/>
                <a:ea typeface="微软雅黑" panose="020B0503020204020204" pitchFamily="34" charset="-122"/>
                <a:cs typeface="+mn-cs"/>
              </a:rPr>
              <a:t>3</a:t>
            </a:r>
            <a:r>
              <a:rPr kumimoji="0" lang="zh-CN" altLang="en-US" sz="1700" b="1" kern="1200" cap="none" spc="0" normalizeH="0" baseline="0" noProof="0" dirty="0">
                <a:latin typeface="微软雅黑" panose="020B0503020204020204" pitchFamily="34" charset="-122"/>
                <a:ea typeface="微软雅黑" panose="020B0503020204020204" pitchFamily="34" charset="-122"/>
                <a:cs typeface="+mn-cs"/>
              </a:rPr>
              <a:t>、筹资流入现金要考虑本息能否偿还</a:t>
            </a:r>
            <a:endParaRPr kumimoji="0" lang="zh-CN" altLang="en-US" sz="1700" b="1" kern="1200" cap="none" spc="0" normalizeH="0" baseline="0" noProof="0" dirty="0">
              <a:latin typeface="微软雅黑" panose="020B0503020204020204" pitchFamily="34" charset="-122"/>
              <a:ea typeface="微软雅黑" panose="020B0503020204020204" pitchFamily="34" charset="-122"/>
              <a:cs typeface="+mn-cs"/>
            </a:endParaRPr>
          </a:p>
        </p:txBody>
      </p:sp>
      <p:cxnSp>
        <p:nvCxnSpPr>
          <p:cNvPr id="2" name="直接连接符 1"/>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7"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7</a:t>
            </a:r>
            <a:r>
              <a:rPr lang="zh-CN" altLang="en-US" sz="1800" b="0" dirty="0">
                <a:solidFill>
                  <a:schemeClr val="tx1"/>
                </a:solidFill>
                <a:latin typeface="微软雅黑" panose="020B0503020204020204" pitchFamily="34" charset="-122"/>
                <a:ea typeface="微软雅黑" panose="020B0503020204020204" pitchFamily="34" charset="-122"/>
              </a:rPr>
              <a:t>、三大报表（现金流量表）</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Rectangle 3"/>
          <p:cNvSpPr>
            <a:spLocks noGrp="1"/>
          </p:cNvSpPr>
          <p:nvPr>
            <p:ph type="body"/>
          </p:nvPr>
        </p:nvSpPr>
        <p:spPr>
          <a:xfrm>
            <a:off x="526415" y="1424940"/>
            <a:ext cx="8667115" cy="3814445"/>
          </a:xfrm>
          <a:prstGeom prst="rect">
            <a:avLst/>
          </a:prstGeom>
          <a:noFill/>
          <a:ln w="12700" cap="flat" cmpd="sng">
            <a:solidFill>
              <a:srgbClr val="00B050"/>
            </a:solidFill>
            <a:prstDash val="solid"/>
            <a:headEnd type="none" w="med" len="med"/>
            <a:tailEnd type="none" w="med" len="med"/>
          </a:ln>
        </p:spPr>
        <p:txBody>
          <a:bodyPr/>
          <a:p>
            <a:pPr marL="381000" indent="-381000" eaLnBrk="1" hangingPunct="1">
              <a:lnSpc>
                <a:spcPct val="150000"/>
              </a:lnSpc>
              <a:buFont typeface="Wingdings" panose="05000000000000000000" pitchFamily="2" charset="2"/>
              <a:buChar char="n"/>
            </a:pPr>
            <a:r>
              <a:rPr lang="zh-CN" altLang="en-US" sz="1800" b="0" dirty="0">
                <a:latin typeface="微软雅黑" panose="020B0503020204020204" pitchFamily="34" charset="-122"/>
                <a:ea typeface="微软雅黑" panose="020B0503020204020204" pitchFamily="34" charset="-122"/>
              </a:rPr>
              <a:t>单位负责人对本单位的会计工作和会计资料的真实性、完整性负责。（第一章总则 第四条）</a:t>
            </a:r>
            <a:r>
              <a:rPr lang="en-US" altLang="zh-CN" sz="1800" b="0" dirty="0">
                <a:solidFill>
                  <a:srgbClr val="800000"/>
                </a:solidFill>
                <a:latin typeface="微软雅黑" panose="020B0503020204020204" pitchFamily="34" charset="-122"/>
                <a:ea typeface="微软雅黑" panose="020B0503020204020204" pitchFamily="34" charset="-122"/>
              </a:rPr>
              <a:t>——</a:t>
            </a:r>
            <a:r>
              <a:rPr lang="zh-CN" altLang="en-US" sz="1800" b="0" dirty="0">
                <a:solidFill>
                  <a:srgbClr val="800000"/>
                </a:solidFill>
                <a:latin typeface="微软雅黑" panose="020B0503020204020204" pitchFamily="34" charset="-122"/>
                <a:ea typeface="微软雅黑" panose="020B0503020204020204" pitchFamily="34" charset="-122"/>
              </a:rPr>
              <a:t>明确会计工作的法律责任</a:t>
            </a:r>
            <a:endParaRPr lang="zh-CN" altLang="en-US" sz="1800" b="0" dirty="0">
              <a:solidFill>
                <a:srgbClr val="800000"/>
              </a:solidFill>
              <a:latin typeface="微软雅黑" panose="020B0503020204020204" pitchFamily="34" charset="-122"/>
              <a:ea typeface="微软雅黑" panose="020B0503020204020204" pitchFamily="34" charset="-122"/>
            </a:endParaRPr>
          </a:p>
          <a:p>
            <a:pPr marL="381000" indent="-381000" eaLnBrk="1" hangingPunct="1">
              <a:lnSpc>
                <a:spcPct val="150000"/>
              </a:lnSpc>
              <a:buFont typeface="Wingdings" panose="05000000000000000000" pitchFamily="2" charset="2"/>
              <a:buChar char="n"/>
            </a:pPr>
            <a:r>
              <a:rPr lang="zh-CN" altLang="en-US" sz="1800" b="0" dirty="0">
                <a:latin typeface="微软雅黑" panose="020B0503020204020204" pitchFamily="34" charset="-122"/>
                <a:ea typeface="微软雅黑" panose="020B0503020204020204" pitchFamily="34" charset="-122"/>
              </a:rPr>
              <a:t>会计机构、会计人员依照本法规定进行会计核算，实行会计监督。任何单位或者个人不得以任何方式授意、指使、强令会计机构、会计人员伪造、变造会计凭证、会计帐簿和其他会计资料，提供虚假财务会计报告。任何单位或者个人不得对依法履行职责、抵制违反本法规定行为的会计人员实行打击报复。（第一章总则 第五条）</a:t>
            </a:r>
            <a:endParaRPr lang="zh-CN" altLang="en-US" sz="1800" b="0" dirty="0">
              <a:latin typeface="微软雅黑" panose="020B0503020204020204" pitchFamily="34" charset="-122"/>
              <a:ea typeface="微软雅黑" panose="020B0503020204020204" pitchFamily="34" charset="-122"/>
            </a:endParaRPr>
          </a:p>
        </p:txBody>
      </p:sp>
      <p:pic>
        <p:nvPicPr>
          <p:cNvPr id="30724" name="图片 3" descr="www.zcool.com.cn__026_1600_zcool.com.cn.png"/>
          <p:cNvPicPr/>
          <p:nvPr/>
        </p:nvPicPr>
        <p:blipFill>
          <a:blip r:embed="rId1"/>
          <a:srcRect l="-2251" t="-11745"/>
          <a:stretch>
            <a:fillRect/>
          </a:stretch>
        </p:blipFill>
        <p:spPr>
          <a:xfrm>
            <a:off x="7614001" y="5292000"/>
            <a:ext cx="1620000" cy="1296000"/>
          </a:xfrm>
          <a:prstGeom prst="rect">
            <a:avLst/>
          </a:prstGeom>
          <a:noFill/>
          <a:ln w="9525">
            <a:noFill/>
          </a:ln>
        </p:spPr>
      </p:pic>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8</a:t>
            </a:r>
            <a:r>
              <a:rPr lang="zh-CN" altLang="en-US" sz="1800" b="0" dirty="0">
                <a:solidFill>
                  <a:schemeClr val="tx1"/>
                </a:solidFill>
                <a:latin typeface="微软雅黑" panose="020B0503020204020204" pitchFamily="34" charset="-122"/>
                <a:ea typeface="微软雅黑" panose="020B0503020204020204" pitchFamily="34" charset="-122"/>
              </a:rPr>
              <a:t>、会计法知识</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
        <p:nvSpPr>
          <p:cNvPr id="3"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3"/>
          <p:cNvSpPr>
            <a:spLocks noGrp="1"/>
          </p:cNvSpPr>
          <p:nvPr>
            <p:ph idx="1"/>
          </p:nvPr>
        </p:nvSpPr>
        <p:spPr>
          <a:xfrm>
            <a:off x="558800" y="1462405"/>
            <a:ext cx="8051800" cy="3410585"/>
          </a:xfrm>
          <a:noFill/>
          <a:ln>
            <a:solidFill>
              <a:srgbClr val="00B050"/>
            </a:solidFill>
            <a:miter/>
          </a:ln>
        </p:spPr>
        <p:txBody>
          <a:bodyPr/>
          <a:p>
            <a:pPr marL="0" indent="0" eaLnBrk="1" latinLnBrk="0" hangingPunct="1">
              <a:lnSpc>
                <a:spcPct val="150000"/>
              </a:lnSpc>
              <a:spcBef>
                <a:spcPts val="0"/>
              </a:spcBef>
              <a:buFont typeface="Wingdings" panose="05000000000000000000" pitchFamily="2" charset="2"/>
              <a:buNone/>
            </a:pPr>
            <a:r>
              <a:rPr lang="zh-CN" altLang="en-US" sz="1800" b="0" dirty="0">
                <a:solidFill>
                  <a:schemeClr val="tx1"/>
                </a:solidFill>
                <a:latin typeface="微软雅黑" panose="020B0503020204020204" pitchFamily="34" charset="-122"/>
                <a:ea typeface="微软雅黑" panose="020B0503020204020204" pitchFamily="34" charset="-122"/>
              </a:rPr>
              <a:t>会计凭证包括原始凭证和记帐凭证。会计机构、会计人员必须按照国家统一的会计制度的规定对原始凭证进行审核，对不真实、不合法的原始凭证有权不予接受，并向单位负责人报告；对记载不准确、不完整的原始凭证予以退回，并要求按照国家统一的会计制度的规定更正、补充。原始凭证记载的各项内容均不得涂改；原始凭证有错误的，应当由出具单位重开或者更正，更正处应当加盖出具单位印章。原始凭证金额有错误的，应当由出具单位重开，不得在原始凭证上更正。记帐凭证应当根据经过审核的原始凭证及有关资料编制。</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pic>
        <p:nvPicPr>
          <p:cNvPr id="31747" name="Picture 12" descr="256ec9dd41636f1195ee3711"/>
          <p:cNvPicPr>
            <a:picLocks noChangeAspect="1"/>
          </p:cNvPicPr>
          <p:nvPr/>
        </p:nvPicPr>
        <p:blipFill>
          <a:blip r:embed="rId1"/>
          <a:stretch>
            <a:fillRect/>
          </a:stretch>
        </p:blipFill>
        <p:spPr>
          <a:xfrm>
            <a:off x="729000" y="5535000"/>
            <a:ext cx="1701000" cy="1134000"/>
          </a:xfrm>
          <a:prstGeom prst="rect">
            <a:avLst/>
          </a:prstGeom>
          <a:noFill/>
          <a:ln w="9525">
            <a:noFill/>
          </a:ln>
        </p:spPr>
      </p:pic>
      <p:sp>
        <p:nvSpPr>
          <p:cNvPr id="31748" name="AutoShape 6"/>
          <p:cNvSpPr/>
          <p:nvPr/>
        </p:nvSpPr>
        <p:spPr>
          <a:xfrm>
            <a:off x="2349000" y="5616000"/>
            <a:ext cx="6723001" cy="810000"/>
          </a:xfrm>
          <a:prstGeom prst="cloudCallout">
            <a:avLst>
              <a:gd name="adj1" fmla="val -60694"/>
              <a:gd name="adj2" fmla="val 31875"/>
            </a:avLst>
          </a:prstGeom>
          <a:solidFill>
            <a:schemeClr val="bg1"/>
          </a:solidFill>
          <a:ln w="9525" cap="flat" cmpd="sng">
            <a:solidFill>
              <a:srgbClr val="800000"/>
            </a:solidFill>
            <a:prstDash val="solid"/>
            <a:headEnd type="none" w="med" len="med"/>
            <a:tailEnd type="none" w="med" len="med"/>
          </a:ln>
        </p:spPr>
        <p:txBody>
          <a:bodyPr/>
          <a:p>
            <a:pPr algn="ctr"/>
            <a:endParaRPr lang="zh-CN" altLang="zh-CN" sz="2340" dirty="0">
              <a:latin typeface="Arial" panose="020B0604020202020204" pitchFamily="34" charset="0"/>
            </a:endParaRPr>
          </a:p>
        </p:txBody>
      </p:sp>
      <p:sp>
        <p:nvSpPr>
          <p:cNvPr id="31749" name="Text Box 7"/>
          <p:cNvSpPr txBox="1"/>
          <p:nvPr/>
        </p:nvSpPr>
        <p:spPr>
          <a:xfrm>
            <a:off x="2835000" y="5778000"/>
            <a:ext cx="6108751" cy="451485"/>
          </a:xfrm>
          <a:prstGeom prst="rect">
            <a:avLst/>
          </a:prstGeom>
          <a:noFill/>
          <a:ln w="9525">
            <a:noFill/>
          </a:ln>
        </p:spPr>
        <p:txBody>
          <a:bodyPr>
            <a:spAutoFit/>
          </a:bodyPr>
          <a:p>
            <a:pPr>
              <a:lnSpc>
                <a:spcPct val="110000"/>
              </a:lnSpc>
              <a:spcBef>
                <a:spcPct val="20000"/>
              </a:spcBef>
              <a:buClr>
                <a:schemeClr val="tx1"/>
              </a:buClr>
              <a:buFont typeface="Monotype Sorts"/>
              <a:buNone/>
            </a:pPr>
            <a:r>
              <a:rPr lang="zh-CN" altLang="en-US" sz="2125" b="1" dirty="0">
                <a:solidFill>
                  <a:srgbClr val="FF0000"/>
                </a:solidFill>
                <a:latin typeface="Arial" panose="020B0604020202020204" pitchFamily="34" charset="0"/>
              </a:rPr>
              <a:t>财务部老找麻烦，又说单据不符合规定？</a:t>
            </a:r>
            <a:endParaRPr lang="zh-CN" altLang="en-US" sz="2125" dirty="0">
              <a:latin typeface="Arial" panose="020B0604020202020204" pitchFamily="34" charset="0"/>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9</a:t>
            </a:r>
            <a:r>
              <a:rPr lang="zh-CN" altLang="en-US" sz="1800" b="0" dirty="0">
                <a:solidFill>
                  <a:schemeClr val="tx1"/>
                </a:solidFill>
                <a:latin typeface="微软雅黑" panose="020B0503020204020204" pitchFamily="34" charset="-122"/>
                <a:ea typeface="微软雅黑" panose="020B0503020204020204" pitchFamily="34" charset="-122"/>
              </a:rPr>
              <a:t>、会计法知识</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
        <p:nvSpPr>
          <p:cNvPr id="3"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7827" name="Group 58"/>
          <p:cNvGrpSpPr/>
          <p:nvPr/>
        </p:nvGrpSpPr>
        <p:grpSpPr>
          <a:xfrm>
            <a:off x="2190845" y="2627930"/>
            <a:ext cx="5646375" cy="732375"/>
            <a:chOff x="720" y="1392"/>
            <a:chExt cx="4058" cy="480"/>
          </a:xfrm>
        </p:grpSpPr>
        <p:sp>
          <p:nvSpPr>
            <p:cNvPr id="77864" name="AutoShape 59"/>
            <p:cNvSpPr/>
            <p:nvPr/>
          </p:nvSpPr>
          <p:spPr>
            <a:xfrm>
              <a:off x="720" y="1392"/>
              <a:ext cx="4058" cy="480"/>
            </a:xfrm>
            <a:prstGeom prst="roundRect">
              <a:avLst>
                <a:gd name="adj" fmla="val 17509"/>
              </a:avLst>
            </a:prstGeom>
            <a:gradFill rotWithShape="1">
              <a:gsLst>
                <a:gs pos="0">
                  <a:srgbClr val="E49514"/>
                </a:gs>
                <a:gs pos="50000">
                  <a:srgbClr val="D28912"/>
                </a:gs>
                <a:gs pos="100000">
                  <a:srgbClr val="E4951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65" name="Group 60"/>
            <p:cNvGrpSpPr/>
            <p:nvPr/>
          </p:nvGrpSpPr>
          <p:grpSpPr>
            <a:xfrm>
              <a:off x="730" y="1407"/>
              <a:ext cx="4043" cy="444"/>
              <a:chOff x="744" y="1407"/>
              <a:chExt cx="3988" cy="444"/>
            </a:xfrm>
          </p:grpSpPr>
          <p:sp>
            <p:nvSpPr>
              <p:cNvPr id="77866" name="AutoShape 61"/>
              <p:cNvSpPr/>
              <p:nvPr/>
            </p:nvSpPr>
            <p:spPr>
              <a:xfrm>
                <a:off x="744" y="1736"/>
                <a:ext cx="3988" cy="115"/>
              </a:xfrm>
              <a:prstGeom prst="roundRect">
                <a:avLst>
                  <a:gd name="adj" fmla="val 50000"/>
                </a:avLst>
              </a:prstGeom>
              <a:gradFill rotWithShape="1">
                <a:gsLst>
                  <a:gs pos="0">
                    <a:srgbClr val="E4951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67" name="AutoShape 62"/>
              <p:cNvSpPr/>
              <p:nvPr/>
            </p:nvSpPr>
            <p:spPr>
              <a:xfrm>
                <a:off x="744" y="1407"/>
                <a:ext cx="3988" cy="115"/>
              </a:xfrm>
              <a:prstGeom prst="roundRect">
                <a:avLst>
                  <a:gd name="adj" fmla="val 50000"/>
                </a:avLst>
              </a:prstGeom>
              <a:gradFill rotWithShape="1">
                <a:gsLst>
                  <a:gs pos="0">
                    <a:srgbClr val="FFFFFF"/>
                  </a:gs>
                  <a:gs pos="100000">
                    <a:srgbClr val="E4951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grpSp>
        <p:nvGrpSpPr>
          <p:cNvPr id="77829" name="Group 73"/>
          <p:cNvGrpSpPr/>
          <p:nvPr/>
        </p:nvGrpSpPr>
        <p:grpSpPr>
          <a:xfrm>
            <a:off x="2166715" y="1673735"/>
            <a:ext cx="5646375" cy="732375"/>
            <a:chOff x="720" y="1392"/>
            <a:chExt cx="4058" cy="480"/>
          </a:xfrm>
        </p:grpSpPr>
        <p:sp>
          <p:nvSpPr>
            <p:cNvPr id="77856" name="AutoShape 74"/>
            <p:cNvSpPr/>
            <p:nvPr/>
          </p:nvSpPr>
          <p:spPr>
            <a:xfrm>
              <a:off x="720" y="1392"/>
              <a:ext cx="4058" cy="480"/>
            </a:xfrm>
            <a:prstGeom prst="roundRect">
              <a:avLst>
                <a:gd name="adj" fmla="val 17509"/>
              </a:avLst>
            </a:prstGeom>
            <a:gradFill rotWithShape="1">
              <a:gsLst>
                <a:gs pos="0">
                  <a:srgbClr val="5EB4B4"/>
                </a:gs>
                <a:gs pos="50000">
                  <a:srgbClr val="57A6A6"/>
                </a:gs>
                <a:gs pos="100000">
                  <a:srgbClr val="5EB4B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57" name="Group 75"/>
            <p:cNvGrpSpPr/>
            <p:nvPr/>
          </p:nvGrpSpPr>
          <p:grpSpPr>
            <a:xfrm>
              <a:off x="730" y="1407"/>
              <a:ext cx="4043" cy="444"/>
              <a:chOff x="744" y="1407"/>
              <a:chExt cx="3988" cy="444"/>
            </a:xfrm>
          </p:grpSpPr>
          <p:sp>
            <p:nvSpPr>
              <p:cNvPr id="77858" name="AutoShape 76"/>
              <p:cNvSpPr/>
              <p:nvPr/>
            </p:nvSpPr>
            <p:spPr>
              <a:xfrm>
                <a:off x="744" y="1736"/>
                <a:ext cx="3988" cy="115"/>
              </a:xfrm>
              <a:prstGeom prst="roundRect">
                <a:avLst>
                  <a:gd name="adj" fmla="val 50000"/>
                </a:avLst>
              </a:prstGeom>
              <a:gradFill rotWithShape="1">
                <a:gsLst>
                  <a:gs pos="0">
                    <a:srgbClr val="5EB4B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59" name="AutoShape 77"/>
              <p:cNvSpPr/>
              <p:nvPr/>
            </p:nvSpPr>
            <p:spPr>
              <a:xfrm>
                <a:off x="744" y="1407"/>
                <a:ext cx="3988" cy="115"/>
              </a:xfrm>
              <a:prstGeom prst="roundRect">
                <a:avLst>
                  <a:gd name="adj" fmla="val 50000"/>
                </a:avLst>
              </a:prstGeom>
              <a:gradFill rotWithShape="1">
                <a:gsLst>
                  <a:gs pos="0">
                    <a:srgbClr val="FFFFFF"/>
                  </a:gs>
                  <a:gs pos="100000">
                    <a:srgbClr val="5EB4B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sp>
        <p:nvSpPr>
          <p:cNvPr id="77830" name="Text Box 78"/>
          <p:cNvSpPr txBox="1"/>
          <p:nvPr/>
        </p:nvSpPr>
        <p:spPr>
          <a:xfrm>
            <a:off x="2673000" y="1831430"/>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微软雅黑" panose="020B0503020204020204" pitchFamily="34" charset="-122"/>
              </a:rPr>
              <a:t> </a:t>
            </a:r>
            <a:r>
              <a:rPr lang="zh-CN" altLang="en-US" sz="2340" b="1" dirty="0">
                <a:latin typeface="微软雅黑" panose="020B0503020204020204" pitchFamily="34" charset="-122"/>
              </a:rPr>
              <a:t>认识财务管理</a:t>
            </a:r>
            <a:endParaRPr lang="zh-CN" altLang="en-US" sz="2340" b="1" dirty="0">
              <a:latin typeface="微软雅黑" panose="020B0503020204020204" pitchFamily="34" charset="-122"/>
            </a:endParaRPr>
          </a:p>
        </p:txBody>
      </p:sp>
      <p:sp>
        <p:nvSpPr>
          <p:cNvPr id="77831" name="Text Box 79"/>
          <p:cNvSpPr txBox="1"/>
          <p:nvPr/>
        </p:nvSpPr>
        <p:spPr>
          <a:xfrm>
            <a:off x="2728628" y="2768080"/>
            <a:ext cx="4779000" cy="450850"/>
          </a:xfrm>
          <a:prstGeom prst="rect">
            <a:avLst/>
          </a:prstGeom>
          <a:noFill/>
          <a:ln w="9525">
            <a:noFill/>
          </a:ln>
        </p:spPr>
        <p:txBody>
          <a:bodyPr>
            <a:spAutoFit/>
          </a:bodyPr>
          <a:p>
            <a:pPr marL="457200" indent="-457200" algn="ctr">
              <a:spcBef>
                <a:spcPct val="50000"/>
              </a:spcBef>
              <a:buClr>
                <a:schemeClr val="tx1"/>
              </a:buClr>
            </a:pPr>
            <a:r>
              <a:rPr lang="zh-CN" altLang="en-US" sz="2340" b="1" dirty="0">
                <a:latin typeface="微软雅黑" panose="020B0503020204020204" pitchFamily="34" charset="-122"/>
              </a:rPr>
              <a:t>财税</a:t>
            </a:r>
            <a:r>
              <a:rPr lang="zh-CN" altLang="en-US" sz="2340" b="1" dirty="0">
                <a:latin typeface="Arial" panose="020B0604020202020204" pitchFamily="34" charset="0"/>
              </a:rPr>
              <a:t>基础知识</a:t>
            </a:r>
            <a:endParaRPr lang="zh-CN" altLang="en-US" sz="2340" b="1" dirty="0">
              <a:latin typeface="微软雅黑" panose="020B0503020204020204" pitchFamily="34" charset="-122"/>
            </a:endParaRPr>
          </a:p>
        </p:txBody>
      </p:sp>
      <p:pic>
        <p:nvPicPr>
          <p:cNvPr id="77834" name="Picture 85" descr="1"/>
          <p:cNvPicPr>
            <a:picLocks noChangeAspect="1"/>
          </p:cNvPicPr>
          <p:nvPr/>
        </p:nvPicPr>
        <p:blipFill>
          <a:blip r:embed="rId1">
            <a:lum bright="-6000" contrast="24000"/>
          </a:blip>
          <a:srcRect l="42606" t="64474" r="19473"/>
          <a:stretch>
            <a:fillRect/>
          </a:stretch>
        </p:blipFill>
        <p:spPr>
          <a:xfrm>
            <a:off x="1981125" y="2564683"/>
            <a:ext cx="842063" cy="1009125"/>
          </a:xfrm>
          <a:prstGeom prst="rect">
            <a:avLst/>
          </a:prstGeom>
          <a:noFill/>
          <a:ln w="9525">
            <a:noFill/>
          </a:ln>
        </p:spPr>
      </p:pic>
      <p:pic>
        <p:nvPicPr>
          <p:cNvPr id="77835" name="Picture 86" descr="1"/>
          <p:cNvPicPr>
            <a:picLocks noChangeAspect="1"/>
          </p:cNvPicPr>
          <p:nvPr/>
        </p:nvPicPr>
        <p:blipFill>
          <a:blip r:embed="rId1">
            <a:lum bright="-6000" contrast="24000"/>
          </a:blip>
          <a:srcRect l="42606" t="64474" r="19473"/>
          <a:stretch>
            <a:fillRect/>
          </a:stretch>
        </p:blipFill>
        <p:spPr>
          <a:xfrm>
            <a:off x="1981378" y="1758843"/>
            <a:ext cx="842062" cy="1009125"/>
          </a:xfrm>
          <a:prstGeom prst="rect">
            <a:avLst/>
          </a:prstGeom>
          <a:noFill/>
          <a:ln w="9525">
            <a:noFill/>
          </a:ln>
        </p:spPr>
      </p:pic>
      <p:sp>
        <p:nvSpPr>
          <p:cNvPr id="77836" name="Text Box 88"/>
          <p:cNvSpPr txBox="1"/>
          <p:nvPr/>
        </p:nvSpPr>
        <p:spPr>
          <a:xfrm>
            <a:off x="2323523" y="1798280"/>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1</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77837" name="Text Box 89"/>
          <p:cNvSpPr txBox="1"/>
          <p:nvPr/>
        </p:nvSpPr>
        <p:spPr>
          <a:xfrm>
            <a:off x="2323688" y="2669308"/>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2</a:t>
            </a:r>
            <a:endParaRPr lang="en-US" altLang="zh-CN" sz="2550" b="1" dirty="0">
              <a:solidFill>
                <a:srgbClr val="000000"/>
              </a:solidFill>
              <a:latin typeface="Arial" panose="020B0604020202020204" pitchFamily="34" charset="0"/>
              <a:ea typeface="宋体" panose="02010600030101010101" pitchFamily="2" charset="-122"/>
            </a:endParaRPr>
          </a:p>
        </p:txBody>
      </p:sp>
      <p:grpSp>
        <p:nvGrpSpPr>
          <p:cNvPr id="77839" name="Group 58"/>
          <p:cNvGrpSpPr/>
          <p:nvPr/>
        </p:nvGrpSpPr>
        <p:grpSpPr>
          <a:xfrm>
            <a:off x="2238723" y="4552343"/>
            <a:ext cx="5646375" cy="732375"/>
            <a:chOff x="720" y="1392"/>
            <a:chExt cx="4058" cy="480"/>
          </a:xfrm>
        </p:grpSpPr>
        <p:sp>
          <p:nvSpPr>
            <p:cNvPr id="77852" name="AutoShape 59"/>
            <p:cNvSpPr/>
            <p:nvPr/>
          </p:nvSpPr>
          <p:spPr>
            <a:xfrm>
              <a:off x="720" y="1392"/>
              <a:ext cx="4058" cy="480"/>
            </a:xfrm>
            <a:prstGeom prst="roundRect">
              <a:avLst>
                <a:gd name="adj" fmla="val 17509"/>
              </a:avLst>
            </a:prstGeom>
            <a:solidFill>
              <a:srgbClr val="969696"/>
            </a:soli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53" name="Group 60"/>
            <p:cNvGrpSpPr/>
            <p:nvPr/>
          </p:nvGrpSpPr>
          <p:grpSpPr>
            <a:xfrm>
              <a:off x="730" y="1407"/>
              <a:ext cx="4043" cy="444"/>
              <a:chOff x="744" y="1407"/>
              <a:chExt cx="3988" cy="444"/>
            </a:xfrm>
          </p:grpSpPr>
          <p:sp>
            <p:nvSpPr>
              <p:cNvPr id="77854" name="AutoShape 61"/>
              <p:cNvSpPr/>
              <p:nvPr/>
            </p:nvSpPr>
            <p:spPr>
              <a:xfrm>
                <a:off x="744" y="1736"/>
                <a:ext cx="3988" cy="115"/>
              </a:xfrm>
              <a:prstGeom prst="roundRect">
                <a:avLst>
                  <a:gd name="adj" fmla="val 50000"/>
                </a:avLst>
              </a:prstGeom>
              <a:gradFill rotWithShape="1">
                <a:gsLst>
                  <a:gs pos="0">
                    <a:srgbClr val="E4951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55" name="AutoShape 62"/>
              <p:cNvSpPr/>
              <p:nvPr/>
            </p:nvSpPr>
            <p:spPr>
              <a:xfrm>
                <a:off x="744" y="1407"/>
                <a:ext cx="3988" cy="115"/>
              </a:xfrm>
              <a:prstGeom prst="roundRect">
                <a:avLst>
                  <a:gd name="adj" fmla="val 50000"/>
                </a:avLst>
              </a:prstGeom>
              <a:gradFill rotWithShape="1">
                <a:gsLst>
                  <a:gs pos="0">
                    <a:srgbClr val="FFFFFF"/>
                  </a:gs>
                  <a:gs pos="100000">
                    <a:srgbClr val="E4951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grpSp>
        <p:nvGrpSpPr>
          <p:cNvPr id="77840" name="Group 73"/>
          <p:cNvGrpSpPr/>
          <p:nvPr/>
        </p:nvGrpSpPr>
        <p:grpSpPr>
          <a:xfrm>
            <a:off x="2169508" y="3556873"/>
            <a:ext cx="5646375" cy="732375"/>
            <a:chOff x="720" y="1392"/>
            <a:chExt cx="4058" cy="480"/>
          </a:xfrm>
        </p:grpSpPr>
        <p:sp>
          <p:nvSpPr>
            <p:cNvPr id="77848" name="AutoShape 74"/>
            <p:cNvSpPr/>
            <p:nvPr/>
          </p:nvSpPr>
          <p:spPr>
            <a:xfrm>
              <a:off x="720" y="1392"/>
              <a:ext cx="4058" cy="480"/>
            </a:xfrm>
            <a:prstGeom prst="roundRect">
              <a:avLst>
                <a:gd name="adj" fmla="val 17509"/>
              </a:avLst>
            </a:prstGeom>
            <a:gradFill rotWithShape="1">
              <a:gsLst>
                <a:gs pos="0">
                  <a:srgbClr val="5EB4B4"/>
                </a:gs>
                <a:gs pos="50000">
                  <a:srgbClr val="57A6A6"/>
                </a:gs>
                <a:gs pos="100000">
                  <a:srgbClr val="5EB4B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49" name="Group 75"/>
            <p:cNvGrpSpPr/>
            <p:nvPr/>
          </p:nvGrpSpPr>
          <p:grpSpPr>
            <a:xfrm>
              <a:off x="730" y="1407"/>
              <a:ext cx="4043" cy="444"/>
              <a:chOff x="744" y="1407"/>
              <a:chExt cx="3988" cy="444"/>
            </a:xfrm>
          </p:grpSpPr>
          <p:sp>
            <p:nvSpPr>
              <p:cNvPr id="77850" name="AutoShape 76"/>
              <p:cNvSpPr/>
              <p:nvPr/>
            </p:nvSpPr>
            <p:spPr>
              <a:xfrm>
                <a:off x="744" y="1736"/>
                <a:ext cx="3988" cy="115"/>
              </a:xfrm>
              <a:prstGeom prst="roundRect">
                <a:avLst>
                  <a:gd name="adj" fmla="val 50000"/>
                </a:avLst>
              </a:prstGeom>
              <a:gradFill rotWithShape="1">
                <a:gsLst>
                  <a:gs pos="0">
                    <a:srgbClr val="5EB4B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51" name="AutoShape 77"/>
              <p:cNvSpPr/>
              <p:nvPr/>
            </p:nvSpPr>
            <p:spPr>
              <a:xfrm>
                <a:off x="744" y="1407"/>
                <a:ext cx="3988" cy="115"/>
              </a:xfrm>
              <a:prstGeom prst="roundRect">
                <a:avLst>
                  <a:gd name="adj" fmla="val 50000"/>
                </a:avLst>
              </a:prstGeom>
              <a:gradFill rotWithShape="1">
                <a:gsLst>
                  <a:gs pos="0">
                    <a:srgbClr val="FFFFFF"/>
                  </a:gs>
                  <a:gs pos="100000">
                    <a:srgbClr val="5EB4B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sp>
        <p:nvSpPr>
          <p:cNvPr id="77841" name="Text Box 78"/>
          <p:cNvSpPr txBox="1"/>
          <p:nvPr/>
        </p:nvSpPr>
        <p:spPr>
          <a:xfrm>
            <a:off x="2628168" y="3696788"/>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Arial" panose="020B0604020202020204" pitchFamily="34" charset="0"/>
              </a:rPr>
              <a:t>   </a:t>
            </a:r>
            <a:r>
              <a:rPr lang="zh-CN" altLang="en-US" sz="2340" b="1" dirty="0">
                <a:latin typeface="Arial" panose="020B0604020202020204" pitchFamily="34" charset="0"/>
              </a:rPr>
              <a:t>财务管理现状</a:t>
            </a:r>
            <a:endParaRPr lang="zh-CN" altLang="en-US" sz="2340" b="1" dirty="0">
              <a:latin typeface="Arial" panose="020B0604020202020204" pitchFamily="34" charset="0"/>
            </a:endParaRPr>
          </a:p>
        </p:txBody>
      </p:sp>
      <p:sp>
        <p:nvSpPr>
          <p:cNvPr id="77842" name="Text Box 79"/>
          <p:cNvSpPr txBox="1"/>
          <p:nvPr/>
        </p:nvSpPr>
        <p:spPr>
          <a:xfrm>
            <a:off x="2648235" y="4626453"/>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Arial" panose="020B0604020202020204" pitchFamily="34" charset="0"/>
              </a:rPr>
              <a:t>  </a:t>
            </a:r>
            <a:r>
              <a:rPr lang="zh-CN" altLang="en-US" sz="2340" b="1" dirty="0">
                <a:latin typeface="Arial" panose="020B0604020202020204" pitchFamily="34" charset="0"/>
              </a:rPr>
              <a:t>财务管理提升</a:t>
            </a:r>
            <a:endParaRPr lang="zh-CN" altLang="en-US" sz="2340" b="1" dirty="0">
              <a:latin typeface="Arial" panose="020B0604020202020204" pitchFamily="34" charset="0"/>
            </a:endParaRPr>
          </a:p>
        </p:txBody>
      </p:sp>
      <p:pic>
        <p:nvPicPr>
          <p:cNvPr id="77843" name="Picture 85" descr="1"/>
          <p:cNvPicPr>
            <a:picLocks noChangeAspect="1"/>
          </p:cNvPicPr>
          <p:nvPr/>
        </p:nvPicPr>
        <p:blipFill>
          <a:blip r:embed="rId1">
            <a:lum bright="-6000" contrast="24000"/>
          </a:blip>
          <a:srcRect l="42606" t="64474" r="19473"/>
          <a:stretch>
            <a:fillRect/>
          </a:stretch>
        </p:blipFill>
        <p:spPr>
          <a:xfrm>
            <a:off x="1969313" y="4552595"/>
            <a:ext cx="842062" cy="1009125"/>
          </a:xfrm>
          <a:prstGeom prst="rect">
            <a:avLst/>
          </a:prstGeom>
          <a:noFill/>
          <a:ln w="9525">
            <a:noFill/>
          </a:ln>
        </p:spPr>
      </p:pic>
      <p:pic>
        <p:nvPicPr>
          <p:cNvPr id="77844" name="Picture 86" descr="1"/>
          <p:cNvPicPr>
            <a:picLocks noChangeAspect="1"/>
          </p:cNvPicPr>
          <p:nvPr/>
        </p:nvPicPr>
        <p:blipFill>
          <a:blip r:embed="rId1">
            <a:lum bright="-6000" contrast="24000"/>
          </a:blip>
          <a:srcRect l="42606" t="64474" r="19473"/>
          <a:stretch>
            <a:fillRect/>
          </a:stretch>
        </p:blipFill>
        <p:spPr>
          <a:xfrm>
            <a:off x="1968930" y="3457830"/>
            <a:ext cx="842063" cy="1009125"/>
          </a:xfrm>
          <a:prstGeom prst="rect">
            <a:avLst/>
          </a:prstGeom>
          <a:noFill/>
          <a:ln w="9525">
            <a:noFill/>
          </a:ln>
        </p:spPr>
      </p:pic>
      <p:sp>
        <p:nvSpPr>
          <p:cNvPr id="77845" name="Text Box 88"/>
          <p:cNvSpPr txBox="1"/>
          <p:nvPr/>
        </p:nvSpPr>
        <p:spPr>
          <a:xfrm>
            <a:off x="2285040" y="3532828"/>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3</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77846" name="Text Box 89"/>
          <p:cNvSpPr txBox="1"/>
          <p:nvPr/>
        </p:nvSpPr>
        <p:spPr>
          <a:xfrm>
            <a:off x="2323305" y="4610865"/>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4</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272555" name="AutoShape 171"/>
          <p:cNvSpPr/>
          <p:nvPr/>
        </p:nvSpPr>
        <p:spPr>
          <a:xfrm>
            <a:off x="1009110" y="1756505"/>
            <a:ext cx="972000" cy="56700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100000"/>
            </a:srgbClr>
          </a:solidFill>
          <a:ln w="9525">
            <a:noFill/>
          </a:ln>
        </p:spPr>
        <p:txBody>
          <a:bodyPr/>
          <a:p>
            <a:endParaRPr lang="zh-CN" altLang="en-US" sz="2340"/>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522905" y="1505955"/>
            <a:ext cx="8262001" cy="254698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a:spAutoFit/>
          </a:bodyPr>
          <a:lstStyle/>
          <a:p>
            <a:pPr marL="342900" marR="0" indent="-342900" defTabSz="914400">
              <a:lnSpc>
                <a:spcPct val="150000"/>
              </a:lnSpc>
              <a:buClr>
                <a:srgbClr val="000000"/>
              </a:buClr>
              <a:buSzTx/>
              <a:buFont typeface="Wingdings" panose="05000000000000000000" charset="0"/>
              <a:buChar char=""/>
              <a:defRPr/>
            </a:pPr>
            <a:r>
              <a:rPr lang="zh-CN" altLang="en-US" sz="2125" b="1" dirty="0">
                <a:sym typeface="+mn-ea"/>
              </a:rPr>
              <a:t>增值税</a:t>
            </a:r>
            <a:r>
              <a:rPr lang="en-US" altLang="zh-CN" sz="2125" b="1" dirty="0">
                <a:sym typeface="+mn-ea"/>
              </a:rPr>
              <a:t>------ </a:t>
            </a:r>
            <a:r>
              <a:rPr lang="zh-CN" altLang="en-US" sz="2125" b="1" dirty="0">
                <a:solidFill>
                  <a:srgbClr val="0000FF"/>
                </a:solidFill>
                <a:sym typeface="+mn-ea"/>
              </a:rPr>
              <a:t>什么情况下应缴纳增值税</a:t>
            </a:r>
            <a:r>
              <a:rPr lang="en-US" altLang="zh-CN" sz="2125" b="1" dirty="0">
                <a:solidFill>
                  <a:srgbClr val="0000FF"/>
                </a:solidFill>
                <a:sym typeface="+mn-ea"/>
              </a:rPr>
              <a:t>?</a:t>
            </a:r>
            <a:endParaRPr lang="en-US" altLang="zh-CN" sz="2125" b="1" dirty="0">
              <a:latin typeface="Arial" panose="020B0604020202020204" pitchFamily="34" charset="0"/>
            </a:endParaRPr>
          </a:p>
          <a:p>
            <a:pPr marL="342900" marR="0" indent="-342900" defTabSz="914400">
              <a:lnSpc>
                <a:spcPct val="150000"/>
              </a:lnSpc>
              <a:buClr>
                <a:srgbClr val="000000"/>
              </a:buClr>
              <a:buSzTx/>
              <a:buFont typeface="Wingdings" panose="05000000000000000000" charset="0"/>
              <a:buChar char=""/>
              <a:defRPr/>
            </a:pPr>
            <a:r>
              <a:rPr kumimoji="0" lang="zh-CN" altLang="en-US" sz="2125" b="1" kern="1200" cap="none" spc="0" normalizeH="0" baseline="0" noProof="0" dirty="0">
                <a:latin typeface="微软雅黑" panose="020B0503020204020204" pitchFamily="34" charset="-122"/>
                <a:ea typeface="微软雅黑" panose="020B0503020204020204" pitchFamily="34" charset="-122"/>
                <a:cs typeface="+mn-cs"/>
              </a:rPr>
              <a:t>增值税是对销售货物或者提供加工、修理修配劳务以及进口货物的单位和个人就其实现的增值额征收的一种税。</a:t>
            </a:r>
            <a:endParaRPr kumimoji="0" lang="zh-CN" altLang="en-US" sz="2125" b="1" kern="1200" cap="none" spc="0" normalizeH="0" baseline="0" noProof="0" dirty="0">
              <a:latin typeface="微软雅黑" panose="020B0503020204020204" pitchFamily="34" charset="-122"/>
              <a:ea typeface="微软雅黑" panose="020B0503020204020204" pitchFamily="34" charset="-122"/>
              <a:cs typeface="+mn-cs"/>
            </a:endParaRPr>
          </a:p>
          <a:p>
            <a:pPr marL="342900" marR="0" indent="-342900" defTabSz="914400">
              <a:lnSpc>
                <a:spcPct val="150000"/>
              </a:lnSpc>
              <a:buClr>
                <a:srgbClr val="000000"/>
              </a:buClr>
              <a:buSzTx/>
              <a:buFont typeface="Wingdings" panose="05000000000000000000" charset="0"/>
              <a:buChar char=""/>
              <a:defRPr/>
            </a:pPr>
            <a:r>
              <a:rPr lang="zh-CN" altLang="en-US" sz="2125" b="1" noProof="0">
                <a:latin typeface="微软雅黑" panose="020B0503020204020204" pitchFamily="34" charset="-122"/>
                <a:sym typeface="+mn-ea"/>
              </a:rPr>
              <a:t>增值税纳税人分为一般纳税人和小规模纳税人。两者的税率和应纳税额的计算均不同。</a:t>
            </a:r>
            <a:endParaRPr kumimoji="0" lang="zh-CN" altLang="en-US" sz="2125" b="1"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3"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10</a:t>
            </a:r>
            <a:r>
              <a:rPr lang="zh-CN" altLang="en-US" sz="1800" b="0" dirty="0">
                <a:solidFill>
                  <a:schemeClr val="tx1"/>
                </a:solidFill>
                <a:latin typeface="微软雅黑" panose="020B0503020204020204" pitchFamily="34" charset="-122"/>
                <a:ea typeface="微软雅黑" panose="020B0503020204020204" pitchFamily="34" charset="-122"/>
              </a:rPr>
              <a:t>、税法知识</a:t>
            </a:r>
            <a:r>
              <a:rPr lang="en-US" altLang="zh-CN"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增值税</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Box 4"/>
          <p:cNvSpPr txBox="1"/>
          <p:nvPr/>
        </p:nvSpPr>
        <p:spPr>
          <a:xfrm>
            <a:off x="486000" y="918000"/>
            <a:ext cx="8748001" cy="386080"/>
          </a:xfrm>
          <a:prstGeom prst="rect">
            <a:avLst/>
          </a:prstGeom>
          <a:noFill/>
          <a:ln w="9525">
            <a:noFill/>
          </a:ln>
        </p:spPr>
        <p:txBody>
          <a:bodyPr>
            <a:spAutoFit/>
          </a:bodyPr>
          <a:p>
            <a:endParaRPr lang="zh-CN" altLang="zh-CN" sz="1915" dirty="0">
              <a:latin typeface="Arial" panose="020B0604020202020204" pitchFamily="34" charset="0"/>
              <a:ea typeface="宋体" panose="02010600030101010101" pitchFamily="2" charset="-122"/>
            </a:endParaRPr>
          </a:p>
        </p:txBody>
      </p:sp>
      <p:grpSp>
        <p:nvGrpSpPr>
          <p:cNvPr id="2" name="Group 7"/>
          <p:cNvGrpSpPr/>
          <p:nvPr/>
        </p:nvGrpSpPr>
        <p:grpSpPr bwMode="auto">
          <a:xfrm>
            <a:off x="1391236" y="1728000"/>
            <a:ext cx="5808200" cy="4068563"/>
            <a:chOff x="3040" y="1232"/>
            <a:chExt cx="2266" cy="2411"/>
          </a:xfrm>
          <a:gradFill>
            <a:gsLst>
              <a:gs pos="0">
                <a:srgbClr val="8488C4"/>
              </a:gs>
              <a:gs pos="53000">
                <a:srgbClr val="D4DEFF"/>
              </a:gs>
              <a:gs pos="83000">
                <a:srgbClr val="D4DEFF"/>
              </a:gs>
              <a:gs pos="100000">
                <a:srgbClr val="96AB94"/>
              </a:gs>
            </a:gsLst>
            <a:lin ang="5400000" scaled="0"/>
          </a:gradFill>
        </p:grpSpPr>
        <p:sp>
          <p:nvSpPr>
            <p:cNvPr id="8" name="Rectangle 8"/>
            <p:cNvSpPr>
              <a:spLocks noChangeArrowheads="1"/>
            </p:cNvSpPr>
            <p:nvPr/>
          </p:nvSpPr>
          <p:spPr bwMode="gray">
            <a:xfrm rot="301233">
              <a:off x="3162" y="1232"/>
              <a:ext cx="2144" cy="2411"/>
            </a:xfrm>
            <a:prstGeom prst="rect">
              <a:avLst/>
            </a:prstGeom>
            <a:grp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9"/>
            <p:cNvSpPr>
              <a:spLocks noChangeArrowheads="1"/>
            </p:cNvSpPr>
            <p:nvPr/>
          </p:nvSpPr>
          <p:spPr bwMode="gray">
            <a:xfrm>
              <a:off x="3040" y="1344"/>
              <a:ext cx="2096" cy="2202"/>
            </a:xfrm>
            <a:prstGeom prst="rect">
              <a:avLst/>
            </a:prstGeom>
            <a:grpFill/>
            <a:ln w="9525">
              <a:solidFill>
                <a:srgbClr val="0000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Text Box 10"/>
            <p:cNvSpPr txBox="1">
              <a:spLocks noChangeArrowheads="1"/>
            </p:cNvSpPr>
            <p:nvPr/>
          </p:nvSpPr>
          <p:spPr bwMode="gray">
            <a:xfrm>
              <a:off x="3111" y="1440"/>
              <a:ext cx="1980" cy="229"/>
            </a:xfrm>
            <a:prstGeom prst="rect">
              <a:avLst/>
            </a:prstGeom>
            <a:grpFill/>
            <a:ln w="9525" algn="ctr">
              <a:noFill/>
              <a:miter lim="800000"/>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915"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38916" name="TextBox 10"/>
          <p:cNvSpPr txBox="1"/>
          <p:nvPr/>
        </p:nvSpPr>
        <p:spPr>
          <a:xfrm>
            <a:off x="1701000" y="2214000"/>
            <a:ext cx="4779000" cy="3040380"/>
          </a:xfrm>
          <a:prstGeom prst="rect">
            <a:avLst/>
          </a:prstGeom>
          <a:noFill/>
          <a:ln w="9525">
            <a:noFill/>
          </a:ln>
        </p:spPr>
        <p:txBody>
          <a:bodyPr>
            <a:spAutoFit/>
          </a:bodyPr>
          <a:p>
            <a:pPr>
              <a:lnSpc>
                <a:spcPct val="200000"/>
              </a:lnSpc>
            </a:pPr>
            <a:r>
              <a:rPr lang="zh-CN" altLang="en-US" sz="2125" b="1" dirty="0">
                <a:latin typeface="微软雅黑" panose="020B0503020204020204" pitchFamily="34" charset="-122"/>
              </a:rPr>
              <a:t>个人在取得工资薪金、劳务报酬、及稿酬等时，根据不同的收入类别，税法所规定的个人所得税的计算方式、税率是不同的。</a:t>
            </a:r>
            <a:endParaRPr lang="zh-CN" altLang="en-US" sz="2125" b="1" dirty="0">
              <a:latin typeface="微软雅黑" panose="020B0503020204020204" pitchFamily="34" charset="-122"/>
            </a:endParaRPr>
          </a:p>
          <a:p>
            <a:endParaRPr lang="en-US" altLang="zh-CN" sz="2125" dirty="0">
              <a:latin typeface="Arial" panose="020B0604020202020204" pitchFamily="34" charset="0"/>
              <a:ea typeface="宋体" panose="02010600030101010101" pitchFamily="2" charset="-122"/>
            </a:endParaRPr>
          </a:p>
        </p:txBody>
      </p:sp>
      <p:pic>
        <p:nvPicPr>
          <p:cNvPr id="38918" name="Picture 11"/>
          <p:cNvPicPr>
            <a:picLocks noChangeAspect="1"/>
          </p:cNvPicPr>
          <p:nvPr/>
        </p:nvPicPr>
        <p:blipFill>
          <a:blip r:embed="rId1"/>
          <a:stretch>
            <a:fillRect/>
          </a:stretch>
        </p:blipFill>
        <p:spPr>
          <a:xfrm>
            <a:off x="7857001" y="4320000"/>
            <a:ext cx="1468125" cy="2156625"/>
          </a:xfrm>
          <a:prstGeom prst="rect">
            <a:avLst/>
          </a:prstGeom>
          <a:noFill/>
          <a:ln w="9525">
            <a:noFill/>
          </a:ln>
          <a:effectLst>
            <a:prstShdw prst="shdw13" dist="53882" dir="13499999">
              <a:schemeClr val="bg2">
                <a:alpha val="50000"/>
              </a:schemeClr>
            </a:prstShdw>
          </a:effectLst>
        </p:spPr>
      </p:pic>
      <p:sp>
        <p:nvSpPr>
          <p:cNvPr id="3"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11</a:t>
            </a:r>
            <a:r>
              <a:rPr lang="zh-CN" altLang="en-US" sz="1800" b="0" dirty="0">
                <a:solidFill>
                  <a:schemeClr val="tx1"/>
                </a:solidFill>
                <a:latin typeface="微软雅黑" panose="020B0503020204020204" pitchFamily="34" charset="-122"/>
                <a:ea typeface="微软雅黑" panose="020B0503020204020204" pitchFamily="34" charset="-122"/>
              </a:rPr>
              <a:t>、税法知识</a:t>
            </a:r>
            <a:r>
              <a:rPr lang="en-US" altLang="zh-CN"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个人所得税</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Rectangle 2"/>
          <p:cNvSpPr>
            <a:spLocks noChangeArrowheads="1"/>
          </p:cNvSpPr>
          <p:nvPr/>
        </p:nvSpPr>
        <p:spPr bwMode="auto">
          <a:xfrm>
            <a:off x="567000" y="1343627"/>
            <a:ext cx="8667001" cy="1372870"/>
          </a:xfrm>
          <a:prstGeom prst="rect">
            <a:avLst/>
          </a:prstGeom>
          <a:noFill/>
          <a:ln>
            <a:noFill/>
          </a:ln>
          <a:effectLst>
            <a:prstShdw prst="shdw18" dist="17961" dir="135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miter lim="800000"/>
                <a:headEnd/>
                <a:tailEnd/>
              </a14:hiddenLine>
            </a:ext>
          </a:extLst>
        </p:spPr>
        <p:txBody>
          <a:bodyPr lIns="0" tIns="0" rIns="674787" bIns="0"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工资个税的计算公式为：</a:t>
            </a:r>
            <a:endParaRPr kumimoji="0" lang="en-US" altLang="zh-CN"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br>
              <a:rPr kumimoji="0" lang="zh-CN" sz="149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br>
            <a:r>
              <a:rPr kumimoji="0" lang="zh-CN" sz="149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应纳税额＝</a:t>
            </a:r>
            <a:r>
              <a:rPr kumimoji="0" lang="zh-CN" altLang="en-US" sz="149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微软雅黑" panose="020B0503020204020204" pitchFamily="34" charset="-122"/>
                <a:cs typeface="+mn-cs"/>
              </a:rPr>
              <a:t>应纳税所得额</a:t>
            </a:r>
            <a:r>
              <a:rPr kumimoji="0" lang="zh-CN" sz="149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（工资薪金所得 －“五险一金”－扣除数）</a:t>
            </a:r>
            <a:r>
              <a:rPr kumimoji="0" lang="zh-CN" altLang="zh-CN" sz="149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sz="149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适用税率－速算扣除数</a:t>
            </a:r>
            <a:endParaRPr kumimoji="0" lang="en-US" altLang="zh-CN" sz="149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扣除标准</a:t>
            </a:r>
            <a:r>
              <a:rPr kumimoji="0" lang="en-US" altLang="zh-CN"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3500</a:t>
            </a:r>
            <a:r>
              <a:rPr kumimoji="0" lang="zh-CN" altLang="en-US"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元</a:t>
            </a:r>
            <a:r>
              <a:rPr kumimoji="0" lang="en-US" altLang="zh-CN"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月（</a:t>
            </a:r>
            <a:r>
              <a:rPr kumimoji="0" lang="en-US" altLang="zh-CN"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2011</a:t>
            </a:r>
            <a:r>
              <a:rPr kumimoji="0" lang="zh-CN" altLang="en-US"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年</a:t>
            </a:r>
            <a:r>
              <a:rPr kumimoji="0" lang="en-US" altLang="zh-CN"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9</a:t>
            </a:r>
            <a:r>
              <a:rPr kumimoji="0" lang="zh-CN" altLang="en-US"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月</a:t>
            </a:r>
            <a:r>
              <a:rPr kumimoji="0" lang="en-US" altLang="zh-CN"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en-US"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日起正式执行）（工资、薪金所得适用）</a:t>
            </a:r>
            <a:endParaRPr kumimoji="0" lang="zh-CN" altLang="en-US"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zh-CN" sz="149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4" name="表格 3"/>
          <p:cNvGraphicFramePr>
            <a:graphicFrameLocks noGrp="1"/>
          </p:cNvGraphicFramePr>
          <p:nvPr/>
        </p:nvGraphicFramePr>
        <p:xfrm>
          <a:off x="575438" y="2676375"/>
          <a:ext cx="8091170" cy="3813175"/>
        </p:xfrm>
        <a:graphic>
          <a:graphicData uri="http://schemas.openxmlformats.org/drawingml/2006/table">
            <a:tbl>
              <a:tblPr/>
              <a:tblGrid>
                <a:gridCol w="4565650"/>
                <a:gridCol w="1514475"/>
                <a:gridCol w="2011045"/>
              </a:tblGrid>
              <a:tr h="340995">
                <a:tc gridSpan="3">
                  <a:txBody>
                    <a:bodyPr/>
                    <a:lstStyle/>
                    <a:p>
                      <a:pPr algn="ctr"/>
                      <a:r>
                        <a:rPr lang="en-US" altLang="zh-CN" sz="1275" b="1" dirty="0">
                          <a:latin typeface="微软雅黑" panose="020B0503020204020204" pitchFamily="34" charset="-122"/>
                          <a:ea typeface="微软雅黑" panose="020B0503020204020204" pitchFamily="34" charset="-122"/>
                        </a:rPr>
                        <a:t>2011</a:t>
                      </a:r>
                      <a:r>
                        <a:rPr lang="zh-CN" altLang="en-US" sz="1275" b="1" dirty="0">
                          <a:latin typeface="微软雅黑" panose="020B0503020204020204" pitchFamily="34" charset="-122"/>
                          <a:ea typeface="微软雅黑" panose="020B0503020204020204" pitchFamily="34" charset="-122"/>
                        </a:rPr>
                        <a:t>年</a:t>
                      </a:r>
                      <a:r>
                        <a:rPr lang="en-US" altLang="zh-CN" sz="1275" b="1" dirty="0">
                          <a:latin typeface="微软雅黑" panose="020B0503020204020204" pitchFamily="34" charset="-122"/>
                          <a:ea typeface="微软雅黑" panose="020B0503020204020204" pitchFamily="34" charset="-122"/>
                        </a:rPr>
                        <a:t>9</a:t>
                      </a:r>
                      <a:r>
                        <a:rPr lang="zh-CN" altLang="en-US" sz="1275" b="1" dirty="0">
                          <a:latin typeface="微软雅黑" panose="020B0503020204020204" pitchFamily="34" charset="-122"/>
                          <a:ea typeface="微软雅黑" panose="020B0503020204020204" pitchFamily="34" charset="-122"/>
                        </a:rPr>
                        <a:t>月</a:t>
                      </a:r>
                      <a:r>
                        <a:rPr lang="en-US" altLang="zh-CN" sz="1275" b="1" dirty="0">
                          <a:latin typeface="微软雅黑" panose="020B0503020204020204" pitchFamily="34" charset="-122"/>
                          <a:ea typeface="微软雅黑" panose="020B0503020204020204" pitchFamily="34" charset="-122"/>
                        </a:rPr>
                        <a:t>1</a:t>
                      </a:r>
                      <a:r>
                        <a:rPr lang="zh-CN" altLang="en-US" sz="1275" b="1" dirty="0">
                          <a:latin typeface="微软雅黑" panose="020B0503020204020204" pitchFamily="34" charset="-122"/>
                          <a:ea typeface="微软雅黑" panose="020B0503020204020204" pitchFamily="34" charset="-122"/>
                        </a:rPr>
                        <a:t>日起调整后的</a:t>
                      </a:r>
                      <a:r>
                        <a:rPr lang="en-US" altLang="zh-CN" sz="1275" b="1" dirty="0">
                          <a:latin typeface="微软雅黑" panose="020B0503020204020204" pitchFamily="34" charset="-122"/>
                          <a:ea typeface="微软雅黑" panose="020B0503020204020204" pitchFamily="34" charset="-122"/>
                        </a:rPr>
                        <a:t>7</a:t>
                      </a:r>
                      <a:r>
                        <a:rPr lang="zh-CN" altLang="en-US" sz="1275" b="1" dirty="0">
                          <a:latin typeface="微软雅黑" panose="020B0503020204020204" pitchFamily="34" charset="-122"/>
                          <a:ea typeface="微软雅黑" panose="020B0503020204020204" pitchFamily="34" charset="-122"/>
                        </a:rPr>
                        <a:t>级超额累进税率</a:t>
                      </a:r>
                      <a:endParaRPr lang="zh-CN" altLang="en-US"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r h="464820">
                <a:tc>
                  <a:txBody>
                    <a:bodyPr/>
                    <a:lstStyle/>
                    <a:p>
                      <a:r>
                        <a:rPr lang="zh-CN" altLang="en-US" sz="1275" b="1">
                          <a:latin typeface="微软雅黑" panose="020B0503020204020204" pitchFamily="34" charset="-122"/>
                          <a:ea typeface="微软雅黑" panose="020B0503020204020204" pitchFamily="34" charset="-122"/>
                        </a:rPr>
                        <a:t>全月应纳税所得额</a:t>
                      </a:r>
                      <a:endParaRPr lang="zh-CN" altLang="en-US"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275" b="1">
                          <a:latin typeface="微软雅黑" panose="020B0503020204020204" pitchFamily="34" charset="-122"/>
                          <a:ea typeface="微软雅黑" panose="020B0503020204020204" pitchFamily="34" charset="-122"/>
                        </a:rPr>
                        <a:t>税率</a:t>
                      </a:r>
                      <a:endParaRPr lang="zh-CN" altLang="en-US"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275" b="1">
                          <a:latin typeface="微软雅黑" panose="020B0503020204020204" pitchFamily="34" charset="-122"/>
                          <a:ea typeface="微软雅黑" panose="020B0503020204020204" pitchFamily="34" charset="-122"/>
                        </a:rPr>
                        <a:t>速算扣除数（元）</a:t>
                      </a:r>
                      <a:endParaRPr lang="zh-CN" altLang="en-US"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995">
                <a:tc>
                  <a:txBody>
                    <a:bodyPr/>
                    <a:lstStyle/>
                    <a:p>
                      <a:pPr algn="l"/>
                      <a:r>
                        <a:rPr lang="zh-CN" altLang="en-US" sz="1275" b="1" dirty="0">
                          <a:latin typeface="微软雅黑" panose="020B0503020204020204" pitchFamily="34" charset="-122"/>
                          <a:ea typeface="微软雅黑" panose="020B0503020204020204" pitchFamily="34" charset="-122"/>
                        </a:rPr>
                        <a:t>全月应纳税所得额不超过</a:t>
                      </a:r>
                      <a:r>
                        <a:rPr lang="en-US" altLang="zh-CN" sz="1275" b="1" dirty="0">
                          <a:latin typeface="微软雅黑" panose="020B0503020204020204" pitchFamily="34" charset="-122"/>
                          <a:ea typeface="微软雅黑" panose="020B0503020204020204" pitchFamily="34" charset="-122"/>
                        </a:rPr>
                        <a:t>1500</a:t>
                      </a:r>
                      <a:r>
                        <a:rPr lang="zh-CN" altLang="en-US" sz="1275" b="1" dirty="0">
                          <a:latin typeface="微软雅黑" panose="020B0503020204020204" pitchFamily="34" charset="-122"/>
                          <a:ea typeface="微软雅黑" panose="020B0503020204020204" pitchFamily="34" charset="-122"/>
                        </a:rPr>
                        <a:t>元</a:t>
                      </a:r>
                      <a:endParaRPr lang="zh-CN" altLang="en-US"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a:latin typeface="微软雅黑" panose="020B0503020204020204" pitchFamily="34" charset="-122"/>
                          <a:ea typeface="微软雅黑" panose="020B0503020204020204" pitchFamily="34" charset="-122"/>
                        </a:rPr>
                        <a:t>3%</a:t>
                      </a:r>
                      <a:endParaRPr lang="en-US" altLang="zh-CN"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a:latin typeface="微软雅黑" panose="020B0503020204020204" pitchFamily="34" charset="-122"/>
                          <a:ea typeface="微软雅黑" panose="020B0503020204020204" pitchFamily="34" charset="-122"/>
                        </a:rPr>
                        <a:t>0</a:t>
                      </a:r>
                      <a:endParaRPr lang="en-US" altLang="zh-CN"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820">
                <a:tc>
                  <a:txBody>
                    <a:bodyPr/>
                    <a:lstStyle/>
                    <a:p>
                      <a:pPr algn="l"/>
                      <a:r>
                        <a:rPr lang="zh-CN" altLang="en-US" sz="1275" b="1" dirty="0">
                          <a:latin typeface="微软雅黑" panose="020B0503020204020204" pitchFamily="34" charset="-122"/>
                          <a:ea typeface="微软雅黑" panose="020B0503020204020204" pitchFamily="34" charset="-122"/>
                        </a:rPr>
                        <a:t>全月应纳税所得额超过</a:t>
                      </a:r>
                      <a:r>
                        <a:rPr lang="en-US" altLang="zh-CN" sz="1275" b="1" dirty="0">
                          <a:latin typeface="微软雅黑" panose="020B0503020204020204" pitchFamily="34" charset="-122"/>
                          <a:ea typeface="微软雅黑" panose="020B0503020204020204" pitchFamily="34" charset="-122"/>
                        </a:rPr>
                        <a:t>1500</a:t>
                      </a:r>
                      <a:r>
                        <a:rPr lang="zh-CN" altLang="en-US" sz="1275" b="1" dirty="0">
                          <a:latin typeface="微软雅黑" panose="020B0503020204020204" pitchFamily="34" charset="-122"/>
                          <a:ea typeface="微软雅黑" panose="020B0503020204020204" pitchFamily="34" charset="-122"/>
                        </a:rPr>
                        <a:t>元至</a:t>
                      </a:r>
                      <a:r>
                        <a:rPr lang="en-US" altLang="zh-CN" sz="1275" b="1" dirty="0">
                          <a:latin typeface="微软雅黑" panose="020B0503020204020204" pitchFamily="34" charset="-122"/>
                          <a:ea typeface="微软雅黑" panose="020B0503020204020204" pitchFamily="34" charset="-122"/>
                        </a:rPr>
                        <a:t>4500</a:t>
                      </a:r>
                      <a:r>
                        <a:rPr lang="zh-CN" altLang="en-US" sz="1275" b="1" dirty="0">
                          <a:latin typeface="微软雅黑" panose="020B0503020204020204" pitchFamily="34" charset="-122"/>
                          <a:ea typeface="微软雅黑" panose="020B0503020204020204" pitchFamily="34" charset="-122"/>
                        </a:rPr>
                        <a:t>元</a:t>
                      </a:r>
                      <a:endParaRPr lang="zh-CN" altLang="en-US"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a:latin typeface="微软雅黑" panose="020B0503020204020204" pitchFamily="34" charset="-122"/>
                          <a:ea typeface="微软雅黑" panose="020B0503020204020204" pitchFamily="34" charset="-122"/>
                        </a:rPr>
                        <a:t>10%</a:t>
                      </a:r>
                      <a:endParaRPr lang="en-US" altLang="zh-CN"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a:latin typeface="微软雅黑" panose="020B0503020204020204" pitchFamily="34" charset="-122"/>
                          <a:ea typeface="微软雅黑" panose="020B0503020204020204" pitchFamily="34" charset="-122"/>
                        </a:rPr>
                        <a:t>105</a:t>
                      </a:r>
                      <a:endParaRPr lang="en-US" altLang="zh-CN"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820">
                <a:tc>
                  <a:txBody>
                    <a:bodyPr/>
                    <a:lstStyle/>
                    <a:p>
                      <a:pPr algn="l"/>
                      <a:r>
                        <a:rPr lang="zh-CN" altLang="en-US" sz="1275" b="1" dirty="0">
                          <a:latin typeface="微软雅黑" panose="020B0503020204020204" pitchFamily="34" charset="-122"/>
                          <a:ea typeface="微软雅黑" panose="020B0503020204020204" pitchFamily="34" charset="-122"/>
                        </a:rPr>
                        <a:t>全月应纳税所得额超过</a:t>
                      </a:r>
                      <a:r>
                        <a:rPr lang="en-US" altLang="zh-CN" sz="1275" b="1" dirty="0">
                          <a:latin typeface="微软雅黑" panose="020B0503020204020204" pitchFamily="34" charset="-122"/>
                          <a:ea typeface="微软雅黑" panose="020B0503020204020204" pitchFamily="34" charset="-122"/>
                        </a:rPr>
                        <a:t>4500</a:t>
                      </a:r>
                      <a:r>
                        <a:rPr lang="zh-CN" altLang="en-US" sz="1275" b="1" dirty="0">
                          <a:latin typeface="微软雅黑" panose="020B0503020204020204" pitchFamily="34" charset="-122"/>
                          <a:ea typeface="微软雅黑" panose="020B0503020204020204" pitchFamily="34" charset="-122"/>
                        </a:rPr>
                        <a:t>元至</a:t>
                      </a:r>
                      <a:r>
                        <a:rPr lang="en-US" altLang="zh-CN" sz="1275" b="1" dirty="0">
                          <a:latin typeface="微软雅黑" panose="020B0503020204020204" pitchFamily="34" charset="-122"/>
                          <a:ea typeface="微软雅黑" panose="020B0503020204020204" pitchFamily="34" charset="-122"/>
                        </a:rPr>
                        <a:t>9000</a:t>
                      </a:r>
                      <a:r>
                        <a:rPr lang="zh-CN" altLang="en-US" sz="1275" b="1" dirty="0">
                          <a:latin typeface="微软雅黑" panose="020B0503020204020204" pitchFamily="34" charset="-122"/>
                          <a:ea typeface="微软雅黑" panose="020B0503020204020204" pitchFamily="34" charset="-122"/>
                        </a:rPr>
                        <a:t>元</a:t>
                      </a:r>
                      <a:endParaRPr lang="zh-CN" altLang="en-US"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a:latin typeface="微软雅黑" panose="020B0503020204020204" pitchFamily="34" charset="-122"/>
                          <a:ea typeface="微软雅黑" panose="020B0503020204020204" pitchFamily="34" charset="-122"/>
                        </a:rPr>
                        <a:t>20%</a:t>
                      </a:r>
                      <a:endParaRPr lang="en-US" altLang="zh-CN"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dirty="0">
                          <a:latin typeface="微软雅黑" panose="020B0503020204020204" pitchFamily="34" charset="-122"/>
                          <a:ea typeface="微软雅黑" panose="020B0503020204020204" pitchFamily="34" charset="-122"/>
                        </a:rPr>
                        <a:t>555</a:t>
                      </a:r>
                      <a:endParaRPr lang="en-US" altLang="zh-CN"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090">
                <a:tc>
                  <a:txBody>
                    <a:bodyPr/>
                    <a:lstStyle/>
                    <a:p>
                      <a:pPr algn="l"/>
                      <a:r>
                        <a:rPr lang="zh-CN" altLang="en-US" sz="1275" b="1" dirty="0">
                          <a:latin typeface="微软雅黑" panose="020B0503020204020204" pitchFamily="34" charset="-122"/>
                          <a:ea typeface="微软雅黑" panose="020B0503020204020204" pitchFamily="34" charset="-122"/>
                        </a:rPr>
                        <a:t>全月应纳税所得额超过</a:t>
                      </a:r>
                      <a:r>
                        <a:rPr lang="en-US" altLang="zh-CN" sz="1275" b="1" dirty="0">
                          <a:latin typeface="微软雅黑" panose="020B0503020204020204" pitchFamily="34" charset="-122"/>
                          <a:ea typeface="微软雅黑" panose="020B0503020204020204" pitchFamily="34" charset="-122"/>
                        </a:rPr>
                        <a:t>9000</a:t>
                      </a:r>
                      <a:r>
                        <a:rPr lang="zh-CN" altLang="en-US" sz="1275" b="1" dirty="0">
                          <a:latin typeface="微软雅黑" panose="020B0503020204020204" pitchFamily="34" charset="-122"/>
                          <a:ea typeface="微软雅黑" panose="020B0503020204020204" pitchFamily="34" charset="-122"/>
                        </a:rPr>
                        <a:t>元至</a:t>
                      </a:r>
                      <a:r>
                        <a:rPr lang="en-US" altLang="zh-CN" sz="1275" b="1" dirty="0">
                          <a:latin typeface="微软雅黑" panose="020B0503020204020204" pitchFamily="34" charset="-122"/>
                          <a:ea typeface="微软雅黑" panose="020B0503020204020204" pitchFamily="34" charset="-122"/>
                        </a:rPr>
                        <a:t>35000</a:t>
                      </a:r>
                      <a:r>
                        <a:rPr lang="zh-CN" altLang="en-US" sz="1275" b="1" dirty="0">
                          <a:latin typeface="微软雅黑" panose="020B0503020204020204" pitchFamily="34" charset="-122"/>
                          <a:ea typeface="微软雅黑" panose="020B0503020204020204" pitchFamily="34" charset="-122"/>
                        </a:rPr>
                        <a:t>元</a:t>
                      </a:r>
                      <a:endParaRPr lang="zh-CN" altLang="en-US"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dirty="0">
                          <a:latin typeface="微软雅黑" panose="020B0503020204020204" pitchFamily="34" charset="-122"/>
                          <a:ea typeface="微软雅黑" panose="020B0503020204020204" pitchFamily="34" charset="-122"/>
                        </a:rPr>
                        <a:t>25%</a:t>
                      </a:r>
                      <a:endParaRPr lang="en-US" altLang="zh-CN"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dirty="0">
                          <a:latin typeface="微软雅黑" panose="020B0503020204020204" pitchFamily="34" charset="-122"/>
                          <a:ea typeface="微软雅黑" panose="020B0503020204020204" pitchFamily="34" charset="-122"/>
                        </a:rPr>
                        <a:t>1005</a:t>
                      </a:r>
                      <a:endParaRPr lang="en-US" altLang="zh-CN"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820">
                <a:tc>
                  <a:txBody>
                    <a:bodyPr/>
                    <a:lstStyle/>
                    <a:p>
                      <a:pPr algn="l"/>
                      <a:r>
                        <a:rPr lang="zh-CN" altLang="en-US" sz="1275" b="1" dirty="0">
                          <a:latin typeface="微软雅黑" panose="020B0503020204020204" pitchFamily="34" charset="-122"/>
                          <a:ea typeface="微软雅黑" panose="020B0503020204020204" pitchFamily="34" charset="-122"/>
                        </a:rPr>
                        <a:t>全月应纳税所得额超过</a:t>
                      </a:r>
                      <a:r>
                        <a:rPr lang="en-US" altLang="zh-CN" sz="1275" b="1" dirty="0">
                          <a:latin typeface="微软雅黑" panose="020B0503020204020204" pitchFamily="34" charset="-122"/>
                          <a:ea typeface="微软雅黑" panose="020B0503020204020204" pitchFamily="34" charset="-122"/>
                        </a:rPr>
                        <a:t>35000</a:t>
                      </a:r>
                      <a:r>
                        <a:rPr lang="zh-CN" altLang="en-US" sz="1275" b="1" dirty="0">
                          <a:latin typeface="微软雅黑" panose="020B0503020204020204" pitchFamily="34" charset="-122"/>
                          <a:ea typeface="微软雅黑" panose="020B0503020204020204" pitchFamily="34" charset="-122"/>
                        </a:rPr>
                        <a:t>元至</a:t>
                      </a:r>
                      <a:r>
                        <a:rPr lang="en-US" altLang="zh-CN" sz="1275" b="1" dirty="0">
                          <a:latin typeface="微软雅黑" panose="020B0503020204020204" pitchFamily="34" charset="-122"/>
                          <a:ea typeface="微软雅黑" panose="020B0503020204020204" pitchFamily="34" charset="-122"/>
                        </a:rPr>
                        <a:t>55000</a:t>
                      </a:r>
                      <a:r>
                        <a:rPr lang="zh-CN" altLang="en-US" sz="1275" b="1" dirty="0">
                          <a:latin typeface="微软雅黑" panose="020B0503020204020204" pitchFamily="34" charset="-122"/>
                          <a:ea typeface="微软雅黑" panose="020B0503020204020204" pitchFamily="34" charset="-122"/>
                        </a:rPr>
                        <a:t>元</a:t>
                      </a:r>
                      <a:endParaRPr lang="zh-CN" altLang="en-US"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a:latin typeface="微软雅黑" panose="020B0503020204020204" pitchFamily="34" charset="-122"/>
                          <a:ea typeface="微软雅黑" panose="020B0503020204020204" pitchFamily="34" charset="-122"/>
                        </a:rPr>
                        <a:t>30%</a:t>
                      </a:r>
                      <a:endParaRPr lang="en-US" altLang="zh-CN"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dirty="0">
                          <a:latin typeface="微软雅黑" panose="020B0503020204020204" pitchFamily="34" charset="-122"/>
                          <a:ea typeface="微软雅黑" panose="020B0503020204020204" pitchFamily="34" charset="-122"/>
                        </a:rPr>
                        <a:t>2755</a:t>
                      </a:r>
                      <a:endParaRPr lang="en-US" altLang="zh-CN"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820">
                <a:tc>
                  <a:txBody>
                    <a:bodyPr/>
                    <a:lstStyle/>
                    <a:p>
                      <a:pPr algn="l"/>
                      <a:r>
                        <a:rPr lang="zh-CN" altLang="en-US" sz="1275" b="1" dirty="0">
                          <a:latin typeface="微软雅黑" panose="020B0503020204020204" pitchFamily="34" charset="-122"/>
                          <a:ea typeface="微软雅黑" panose="020B0503020204020204" pitchFamily="34" charset="-122"/>
                        </a:rPr>
                        <a:t>全月应纳税所得额超过</a:t>
                      </a:r>
                      <a:r>
                        <a:rPr lang="en-US" altLang="zh-CN" sz="1275" b="1" dirty="0">
                          <a:latin typeface="微软雅黑" panose="020B0503020204020204" pitchFamily="34" charset="-122"/>
                          <a:ea typeface="微软雅黑" panose="020B0503020204020204" pitchFamily="34" charset="-122"/>
                        </a:rPr>
                        <a:t>55000</a:t>
                      </a:r>
                      <a:r>
                        <a:rPr lang="zh-CN" altLang="en-US" sz="1275" b="1" dirty="0">
                          <a:latin typeface="微软雅黑" panose="020B0503020204020204" pitchFamily="34" charset="-122"/>
                          <a:ea typeface="微软雅黑" panose="020B0503020204020204" pitchFamily="34" charset="-122"/>
                        </a:rPr>
                        <a:t>元至</a:t>
                      </a:r>
                      <a:r>
                        <a:rPr lang="en-US" altLang="zh-CN" sz="1275" b="1" dirty="0">
                          <a:latin typeface="微软雅黑" panose="020B0503020204020204" pitchFamily="34" charset="-122"/>
                          <a:ea typeface="微软雅黑" panose="020B0503020204020204" pitchFamily="34" charset="-122"/>
                        </a:rPr>
                        <a:t>80000</a:t>
                      </a:r>
                      <a:r>
                        <a:rPr lang="zh-CN" altLang="en-US" sz="1275" b="1" dirty="0">
                          <a:latin typeface="微软雅黑" panose="020B0503020204020204" pitchFamily="34" charset="-122"/>
                          <a:ea typeface="微软雅黑" panose="020B0503020204020204" pitchFamily="34" charset="-122"/>
                        </a:rPr>
                        <a:t>元</a:t>
                      </a:r>
                      <a:endParaRPr lang="zh-CN" altLang="en-US"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a:latin typeface="微软雅黑" panose="020B0503020204020204" pitchFamily="34" charset="-122"/>
                          <a:ea typeface="微软雅黑" panose="020B0503020204020204" pitchFamily="34" charset="-122"/>
                        </a:rPr>
                        <a:t>35%</a:t>
                      </a:r>
                      <a:endParaRPr lang="en-US" altLang="zh-CN"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dirty="0">
                          <a:latin typeface="微软雅黑" panose="020B0503020204020204" pitchFamily="34" charset="-122"/>
                          <a:ea typeface="微软雅黑" panose="020B0503020204020204" pitchFamily="34" charset="-122"/>
                        </a:rPr>
                        <a:t>5505</a:t>
                      </a:r>
                      <a:endParaRPr lang="en-US" altLang="zh-CN"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995">
                <a:tc>
                  <a:txBody>
                    <a:bodyPr/>
                    <a:lstStyle/>
                    <a:p>
                      <a:pPr algn="l"/>
                      <a:r>
                        <a:rPr lang="zh-CN" altLang="en-US" sz="1275" b="1" dirty="0">
                          <a:latin typeface="微软雅黑" panose="020B0503020204020204" pitchFamily="34" charset="-122"/>
                          <a:ea typeface="微软雅黑" panose="020B0503020204020204" pitchFamily="34" charset="-122"/>
                        </a:rPr>
                        <a:t>全月应纳税所得额超过</a:t>
                      </a:r>
                      <a:r>
                        <a:rPr lang="en-US" altLang="zh-CN" sz="1275" b="1" dirty="0">
                          <a:latin typeface="微软雅黑" panose="020B0503020204020204" pitchFamily="34" charset="-122"/>
                          <a:ea typeface="微软雅黑" panose="020B0503020204020204" pitchFamily="34" charset="-122"/>
                        </a:rPr>
                        <a:t>80000</a:t>
                      </a:r>
                      <a:r>
                        <a:rPr lang="zh-CN" altLang="en-US" sz="1275" b="1" dirty="0">
                          <a:latin typeface="微软雅黑" panose="020B0503020204020204" pitchFamily="34" charset="-122"/>
                          <a:ea typeface="微软雅黑" panose="020B0503020204020204" pitchFamily="34" charset="-122"/>
                        </a:rPr>
                        <a:t>元</a:t>
                      </a:r>
                      <a:endParaRPr lang="zh-CN" altLang="en-US"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a:latin typeface="微软雅黑" panose="020B0503020204020204" pitchFamily="34" charset="-122"/>
                          <a:ea typeface="微软雅黑" panose="020B0503020204020204" pitchFamily="34" charset="-122"/>
                        </a:rPr>
                        <a:t>45%</a:t>
                      </a:r>
                      <a:endParaRPr lang="en-US" altLang="zh-CN" sz="1275" b="1">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75" b="1" dirty="0">
                          <a:latin typeface="微软雅黑" panose="020B0503020204020204" pitchFamily="34" charset="-122"/>
                          <a:ea typeface="微软雅黑" panose="020B0503020204020204" pitchFamily="34" charset="-122"/>
                        </a:rPr>
                        <a:t>13505</a:t>
                      </a:r>
                      <a:endParaRPr lang="en-US" altLang="zh-CN" sz="1275" b="1" dirty="0">
                        <a:latin typeface="微软雅黑" panose="020B0503020204020204" pitchFamily="34" charset="-122"/>
                        <a:ea typeface="微软雅黑" panose="020B0503020204020204" pitchFamily="34" charset="-122"/>
                      </a:endParaRPr>
                    </a:p>
                  </a:txBody>
                  <a:tcPr marL="89097" marR="89097" marT="44555" marB="445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12</a:t>
            </a:r>
            <a:r>
              <a:rPr lang="zh-CN" altLang="en-US" sz="1800" b="0" dirty="0">
                <a:solidFill>
                  <a:schemeClr val="tx1"/>
                </a:solidFill>
                <a:latin typeface="微软雅黑" panose="020B0503020204020204" pitchFamily="34" charset="-122"/>
                <a:ea typeface="微软雅黑" panose="020B0503020204020204" pitchFamily="34" charset="-122"/>
              </a:rPr>
              <a:t>、税法知识</a:t>
            </a:r>
            <a:r>
              <a:rPr lang="en-US" altLang="zh-CN"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个人所得税</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5" name="直接连接符 4"/>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7" name="Group 7"/>
          <p:cNvGrpSpPr/>
          <p:nvPr/>
        </p:nvGrpSpPr>
        <p:grpSpPr>
          <a:xfrm>
            <a:off x="1017440" y="1428735"/>
            <a:ext cx="6237001" cy="4772250"/>
            <a:chOff x="3040" y="1232"/>
            <a:chExt cx="2266" cy="2411"/>
          </a:xfrm>
        </p:grpSpPr>
        <p:sp>
          <p:nvSpPr>
            <p:cNvPr id="41990" name="Rectangle 8"/>
            <p:cNvSpPr/>
            <p:nvPr/>
          </p:nvSpPr>
          <p:spPr>
            <a:xfrm rot="301233">
              <a:off x="3162" y="1232"/>
              <a:ext cx="2144" cy="2411"/>
            </a:xfrm>
            <a:prstGeom prst="rect">
              <a:avLst/>
            </a:prstGeom>
            <a:solidFill>
              <a:srgbClr val="000000">
                <a:alpha val="39999"/>
              </a:srgbClr>
            </a:solidFill>
            <a:ln w="9525">
              <a:noFill/>
            </a:ln>
          </p:spPr>
          <p:txBody>
            <a:bodyPr wrap="none" anchor="ctr"/>
            <a:p>
              <a:endParaRPr lang="zh-CN" altLang="zh-CN" sz="1915" dirty="0">
                <a:latin typeface="Arial" panose="020B0604020202020204" pitchFamily="34" charset="0"/>
                <a:ea typeface="宋体" panose="02010600030101010101" pitchFamily="2" charset="-122"/>
              </a:endParaRPr>
            </a:p>
          </p:txBody>
        </p:sp>
        <p:sp>
          <p:nvSpPr>
            <p:cNvPr id="41991" name="Rectangle 9"/>
            <p:cNvSpPr/>
            <p:nvPr/>
          </p:nvSpPr>
          <p:spPr>
            <a:xfrm>
              <a:off x="3040" y="1344"/>
              <a:ext cx="2096" cy="2202"/>
            </a:xfrm>
            <a:prstGeom prst="rect">
              <a:avLst/>
            </a:prstGeom>
            <a:gradFill rotWithShape="1">
              <a:gsLst>
                <a:gs pos="0">
                  <a:srgbClr val="FFFFFF"/>
                </a:gs>
                <a:gs pos="100000">
                  <a:srgbClr val="ABC9BC"/>
                </a:gs>
              </a:gsLst>
              <a:lin ang="2700000" scaled="1"/>
              <a:tileRect/>
            </a:gradFill>
            <a:ln w="9525" cap="flat" cmpd="sng">
              <a:solidFill>
                <a:srgbClr val="000000"/>
              </a:solidFill>
              <a:prstDash val="solid"/>
              <a:miter/>
              <a:headEnd type="none" w="med" len="med"/>
              <a:tailEnd type="none" w="med" len="med"/>
            </a:ln>
          </p:spPr>
          <p:txBody>
            <a:bodyPr wrap="none" anchor="ctr"/>
            <a:p>
              <a:endParaRPr lang="zh-CN" altLang="zh-CN" sz="1915" dirty="0">
                <a:latin typeface="Arial" panose="020B0604020202020204" pitchFamily="34" charset="0"/>
                <a:ea typeface="宋体" panose="02010600030101010101" pitchFamily="2" charset="-122"/>
              </a:endParaRPr>
            </a:p>
          </p:txBody>
        </p:sp>
        <p:sp>
          <p:nvSpPr>
            <p:cNvPr id="41992" name="Text Box 10"/>
            <p:cNvSpPr txBox="1"/>
            <p:nvPr/>
          </p:nvSpPr>
          <p:spPr>
            <a:xfrm>
              <a:off x="3114" y="1760"/>
              <a:ext cx="1980" cy="1237"/>
            </a:xfrm>
            <a:prstGeom prst="rect">
              <a:avLst/>
            </a:prstGeom>
            <a:noFill/>
            <a:ln w="9525">
              <a:noFill/>
            </a:ln>
          </p:spPr>
          <p:txBody>
            <a:bodyPr>
              <a:spAutoFit/>
            </a:bodyPr>
            <a:p>
              <a:pPr algn="ctr" eaLnBrk="0" hangingPunct="0"/>
              <a:r>
                <a:rPr lang="zh-CN" altLang="en-US" sz="2550" b="1" dirty="0">
                  <a:solidFill>
                    <a:srgbClr val="FF0000"/>
                  </a:solidFill>
                  <a:latin typeface="微软雅黑" panose="020B0503020204020204" pitchFamily="34" charset="-122"/>
                </a:rPr>
                <a:t>发    票</a:t>
              </a:r>
              <a:endParaRPr lang="zh-CN" altLang="en-US" sz="2550" b="1" dirty="0">
                <a:solidFill>
                  <a:srgbClr val="FF0000"/>
                </a:solidFill>
                <a:latin typeface="微软雅黑" panose="020B0503020204020204" pitchFamily="34" charset="-122"/>
              </a:endParaRPr>
            </a:p>
            <a:p>
              <a:pPr eaLnBrk="0" hangingPunct="0">
                <a:lnSpc>
                  <a:spcPct val="150000"/>
                </a:lnSpc>
              </a:pPr>
              <a:r>
                <a:rPr lang="zh-CN" altLang="en-US" sz="2125" b="1" dirty="0">
                  <a:latin typeface="微软雅黑" panose="020B0503020204020204" pitchFamily="34" charset="-122"/>
                </a:rPr>
                <a:t>发票是财务收支的法定凭证，是会计核算的原始依据，也是审计机关、税务机关执法检查的重要依据。</a:t>
              </a:r>
              <a:endParaRPr lang="en-US" altLang="zh-CN" sz="2125" b="1" dirty="0">
                <a:latin typeface="微软雅黑" panose="020B0503020204020204" pitchFamily="34" charset="-122"/>
              </a:endParaRPr>
            </a:p>
            <a:p>
              <a:pPr eaLnBrk="0" hangingPunct="0">
                <a:lnSpc>
                  <a:spcPct val="150000"/>
                </a:lnSpc>
              </a:pPr>
              <a:endParaRPr lang="zh-CN" altLang="en-US" sz="2125" b="1" dirty="0">
                <a:solidFill>
                  <a:srgbClr val="000000"/>
                </a:solidFill>
                <a:latin typeface="Arial" panose="020B0604020202020204" pitchFamily="34" charset="0"/>
                <a:ea typeface="宋体" panose="02010600030101010101" pitchFamily="2" charset="-122"/>
              </a:endParaRPr>
            </a:p>
          </p:txBody>
        </p:sp>
      </p:grpSp>
      <p:pic>
        <p:nvPicPr>
          <p:cNvPr id="41988" name="Picture 4"/>
          <p:cNvPicPr>
            <a:picLocks noChangeAspect="1"/>
          </p:cNvPicPr>
          <p:nvPr/>
        </p:nvPicPr>
        <p:blipFill>
          <a:blip r:embed="rId1"/>
          <a:stretch>
            <a:fillRect/>
          </a:stretch>
        </p:blipFill>
        <p:spPr>
          <a:xfrm>
            <a:off x="7452001" y="4775625"/>
            <a:ext cx="1731375" cy="1549125"/>
          </a:xfrm>
          <a:prstGeom prst="rect">
            <a:avLst/>
          </a:prstGeom>
          <a:noFill/>
          <a:ln w="9525">
            <a:noFill/>
          </a:ln>
          <a:effectLst>
            <a:prstShdw prst="shdw13" dist="53882" dir="13499999">
              <a:schemeClr val="bg2">
                <a:alpha val="50000"/>
              </a:schemeClr>
            </a:prstShdw>
          </a:effectLst>
        </p:spPr>
      </p:pic>
      <p:sp>
        <p:nvSpPr>
          <p:cNvPr id="41989" name="矩形 2"/>
          <p:cNvSpPr/>
          <p:nvPr/>
        </p:nvSpPr>
        <p:spPr>
          <a:xfrm>
            <a:off x="1377000" y="4367250"/>
            <a:ext cx="4860000" cy="746760"/>
          </a:xfrm>
          <a:prstGeom prst="rect">
            <a:avLst/>
          </a:prstGeom>
          <a:noFill/>
          <a:ln w="9525">
            <a:noFill/>
          </a:ln>
        </p:spPr>
        <p:txBody>
          <a:bodyPr>
            <a:spAutoFit/>
          </a:bodyPr>
          <a:p>
            <a:r>
              <a:rPr lang="zh-CN" altLang="en-US" sz="2125" b="1" dirty="0">
                <a:latin typeface="Arial" panose="020B0604020202020204" pitchFamily="34" charset="0"/>
              </a:rPr>
              <a:t>发票的基本联次包括</a:t>
            </a:r>
            <a:r>
              <a:rPr lang="zh-CN" altLang="en-US" sz="2125" b="1" dirty="0">
                <a:solidFill>
                  <a:srgbClr val="FF0000"/>
                </a:solidFill>
                <a:latin typeface="Arial" panose="020B0604020202020204" pitchFamily="34" charset="0"/>
              </a:rPr>
              <a:t>存根联、发票联、记账联</a:t>
            </a:r>
            <a:r>
              <a:rPr lang="zh-CN" altLang="en-US" sz="2125" b="1" dirty="0">
                <a:latin typeface="Arial" panose="020B0604020202020204" pitchFamily="34" charset="0"/>
              </a:rPr>
              <a:t>。</a:t>
            </a:r>
            <a:endParaRPr lang="zh-CN" altLang="en-US" sz="2125" b="1" dirty="0">
              <a:latin typeface="Arial" panose="020B0604020202020204" pitchFamily="34" charset="0"/>
            </a:endParaRPr>
          </a:p>
        </p:txBody>
      </p:sp>
      <p:sp>
        <p:nvSpPr>
          <p:cNvPr id="2"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13</a:t>
            </a:r>
            <a:r>
              <a:rPr lang="zh-CN" altLang="en-US" sz="1800" b="0" dirty="0">
                <a:solidFill>
                  <a:schemeClr val="tx1"/>
                </a:solidFill>
                <a:latin typeface="微软雅黑" panose="020B0503020204020204" pitchFamily="34" charset="-122"/>
                <a:ea typeface="微软雅黑" panose="020B0503020204020204" pitchFamily="34" charset="-122"/>
              </a:rPr>
              <a:t>、税法知识</a:t>
            </a:r>
            <a:r>
              <a:rPr lang="en-US" altLang="zh-CN"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发票</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5" name="直接连接符 4"/>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Box 119"/>
          <p:cNvSpPr txBox="1"/>
          <p:nvPr/>
        </p:nvSpPr>
        <p:spPr>
          <a:xfrm>
            <a:off x="648000" y="1404000"/>
            <a:ext cx="8424001" cy="2219960"/>
          </a:xfrm>
          <a:prstGeom prst="rect">
            <a:avLst/>
          </a:prstGeom>
          <a:gradFill rotWithShape="0">
            <a:gsLst>
              <a:gs pos="0">
                <a:srgbClr val="FFEFD1">
                  <a:alpha val="100000"/>
                </a:srgbClr>
              </a:gs>
              <a:gs pos="64999">
                <a:srgbClr val="F0EBD5">
                  <a:alpha val="100000"/>
                </a:srgbClr>
              </a:gs>
              <a:gs pos="100000">
                <a:srgbClr val="D1C39F">
                  <a:alpha val="100000"/>
                </a:srgbClr>
              </a:gs>
            </a:gsLst>
            <a:lin ang="5400000"/>
            <a:tileRect/>
          </a:gradFill>
          <a:ln w="9525">
            <a:noFill/>
          </a:ln>
        </p:spPr>
        <p:txBody>
          <a:bodyPr>
            <a:spAutoFit/>
          </a:bodyPr>
          <a:p>
            <a:pPr>
              <a:lnSpc>
                <a:spcPct val="130000"/>
              </a:lnSpc>
              <a:spcBef>
                <a:spcPct val="50000"/>
              </a:spcBef>
              <a:buClr>
                <a:srgbClr val="0000FF"/>
              </a:buClr>
              <a:buFont typeface="Wingdings" panose="05000000000000000000" pitchFamily="2" charset="2"/>
              <a:buChar char="u"/>
            </a:pPr>
            <a:r>
              <a:rPr lang="zh-CN" altLang="en-US" sz="2125" b="1" dirty="0">
                <a:latin typeface="微软雅黑" panose="020B0503020204020204" pitchFamily="34" charset="-122"/>
              </a:rPr>
              <a:t>税法规定用于财务报销的发票，发票抬头必须写</a:t>
            </a:r>
            <a:r>
              <a:rPr lang="zh-CN" altLang="en-US" sz="2125" b="1" dirty="0">
                <a:solidFill>
                  <a:srgbClr val="FF0000"/>
                </a:solidFill>
                <a:latin typeface="微软雅黑" panose="020B0503020204020204" pitchFamily="34" charset="-122"/>
              </a:rPr>
              <a:t>单位的全称</a:t>
            </a:r>
            <a:r>
              <a:rPr lang="zh-CN" altLang="en-US" sz="2125" b="1" dirty="0">
                <a:latin typeface="微软雅黑" panose="020B0503020204020204" pitchFamily="34" charset="-122"/>
              </a:rPr>
              <a:t>（与公司营业执照一致），</a:t>
            </a:r>
            <a:r>
              <a:rPr lang="zh-CN" altLang="en-US" sz="2125" b="1" dirty="0">
                <a:solidFill>
                  <a:srgbClr val="FF0000"/>
                </a:solidFill>
                <a:latin typeface="微软雅黑" panose="020B0503020204020204" pitchFamily="34" charset="-122"/>
              </a:rPr>
              <a:t>不得使用简称。</a:t>
            </a:r>
            <a:endParaRPr lang="zh-CN" altLang="en-US" sz="2125" b="1" dirty="0">
              <a:solidFill>
                <a:srgbClr val="FF0000"/>
              </a:solidFill>
              <a:latin typeface="微软雅黑" panose="020B0503020204020204" pitchFamily="34" charset="-122"/>
            </a:endParaRPr>
          </a:p>
          <a:p>
            <a:pPr>
              <a:lnSpc>
                <a:spcPct val="130000"/>
              </a:lnSpc>
              <a:buClr>
                <a:srgbClr val="0000FF"/>
              </a:buClr>
              <a:buFont typeface="Wingdings" panose="05000000000000000000" pitchFamily="2" charset="2"/>
              <a:buChar char="u"/>
            </a:pPr>
            <a:r>
              <a:rPr lang="zh-CN" altLang="en-US" sz="2125" b="1" dirty="0">
                <a:latin typeface="微软雅黑" panose="020B0503020204020204" pitchFamily="34" charset="-122"/>
              </a:rPr>
              <a:t>常见问题：举办大型会议、培训等活动，费用各单位自行承担，由会务主办方统一结算的情况下，发票应如何开具？</a:t>
            </a:r>
            <a:endParaRPr lang="zh-CN" altLang="en-US" sz="2125" b="1" dirty="0">
              <a:latin typeface="微软雅黑" panose="020B0503020204020204" pitchFamily="34" charset="-122"/>
            </a:endParaRPr>
          </a:p>
          <a:p>
            <a:pPr>
              <a:lnSpc>
                <a:spcPct val="130000"/>
              </a:lnSpc>
              <a:buClr>
                <a:srgbClr val="0000FF"/>
              </a:buClr>
              <a:buFont typeface="Wingdings" panose="05000000000000000000" pitchFamily="2" charset="2"/>
              <a:buNone/>
            </a:pPr>
            <a:r>
              <a:rPr lang="zh-CN" altLang="en-US" sz="2125" b="1" dirty="0">
                <a:latin typeface="微软雅黑" panose="020B0503020204020204" pitchFamily="34" charset="-122"/>
              </a:rPr>
              <a:t>  </a:t>
            </a:r>
            <a:r>
              <a:rPr lang="zh-CN" altLang="en-US" sz="2125" b="1" dirty="0">
                <a:solidFill>
                  <a:srgbClr val="6600CC"/>
                </a:solidFill>
                <a:latin typeface="微软雅黑" panose="020B0503020204020204" pitchFamily="34" charset="-122"/>
              </a:rPr>
              <a:t>费用由哪个单位承担，发票抬头就要开立哪个单位的全称</a:t>
            </a:r>
            <a:r>
              <a:rPr lang="zh-CN" altLang="en-US" sz="2125" b="1" dirty="0">
                <a:solidFill>
                  <a:srgbClr val="6600CC"/>
                </a:solidFill>
                <a:latin typeface="Arial" panose="020B0604020202020204" pitchFamily="34" charset="0"/>
                <a:ea typeface="宋体" panose="02010600030101010101" pitchFamily="2" charset="-122"/>
              </a:rPr>
              <a:t>，</a:t>
            </a:r>
            <a:endParaRPr lang="zh-CN" altLang="en-US" sz="2125" b="1" dirty="0">
              <a:solidFill>
                <a:srgbClr val="6600CC"/>
              </a:solidFill>
              <a:latin typeface="微软雅黑" panose="020B0503020204020204" pitchFamily="34" charset="-122"/>
            </a:endParaRPr>
          </a:p>
        </p:txBody>
      </p:sp>
      <p:sp>
        <p:nvSpPr>
          <p:cNvPr id="43011" name="TextBox 11"/>
          <p:cNvSpPr txBox="1"/>
          <p:nvPr/>
        </p:nvSpPr>
        <p:spPr>
          <a:xfrm>
            <a:off x="648000" y="3672000"/>
            <a:ext cx="8424001" cy="2990215"/>
          </a:xfrm>
          <a:prstGeom prst="rect">
            <a:avLst/>
          </a:prstGeom>
          <a:noFill/>
          <a:ln w="9525">
            <a:noFill/>
          </a:ln>
        </p:spPr>
        <p:txBody>
          <a:bodyPr>
            <a:spAutoFit/>
          </a:bodyPr>
          <a:p>
            <a:pPr>
              <a:lnSpc>
                <a:spcPct val="150000"/>
              </a:lnSpc>
            </a:pPr>
            <a:r>
              <a:rPr lang="zh-CN" altLang="en-US" sz="2125" b="1" dirty="0">
                <a:latin typeface="微软雅黑" panose="020B0503020204020204" pitchFamily="34" charset="-122"/>
              </a:rPr>
              <a:t>举例：</a:t>
            </a:r>
            <a:endParaRPr lang="zh-CN" altLang="en-US" sz="2125" b="1" dirty="0">
              <a:latin typeface="微软雅黑" panose="020B0503020204020204" pitchFamily="34" charset="-122"/>
            </a:endParaRPr>
          </a:p>
          <a:p>
            <a:pPr>
              <a:lnSpc>
                <a:spcPct val="150000"/>
              </a:lnSpc>
            </a:pPr>
            <a:r>
              <a:rPr lang="zh-CN" altLang="en-US" sz="2125" b="1" dirty="0">
                <a:latin typeface="微软雅黑" panose="020B0503020204020204" pitchFamily="34" charset="-122"/>
              </a:rPr>
              <a:t>    公司本部举办大型会议，会议费由各单位自行承担，会后公司本部统一结算后通过财务转账给各单位，发票该如何开具？</a:t>
            </a:r>
            <a:endParaRPr lang="zh-CN" altLang="en-US" sz="2125" b="1" dirty="0">
              <a:latin typeface="微软雅黑" panose="020B0503020204020204" pitchFamily="34" charset="-122"/>
            </a:endParaRPr>
          </a:p>
          <a:p>
            <a:pPr lvl="1" eaLnBrk="1" hangingPunct="1">
              <a:lnSpc>
                <a:spcPct val="150000"/>
              </a:lnSpc>
              <a:buClr>
                <a:srgbClr val="0000FF"/>
              </a:buClr>
              <a:buFont typeface="Wingdings" panose="05000000000000000000" pitchFamily="2" charset="2"/>
              <a:buNone/>
            </a:pPr>
            <a:r>
              <a:rPr lang="zh-CN" altLang="en-US" sz="2125" b="1" dirty="0">
                <a:solidFill>
                  <a:srgbClr val="FF0000"/>
                </a:solidFill>
                <a:latin typeface="微软雅黑" panose="020B0503020204020204" pitchFamily="34" charset="-122"/>
              </a:rPr>
              <a:t>正确：</a:t>
            </a:r>
            <a:r>
              <a:rPr lang="zh-CN" altLang="en-US" sz="2125" b="1" dirty="0">
                <a:latin typeface="微软雅黑" panose="020B0503020204020204" pitchFamily="34" charset="-122"/>
              </a:rPr>
              <a:t>按照各分公司抬头分别开具发票。</a:t>
            </a:r>
            <a:endParaRPr lang="zh-CN" altLang="en-US" sz="2125" b="1" dirty="0">
              <a:latin typeface="微软雅黑" panose="020B0503020204020204" pitchFamily="34" charset="-122"/>
            </a:endParaRPr>
          </a:p>
          <a:p>
            <a:pPr lvl="1" eaLnBrk="1" hangingPunct="1">
              <a:lnSpc>
                <a:spcPct val="150000"/>
              </a:lnSpc>
              <a:buClr>
                <a:srgbClr val="0000FF"/>
              </a:buClr>
            </a:pPr>
            <a:r>
              <a:rPr lang="zh-CN" altLang="en-US" sz="2125" b="1" dirty="0">
                <a:solidFill>
                  <a:srgbClr val="6600CC"/>
                </a:solidFill>
                <a:latin typeface="微软雅黑" panose="020B0503020204020204" pitchFamily="34" charset="-122"/>
              </a:rPr>
              <a:t>错误：</a:t>
            </a:r>
            <a:r>
              <a:rPr lang="zh-CN" altLang="en-US" sz="2125" b="1" dirty="0">
                <a:latin typeface="微软雅黑" panose="020B0503020204020204" pitchFamily="34" charset="-122"/>
              </a:rPr>
              <a:t>按照公司本部抬头统一开票再进行费用分摊。</a:t>
            </a:r>
            <a:endParaRPr lang="zh-CN" altLang="en-US" sz="1915" b="1" dirty="0">
              <a:latin typeface="微软雅黑" panose="020B0503020204020204" pitchFamily="34" charset="-122"/>
            </a:endParaRPr>
          </a:p>
          <a:p>
            <a:pPr>
              <a:lnSpc>
                <a:spcPct val="150000"/>
              </a:lnSpc>
            </a:pPr>
            <a:r>
              <a:rPr lang="zh-CN" altLang="en-US" sz="1915" dirty="0">
                <a:latin typeface="Arial" panose="020B0604020202020204" pitchFamily="34" charset="0"/>
                <a:ea typeface="宋体" panose="02010600030101010101" pitchFamily="2" charset="-122"/>
              </a:rPr>
              <a:t>         </a:t>
            </a:r>
            <a:endParaRPr lang="zh-CN" altLang="en-US" sz="1915" dirty="0">
              <a:latin typeface="Arial" panose="020B0604020202020204" pitchFamily="34" charset="0"/>
              <a:ea typeface="宋体" panose="02010600030101010101" pitchFamily="2" charset="-122"/>
            </a:endParaRPr>
          </a:p>
        </p:txBody>
      </p:sp>
      <p:sp>
        <p:nvSpPr>
          <p:cNvPr id="2"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14</a:t>
            </a:r>
            <a:r>
              <a:rPr lang="zh-CN" altLang="en-US" sz="1800" b="0" dirty="0">
                <a:solidFill>
                  <a:schemeClr val="tx1"/>
                </a:solidFill>
                <a:latin typeface="微软雅黑" panose="020B0503020204020204" pitchFamily="34" charset="-122"/>
                <a:ea typeface="微软雅黑" panose="020B0503020204020204" pitchFamily="34" charset="-122"/>
              </a:rPr>
              <a:t>、税法知识</a:t>
            </a:r>
            <a:r>
              <a:rPr lang="en-US" altLang="zh-CN"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发票</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5" name="直接连接符 4"/>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extBox 13"/>
          <p:cNvSpPr txBox="1"/>
          <p:nvPr/>
        </p:nvSpPr>
        <p:spPr>
          <a:xfrm>
            <a:off x="567000" y="1728000"/>
            <a:ext cx="8505001" cy="354076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l" defTabSz="914400" rtl="0" eaLnBrk="1" fontAlgn="base" latinLnBrk="0" hangingPunct="1">
              <a:lnSpc>
                <a:spcPct val="140000"/>
              </a:lnSpc>
              <a:spcBef>
                <a:spcPct val="25000"/>
              </a:spcBef>
              <a:spcAft>
                <a:spcPct val="25000"/>
              </a:spcAft>
              <a:buClr>
                <a:srgbClr val="0000FF"/>
              </a:buClr>
              <a:buSzTx/>
              <a:buFont typeface="Wingdings" panose="05000000000000000000" pitchFamily="2" charset="2"/>
              <a:buNone/>
              <a:defRPr/>
            </a:pPr>
            <a:r>
              <a:rPr kumimoji="0" lang="zh-CN" altLang="en-US" sz="212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34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税法对发票的购买、领用和保管均有严格规定。</a:t>
            </a:r>
            <a:endParaRPr kumimoji="0" lang="zh-CN" altLang="en-US" sz="234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40000"/>
              </a:lnSpc>
              <a:spcBef>
                <a:spcPct val="25000"/>
              </a:spcBef>
              <a:spcAft>
                <a:spcPct val="25000"/>
              </a:spcAft>
              <a:buClr>
                <a:srgbClr val="0000FF"/>
              </a:buClr>
              <a:buSzTx/>
              <a:buFont typeface="Wingdings" panose="05000000000000000000" pitchFamily="2" charset="2"/>
              <a:buChar char="u"/>
              <a:defRPr/>
            </a:pPr>
            <a:r>
              <a:rPr kumimoji="0" lang="zh-CN" altLang="en-US" sz="234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各单位应妥善保管好发票，建立严格的发票保管制度。包括：专人保管制度、专帐登记制度、保管交接制度和定期盘点制度。</a:t>
            </a:r>
            <a:endParaRPr kumimoji="0" lang="zh-CN" altLang="en-US" sz="234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40000"/>
              </a:lnSpc>
              <a:spcBef>
                <a:spcPct val="25000"/>
              </a:spcBef>
              <a:spcAft>
                <a:spcPct val="25000"/>
              </a:spcAft>
              <a:buClr>
                <a:srgbClr val="0000FF"/>
              </a:buClr>
              <a:buSzTx/>
              <a:buFont typeface="Wingdings" panose="05000000000000000000" pitchFamily="2" charset="2"/>
              <a:buChar char="u"/>
              <a:defRPr/>
            </a:pPr>
            <a:r>
              <a:rPr kumimoji="0" lang="zh-CN" altLang="en-US" sz="234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一旦发现发票（包括各联次）遗失，应立即报告当地主管税务机关，及时妥善解决、办理相关登报报失手续。</a:t>
            </a:r>
            <a:r>
              <a:rPr kumimoji="0" lang="zh-CN" altLang="en-US" sz="2340" b="1" i="0" u="none" strike="noStrike" kern="1200" cap="none" spc="0" normalizeH="0" baseline="0" noProof="0" dirty="0">
                <a:ln>
                  <a:noFill/>
                </a:ln>
                <a:solidFill>
                  <a:srgbClr val="6600CC"/>
                </a:solidFill>
                <a:effectLst/>
                <a:uLnTx/>
                <a:uFillTx/>
                <a:latin typeface="微软雅黑" panose="020B0503020204020204" pitchFamily="34" charset="-122"/>
                <a:ea typeface="微软雅黑" panose="020B0503020204020204" pitchFamily="34" charset="-122"/>
                <a:cs typeface="+mn-cs"/>
              </a:rPr>
              <a:t>税务机关将进行相应处罚。情况严重的，海油发展将通报批评。</a:t>
            </a:r>
            <a:endParaRPr kumimoji="0" lang="zh-CN" altLang="en-US" sz="2340" b="1" i="0" u="none" strike="noStrike" kern="1200" cap="none" spc="0" normalizeH="0" baseline="0" noProof="0" dirty="0">
              <a:ln>
                <a:noFill/>
              </a:ln>
              <a:solidFill>
                <a:srgbClr val="6600CC"/>
              </a:solidFill>
              <a:effectLst/>
              <a:uLnTx/>
              <a:uFillTx/>
              <a:latin typeface="微软雅黑" panose="020B0503020204020204" pitchFamily="34" charset="-122"/>
              <a:ea typeface="微软雅黑" panose="020B0503020204020204" pitchFamily="34" charset="-122"/>
              <a:cs typeface="+mn-cs"/>
            </a:endParaRPr>
          </a:p>
        </p:txBody>
      </p:sp>
      <p:pic>
        <p:nvPicPr>
          <p:cNvPr id="45061" name="Picture 3" descr="all"/>
          <p:cNvPicPr>
            <a:picLocks noChangeAspect="1"/>
          </p:cNvPicPr>
          <p:nvPr>
            <p:ph type="body"/>
          </p:nvPr>
        </p:nvPicPr>
        <p:blipFill>
          <a:blip r:embed="rId1"/>
          <a:stretch>
            <a:fillRect/>
          </a:stretch>
        </p:blipFill>
        <p:spPr>
          <a:xfrm>
            <a:off x="7371001" y="4644000"/>
            <a:ext cx="1701000" cy="1944000"/>
          </a:xfrm>
          <a:prstGeom prst="rect">
            <a:avLst/>
          </a:prstGeom>
          <a:noFill/>
          <a:ln w="9525">
            <a:noFill/>
          </a:ln>
        </p:spPr>
      </p:pic>
      <p:sp>
        <p:nvSpPr>
          <p:cNvPr id="2"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二、财税基础知识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15</a:t>
            </a:r>
            <a:r>
              <a:rPr lang="zh-CN" altLang="en-US" sz="1800" b="0" dirty="0">
                <a:solidFill>
                  <a:schemeClr val="tx1"/>
                </a:solidFill>
                <a:latin typeface="微软雅黑" panose="020B0503020204020204" pitchFamily="34" charset="-122"/>
                <a:ea typeface="微软雅黑" panose="020B0503020204020204" pitchFamily="34" charset="-122"/>
              </a:rPr>
              <a:t>、税法知识</a:t>
            </a:r>
            <a:r>
              <a:rPr lang="en-US" altLang="zh-CN"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rPr>
              <a:t>发票</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5" name="直接连接符 4"/>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7827" name="Group 58"/>
          <p:cNvGrpSpPr/>
          <p:nvPr/>
        </p:nvGrpSpPr>
        <p:grpSpPr>
          <a:xfrm>
            <a:off x="2190845" y="2627930"/>
            <a:ext cx="5646375" cy="732375"/>
            <a:chOff x="720" y="1392"/>
            <a:chExt cx="4058" cy="480"/>
          </a:xfrm>
        </p:grpSpPr>
        <p:sp>
          <p:nvSpPr>
            <p:cNvPr id="77864" name="AutoShape 59"/>
            <p:cNvSpPr/>
            <p:nvPr/>
          </p:nvSpPr>
          <p:spPr>
            <a:xfrm>
              <a:off x="720" y="1392"/>
              <a:ext cx="4058" cy="480"/>
            </a:xfrm>
            <a:prstGeom prst="roundRect">
              <a:avLst>
                <a:gd name="adj" fmla="val 17509"/>
              </a:avLst>
            </a:prstGeom>
            <a:gradFill rotWithShape="1">
              <a:gsLst>
                <a:gs pos="0">
                  <a:srgbClr val="E49514"/>
                </a:gs>
                <a:gs pos="50000">
                  <a:srgbClr val="D28912"/>
                </a:gs>
                <a:gs pos="100000">
                  <a:srgbClr val="E4951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65" name="Group 60"/>
            <p:cNvGrpSpPr/>
            <p:nvPr/>
          </p:nvGrpSpPr>
          <p:grpSpPr>
            <a:xfrm>
              <a:off x="730" y="1407"/>
              <a:ext cx="4043" cy="444"/>
              <a:chOff x="744" y="1407"/>
              <a:chExt cx="3988" cy="444"/>
            </a:xfrm>
          </p:grpSpPr>
          <p:sp>
            <p:nvSpPr>
              <p:cNvPr id="77866" name="AutoShape 61"/>
              <p:cNvSpPr/>
              <p:nvPr/>
            </p:nvSpPr>
            <p:spPr>
              <a:xfrm>
                <a:off x="744" y="1736"/>
                <a:ext cx="3988" cy="115"/>
              </a:xfrm>
              <a:prstGeom prst="roundRect">
                <a:avLst>
                  <a:gd name="adj" fmla="val 50000"/>
                </a:avLst>
              </a:prstGeom>
              <a:gradFill rotWithShape="1">
                <a:gsLst>
                  <a:gs pos="0">
                    <a:srgbClr val="E4951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67" name="AutoShape 62"/>
              <p:cNvSpPr/>
              <p:nvPr/>
            </p:nvSpPr>
            <p:spPr>
              <a:xfrm>
                <a:off x="744" y="1407"/>
                <a:ext cx="3988" cy="115"/>
              </a:xfrm>
              <a:prstGeom prst="roundRect">
                <a:avLst>
                  <a:gd name="adj" fmla="val 50000"/>
                </a:avLst>
              </a:prstGeom>
              <a:gradFill rotWithShape="1">
                <a:gsLst>
                  <a:gs pos="0">
                    <a:srgbClr val="FFFFFF"/>
                  </a:gs>
                  <a:gs pos="100000">
                    <a:srgbClr val="E4951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grpSp>
        <p:nvGrpSpPr>
          <p:cNvPr id="77829" name="Group 73"/>
          <p:cNvGrpSpPr/>
          <p:nvPr/>
        </p:nvGrpSpPr>
        <p:grpSpPr>
          <a:xfrm>
            <a:off x="2166715" y="1673735"/>
            <a:ext cx="5646375" cy="732375"/>
            <a:chOff x="720" y="1392"/>
            <a:chExt cx="4058" cy="480"/>
          </a:xfrm>
        </p:grpSpPr>
        <p:sp>
          <p:nvSpPr>
            <p:cNvPr id="77856" name="AutoShape 74"/>
            <p:cNvSpPr/>
            <p:nvPr/>
          </p:nvSpPr>
          <p:spPr>
            <a:xfrm>
              <a:off x="720" y="1392"/>
              <a:ext cx="4058" cy="480"/>
            </a:xfrm>
            <a:prstGeom prst="roundRect">
              <a:avLst>
                <a:gd name="adj" fmla="val 17509"/>
              </a:avLst>
            </a:prstGeom>
            <a:gradFill rotWithShape="1">
              <a:gsLst>
                <a:gs pos="0">
                  <a:srgbClr val="5EB4B4"/>
                </a:gs>
                <a:gs pos="50000">
                  <a:srgbClr val="57A6A6"/>
                </a:gs>
                <a:gs pos="100000">
                  <a:srgbClr val="5EB4B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57" name="Group 75"/>
            <p:cNvGrpSpPr/>
            <p:nvPr/>
          </p:nvGrpSpPr>
          <p:grpSpPr>
            <a:xfrm>
              <a:off x="730" y="1407"/>
              <a:ext cx="4043" cy="444"/>
              <a:chOff x="744" y="1407"/>
              <a:chExt cx="3988" cy="444"/>
            </a:xfrm>
          </p:grpSpPr>
          <p:sp>
            <p:nvSpPr>
              <p:cNvPr id="77858" name="AutoShape 76"/>
              <p:cNvSpPr/>
              <p:nvPr/>
            </p:nvSpPr>
            <p:spPr>
              <a:xfrm>
                <a:off x="744" y="1736"/>
                <a:ext cx="3988" cy="115"/>
              </a:xfrm>
              <a:prstGeom prst="roundRect">
                <a:avLst>
                  <a:gd name="adj" fmla="val 50000"/>
                </a:avLst>
              </a:prstGeom>
              <a:gradFill rotWithShape="1">
                <a:gsLst>
                  <a:gs pos="0">
                    <a:srgbClr val="5EB4B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59" name="AutoShape 77"/>
              <p:cNvSpPr/>
              <p:nvPr/>
            </p:nvSpPr>
            <p:spPr>
              <a:xfrm>
                <a:off x="744" y="1407"/>
                <a:ext cx="3988" cy="115"/>
              </a:xfrm>
              <a:prstGeom prst="roundRect">
                <a:avLst>
                  <a:gd name="adj" fmla="val 50000"/>
                </a:avLst>
              </a:prstGeom>
              <a:gradFill rotWithShape="1">
                <a:gsLst>
                  <a:gs pos="0">
                    <a:srgbClr val="FFFFFF"/>
                  </a:gs>
                  <a:gs pos="100000">
                    <a:srgbClr val="5EB4B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sp>
        <p:nvSpPr>
          <p:cNvPr id="77830" name="Text Box 78"/>
          <p:cNvSpPr txBox="1"/>
          <p:nvPr/>
        </p:nvSpPr>
        <p:spPr>
          <a:xfrm>
            <a:off x="2673000" y="1831430"/>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微软雅黑" panose="020B0503020204020204" pitchFamily="34" charset="-122"/>
              </a:rPr>
              <a:t> </a:t>
            </a:r>
            <a:r>
              <a:rPr lang="zh-CN" altLang="en-US" sz="2340" b="1" dirty="0">
                <a:latin typeface="微软雅黑" panose="020B0503020204020204" pitchFamily="34" charset="-122"/>
              </a:rPr>
              <a:t>认识财务管理</a:t>
            </a:r>
            <a:endParaRPr lang="zh-CN" altLang="en-US" sz="2340" b="1" dirty="0">
              <a:latin typeface="微软雅黑" panose="020B0503020204020204" pitchFamily="34" charset="-122"/>
            </a:endParaRPr>
          </a:p>
        </p:txBody>
      </p:sp>
      <p:sp>
        <p:nvSpPr>
          <p:cNvPr id="77831" name="Text Box 79"/>
          <p:cNvSpPr txBox="1"/>
          <p:nvPr/>
        </p:nvSpPr>
        <p:spPr>
          <a:xfrm>
            <a:off x="2728628" y="2768080"/>
            <a:ext cx="4779000" cy="450850"/>
          </a:xfrm>
          <a:prstGeom prst="rect">
            <a:avLst/>
          </a:prstGeom>
          <a:noFill/>
          <a:ln w="9525">
            <a:noFill/>
          </a:ln>
        </p:spPr>
        <p:txBody>
          <a:bodyPr>
            <a:spAutoFit/>
          </a:bodyPr>
          <a:p>
            <a:pPr marL="457200" indent="-457200" algn="ctr">
              <a:spcBef>
                <a:spcPct val="50000"/>
              </a:spcBef>
              <a:buClr>
                <a:schemeClr val="tx1"/>
              </a:buClr>
            </a:pPr>
            <a:r>
              <a:rPr lang="zh-CN" altLang="en-US" sz="2340" b="1" dirty="0">
                <a:latin typeface="微软雅黑" panose="020B0503020204020204" pitchFamily="34" charset="-122"/>
              </a:rPr>
              <a:t>财税</a:t>
            </a:r>
            <a:r>
              <a:rPr lang="zh-CN" altLang="en-US" sz="2340" b="1" dirty="0">
                <a:latin typeface="Arial" panose="020B0604020202020204" pitchFamily="34" charset="0"/>
              </a:rPr>
              <a:t>基础知识</a:t>
            </a:r>
            <a:endParaRPr lang="zh-CN" altLang="en-US" sz="2340" b="1" dirty="0">
              <a:latin typeface="微软雅黑" panose="020B0503020204020204" pitchFamily="34" charset="-122"/>
            </a:endParaRPr>
          </a:p>
        </p:txBody>
      </p:sp>
      <p:pic>
        <p:nvPicPr>
          <p:cNvPr id="77834" name="Picture 85" descr="1"/>
          <p:cNvPicPr>
            <a:picLocks noChangeAspect="1"/>
          </p:cNvPicPr>
          <p:nvPr/>
        </p:nvPicPr>
        <p:blipFill>
          <a:blip r:embed="rId1">
            <a:lum bright="-6000" contrast="24000"/>
          </a:blip>
          <a:srcRect l="42606" t="64474" r="19473"/>
          <a:stretch>
            <a:fillRect/>
          </a:stretch>
        </p:blipFill>
        <p:spPr>
          <a:xfrm>
            <a:off x="1981125" y="2564683"/>
            <a:ext cx="842063" cy="1009125"/>
          </a:xfrm>
          <a:prstGeom prst="rect">
            <a:avLst/>
          </a:prstGeom>
          <a:noFill/>
          <a:ln w="9525">
            <a:noFill/>
          </a:ln>
        </p:spPr>
      </p:pic>
      <p:pic>
        <p:nvPicPr>
          <p:cNvPr id="77835" name="Picture 86" descr="1"/>
          <p:cNvPicPr>
            <a:picLocks noChangeAspect="1"/>
          </p:cNvPicPr>
          <p:nvPr/>
        </p:nvPicPr>
        <p:blipFill>
          <a:blip r:embed="rId1">
            <a:lum bright="-6000" contrast="24000"/>
          </a:blip>
          <a:srcRect l="42606" t="64474" r="19473"/>
          <a:stretch>
            <a:fillRect/>
          </a:stretch>
        </p:blipFill>
        <p:spPr>
          <a:xfrm>
            <a:off x="1981378" y="1758843"/>
            <a:ext cx="842062" cy="1009125"/>
          </a:xfrm>
          <a:prstGeom prst="rect">
            <a:avLst/>
          </a:prstGeom>
          <a:noFill/>
          <a:ln w="9525">
            <a:noFill/>
          </a:ln>
        </p:spPr>
      </p:pic>
      <p:sp>
        <p:nvSpPr>
          <p:cNvPr id="77836" name="Text Box 88"/>
          <p:cNvSpPr txBox="1"/>
          <p:nvPr/>
        </p:nvSpPr>
        <p:spPr>
          <a:xfrm>
            <a:off x="2323523" y="1798280"/>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1</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77837" name="Text Box 89"/>
          <p:cNvSpPr txBox="1"/>
          <p:nvPr/>
        </p:nvSpPr>
        <p:spPr>
          <a:xfrm>
            <a:off x="2323688" y="2669308"/>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2</a:t>
            </a:r>
            <a:endParaRPr lang="en-US" altLang="zh-CN" sz="2550" b="1" dirty="0">
              <a:solidFill>
                <a:srgbClr val="000000"/>
              </a:solidFill>
              <a:latin typeface="Arial" panose="020B0604020202020204" pitchFamily="34" charset="0"/>
              <a:ea typeface="宋体" panose="02010600030101010101" pitchFamily="2" charset="-122"/>
            </a:endParaRPr>
          </a:p>
        </p:txBody>
      </p:sp>
      <p:grpSp>
        <p:nvGrpSpPr>
          <p:cNvPr id="77839" name="Group 58"/>
          <p:cNvGrpSpPr/>
          <p:nvPr/>
        </p:nvGrpSpPr>
        <p:grpSpPr>
          <a:xfrm>
            <a:off x="2238723" y="4552343"/>
            <a:ext cx="5646375" cy="732375"/>
            <a:chOff x="720" y="1392"/>
            <a:chExt cx="4058" cy="480"/>
          </a:xfrm>
        </p:grpSpPr>
        <p:sp>
          <p:nvSpPr>
            <p:cNvPr id="77852" name="AutoShape 59"/>
            <p:cNvSpPr/>
            <p:nvPr/>
          </p:nvSpPr>
          <p:spPr>
            <a:xfrm>
              <a:off x="720" y="1392"/>
              <a:ext cx="4058" cy="480"/>
            </a:xfrm>
            <a:prstGeom prst="roundRect">
              <a:avLst>
                <a:gd name="adj" fmla="val 17509"/>
              </a:avLst>
            </a:prstGeom>
            <a:solidFill>
              <a:srgbClr val="969696"/>
            </a:soli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53" name="Group 60"/>
            <p:cNvGrpSpPr/>
            <p:nvPr/>
          </p:nvGrpSpPr>
          <p:grpSpPr>
            <a:xfrm>
              <a:off x="730" y="1407"/>
              <a:ext cx="4043" cy="444"/>
              <a:chOff x="744" y="1407"/>
              <a:chExt cx="3988" cy="444"/>
            </a:xfrm>
          </p:grpSpPr>
          <p:sp>
            <p:nvSpPr>
              <p:cNvPr id="77854" name="AutoShape 61"/>
              <p:cNvSpPr/>
              <p:nvPr/>
            </p:nvSpPr>
            <p:spPr>
              <a:xfrm>
                <a:off x="744" y="1736"/>
                <a:ext cx="3988" cy="115"/>
              </a:xfrm>
              <a:prstGeom prst="roundRect">
                <a:avLst>
                  <a:gd name="adj" fmla="val 50000"/>
                </a:avLst>
              </a:prstGeom>
              <a:gradFill rotWithShape="1">
                <a:gsLst>
                  <a:gs pos="0">
                    <a:srgbClr val="E4951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55" name="AutoShape 62"/>
              <p:cNvSpPr/>
              <p:nvPr/>
            </p:nvSpPr>
            <p:spPr>
              <a:xfrm>
                <a:off x="744" y="1407"/>
                <a:ext cx="3988" cy="115"/>
              </a:xfrm>
              <a:prstGeom prst="roundRect">
                <a:avLst>
                  <a:gd name="adj" fmla="val 50000"/>
                </a:avLst>
              </a:prstGeom>
              <a:gradFill rotWithShape="1">
                <a:gsLst>
                  <a:gs pos="0">
                    <a:srgbClr val="FFFFFF"/>
                  </a:gs>
                  <a:gs pos="100000">
                    <a:srgbClr val="E4951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grpSp>
        <p:nvGrpSpPr>
          <p:cNvPr id="77840" name="Group 73"/>
          <p:cNvGrpSpPr/>
          <p:nvPr/>
        </p:nvGrpSpPr>
        <p:grpSpPr>
          <a:xfrm>
            <a:off x="2169508" y="3556873"/>
            <a:ext cx="5646375" cy="732375"/>
            <a:chOff x="720" y="1392"/>
            <a:chExt cx="4058" cy="480"/>
          </a:xfrm>
        </p:grpSpPr>
        <p:sp>
          <p:nvSpPr>
            <p:cNvPr id="77848" name="AutoShape 74"/>
            <p:cNvSpPr/>
            <p:nvPr/>
          </p:nvSpPr>
          <p:spPr>
            <a:xfrm>
              <a:off x="720" y="1392"/>
              <a:ext cx="4058" cy="480"/>
            </a:xfrm>
            <a:prstGeom prst="roundRect">
              <a:avLst>
                <a:gd name="adj" fmla="val 17509"/>
              </a:avLst>
            </a:prstGeom>
            <a:gradFill rotWithShape="1">
              <a:gsLst>
                <a:gs pos="0">
                  <a:srgbClr val="5EB4B4"/>
                </a:gs>
                <a:gs pos="50000">
                  <a:srgbClr val="57A6A6"/>
                </a:gs>
                <a:gs pos="100000">
                  <a:srgbClr val="5EB4B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49" name="Group 75"/>
            <p:cNvGrpSpPr/>
            <p:nvPr/>
          </p:nvGrpSpPr>
          <p:grpSpPr>
            <a:xfrm>
              <a:off x="730" y="1407"/>
              <a:ext cx="4043" cy="444"/>
              <a:chOff x="744" y="1407"/>
              <a:chExt cx="3988" cy="444"/>
            </a:xfrm>
          </p:grpSpPr>
          <p:sp>
            <p:nvSpPr>
              <p:cNvPr id="77850" name="AutoShape 76"/>
              <p:cNvSpPr/>
              <p:nvPr/>
            </p:nvSpPr>
            <p:spPr>
              <a:xfrm>
                <a:off x="744" y="1736"/>
                <a:ext cx="3988" cy="115"/>
              </a:xfrm>
              <a:prstGeom prst="roundRect">
                <a:avLst>
                  <a:gd name="adj" fmla="val 50000"/>
                </a:avLst>
              </a:prstGeom>
              <a:gradFill rotWithShape="1">
                <a:gsLst>
                  <a:gs pos="0">
                    <a:srgbClr val="5EB4B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51" name="AutoShape 77"/>
              <p:cNvSpPr/>
              <p:nvPr/>
            </p:nvSpPr>
            <p:spPr>
              <a:xfrm>
                <a:off x="744" y="1407"/>
                <a:ext cx="3988" cy="115"/>
              </a:xfrm>
              <a:prstGeom prst="roundRect">
                <a:avLst>
                  <a:gd name="adj" fmla="val 50000"/>
                </a:avLst>
              </a:prstGeom>
              <a:gradFill rotWithShape="1">
                <a:gsLst>
                  <a:gs pos="0">
                    <a:srgbClr val="FFFFFF"/>
                  </a:gs>
                  <a:gs pos="100000">
                    <a:srgbClr val="5EB4B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sp>
        <p:nvSpPr>
          <p:cNvPr id="77841" name="Text Box 78"/>
          <p:cNvSpPr txBox="1"/>
          <p:nvPr/>
        </p:nvSpPr>
        <p:spPr>
          <a:xfrm>
            <a:off x="2628168" y="3696788"/>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Arial" panose="020B0604020202020204" pitchFamily="34" charset="0"/>
              </a:rPr>
              <a:t>  </a:t>
            </a:r>
            <a:r>
              <a:rPr lang="zh-CN" altLang="en-US" sz="2340" b="1" dirty="0">
                <a:latin typeface="Arial" panose="020B0604020202020204" pitchFamily="34" charset="0"/>
              </a:rPr>
              <a:t>财务工作现状</a:t>
            </a:r>
            <a:endParaRPr lang="zh-CN" altLang="en-US" sz="2340" b="1" dirty="0">
              <a:latin typeface="Arial" panose="020B0604020202020204" pitchFamily="34" charset="0"/>
            </a:endParaRPr>
          </a:p>
        </p:txBody>
      </p:sp>
      <p:sp>
        <p:nvSpPr>
          <p:cNvPr id="77842" name="Text Box 79"/>
          <p:cNvSpPr txBox="1"/>
          <p:nvPr/>
        </p:nvSpPr>
        <p:spPr>
          <a:xfrm>
            <a:off x="2648235" y="4626453"/>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Arial" panose="020B0604020202020204" pitchFamily="34" charset="0"/>
              </a:rPr>
              <a:t> </a:t>
            </a:r>
            <a:r>
              <a:rPr lang="zh-CN" altLang="en-US" sz="2340" b="1" dirty="0">
                <a:latin typeface="Arial" panose="020B0604020202020204" pitchFamily="34" charset="0"/>
              </a:rPr>
              <a:t>财务管理提升</a:t>
            </a:r>
            <a:endParaRPr lang="zh-CN" altLang="en-US" sz="2340" b="1" dirty="0">
              <a:latin typeface="Arial" panose="020B0604020202020204" pitchFamily="34" charset="0"/>
            </a:endParaRPr>
          </a:p>
        </p:txBody>
      </p:sp>
      <p:pic>
        <p:nvPicPr>
          <p:cNvPr id="77843" name="Picture 85" descr="1"/>
          <p:cNvPicPr>
            <a:picLocks noChangeAspect="1"/>
          </p:cNvPicPr>
          <p:nvPr/>
        </p:nvPicPr>
        <p:blipFill>
          <a:blip r:embed="rId1">
            <a:lum bright="-6000" contrast="24000"/>
          </a:blip>
          <a:srcRect l="42606" t="64474" r="19473"/>
          <a:stretch>
            <a:fillRect/>
          </a:stretch>
        </p:blipFill>
        <p:spPr>
          <a:xfrm>
            <a:off x="1969313" y="4552595"/>
            <a:ext cx="842062" cy="1009125"/>
          </a:xfrm>
          <a:prstGeom prst="rect">
            <a:avLst/>
          </a:prstGeom>
          <a:noFill/>
          <a:ln w="9525">
            <a:noFill/>
          </a:ln>
        </p:spPr>
      </p:pic>
      <p:pic>
        <p:nvPicPr>
          <p:cNvPr id="77844" name="Picture 86" descr="1"/>
          <p:cNvPicPr>
            <a:picLocks noChangeAspect="1"/>
          </p:cNvPicPr>
          <p:nvPr/>
        </p:nvPicPr>
        <p:blipFill>
          <a:blip r:embed="rId1">
            <a:lum bright="-6000" contrast="24000"/>
          </a:blip>
          <a:srcRect l="42606" t="64474" r="19473"/>
          <a:stretch>
            <a:fillRect/>
          </a:stretch>
        </p:blipFill>
        <p:spPr>
          <a:xfrm>
            <a:off x="1968930" y="3457830"/>
            <a:ext cx="842063" cy="1009125"/>
          </a:xfrm>
          <a:prstGeom prst="rect">
            <a:avLst/>
          </a:prstGeom>
          <a:noFill/>
          <a:ln w="9525">
            <a:noFill/>
          </a:ln>
        </p:spPr>
      </p:pic>
      <p:sp>
        <p:nvSpPr>
          <p:cNvPr id="77845" name="Text Box 88"/>
          <p:cNvSpPr txBox="1"/>
          <p:nvPr/>
        </p:nvSpPr>
        <p:spPr>
          <a:xfrm>
            <a:off x="2285040" y="3532828"/>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3</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77846" name="Text Box 89"/>
          <p:cNvSpPr txBox="1"/>
          <p:nvPr/>
        </p:nvSpPr>
        <p:spPr>
          <a:xfrm>
            <a:off x="2323305" y="4610865"/>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4</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272555" name="AutoShape 171"/>
          <p:cNvSpPr/>
          <p:nvPr/>
        </p:nvSpPr>
        <p:spPr>
          <a:xfrm>
            <a:off x="901160" y="3690080"/>
            <a:ext cx="972000" cy="56700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100000"/>
            </a:srgbClr>
          </a:solidFill>
          <a:ln w="9525">
            <a:noFill/>
          </a:ln>
        </p:spPr>
        <p:txBody>
          <a:bodyPr/>
          <a:p>
            <a:endParaRPr lang="zh-CN" altLang="en-US" sz="2340"/>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5" name="Line 4"/>
          <p:cNvSpPr/>
          <p:nvPr/>
        </p:nvSpPr>
        <p:spPr>
          <a:xfrm flipV="1">
            <a:off x="3159000" y="4806000"/>
            <a:ext cx="263250" cy="202500"/>
          </a:xfrm>
          <a:prstGeom prst="line">
            <a:avLst/>
          </a:prstGeom>
          <a:ln w="76200" cap="flat" cmpd="sng">
            <a:solidFill>
              <a:srgbClr val="C0C0C0"/>
            </a:solidFill>
            <a:prstDash val="solid"/>
            <a:headEnd type="none" w="med" len="med"/>
            <a:tailEnd type="triangle" w="med" len="med"/>
          </a:ln>
        </p:spPr>
      </p:sp>
      <p:sp>
        <p:nvSpPr>
          <p:cNvPr id="79876" name="Line 5"/>
          <p:cNvSpPr/>
          <p:nvPr/>
        </p:nvSpPr>
        <p:spPr>
          <a:xfrm rot="-2696133" flipV="1">
            <a:off x="3952125" y="5504625"/>
            <a:ext cx="263250" cy="202500"/>
          </a:xfrm>
          <a:prstGeom prst="line">
            <a:avLst/>
          </a:prstGeom>
          <a:ln w="76200" cap="flat" cmpd="sng">
            <a:solidFill>
              <a:srgbClr val="C0C0C0"/>
            </a:solidFill>
            <a:prstDash val="solid"/>
            <a:headEnd type="none" w="med" len="med"/>
            <a:tailEnd type="triangle" w="med" len="med"/>
          </a:ln>
        </p:spPr>
      </p:sp>
      <p:sp>
        <p:nvSpPr>
          <p:cNvPr id="79877" name="Line 6"/>
          <p:cNvSpPr/>
          <p:nvPr/>
        </p:nvSpPr>
        <p:spPr>
          <a:xfrm rot="2103433" flipV="1">
            <a:off x="2981813" y="3712500"/>
            <a:ext cx="264937" cy="202500"/>
          </a:xfrm>
          <a:prstGeom prst="line">
            <a:avLst/>
          </a:prstGeom>
          <a:ln w="76200" cap="flat" cmpd="sng">
            <a:solidFill>
              <a:srgbClr val="C0C0C0"/>
            </a:solidFill>
            <a:prstDash val="solid"/>
            <a:headEnd type="none" w="med" len="med"/>
            <a:tailEnd type="triangle" w="med" len="med"/>
          </a:ln>
        </p:spPr>
      </p:sp>
      <p:sp>
        <p:nvSpPr>
          <p:cNvPr id="79878" name="Line 8"/>
          <p:cNvSpPr/>
          <p:nvPr/>
        </p:nvSpPr>
        <p:spPr>
          <a:xfrm rot="4384254" flipH="1">
            <a:off x="5931564" y="4865063"/>
            <a:ext cx="263250" cy="202500"/>
          </a:xfrm>
          <a:prstGeom prst="line">
            <a:avLst/>
          </a:prstGeom>
          <a:ln w="76200" cap="flat" cmpd="sng">
            <a:solidFill>
              <a:srgbClr val="C0C0C0"/>
            </a:solidFill>
            <a:prstDash val="solid"/>
            <a:headEnd type="none" w="med" len="med"/>
            <a:tailEnd type="triangle" w="med" len="med"/>
          </a:ln>
        </p:spPr>
      </p:sp>
      <p:sp>
        <p:nvSpPr>
          <p:cNvPr id="79879" name="Line 9"/>
          <p:cNvSpPr/>
          <p:nvPr/>
        </p:nvSpPr>
        <p:spPr>
          <a:xfrm rot="120645" flipH="1">
            <a:off x="5813439" y="2929500"/>
            <a:ext cx="263250" cy="202500"/>
          </a:xfrm>
          <a:prstGeom prst="line">
            <a:avLst/>
          </a:prstGeom>
          <a:ln w="76200" cap="flat" cmpd="sng">
            <a:solidFill>
              <a:srgbClr val="C0C0C0"/>
            </a:solidFill>
            <a:prstDash val="solid"/>
            <a:headEnd type="none" w="med" len="med"/>
            <a:tailEnd type="triangle" w="med" len="med"/>
          </a:ln>
        </p:spPr>
      </p:sp>
      <p:sp>
        <p:nvSpPr>
          <p:cNvPr id="79880" name="Line 11"/>
          <p:cNvSpPr/>
          <p:nvPr/>
        </p:nvSpPr>
        <p:spPr>
          <a:xfrm rot="2147097" flipH="1">
            <a:off x="6221814" y="3969000"/>
            <a:ext cx="264937" cy="202500"/>
          </a:xfrm>
          <a:prstGeom prst="line">
            <a:avLst/>
          </a:prstGeom>
          <a:ln w="76200" cap="flat" cmpd="sng">
            <a:solidFill>
              <a:srgbClr val="C0C0C0"/>
            </a:solidFill>
            <a:prstDash val="solid"/>
            <a:headEnd type="none" w="med" len="med"/>
            <a:tailEnd type="triangle" w="med" len="med"/>
          </a:ln>
        </p:spPr>
      </p:sp>
      <p:grpSp>
        <p:nvGrpSpPr>
          <p:cNvPr id="79881" name="Group 12"/>
          <p:cNvGrpSpPr/>
          <p:nvPr/>
        </p:nvGrpSpPr>
        <p:grpSpPr>
          <a:xfrm>
            <a:off x="886125" y="1330190"/>
            <a:ext cx="5103000" cy="1134000"/>
            <a:chOff x="144" y="1104"/>
            <a:chExt cx="2640" cy="480"/>
          </a:xfrm>
        </p:grpSpPr>
        <p:sp>
          <p:nvSpPr>
            <p:cNvPr id="79896" name="AutoShape 13"/>
            <p:cNvSpPr/>
            <p:nvPr/>
          </p:nvSpPr>
          <p:spPr>
            <a:xfrm>
              <a:off x="144" y="1104"/>
              <a:ext cx="2640" cy="480"/>
            </a:xfrm>
            <a:prstGeom prst="wedgeRectCallout">
              <a:avLst>
                <a:gd name="adj1" fmla="val 40907"/>
                <a:gd name="adj2" fmla="val 111250"/>
              </a:avLst>
            </a:prstGeom>
            <a:noFill/>
            <a:ln w="38100" cap="flat" cmpd="sng">
              <a:solidFill>
                <a:srgbClr val="E49514"/>
              </a:solidFill>
              <a:prstDash val="solid"/>
              <a:miter/>
              <a:headEnd type="none" w="med" len="med"/>
              <a:tailEnd type="none" w="med" len="med"/>
            </a:ln>
            <a:effectLst>
              <a:outerShdw dist="63500" dir="3187806" algn="ctr" rotWithShape="0">
                <a:schemeClr val="bg2">
                  <a:alpha val="50000"/>
                </a:schemeClr>
              </a:outerShdw>
            </a:effectLst>
          </p:spPr>
          <p:txBody>
            <a:bodyPr/>
            <a:p>
              <a:pPr algn="ctr"/>
              <a:endParaRPr lang="zh-CN" altLang="en-US" sz="1915" dirty="0">
                <a:latin typeface="Arial" panose="020B0604020202020204" pitchFamily="34" charset="0"/>
                <a:ea typeface="宋体" panose="02010600030101010101" pitchFamily="2" charset="-122"/>
              </a:endParaRPr>
            </a:p>
          </p:txBody>
        </p:sp>
        <p:sp>
          <p:nvSpPr>
            <p:cNvPr id="79897" name="Rectangle 14"/>
            <p:cNvSpPr/>
            <p:nvPr/>
          </p:nvSpPr>
          <p:spPr>
            <a:xfrm>
              <a:off x="240" y="1200"/>
              <a:ext cx="2544" cy="343"/>
            </a:xfrm>
            <a:prstGeom prst="rect">
              <a:avLst/>
            </a:prstGeom>
            <a:noFill/>
            <a:ln w="9525">
              <a:noFill/>
            </a:ln>
          </p:spPr>
          <p:txBody>
            <a:bodyPr>
              <a:spAutoFit/>
            </a:bodyPr>
            <a:p>
              <a:pPr eaLnBrk="0" hangingPunct="0"/>
              <a:r>
                <a:rPr lang="zh-CN" altLang="en-US" sz="2340" b="1" dirty="0">
                  <a:solidFill>
                    <a:srgbClr val="800000"/>
                  </a:solidFill>
                  <a:latin typeface="Arial" panose="020B0604020202020204" pitchFamily="34" charset="0"/>
                </a:rPr>
                <a:t>日常财务管理工作特点</a:t>
              </a:r>
              <a:r>
                <a:rPr lang="en-US" altLang="zh-CN" sz="2340" b="1" dirty="0">
                  <a:solidFill>
                    <a:srgbClr val="800000"/>
                  </a:solidFill>
                  <a:latin typeface="Arial" panose="020B0604020202020204" pitchFamily="34" charset="0"/>
                </a:rPr>
                <a:t>----</a:t>
              </a:r>
              <a:r>
                <a:rPr lang="zh-CN" altLang="en-US" sz="2340" b="1" dirty="0">
                  <a:solidFill>
                    <a:srgbClr val="000000"/>
                  </a:solidFill>
                  <a:latin typeface="Arial" panose="020B0604020202020204" pitchFamily="34" charset="0"/>
                </a:rPr>
                <a:t>信息输入量大，信息输出对决策影响重要。</a:t>
              </a:r>
              <a:endParaRPr lang="zh-CN" altLang="en-US" sz="2340" b="1" dirty="0">
                <a:solidFill>
                  <a:srgbClr val="000000"/>
                </a:solidFill>
                <a:latin typeface="Arial" panose="020B0604020202020204" pitchFamily="34" charset="0"/>
              </a:endParaRPr>
            </a:p>
          </p:txBody>
        </p:sp>
      </p:grpSp>
      <p:sp>
        <p:nvSpPr>
          <p:cNvPr id="79882" name="Oval 15" descr="p3"/>
          <p:cNvSpPr/>
          <p:nvPr/>
        </p:nvSpPr>
        <p:spPr>
          <a:xfrm>
            <a:off x="3391875" y="2943000"/>
            <a:ext cx="2511000" cy="2430000"/>
          </a:xfrm>
          <a:prstGeom prst="ellipse">
            <a:avLst/>
          </a:prstGeom>
          <a:blipFill rotWithShape="1">
            <a:blip r:embed="rId1"/>
            <a:stretch>
              <a:fillRect/>
            </a:stretch>
          </a:blipFill>
          <a:ln w="9525">
            <a:noFill/>
          </a:ln>
        </p:spPr>
        <p:txBody>
          <a:bodyPr wrap="none" anchor="ctr"/>
          <a:p>
            <a:endParaRPr lang="zh-CN" altLang="zh-CN" sz="2125" dirty="0">
              <a:latin typeface="Arial" panose="020B0604020202020204" pitchFamily="34" charset="0"/>
            </a:endParaRPr>
          </a:p>
        </p:txBody>
      </p:sp>
      <p:sp>
        <p:nvSpPr>
          <p:cNvPr id="79883" name="AutoShape 17"/>
          <p:cNvSpPr/>
          <p:nvPr/>
        </p:nvSpPr>
        <p:spPr>
          <a:xfrm>
            <a:off x="972000" y="3510000"/>
            <a:ext cx="1944000" cy="567000"/>
          </a:xfrm>
          <a:prstGeom prst="roundRect">
            <a:avLst>
              <a:gd name="adj" fmla="val 50000"/>
            </a:avLst>
          </a:prstGeom>
          <a:gradFill rotWithShape="1">
            <a:gsLst>
              <a:gs pos="0">
                <a:srgbClr val="4EA7EA"/>
              </a:gs>
              <a:gs pos="50000">
                <a:srgbClr val="B4DAF6"/>
              </a:gs>
              <a:gs pos="100000">
                <a:srgbClr val="4EA7EA"/>
              </a:gs>
            </a:gsLst>
            <a:lin ang="5400000" scaled="1"/>
            <a:tileRect/>
          </a:gradFill>
          <a:ln w="28575" cap="flat" cmpd="sng">
            <a:solidFill>
              <a:srgbClr val="FFFFFF"/>
            </a:solidFill>
            <a:prstDash val="solid"/>
            <a:headEnd type="none" w="med" len="med"/>
            <a:tailEnd type="none" w="med" len="med"/>
          </a:ln>
          <a:effectLst>
            <a:outerShdw dist="107763" dir="2699999" algn="ctr" rotWithShape="0">
              <a:schemeClr val="bg2">
                <a:alpha val="50000"/>
              </a:schemeClr>
            </a:outerShdw>
          </a:effectLst>
        </p:spPr>
        <p:txBody>
          <a:bodyPr wrap="none" anchor="ctr"/>
          <a:p>
            <a:endParaRPr lang="zh-CN" altLang="zh-CN" sz="2125" dirty="0">
              <a:latin typeface="Arial" panose="020B0604020202020204" pitchFamily="34" charset="0"/>
            </a:endParaRPr>
          </a:p>
        </p:txBody>
      </p:sp>
      <p:sp>
        <p:nvSpPr>
          <p:cNvPr id="79884" name="AutoShape 18"/>
          <p:cNvSpPr/>
          <p:nvPr/>
        </p:nvSpPr>
        <p:spPr>
          <a:xfrm>
            <a:off x="1053000" y="4806000"/>
            <a:ext cx="1944000" cy="567000"/>
          </a:xfrm>
          <a:prstGeom prst="roundRect">
            <a:avLst>
              <a:gd name="adj" fmla="val 50000"/>
            </a:avLst>
          </a:prstGeom>
          <a:gradFill rotWithShape="1">
            <a:gsLst>
              <a:gs pos="0">
                <a:srgbClr val="4EA7EA"/>
              </a:gs>
              <a:gs pos="50000">
                <a:srgbClr val="B4DAF6"/>
              </a:gs>
              <a:gs pos="100000">
                <a:srgbClr val="4EA7EA"/>
              </a:gs>
            </a:gsLst>
            <a:lin ang="5400000" scaled="1"/>
            <a:tileRect/>
          </a:gradFill>
          <a:ln w="28575" cap="flat" cmpd="sng">
            <a:solidFill>
              <a:srgbClr val="FFFFFF"/>
            </a:solidFill>
            <a:prstDash val="solid"/>
            <a:headEnd type="none" w="med" len="med"/>
            <a:tailEnd type="none" w="med" len="med"/>
          </a:ln>
          <a:effectLst>
            <a:outerShdw dist="107763" dir="2699999" algn="ctr" rotWithShape="0">
              <a:schemeClr val="bg2">
                <a:alpha val="50000"/>
              </a:schemeClr>
            </a:outerShdw>
          </a:effectLst>
        </p:spPr>
        <p:txBody>
          <a:bodyPr wrap="none" anchor="ctr"/>
          <a:p>
            <a:endParaRPr lang="zh-CN" altLang="zh-CN" sz="2125" dirty="0">
              <a:latin typeface="Arial" panose="020B0604020202020204" pitchFamily="34" charset="0"/>
            </a:endParaRPr>
          </a:p>
        </p:txBody>
      </p:sp>
      <p:sp>
        <p:nvSpPr>
          <p:cNvPr id="79885" name="AutoShape 19"/>
          <p:cNvSpPr/>
          <p:nvPr/>
        </p:nvSpPr>
        <p:spPr>
          <a:xfrm>
            <a:off x="2419875" y="5778000"/>
            <a:ext cx="1944000" cy="567000"/>
          </a:xfrm>
          <a:prstGeom prst="roundRect">
            <a:avLst>
              <a:gd name="adj" fmla="val 50000"/>
            </a:avLst>
          </a:prstGeom>
          <a:gradFill rotWithShape="1">
            <a:gsLst>
              <a:gs pos="0">
                <a:srgbClr val="4EA7EA"/>
              </a:gs>
              <a:gs pos="50000">
                <a:srgbClr val="B4DAF6"/>
              </a:gs>
              <a:gs pos="100000">
                <a:srgbClr val="4EA7EA"/>
              </a:gs>
            </a:gsLst>
            <a:lin ang="5400000" scaled="1"/>
            <a:tileRect/>
          </a:gradFill>
          <a:ln w="28575" cap="flat" cmpd="sng">
            <a:solidFill>
              <a:srgbClr val="FFFFFF"/>
            </a:solidFill>
            <a:prstDash val="solid"/>
            <a:headEnd type="none" w="med" len="med"/>
            <a:tailEnd type="none" w="med" len="med"/>
          </a:ln>
          <a:effectLst>
            <a:outerShdw dist="107763" dir="2699999" algn="ctr" rotWithShape="0">
              <a:schemeClr val="bg2">
                <a:alpha val="50000"/>
              </a:schemeClr>
            </a:outerShdw>
          </a:effectLst>
        </p:spPr>
        <p:txBody>
          <a:bodyPr wrap="none" anchor="ctr"/>
          <a:p>
            <a:endParaRPr lang="zh-CN" altLang="zh-CN" sz="2125" dirty="0">
              <a:latin typeface="Arial" panose="020B0604020202020204" pitchFamily="34" charset="0"/>
            </a:endParaRPr>
          </a:p>
        </p:txBody>
      </p:sp>
      <p:sp>
        <p:nvSpPr>
          <p:cNvPr id="79886" name="Rectangle 20"/>
          <p:cNvSpPr/>
          <p:nvPr/>
        </p:nvSpPr>
        <p:spPr>
          <a:xfrm>
            <a:off x="1215000" y="3591000"/>
            <a:ext cx="1539000" cy="419100"/>
          </a:xfrm>
          <a:prstGeom prst="rect">
            <a:avLst/>
          </a:prstGeom>
          <a:noFill/>
          <a:ln w="9525">
            <a:noFill/>
          </a:ln>
        </p:spPr>
        <p:txBody>
          <a:bodyPr>
            <a:spAutoFit/>
          </a:bodyPr>
          <a:p>
            <a:pPr algn="ctr" eaLnBrk="0" hangingPunct="0"/>
            <a:r>
              <a:rPr lang="zh-CN" altLang="en-US" sz="2125" b="1" dirty="0">
                <a:solidFill>
                  <a:srgbClr val="1C1C1C"/>
                </a:solidFill>
                <a:latin typeface="Arial" panose="020B0604020202020204" pitchFamily="34" charset="0"/>
              </a:rPr>
              <a:t>政策性强</a:t>
            </a:r>
            <a:endParaRPr lang="zh-CN" altLang="en-US" sz="2125" b="1" dirty="0">
              <a:solidFill>
                <a:srgbClr val="1C1C1C"/>
              </a:solidFill>
              <a:latin typeface="Arial" panose="020B0604020202020204" pitchFamily="34" charset="0"/>
            </a:endParaRPr>
          </a:p>
        </p:txBody>
      </p:sp>
      <p:sp>
        <p:nvSpPr>
          <p:cNvPr id="79887" name="Rectangle 21"/>
          <p:cNvSpPr/>
          <p:nvPr/>
        </p:nvSpPr>
        <p:spPr>
          <a:xfrm>
            <a:off x="1215000" y="4887000"/>
            <a:ext cx="1539000" cy="419100"/>
          </a:xfrm>
          <a:prstGeom prst="rect">
            <a:avLst/>
          </a:prstGeom>
          <a:noFill/>
          <a:ln w="9525">
            <a:noFill/>
          </a:ln>
        </p:spPr>
        <p:txBody>
          <a:bodyPr>
            <a:spAutoFit/>
          </a:bodyPr>
          <a:p>
            <a:pPr algn="ctr" eaLnBrk="0" hangingPunct="0"/>
            <a:r>
              <a:rPr lang="zh-CN" altLang="en-US" sz="2125" b="1" dirty="0">
                <a:solidFill>
                  <a:srgbClr val="1C1C1C"/>
                </a:solidFill>
                <a:latin typeface="Arial" panose="020B0604020202020204" pitchFamily="34" charset="0"/>
              </a:rPr>
              <a:t>时效性强</a:t>
            </a:r>
            <a:endParaRPr lang="zh-CN" altLang="en-US" sz="2125" b="1" dirty="0">
              <a:solidFill>
                <a:srgbClr val="1C1C1C"/>
              </a:solidFill>
              <a:latin typeface="Arial" panose="020B0604020202020204" pitchFamily="34" charset="0"/>
            </a:endParaRPr>
          </a:p>
        </p:txBody>
      </p:sp>
      <p:sp>
        <p:nvSpPr>
          <p:cNvPr id="79888" name="Rectangle 22"/>
          <p:cNvSpPr/>
          <p:nvPr/>
        </p:nvSpPr>
        <p:spPr>
          <a:xfrm>
            <a:off x="2581875" y="5859000"/>
            <a:ext cx="1539000" cy="419100"/>
          </a:xfrm>
          <a:prstGeom prst="rect">
            <a:avLst/>
          </a:prstGeom>
          <a:noFill/>
          <a:ln w="9525">
            <a:noFill/>
          </a:ln>
        </p:spPr>
        <p:txBody>
          <a:bodyPr>
            <a:spAutoFit/>
          </a:bodyPr>
          <a:p>
            <a:pPr algn="ctr" eaLnBrk="0" hangingPunct="0"/>
            <a:r>
              <a:rPr lang="zh-CN" altLang="en-US" sz="2125" b="1" dirty="0">
                <a:solidFill>
                  <a:srgbClr val="1C1C1C"/>
                </a:solidFill>
                <a:latin typeface="Arial" panose="020B0604020202020204" pitchFamily="34" charset="0"/>
              </a:rPr>
              <a:t>数据量大</a:t>
            </a:r>
            <a:endParaRPr lang="zh-CN" altLang="en-US" sz="2125" b="1" dirty="0">
              <a:solidFill>
                <a:srgbClr val="1C1C1C"/>
              </a:solidFill>
              <a:latin typeface="Arial" panose="020B0604020202020204" pitchFamily="34" charset="0"/>
            </a:endParaRPr>
          </a:p>
        </p:txBody>
      </p:sp>
      <p:sp>
        <p:nvSpPr>
          <p:cNvPr id="79889" name="AutoShape 25"/>
          <p:cNvSpPr/>
          <p:nvPr/>
        </p:nvSpPr>
        <p:spPr>
          <a:xfrm>
            <a:off x="6075001" y="2538000"/>
            <a:ext cx="1944000" cy="567000"/>
          </a:xfrm>
          <a:prstGeom prst="roundRect">
            <a:avLst>
              <a:gd name="adj" fmla="val 50000"/>
            </a:avLst>
          </a:prstGeom>
          <a:gradFill rotWithShape="1">
            <a:gsLst>
              <a:gs pos="0">
                <a:srgbClr val="6E9349"/>
              </a:gs>
              <a:gs pos="50000">
                <a:srgbClr val="C2D1B2"/>
              </a:gs>
              <a:gs pos="100000">
                <a:srgbClr val="6E9349"/>
              </a:gs>
            </a:gsLst>
            <a:lin ang="5400000" scaled="1"/>
            <a:tileRect/>
          </a:gradFill>
          <a:ln w="28575" cap="flat" cmpd="sng">
            <a:solidFill>
              <a:srgbClr val="FFFFFF"/>
            </a:solidFill>
            <a:prstDash val="solid"/>
            <a:headEnd type="none" w="med" len="med"/>
            <a:tailEnd type="none" w="med" len="med"/>
          </a:ln>
          <a:effectLst>
            <a:outerShdw dist="107763" dir="2699999" algn="ctr" rotWithShape="0">
              <a:schemeClr val="bg2">
                <a:alpha val="50000"/>
              </a:schemeClr>
            </a:outerShdw>
          </a:effectLst>
        </p:spPr>
        <p:txBody>
          <a:bodyPr wrap="none" anchor="ctr"/>
          <a:p>
            <a:endParaRPr lang="zh-CN" altLang="zh-CN" sz="2125" dirty="0">
              <a:latin typeface="Arial" panose="020B0604020202020204" pitchFamily="34" charset="0"/>
            </a:endParaRPr>
          </a:p>
        </p:txBody>
      </p:sp>
      <p:sp>
        <p:nvSpPr>
          <p:cNvPr id="79890" name="Rectangle 26"/>
          <p:cNvSpPr/>
          <p:nvPr/>
        </p:nvSpPr>
        <p:spPr>
          <a:xfrm>
            <a:off x="5913000" y="2619000"/>
            <a:ext cx="2187000" cy="419100"/>
          </a:xfrm>
          <a:prstGeom prst="rect">
            <a:avLst/>
          </a:prstGeom>
          <a:noFill/>
          <a:ln w="9525">
            <a:noFill/>
          </a:ln>
        </p:spPr>
        <p:txBody>
          <a:bodyPr>
            <a:spAutoFit/>
          </a:bodyPr>
          <a:p>
            <a:pPr algn="ctr" eaLnBrk="0" hangingPunct="0"/>
            <a:r>
              <a:rPr lang="zh-CN" altLang="en-US" sz="2125" b="1" dirty="0">
                <a:solidFill>
                  <a:srgbClr val="1C1C1C"/>
                </a:solidFill>
                <a:latin typeface="Arial" panose="020B0604020202020204" pitchFamily="34" charset="0"/>
              </a:rPr>
              <a:t>准确性要求高</a:t>
            </a:r>
            <a:endParaRPr lang="zh-CN" altLang="en-US" sz="2125" b="1" dirty="0">
              <a:solidFill>
                <a:srgbClr val="1C1C1C"/>
              </a:solidFill>
              <a:latin typeface="Arial" panose="020B0604020202020204" pitchFamily="34" charset="0"/>
            </a:endParaRPr>
          </a:p>
        </p:txBody>
      </p:sp>
      <p:sp>
        <p:nvSpPr>
          <p:cNvPr id="79891" name="AutoShape 27"/>
          <p:cNvSpPr/>
          <p:nvPr/>
        </p:nvSpPr>
        <p:spPr>
          <a:xfrm>
            <a:off x="6561001" y="3753000"/>
            <a:ext cx="1944000" cy="567000"/>
          </a:xfrm>
          <a:prstGeom prst="roundRect">
            <a:avLst>
              <a:gd name="adj" fmla="val 50000"/>
            </a:avLst>
          </a:prstGeom>
          <a:gradFill rotWithShape="1">
            <a:gsLst>
              <a:gs pos="0">
                <a:srgbClr val="6E9349"/>
              </a:gs>
              <a:gs pos="50000">
                <a:srgbClr val="C2D1B2"/>
              </a:gs>
              <a:gs pos="100000">
                <a:srgbClr val="6E9349"/>
              </a:gs>
            </a:gsLst>
            <a:lin ang="5400000" scaled="1"/>
            <a:tileRect/>
          </a:gradFill>
          <a:ln w="28575" cap="flat" cmpd="sng">
            <a:solidFill>
              <a:srgbClr val="FFFFFF"/>
            </a:solidFill>
            <a:prstDash val="solid"/>
            <a:headEnd type="none" w="med" len="med"/>
            <a:tailEnd type="none" w="med" len="med"/>
          </a:ln>
          <a:effectLst>
            <a:outerShdw dist="107763" dir="2699999" algn="ctr" rotWithShape="0">
              <a:schemeClr val="bg2">
                <a:alpha val="50000"/>
              </a:schemeClr>
            </a:outerShdw>
          </a:effectLst>
        </p:spPr>
        <p:txBody>
          <a:bodyPr wrap="none" anchor="ctr"/>
          <a:p>
            <a:endParaRPr lang="zh-CN" altLang="zh-CN" sz="2125" dirty="0">
              <a:latin typeface="Arial" panose="020B0604020202020204" pitchFamily="34" charset="0"/>
            </a:endParaRPr>
          </a:p>
        </p:txBody>
      </p:sp>
      <p:sp>
        <p:nvSpPr>
          <p:cNvPr id="79892" name="Rectangle 28"/>
          <p:cNvSpPr/>
          <p:nvPr/>
        </p:nvSpPr>
        <p:spPr>
          <a:xfrm>
            <a:off x="6561001" y="3834000"/>
            <a:ext cx="1944000" cy="419100"/>
          </a:xfrm>
          <a:prstGeom prst="rect">
            <a:avLst/>
          </a:prstGeom>
          <a:noFill/>
          <a:ln w="9525">
            <a:noFill/>
          </a:ln>
        </p:spPr>
        <p:txBody>
          <a:bodyPr>
            <a:spAutoFit/>
          </a:bodyPr>
          <a:p>
            <a:pPr algn="ctr" eaLnBrk="0" hangingPunct="0"/>
            <a:r>
              <a:rPr lang="zh-CN" altLang="en-US" sz="2125" b="1" dirty="0">
                <a:solidFill>
                  <a:srgbClr val="1C1C1C"/>
                </a:solidFill>
                <a:latin typeface="Arial" panose="020B0604020202020204" pitchFamily="34" charset="0"/>
              </a:rPr>
              <a:t>涉及工作面广</a:t>
            </a:r>
            <a:endParaRPr lang="zh-CN" altLang="en-US" sz="2125" b="1" dirty="0">
              <a:solidFill>
                <a:srgbClr val="1C1C1C"/>
              </a:solidFill>
              <a:latin typeface="Arial" panose="020B0604020202020204" pitchFamily="34" charset="0"/>
            </a:endParaRPr>
          </a:p>
        </p:txBody>
      </p:sp>
      <p:sp>
        <p:nvSpPr>
          <p:cNvPr id="79893" name="AutoShape 29"/>
          <p:cNvSpPr/>
          <p:nvPr/>
        </p:nvSpPr>
        <p:spPr>
          <a:xfrm>
            <a:off x="6226876" y="4887000"/>
            <a:ext cx="1944000" cy="567000"/>
          </a:xfrm>
          <a:prstGeom prst="roundRect">
            <a:avLst>
              <a:gd name="adj" fmla="val 50000"/>
            </a:avLst>
          </a:prstGeom>
          <a:gradFill rotWithShape="1">
            <a:gsLst>
              <a:gs pos="0">
                <a:srgbClr val="6E9349"/>
              </a:gs>
              <a:gs pos="50000">
                <a:srgbClr val="C2D1B2"/>
              </a:gs>
              <a:gs pos="100000">
                <a:srgbClr val="6E9349"/>
              </a:gs>
            </a:gsLst>
            <a:lin ang="5400000" scaled="1"/>
            <a:tileRect/>
          </a:gradFill>
          <a:ln w="28575" cap="flat" cmpd="sng">
            <a:solidFill>
              <a:srgbClr val="FFFFFF"/>
            </a:solidFill>
            <a:prstDash val="solid"/>
            <a:headEnd type="none" w="med" len="med"/>
            <a:tailEnd type="none" w="med" len="med"/>
          </a:ln>
          <a:effectLst>
            <a:outerShdw dist="107763" dir="2699999" algn="ctr" rotWithShape="0">
              <a:schemeClr val="bg2">
                <a:alpha val="50000"/>
              </a:schemeClr>
            </a:outerShdw>
          </a:effectLst>
        </p:spPr>
        <p:txBody>
          <a:bodyPr wrap="none" anchor="ctr"/>
          <a:p>
            <a:endParaRPr lang="zh-CN" altLang="zh-CN" sz="2125" dirty="0">
              <a:latin typeface="Arial" panose="020B0604020202020204" pitchFamily="34" charset="0"/>
            </a:endParaRPr>
          </a:p>
        </p:txBody>
      </p:sp>
      <p:sp>
        <p:nvSpPr>
          <p:cNvPr id="79894" name="Rectangle 30"/>
          <p:cNvSpPr/>
          <p:nvPr/>
        </p:nvSpPr>
        <p:spPr>
          <a:xfrm>
            <a:off x="6318001" y="4968000"/>
            <a:ext cx="1863000" cy="419100"/>
          </a:xfrm>
          <a:prstGeom prst="rect">
            <a:avLst/>
          </a:prstGeom>
          <a:noFill/>
          <a:ln w="9525">
            <a:noFill/>
          </a:ln>
        </p:spPr>
        <p:txBody>
          <a:bodyPr>
            <a:spAutoFit/>
          </a:bodyPr>
          <a:p>
            <a:pPr algn="ctr" eaLnBrk="0" hangingPunct="0"/>
            <a:r>
              <a:rPr lang="zh-CN" altLang="en-US" sz="2125" b="1" dirty="0">
                <a:solidFill>
                  <a:srgbClr val="1C1C1C"/>
                </a:solidFill>
                <a:latin typeface="Arial" panose="020B0604020202020204" pitchFamily="34" charset="0"/>
              </a:rPr>
              <a:t>信息系统多</a:t>
            </a:r>
            <a:endParaRPr lang="zh-CN" altLang="en-US" sz="2125" b="1" dirty="0">
              <a:solidFill>
                <a:srgbClr val="1C1C1C"/>
              </a:solidFill>
              <a:latin typeface="Arial" panose="020B0604020202020204" pitchFamily="34" charset="0"/>
            </a:endParaRPr>
          </a:p>
        </p:txBody>
      </p:sp>
      <p:sp>
        <p:nvSpPr>
          <p:cNvPr id="79895" name="Oval 31"/>
          <p:cNvSpPr/>
          <p:nvPr/>
        </p:nvSpPr>
        <p:spPr>
          <a:xfrm>
            <a:off x="3310875" y="2862000"/>
            <a:ext cx="2678063" cy="2592000"/>
          </a:xfrm>
          <a:prstGeom prst="ellipse">
            <a:avLst/>
          </a:prstGeom>
          <a:noFill/>
          <a:ln w="28575" cap="rnd" cmpd="sng">
            <a:solidFill>
              <a:srgbClr val="C0C0C0"/>
            </a:solidFill>
            <a:prstDash val="sysDot"/>
            <a:headEnd type="none" w="med" len="med"/>
            <a:tailEnd type="none" w="med" len="med"/>
          </a:ln>
        </p:spPr>
        <p:txBody>
          <a:bodyPr wrap="none" anchor="ctr"/>
          <a:p>
            <a:endParaRPr lang="zh-CN" altLang="zh-CN" sz="2125" dirty="0">
              <a:latin typeface="Arial" panose="020B0604020202020204" pitchFamily="34" charset="0"/>
            </a:endParaRPr>
          </a:p>
        </p:txBody>
      </p:sp>
      <p:sp>
        <p:nvSpPr>
          <p:cNvPr id="3"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三、财务工作现状</a:t>
            </a:r>
            <a:endParaRPr lang="zh-CN" altLang="en-US" sz="2550" dirty="0">
              <a:solidFill>
                <a:schemeClr val="tx1"/>
              </a:solidFill>
              <a:latin typeface="微软雅黑" panose="020B0503020204020204" pitchFamily="34" charset="-122"/>
              <a:ea typeface="微软雅黑" panose="020B0503020204020204" pitchFamily="34" charset="-122"/>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1</a:t>
            </a:r>
            <a:r>
              <a:rPr lang="zh-CN" altLang="en-US" sz="1800" b="0" dirty="0">
                <a:solidFill>
                  <a:schemeClr val="tx1"/>
                </a:solidFill>
                <a:latin typeface="微软雅黑" panose="020B0503020204020204" pitchFamily="34" charset="-122"/>
                <a:ea typeface="微软雅黑" panose="020B0503020204020204" pitchFamily="34" charset="-122"/>
              </a:rPr>
              <a:t>、日常财务管理</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5" name="直接连接符 4"/>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圆角矩形 12"/>
          <p:cNvSpPr/>
          <p:nvPr/>
        </p:nvSpPr>
        <p:spPr>
          <a:xfrm>
            <a:off x="567000" y="1323000"/>
            <a:ext cx="5850563" cy="1306125"/>
          </a:xfrm>
          <a:prstGeom prst="roundRect">
            <a:avLst>
              <a:gd name="adj" fmla="val 4146"/>
            </a:avLst>
          </a:prstGeom>
          <a:solidFill>
            <a:srgbClr val="FFFFCC">
              <a:alpha val="41961"/>
            </a:srgbClr>
          </a:solidFill>
          <a:ln w="12700"/>
        </p:spPr>
        <p:style>
          <a:lnRef idx="2">
            <a:schemeClr val="accent1">
              <a:shade val="50000"/>
            </a:schemeClr>
          </a:lnRef>
          <a:fillRef idx="1">
            <a:schemeClr val="accent1"/>
          </a:fillRef>
          <a:effectRef idx="0">
            <a:schemeClr val="accent1"/>
          </a:effectRef>
          <a:fontRef idx="minor">
            <a:schemeClr val="lt1"/>
          </a:fontRef>
        </p:style>
        <p:txBody>
          <a:bodyPr lIns="88063" tIns="44031" rIns="88063" bIns="44031" anchor="ctr"/>
          <a:lstStyle/>
          <a:p>
            <a:pPr marL="0" marR="0" lvl="0" indent="0" algn="l" defTabSz="914400" rtl="0" eaLnBrk="1" fontAlgn="base" latinLnBrk="0" hangingPunct="1">
              <a:lnSpc>
                <a:spcPct val="130000"/>
              </a:lnSpc>
              <a:spcBef>
                <a:spcPts val="180"/>
              </a:spcBef>
              <a:spcAft>
                <a:spcPct val="0"/>
              </a:spcAft>
              <a:buClrTx/>
              <a:buSzTx/>
              <a:buFontTx/>
              <a:buNone/>
              <a:defRPr/>
            </a:pPr>
            <a:r>
              <a:rPr kumimoji="0" lang="zh-CN" altLang="zh-CN" sz="149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预算作为管理的一种方法，其功能从最初的计划、采购发展到现在的兼具控制、激励、评价等功能的一种</a:t>
            </a:r>
            <a:r>
              <a:rPr kumimoji="0" lang="zh-CN" altLang="zh-CN" sz="1490" b="1"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综合贯彻企业战略方针的经营机制</a:t>
            </a:r>
            <a:r>
              <a:rPr kumimoji="0" lang="zh-CN" altLang="zh-CN" sz="149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，从而处于企业管理控制系统的核心位置。</a:t>
            </a:r>
            <a:endParaRPr kumimoji="0" lang="zh-CN" altLang="zh-CN" sz="149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ts val="180"/>
              </a:spcBef>
              <a:spcAft>
                <a:spcPct val="0"/>
              </a:spcAft>
              <a:buClrTx/>
              <a:buSzTx/>
              <a:buFontTx/>
              <a:buNone/>
              <a:defRPr/>
            </a:pPr>
            <a:endParaRPr kumimoji="0" lang="en-US" altLang="zh-CN" sz="1490" b="0" i="0" u="none" strike="noStrike" kern="1200" cap="none" spc="0" normalizeH="0" baseline="0" noProof="0" dirty="0">
              <a:ln>
                <a:noFill/>
              </a:ln>
              <a:solidFill>
                <a:schemeClr val="accent2">
                  <a:lumMod val="50000"/>
                </a:schemeClr>
              </a:solidFill>
              <a:effectLst/>
              <a:uLnTx/>
              <a:uFillTx/>
              <a:latin typeface="+mn-ea"/>
              <a:ea typeface="+mn-ea"/>
              <a:cs typeface="+mn-cs"/>
            </a:endParaRPr>
          </a:p>
        </p:txBody>
      </p:sp>
      <p:sp>
        <p:nvSpPr>
          <p:cNvPr id="5" name="Freeform 9"/>
          <p:cNvSpPr/>
          <p:nvPr/>
        </p:nvSpPr>
        <p:spPr bwMode="gray">
          <a:xfrm rot="21183899">
            <a:off x="973688" y="2246062"/>
            <a:ext cx="7134751" cy="1798875"/>
          </a:xfrm>
          <a:custGeom>
            <a:avLst/>
            <a:gdLst>
              <a:gd name="T0" fmla="*/ 0 w 4371"/>
              <a:gd name="T1" fmla="*/ 845 h 1066"/>
              <a:gd name="T2" fmla="*/ 1523 w 4371"/>
              <a:gd name="T3" fmla="*/ 313 h 1066"/>
              <a:gd name="T4" fmla="*/ 1610 w 4371"/>
              <a:gd name="T5" fmla="*/ 617 h 1066"/>
              <a:gd name="T6" fmla="*/ 2720 w 4371"/>
              <a:gd name="T7" fmla="*/ 243 h 1066"/>
              <a:gd name="T8" fmla="*/ 2784 w 4371"/>
              <a:gd name="T9" fmla="*/ 538 h 1066"/>
              <a:gd name="T10" fmla="*/ 3882 w 4371"/>
              <a:gd name="T11" fmla="*/ 266 h 1066"/>
              <a:gd name="T12" fmla="*/ 3795 w 4371"/>
              <a:gd name="T13" fmla="*/ 0 h 1066"/>
              <a:gd name="T14" fmla="*/ 4371 w 4371"/>
              <a:gd name="T15" fmla="*/ 269 h 1066"/>
              <a:gd name="T16" fmla="*/ 3961 w 4371"/>
              <a:gd name="T17" fmla="*/ 832 h 1066"/>
              <a:gd name="T18" fmla="*/ 3912 w 4371"/>
              <a:gd name="T19" fmla="*/ 542 h 1066"/>
              <a:gd name="T20" fmla="*/ 2594 w 4371"/>
              <a:gd name="T21" fmla="*/ 921 h 1066"/>
              <a:gd name="T22" fmla="*/ 2509 w 4371"/>
              <a:gd name="T23" fmla="*/ 620 h 1066"/>
              <a:gd name="T24" fmla="*/ 1344 w 4371"/>
              <a:gd name="T25" fmla="*/ 968 h 1066"/>
              <a:gd name="T26" fmla="*/ 1280 w 4371"/>
              <a:gd name="T27" fmla="*/ 666 h 1066"/>
              <a:gd name="T28" fmla="*/ 67 w 4371"/>
              <a:gd name="T29" fmla="*/ 1066 h 1066"/>
              <a:gd name="T30" fmla="*/ 0 w 4371"/>
              <a:gd name="T31" fmla="*/ 845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a:noFill/>
          </a:ln>
          <a:effectLst/>
          <a:scene3d>
            <a:camera prst="legacyPerspectiveTopRight">
              <a:rot lat="600000" lon="20999999" rev="0"/>
            </a:camera>
            <a:lightRig rig="legacyFlat4" dir="b"/>
          </a:scene3d>
          <a:sp3d extrusionH="163500" prstMaterial="legacyMatte">
            <a:bevelT w="13500" h="13500" prst="angle"/>
            <a:bevelB w="13500" h="13500" prst="angle"/>
            <a:extrusionClr>
              <a:srgbClr val="FF9933"/>
            </a:extrusionClr>
          </a:sp3d>
          <a:extLst>
            <a:ext uri="{91240B29-F687-4F45-9708-019B960494DF}">
              <a14:hiddenLine xmlns:a14="http://schemas.microsoft.com/office/drawing/2010/main" w="9525">
                <a:noFill/>
                <a:prstDash val="solid"/>
                <a:round/>
              </a14:hiddenLine>
            </a:ext>
            <a:ext uri="{AF507438-7753-43E0-B8FC-AC1667EBCBE1}">
              <a14:hiddenEffects xmlns:a14="http://schemas.microsoft.com/office/drawing/2010/main">
                <a:effectLst>
                  <a:outerShdw dist="35921" dir="2700000" algn="ctr" rotWithShape="0">
                    <a:srgbClr val="78267C"/>
                  </a:outerShdw>
                </a:effectLst>
              </a14:hiddenEffects>
            </a:ext>
          </a:extLst>
        </p:spPr>
        <p:txBody>
          <a:bodyPr wrap="none" lIns="88013" tIns="44007" rIns="88013" bIns="44007" anchor="ct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endParaRPr>
          </a:p>
        </p:txBody>
      </p:sp>
      <p:sp>
        <p:nvSpPr>
          <p:cNvPr id="10" name="Freeform 5"/>
          <p:cNvSpPr/>
          <p:nvPr/>
        </p:nvSpPr>
        <p:spPr bwMode="gray">
          <a:xfrm>
            <a:off x="1230188" y="3967313"/>
            <a:ext cx="1701000" cy="2651063"/>
          </a:xfrm>
          <a:custGeom>
            <a:avLst/>
            <a:gdLst>
              <a:gd name="T0" fmla="*/ 1158 w 1248"/>
              <a:gd name="T1" fmla="*/ 0 h 1553"/>
              <a:gd name="T2" fmla="*/ 1248 w 1248"/>
              <a:gd name="T3" fmla="*/ 351 h 1553"/>
              <a:gd name="T4" fmla="*/ 1248 w 1248"/>
              <a:gd name="T5" fmla="*/ 1553 h 1553"/>
              <a:gd name="T6" fmla="*/ 0 w 1248"/>
              <a:gd name="T7" fmla="*/ 1553 h 1553"/>
              <a:gd name="T8" fmla="*/ 4 w 1248"/>
              <a:gd name="T9" fmla="*/ 417 h 1553"/>
            </a:gdLst>
            <a:ahLst/>
            <a:cxnLst>
              <a:cxn ang="0">
                <a:pos x="T0" y="T1"/>
              </a:cxn>
              <a:cxn ang="0">
                <a:pos x="T2" y="T3"/>
              </a:cxn>
              <a:cxn ang="0">
                <a:pos x="T4" y="T5"/>
              </a:cxn>
              <a:cxn ang="0">
                <a:pos x="T6" y="T7"/>
              </a:cxn>
              <a:cxn ang="0">
                <a:pos x="T8" y="T9"/>
              </a:cxn>
            </a:cxnLst>
            <a:rect l="0" t="0" r="r" b="b"/>
            <a:pathLst>
              <a:path w="1248" h="1553">
                <a:moveTo>
                  <a:pt x="1158" y="0"/>
                </a:moveTo>
                <a:lnTo>
                  <a:pt x="1248" y="351"/>
                </a:lnTo>
                <a:lnTo>
                  <a:pt x="1248" y="1553"/>
                </a:lnTo>
                <a:lnTo>
                  <a:pt x="0" y="1553"/>
                </a:lnTo>
                <a:lnTo>
                  <a:pt x="4" y="417"/>
                </a:lnTo>
              </a:path>
            </a:pathLst>
          </a:custGeom>
          <a:gradFill rotWithShape="1">
            <a:gsLst>
              <a:gs pos="0">
                <a:srgbClr val="5598CF"/>
              </a:gs>
              <a:gs pos="100000">
                <a:srgbClr val="5598CF">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13" tIns="44007" rIns="88013" bIns="4400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3975" name="矩形 10"/>
          <p:cNvSpPr/>
          <p:nvPr/>
        </p:nvSpPr>
        <p:spPr>
          <a:xfrm>
            <a:off x="1260563" y="5099625"/>
            <a:ext cx="1734750" cy="774065"/>
          </a:xfrm>
          <a:prstGeom prst="rect">
            <a:avLst/>
          </a:prstGeom>
          <a:noFill/>
          <a:ln w="9525">
            <a:noFill/>
          </a:ln>
        </p:spPr>
        <p:txBody>
          <a:bodyPr lIns="88063" tIns="44031" rIns="88063" bIns="44031">
            <a:spAutoFit/>
          </a:bodyPr>
          <a:p>
            <a:r>
              <a:rPr lang="zh-CN" altLang="en-US" sz="1490" dirty="0">
                <a:solidFill>
                  <a:srgbClr val="1C1C1C"/>
                </a:solidFill>
                <a:latin typeface="微软雅黑" panose="020B0503020204020204" pitchFamily="34" charset="-122"/>
              </a:rPr>
              <a:t>预算重要性相对较低，首先解决的是生存问题</a:t>
            </a:r>
            <a:endParaRPr lang="zh-CN" altLang="en-US" sz="1490" dirty="0">
              <a:latin typeface="Arial" panose="020B0604020202020204" pitchFamily="34" charset="0"/>
            </a:endParaRPr>
          </a:p>
        </p:txBody>
      </p:sp>
      <p:sp>
        <p:nvSpPr>
          <p:cNvPr id="12" name="AutoShape 13"/>
          <p:cNvSpPr>
            <a:spLocks noChangeArrowheads="1"/>
          </p:cNvSpPr>
          <p:nvPr/>
        </p:nvSpPr>
        <p:spPr bwMode="gray">
          <a:xfrm>
            <a:off x="1260563" y="6162750"/>
            <a:ext cx="1731375" cy="455625"/>
          </a:xfrm>
          <a:prstGeom prst="bevel">
            <a:avLst>
              <a:gd name="adj" fmla="val 5949"/>
            </a:avLst>
          </a:prstGeom>
          <a:solidFill>
            <a:srgbClr val="C7AA6F"/>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013" tIns="44007" rIns="88013" bIns="44007"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34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企业初级阶段</a:t>
            </a:r>
            <a:endParaRPr kumimoji="0" lang="zh-CN" altLang="zh-CN" sz="234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4" name="Freeform 3"/>
          <p:cNvSpPr/>
          <p:nvPr/>
        </p:nvSpPr>
        <p:spPr bwMode="gray">
          <a:xfrm>
            <a:off x="5727375" y="3049312"/>
            <a:ext cx="2057063" cy="3341250"/>
          </a:xfrm>
          <a:custGeom>
            <a:avLst/>
            <a:gdLst>
              <a:gd name="T0" fmla="*/ 1226 w 1238"/>
              <a:gd name="T1" fmla="*/ 0 h 1662"/>
              <a:gd name="T2" fmla="*/ 1238 w 1238"/>
              <a:gd name="T3" fmla="*/ 1662 h 1662"/>
              <a:gd name="T4" fmla="*/ 0 w 1238"/>
              <a:gd name="T5" fmla="*/ 1662 h 1662"/>
              <a:gd name="T6" fmla="*/ 4 w 1238"/>
              <a:gd name="T7" fmla="*/ 416 h 1662"/>
            </a:gdLst>
            <a:ahLst/>
            <a:cxnLst>
              <a:cxn ang="0">
                <a:pos x="T0" y="T1"/>
              </a:cxn>
              <a:cxn ang="0">
                <a:pos x="T2" y="T3"/>
              </a:cxn>
              <a:cxn ang="0">
                <a:pos x="T4" y="T5"/>
              </a:cxn>
              <a:cxn ang="0">
                <a:pos x="T6" y="T7"/>
              </a:cxn>
            </a:cxnLst>
            <a:rect l="0" t="0" r="r" b="b"/>
            <a:pathLst>
              <a:path w="1238" h="1662">
                <a:moveTo>
                  <a:pt x="1226" y="0"/>
                </a:moveTo>
                <a:lnTo>
                  <a:pt x="1238" y="1662"/>
                </a:lnTo>
                <a:lnTo>
                  <a:pt x="0" y="1662"/>
                </a:lnTo>
                <a:lnTo>
                  <a:pt x="4" y="416"/>
                </a:lnTo>
              </a:path>
            </a:pathLst>
          </a:custGeom>
          <a:gradFill rotWithShape="1">
            <a:gsLst>
              <a:gs pos="0">
                <a:srgbClr val="C7AA6F"/>
              </a:gs>
              <a:gs pos="100000">
                <a:srgbClr val="C7AA6F">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13" tIns="44007" rIns="88013" bIns="4400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3978" name="矩形 14"/>
          <p:cNvSpPr/>
          <p:nvPr/>
        </p:nvSpPr>
        <p:spPr>
          <a:xfrm>
            <a:off x="5889375" y="4795875"/>
            <a:ext cx="1734750" cy="597535"/>
          </a:xfrm>
          <a:prstGeom prst="rect">
            <a:avLst/>
          </a:prstGeom>
          <a:noFill/>
          <a:ln w="9525">
            <a:noFill/>
          </a:ln>
        </p:spPr>
        <p:txBody>
          <a:bodyPr lIns="88063" tIns="44031" rIns="88063" bIns="44031">
            <a:spAutoFit/>
          </a:bodyPr>
          <a:p>
            <a:pPr>
              <a:lnSpc>
                <a:spcPts val="1990"/>
              </a:lnSpc>
              <a:spcBef>
                <a:spcPct val="50000"/>
              </a:spcBef>
              <a:buClr>
                <a:srgbClr val="1F3F5F"/>
              </a:buClr>
            </a:pPr>
            <a:r>
              <a:rPr lang="zh-CN" altLang="zh-CN" sz="1490" dirty="0">
                <a:solidFill>
                  <a:srgbClr val="000000"/>
                </a:solidFill>
                <a:latin typeface="微软雅黑" panose="020B0503020204020204" pitchFamily="34" charset="-122"/>
              </a:rPr>
              <a:t>预算就成为必要的精细化管理的手段</a:t>
            </a:r>
            <a:endParaRPr lang="en-US" altLang="zh-CN" sz="1490" dirty="0">
              <a:solidFill>
                <a:srgbClr val="1C1C1C"/>
              </a:solidFill>
              <a:latin typeface="微软雅黑" panose="020B0503020204020204" pitchFamily="34" charset="-122"/>
            </a:endParaRPr>
          </a:p>
        </p:txBody>
      </p:sp>
      <p:sp>
        <p:nvSpPr>
          <p:cNvPr id="16" name="AutoShape 13"/>
          <p:cNvSpPr>
            <a:spLocks noChangeArrowheads="1"/>
          </p:cNvSpPr>
          <p:nvPr/>
        </p:nvSpPr>
        <p:spPr bwMode="gray">
          <a:xfrm>
            <a:off x="5759438" y="6010875"/>
            <a:ext cx="1731375" cy="455625"/>
          </a:xfrm>
          <a:prstGeom prst="bevel">
            <a:avLst>
              <a:gd name="adj" fmla="val 5949"/>
            </a:avLst>
          </a:prstGeom>
          <a:solidFill>
            <a:srgbClr val="C7AA6F"/>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013" tIns="44007" rIns="88013" bIns="44007"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34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企业发展阶段</a:t>
            </a:r>
            <a:endParaRPr kumimoji="0" lang="zh-CN" altLang="zh-CN" sz="234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三、财务工作现状</a:t>
            </a:r>
            <a:endParaRPr lang="zh-CN" altLang="en-US" sz="2550" dirty="0">
              <a:solidFill>
                <a:schemeClr val="tx1"/>
              </a:solidFill>
              <a:latin typeface="微软雅黑" panose="020B0503020204020204" pitchFamily="34" charset="-122"/>
              <a:ea typeface="微软雅黑" panose="020B0503020204020204" pitchFamily="34" charset="-122"/>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2</a:t>
            </a:r>
            <a:r>
              <a:rPr lang="zh-CN" altLang="en-US" sz="1800" b="0" dirty="0">
                <a:solidFill>
                  <a:schemeClr val="tx1"/>
                </a:solidFill>
                <a:latin typeface="微软雅黑" panose="020B0503020204020204" pitchFamily="34" charset="-122"/>
                <a:ea typeface="微软雅黑" panose="020B0503020204020204" pitchFamily="34" charset="-122"/>
              </a:rPr>
              <a:t>、预算管理</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3" name="直接连接符 2"/>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1"/>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3" name="AutoShape 9"/>
          <p:cNvSpPr>
            <a:spLocks noChangeAspect="1"/>
          </p:cNvSpPr>
          <p:nvPr/>
        </p:nvSpPr>
        <p:spPr>
          <a:xfrm flipH="1">
            <a:off x="4860000" y="3915000"/>
            <a:ext cx="4212000" cy="2519438"/>
          </a:xfrm>
          <a:prstGeom prst="homePlate">
            <a:avLst>
              <a:gd name="adj" fmla="val 33528"/>
            </a:avLst>
          </a:prstGeom>
          <a:solidFill>
            <a:srgbClr val="FFCC99"/>
          </a:solidFill>
          <a:ln w="6350" cap="flat" cmpd="sng">
            <a:solidFill>
              <a:srgbClr val="99CC00"/>
            </a:solidFill>
            <a:prstDash val="solid"/>
            <a:miter/>
            <a:headEnd type="none" w="med" len="med"/>
            <a:tailEnd type="none" w="med" len="med"/>
          </a:ln>
        </p:spPr>
        <p:txBody>
          <a:bodyPr lIns="48600" rIns="48600"/>
          <a:p>
            <a:pPr marL="573405" indent="-114300" eaLnBrk="0" hangingPunct="0">
              <a:spcBef>
                <a:spcPct val="30000"/>
              </a:spcBef>
              <a:buClr>
                <a:schemeClr val="folHlink"/>
              </a:buClr>
              <a:buChar char="•"/>
            </a:pPr>
            <a:r>
              <a:rPr lang="zh-CN" altLang="en-US" sz="1915" b="1" dirty="0">
                <a:solidFill>
                  <a:srgbClr val="000000"/>
                </a:solidFill>
                <a:latin typeface="Arial" panose="020B0604020202020204" pitchFamily="34" charset="0"/>
              </a:rPr>
              <a:t>落实责任</a:t>
            </a:r>
            <a:endParaRPr lang="zh-CN" altLang="en-US" sz="1915" b="1" dirty="0">
              <a:solidFill>
                <a:srgbClr val="000000"/>
              </a:solidFill>
              <a:latin typeface="Arial" panose="020B0604020202020204" pitchFamily="34" charset="0"/>
            </a:endParaRPr>
          </a:p>
          <a:p>
            <a:pPr marL="573405" indent="-114300" eaLnBrk="0" hangingPunct="0">
              <a:spcBef>
                <a:spcPct val="30000"/>
              </a:spcBef>
              <a:buClr>
                <a:schemeClr val="folHlink"/>
              </a:buClr>
              <a:buChar char="•"/>
            </a:pPr>
            <a:r>
              <a:rPr lang="zh-CN" altLang="en-US" sz="1915" b="1" dirty="0">
                <a:solidFill>
                  <a:srgbClr val="000000"/>
                </a:solidFill>
                <a:latin typeface="Arial" panose="020B0604020202020204" pitchFamily="34" charset="0"/>
              </a:rPr>
              <a:t>依据充分</a:t>
            </a:r>
            <a:endParaRPr lang="zh-CN" altLang="en-US" sz="1915" b="1" dirty="0">
              <a:solidFill>
                <a:srgbClr val="000000"/>
              </a:solidFill>
              <a:latin typeface="Arial" panose="020B0604020202020204" pitchFamily="34" charset="0"/>
            </a:endParaRPr>
          </a:p>
          <a:p>
            <a:pPr marL="573405" indent="-114300" eaLnBrk="0" hangingPunct="0">
              <a:spcBef>
                <a:spcPct val="30000"/>
              </a:spcBef>
              <a:buClr>
                <a:schemeClr val="folHlink"/>
              </a:buClr>
              <a:buChar char="•"/>
            </a:pPr>
            <a:r>
              <a:rPr lang="zh-CN" altLang="en-US" sz="1915" b="1" dirty="0">
                <a:solidFill>
                  <a:srgbClr val="000000"/>
                </a:solidFill>
                <a:latin typeface="Arial" panose="020B0604020202020204" pitchFamily="34" charset="0"/>
              </a:rPr>
              <a:t>刚性执行</a:t>
            </a:r>
            <a:endParaRPr lang="zh-CN" altLang="en-US" sz="1915" b="1" dirty="0">
              <a:solidFill>
                <a:srgbClr val="000000"/>
              </a:solidFill>
              <a:latin typeface="Arial" panose="020B0604020202020204" pitchFamily="34" charset="0"/>
            </a:endParaRPr>
          </a:p>
          <a:p>
            <a:pPr marL="573405" indent="-114300" eaLnBrk="0" hangingPunct="0">
              <a:spcBef>
                <a:spcPct val="30000"/>
              </a:spcBef>
              <a:buClr>
                <a:schemeClr val="folHlink"/>
              </a:buClr>
              <a:buChar char="•"/>
            </a:pPr>
            <a:r>
              <a:rPr lang="zh-CN" altLang="en-US" sz="1915" b="1" dirty="0">
                <a:solidFill>
                  <a:srgbClr val="000000"/>
                </a:solidFill>
                <a:latin typeface="Arial" panose="020B0604020202020204" pitchFamily="34" charset="0"/>
              </a:rPr>
              <a:t>分析监控</a:t>
            </a:r>
            <a:endParaRPr lang="zh-CN" altLang="en-US" sz="1915" b="1" dirty="0">
              <a:solidFill>
                <a:srgbClr val="000000"/>
              </a:solidFill>
              <a:latin typeface="Arial" panose="020B0604020202020204" pitchFamily="34" charset="0"/>
            </a:endParaRPr>
          </a:p>
          <a:p>
            <a:pPr marL="573405" indent="-114300" eaLnBrk="0" hangingPunct="0">
              <a:spcBef>
                <a:spcPct val="30000"/>
              </a:spcBef>
              <a:buClr>
                <a:schemeClr val="folHlink"/>
              </a:buClr>
              <a:buChar char="•"/>
            </a:pPr>
            <a:r>
              <a:rPr lang="zh-CN" altLang="en-US" sz="1915" b="1" dirty="0">
                <a:solidFill>
                  <a:srgbClr val="000000"/>
                </a:solidFill>
                <a:latin typeface="Arial" panose="020B0604020202020204" pitchFamily="34" charset="0"/>
              </a:rPr>
              <a:t>激励推动</a:t>
            </a:r>
            <a:endParaRPr lang="zh-CN" altLang="en-US" sz="1915" b="1" dirty="0">
              <a:solidFill>
                <a:srgbClr val="000000"/>
              </a:solidFill>
              <a:latin typeface="Arial" panose="020B0604020202020204" pitchFamily="34" charset="0"/>
            </a:endParaRPr>
          </a:p>
          <a:p>
            <a:pPr marL="573405" indent="-114300" eaLnBrk="0" hangingPunct="0">
              <a:spcBef>
                <a:spcPct val="30000"/>
              </a:spcBef>
              <a:buClr>
                <a:schemeClr val="folHlink"/>
              </a:buClr>
              <a:buChar char="•"/>
            </a:pPr>
            <a:r>
              <a:rPr lang="zh-CN" altLang="en-US" sz="1915" b="1" dirty="0">
                <a:latin typeface="Arial" panose="020B0604020202020204" pitchFamily="34" charset="0"/>
              </a:rPr>
              <a:t>持续改进</a:t>
            </a:r>
            <a:endParaRPr lang="zh-CN" altLang="en-US" sz="1915" b="1" dirty="0">
              <a:latin typeface="Arial" panose="020B0604020202020204" pitchFamily="34" charset="0"/>
            </a:endParaRPr>
          </a:p>
        </p:txBody>
      </p:sp>
      <p:sp>
        <p:nvSpPr>
          <p:cNvPr id="87044" name="AutoShape 10"/>
          <p:cNvSpPr>
            <a:spLocks noChangeAspect="1"/>
          </p:cNvSpPr>
          <p:nvPr/>
        </p:nvSpPr>
        <p:spPr>
          <a:xfrm>
            <a:off x="405000" y="1890000"/>
            <a:ext cx="4374000" cy="2916000"/>
          </a:xfrm>
          <a:prstGeom prst="homePlate">
            <a:avLst>
              <a:gd name="adj" fmla="val 31854"/>
            </a:avLst>
          </a:prstGeom>
          <a:solidFill>
            <a:srgbClr val="CCFFFF"/>
          </a:solidFill>
          <a:ln w="6350" cap="flat" cmpd="sng">
            <a:solidFill>
              <a:srgbClr val="99CC00"/>
            </a:solidFill>
            <a:prstDash val="solid"/>
            <a:miter/>
            <a:headEnd type="none" w="med" len="med"/>
            <a:tailEnd type="none" w="med" len="med"/>
          </a:ln>
        </p:spPr>
        <p:txBody>
          <a:bodyPr lIns="48600" rIns="48600"/>
          <a:p>
            <a:pPr marL="114300" indent="-114300" eaLnBrk="0" hangingPunct="0">
              <a:spcBef>
                <a:spcPct val="30000"/>
              </a:spcBef>
              <a:buClr>
                <a:schemeClr val="folHlink"/>
              </a:buClr>
              <a:buChar char="•"/>
            </a:pPr>
            <a:r>
              <a:rPr lang="zh-CN" altLang="en-US" sz="1915" b="1" dirty="0">
                <a:solidFill>
                  <a:srgbClr val="000000"/>
                </a:solidFill>
                <a:latin typeface="微软雅黑" panose="020B0503020204020204" pitchFamily="34" charset="-122"/>
              </a:rPr>
              <a:t>责任分了，但没有</a:t>
            </a:r>
            <a:r>
              <a:rPr lang="en-US" altLang="zh-CN" sz="1915" b="1" dirty="0">
                <a:solidFill>
                  <a:srgbClr val="000000"/>
                </a:solidFill>
                <a:latin typeface="微软雅黑" panose="020B0503020204020204" pitchFamily="34" charset="-122"/>
              </a:rPr>
              <a:t>(</a:t>
            </a:r>
            <a:r>
              <a:rPr lang="zh-CN" altLang="en-US" sz="1915" b="1" dirty="0">
                <a:solidFill>
                  <a:srgbClr val="000000"/>
                </a:solidFill>
                <a:latin typeface="微软雅黑" panose="020B0503020204020204" pitchFamily="34" charset="-122"/>
              </a:rPr>
              <a:t>没完全</a:t>
            </a:r>
            <a:r>
              <a:rPr lang="en-US" altLang="zh-CN" sz="1915" b="1" dirty="0">
                <a:solidFill>
                  <a:srgbClr val="000000"/>
                </a:solidFill>
                <a:latin typeface="微软雅黑" panose="020B0503020204020204" pitchFamily="34" charset="-122"/>
              </a:rPr>
              <a:t>)</a:t>
            </a:r>
            <a:r>
              <a:rPr lang="zh-CN" altLang="en-US" sz="1915" b="1" dirty="0">
                <a:solidFill>
                  <a:srgbClr val="000000"/>
                </a:solidFill>
                <a:latin typeface="微软雅黑" panose="020B0503020204020204" pitchFamily="34" charset="-122"/>
              </a:rPr>
              <a:t>落实</a:t>
            </a:r>
            <a:endParaRPr lang="zh-CN" altLang="en-US" sz="1915" b="1" dirty="0">
              <a:solidFill>
                <a:srgbClr val="000000"/>
              </a:solidFill>
              <a:latin typeface="微软雅黑" panose="020B0503020204020204" pitchFamily="34" charset="-122"/>
            </a:endParaRPr>
          </a:p>
          <a:p>
            <a:pPr marL="114300" indent="-114300" eaLnBrk="0" hangingPunct="0">
              <a:spcBef>
                <a:spcPct val="30000"/>
              </a:spcBef>
              <a:buClr>
                <a:schemeClr val="folHlink"/>
              </a:buClr>
              <a:buChar char="•"/>
            </a:pPr>
            <a:r>
              <a:rPr lang="zh-CN" altLang="en-US" sz="1915" b="1" dirty="0">
                <a:solidFill>
                  <a:srgbClr val="000000"/>
                </a:solidFill>
                <a:latin typeface="微软雅黑" panose="020B0503020204020204" pitchFamily="34" charset="-122"/>
              </a:rPr>
              <a:t>预算编了，但没有充分的编制</a:t>
            </a:r>
            <a:r>
              <a:rPr lang="en-US" altLang="zh-CN" sz="1915" b="1" dirty="0">
                <a:solidFill>
                  <a:srgbClr val="000000"/>
                </a:solidFill>
                <a:latin typeface="微软雅黑" panose="020B0503020204020204" pitchFamily="34" charset="-122"/>
              </a:rPr>
              <a:t>/</a:t>
            </a:r>
            <a:r>
              <a:rPr lang="zh-CN" altLang="en-US" sz="1915" b="1" dirty="0">
                <a:solidFill>
                  <a:srgbClr val="000000"/>
                </a:solidFill>
                <a:latin typeface="微软雅黑" panose="020B0503020204020204" pitchFamily="34" charset="-122"/>
              </a:rPr>
              <a:t>审核依据</a:t>
            </a:r>
            <a:endParaRPr lang="zh-CN" altLang="en-US" sz="1915" b="1" dirty="0">
              <a:solidFill>
                <a:srgbClr val="000000"/>
              </a:solidFill>
              <a:latin typeface="微软雅黑" panose="020B0503020204020204" pitchFamily="34" charset="-122"/>
            </a:endParaRPr>
          </a:p>
          <a:p>
            <a:pPr marL="114300" indent="-114300" eaLnBrk="0" hangingPunct="0">
              <a:spcBef>
                <a:spcPct val="30000"/>
              </a:spcBef>
              <a:buClr>
                <a:schemeClr val="folHlink"/>
              </a:buClr>
              <a:buChar char="•"/>
            </a:pPr>
            <a:r>
              <a:rPr lang="zh-CN" altLang="en-US" sz="1915" b="1" dirty="0">
                <a:solidFill>
                  <a:srgbClr val="000000"/>
                </a:solidFill>
                <a:latin typeface="微软雅黑" panose="020B0503020204020204" pitchFamily="34" charset="-122"/>
              </a:rPr>
              <a:t>预算有了，但没有作为刚性执行标准</a:t>
            </a:r>
            <a:endParaRPr lang="zh-CN" altLang="en-US" sz="1915" b="1" dirty="0">
              <a:solidFill>
                <a:srgbClr val="000000"/>
              </a:solidFill>
              <a:latin typeface="微软雅黑" panose="020B0503020204020204" pitchFamily="34" charset="-122"/>
            </a:endParaRPr>
          </a:p>
          <a:p>
            <a:pPr marL="114300" indent="-114300" eaLnBrk="0" hangingPunct="0">
              <a:spcBef>
                <a:spcPct val="30000"/>
              </a:spcBef>
              <a:buClr>
                <a:schemeClr val="folHlink"/>
              </a:buClr>
              <a:buChar char="•"/>
            </a:pPr>
            <a:r>
              <a:rPr lang="zh-CN" altLang="en-US" sz="1915" b="1" dirty="0">
                <a:solidFill>
                  <a:srgbClr val="000000"/>
                </a:solidFill>
                <a:latin typeface="微软雅黑" panose="020B0503020204020204" pitchFamily="34" charset="-122"/>
              </a:rPr>
              <a:t>预算分析了，但没有起到调整经营</a:t>
            </a:r>
            <a:endParaRPr lang="zh-CN" altLang="en-US" sz="1915" b="1" dirty="0">
              <a:solidFill>
                <a:srgbClr val="000000"/>
              </a:solidFill>
              <a:latin typeface="微软雅黑" panose="020B0503020204020204" pitchFamily="34" charset="-122"/>
            </a:endParaRPr>
          </a:p>
          <a:p>
            <a:pPr marL="114300" indent="-114300" eaLnBrk="0" hangingPunct="0">
              <a:spcBef>
                <a:spcPct val="30000"/>
              </a:spcBef>
              <a:buClr>
                <a:schemeClr val="folHlink"/>
              </a:buClr>
              <a:buChar char="•"/>
            </a:pPr>
            <a:r>
              <a:rPr lang="zh-CN" altLang="en-US" sz="1915" b="1" dirty="0">
                <a:solidFill>
                  <a:srgbClr val="000000"/>
                </a:solidFill>
                <a:latin typeface="微软雅黑" panose="020B0503020204020204" pitchFamily="34" charset="-122"/>
              </a:rPr>
              <a:t>按季度、月度预算执行的准确率</a:t>
            </a:r>
            <a:endParaRPr lang="zh-CN" altLang="en-US" sz="1915" b="1" dirty="0">
              <a:solidFill>
                <a:srgbClr val="000000"/>
              </a:solidFill>
              <a:latin typeface="微软雅黑" panose="020B0503020204020204" pitchFamily="34" charset="-122"/>
            </a:endParaRPr>
          </a:p>
          <a:p>
            <a:pPr marL="114300" indent="-114300" eaLnBrk="0" hangingPunct="0">
              <a:spcBef>
                <a:spcPct val="30000"/>
              </a:spcBef>
              <a:buClr>
                <a:schemeClr val="folHlink"/>
              </a:buClr>
            </a:pPr>
            <a:r>
              <a:rPr lang="zh-CN" altLang="en-US" sz="1915" b="1" dirty="0">
                <a:solidFill>
                  <a:srgbClr val="000000"/>
                </a:solidFill>
                <a:latin typeface="微软雅黑" panose="020B0503020204020204" pitchFamily="34" charset="-122"/>
              </a:rPr>
              <a:t>  仍偏低</a:t>
            </a:r>
            <a:endParaRPr lang="zh-CN" altLang="en-US" sz="1915" b="1" dirty="0">
              <a:solidFill>
                <a:srgbClr val="000000"/>
              </a:solidFill>
              <a:latin typeface="微软雅黑" panose="020B0503020204020204" pitchFamily="34" charset="-122"/>
            </a:endParaRPr>
          </a:p>
        </p:txBody>
      </p:sp>
      <p:sp>
        <p:nvSpPr>
          <p:cNvPr id="87045" name="Text Box 11"/>
          <p:cNvSpPr txBox="1"/>
          <p:nvPr/>
        </p:nvSpPr>
        <p:spPr>
          <a:xfrm>
            <a:off x="972000" y="1323000"/>
            <a:ext cx="2835000" cy="458470"/>
          </a:xfrm>
          <a:prstGeom prst="rect">
            <a:avLst/>
          </a:prstGeom>
          <a:noFill/>
          <a:ln w="1270">
            <a:noFill/>
          </a:ln>
        </p:spPr>
        <p:txBody>
          <a:bodyPr lIns="95669" tIns="49748" rIns="95669" bIns="49748">
            <a:spAutoFit/>
          </a:bodyPr>
          <a:p>
            <a:pPr algn="ctr">
              <a:spcBef>
                <a:spcPct val="50000"/>
              </a:spcBef>
            </a:pPr>
            <a:r>
              <a:rPr lang="zh-CN" altLang="en-US" sz="2340" b="1" dirty="0">
                <a:solidFill>
                  <a:srgbClr val="FF0000"/>
                </a:solidFill>
                <a:latin typeface="Arial" panose="020B0604020202020204" pitchFamily="34" charset="0"/>
              </a:rPr>
              <a:t>目前状态</a:t>
            </a:r>
            <a:endParaRPr lang="zh-CN" altLang="en-US" sz="2340" b="1" dirty="0">
              <a:solidFill>
                <a:srgbClr val="FF0000"/>
              </a:solidFill>
              <a:latin typeface="Arial" panose="020B0604020202020204" pitchFamily="34" charset="0"/>
            </a:endParaRPr>
          </a:p>
        </p:txBody>
      </p:sp>
      <p:sp>
        <p:nvSpPr>
          <p:cNvPr id="87046" name="Text Box 12"/>
          <p:cNvSpPr txBox="1"/>
          <p:nvPr/>
        </p:nvSpPr>
        <p:spPr>
          <a:xfrm>
            <a:off x="6561001" y="3429000"/>
            <a:ext cx="2296688" cy="458470"/>
          </a:xfrm>
          <a:prstGeom prst="rect">
            <a:avLst/>
          </a:prstGeom>
          <a:noFill/>
          <a:ln w="1270">
            <a:noFill/>
          </a:ln>
        </p:spPr>
        <p:txBody>
          <a:bodyPr lIns="95669" tIns="49748" rIns="95669" bIns="49748">
            <a:spAutoFit/>
          </a:bodyPr>
          <a:p>
            <a:pPr algn="ctr">
              <a:spcBef>
                <a:spcPct val="50000"/>
              </a:spcBef>
            </a:pPr>
            <a:r>
              <a:rPr lang="zh-CN" altLang="en-US" sz="2340" b="1" dirty="0">
                <a:solidFill>
                  <a:srgbClr val="FF0000"/>
                </a:solidFill>
                <a:latin typeface="Arial" panose="020B0604020202020204" pitchFamily="34" charset="0"/>
              </a:rPr>
              <a:t>深化目标</a:t>
            </a:r>
            <a:endParaRPr lang="zh-CN" altLang="en-US" sz="2340" b="1" dirty="0">
              <a:solidFill>
                <a:srgbClr val="FF0000"/>
              </a:solidFill>
              <a:latin typeface="Arial" panose="020B0604020202020204" pitchFamily="34" charset="0"/>
            </a:endParaRPr>
          </a:p>
        </p:txBody>
      </p:sp>
      <p:sp>
        <p:nvSpPr>
          <p:cNvPr id="87047" name="AutoShape 13"/>
          <p:cNvSpPr/>
          <p:nvPr/>
        </p:nvSpPr>
        <p:spPr>
          <a:xfrm rot="-3436113">
            <a:off x="2416500" y="3361500"/>
            <a:ext cx="5508000" cy="459000"/>
          </a:xfrm>
          <a:prstGeom prst="rightArrow">
            <a:avLst>
              <a:gd name="adj1" fmla="val 50000"/>
              <a:gd name="adj2" fmla="val 300000"/>
            </a:avLst>
          </a:prstGeom>
          <a:gradFill rotWithShape="0">
            <a:gsLst>
              <a:gs pos="0">
                <a:srgbClr val="F4DF91"/>
              </a:gs>
              <a:gs pos="100000">
                <a:srgbClr val="E7B705"/>
              </a:gs>
            </a:gsLst>
            <a:lin ang="5400000" scaled="1"/>
            <a:tileRect/>
          </a:gradFill>
          <a:ln w="9525" cap="flat" cmpd="sng">
            <a:prstDash val="solid"/>
            <a:miter/>
            <a:headEnd type="none" w="med" len="med"/>
            <a:tailEnd type="none" w="med" len="med"/>
          </a:ln>
          <a:scene3d>
            <a:camera prst="legacyObliqueBottom">
              <a:rot lat="0" lon="0" rev="0"/>
            </a:camera>
            <a:lightRig rig="legacyFlat3" dir="t"/>
          </a:scene3d>
          <a:sp3d extrusionH="227000" prstMaterial="legacyMatte">
            <a:bevelT w="13500" h="13500" prst="angle"/>
            <a:bevelB w="13500" h="13500" prst="angle"/>
            <a:extrusionClr>
              <a:srgbClr val="E7B705"/>
            </a:extrusionClr>
          </a:sp3d>
        </p:spPr>
        <p:txBody>
          <a:bodyPr wrap="none" anchor="ctr">
            <a:flatTx/>
          </a:bodyPr>
          <a:p>
            <a:endParaRPr lang="zh-CN" altLang="en-US" sz="2340" dirty="0">
              <a:latin typeface="Arial" panose="020B0604020202020204" pitchFamily="34" charset="0"/>
            </a:endParaRPr>
          </a:p>
        </p:txBody>
      </p:sp>
      <p:sp>
        <p:nvSpPr>
          <p:cNvPr id="87048" name="Text Box 107"/>
          <p:cNvSpPr txBox="1"/>
          <p:nvPr/>
        </p:nvSpPr>
        <p:spPr>
          <a:xfrm>
            <a:off x="6318001" y="1919100"/>
            <a:ext cx="3240000" cy="1104900"/>
          </a:xfrm>
          <a:prstGeom prst="rect">
            <a:avLst/>
          </a:prstGeom>
          <a:noFill/>
          <a:ln w="9525">
            <a:noFill/>
          </a:ln>
        </p:spPr>
        <p:txBody>
          <a:bodyPr lIns="97875" tIns="48938" rIns="97875" bIns="48938" anchor="b">
            <a:spAutoFit/>
          </a:bodyPr>
          <a:p>
            <a:pPr>
              <a:spcBef>
                <a:spcPct val="50000"/>
              </a:spcBef>
            </a:pPr>
            <a:r>
              <a:rPr lang="en-US" altLang="zh-CN" sz="1915" b="1" dirty="0">
                <a:solidFill>
                  <a:srgbClr val="0000FF"/>
                </a:solidFill>
                <a:latin typeface="Arial" panose="020B0604020202020204" pitchFamily="34" charset="0"/>
              </a:rPr>
              <a:t> </a:t>
            </a:r>
            <a:r>
              <a:rPr lang="zh-CN" altLang="en-US" sz="2125" b="1" dirty="0">
                <a:solidFill>
                  <a:srgbClr val="FF0000"/>
                </a:solidFill>
                <a:latin typeface="Arial" panose="020B0604020202020204" pitchFamily="34" charset="0"/>
              </a:rPr>
              <a:t>应达到效果：</a:t>
            </a:r>
            <a:endParaRPr lang="zh-CN" altLang="en-US" sz="2125" b="1" dirty="0">
              <a:solidFill>
                <a:srgbClr val="FF0000"/>
              </a:solidFill>
              <a:latin typeface="Arial" panose="020B0604020202020204" pitchFamily="34" charset="0"/>
            </a:endParaRPr>
          </a:p>
          <a:p>
            <a:pPr>
              <a:spcBef>
                <a:spcPct val="30000"/>
              </a:spcBef>
              <a:buChar char="•"/>
            </a:pPr>
            <a:r>
              <a:rPr lang="zh-CN" altLang="en-US" sz="1700" b="1" dirty="0">
                <a:solidFill>
                  <a:srgbClr val="000000"/>
                </a:solidFill>
                <a:latin typeface="Arial" panose="020B0604020202020204" pitchFamily="34" charset="0"/>
              </a:rPr>
              <a:t>支出发生：问一问有预算吗？</a:t>
            </a:r>
            <a:endParaRPr lang="zh-CN" altLang="en-US" sz="1700" b="1" dirty="0">
              <a:solidFill>
                <a:srgbClr val="000000"/>
              </a:solidFill>
              <a:latin typeface="Arial" panose="020B0604020202020204" pitchFamily="34" charset="0"/>
            </a:endParaRPr>
          </a:p>
          <a:p>
            <a:pPr>
              <a:spcBef>
                <a:spcPct val="30000"/>
              </a:spcBef>
              <a:buChar char="•"/>
            </a:pPr>
            <a:r>
              <a:rPr lang="zh-CN" altLang="en-US" sz="1700" b="1" dirty="0">
                <a:solidFill>
                  <a:srgbClr val="000000"/>
                </a:solidFill>
                <a:latin typeface="Arial" panose="020B0604020202020204" pitchFamily="34" charset="0"/>
              </a:rPr>
              <a:t>时时关注：预算执行多少了？</a:t>
            </a:r>
            <a:r>
              <a:rPr lang="zh-CN" altLang="en-US" sz="1700" b="1" dirty="0">
                <a:solidFill>
                  <a:srgbClr val="3399FF"/>
                </a:solidFill>
                <a:latin typeface="Arial" panose="020B0604020202020204" pitchFamily="34" charset="0"/>
              </a:rPr>
              <a:t>　</a:t>
            </a:r>
            <a:endParaRPr lang="zh-CN" altLang="en-US" sz="1700" b="1" dirty="0">
              <a:latin typeface="Arial" panose="020B0604020202020204" pitchFamily="34" charset="0"/>
            </a:endParaRPr>
          </a:p>
        </p:txBody>
      </p:sp>
      <p:sp>
        <p:nvSpPr>
          <p:cNvPr id="87049" name="Line 10"/>
          <p:cNvSpPr/>
          <p:nvPr/>
        </p:nvSpPr>
        <p:spPr>
          <a:xfrm flipV="1">
            <a:off x="7695001" y="3105000"/>
            <a:ext cx="0" cy="324000"/>
          </a:xfrm>
          <a:prstGeom prst="line">
            <a:avLst/>
          </a:prstGeom>
          <a:ln w="9525">
            <a:noFill/>
          </a:ln>
          <a:effectLst>
            <a:prstShdw prst="shdw17" dist="17961" dir="13499999">
              <a:srgbClr val="999999">
                <a:alpha val="50000"/>
              </a:srgbClr>
            </a:prstShdw>
          </a:effectLst>
        </p:spPr>
      </p:sp>
      <p:sp>
        <p:nvSpPr>
          <p:cNvPr id="368651" name="Line 11"/>
          <p:cNvSpPr>
            <a:spLocks noChangeShapeType="1"/>
          </p:cNvSpPr>
          <p:nvPr/>
        </p:nvSpPr>
        <p:spPr bwMode="auto">
          <a:xfrm flipV="1">
            <a:off x="7614001" y="3024000"/>
            <a:ext cx="0" cy="405000"/>
          </a:xfrm>
          <a:prstGeom prst="line">
            <a:avLst/>
          </a:prstGeom>
          <a:noFill/>
          <a:ln w="38100">
            <a:solidFill>
              <a:schemeClr val="tx1"/>
            </a:solidFill>
            <a:round/>
            <a:tailEnd type="triangle" w="med" len="med"/>
          </a:ln>
          <a:effectLst>
            <a:prstShdw prst="shdw18" dist="17961" dir="13500000">
              <a:schemeClr val="tx1">
                <a:gamma/>
                <a:shade val="60000"/>
                <a:invGamma/>
                <a:alpha val="50000"/>
              </a:schemeClr>
            </a:prstShdw>
          </a:effectLst>
        </p:spPr>
        <p:txBody>
          <a:bodyPr lIns="97875" tIns="48938" rIns="97875" bIns="48938"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34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pic>
        <p:nvPicPr>
          <p:cNvPr id="368653" name="Picture 13" descr="u=3883962720,520932688&amp;fm=0&amp;gp=12"/>
          <p:cNvPicPr>
            <a:picLocks noChangeAspect="1"/>
          </p:cNvPicPr>
          <p:nvPr/>
        </p:nvPicPr>
        <p:blipFill>
          <a:blip r:embed="rId1"/>
          <a:stretch>
            <a:fillRect/>
          </a:stretch>
        </p:blipFill>
        <p:spPr>
          <a:xfrm>
            <a:off x="2025000" y="5292000"/>
            <a:ext cx="891000" cy="891000"/>
          </a:xfrm>
          <a:prstGeom prst="rect">
            <a:avLst/>
          </a:prstGeom>
          <a:noFill/>
          <a:ln w="9525">
            <a:noFill/>
          </a:ln>
        </p:spPr>
      </p:pic>
      <p:sp>
        <p:nvSpPr>
          <p:cNvPr id="2"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三、财务工作现状</a:t>
            </a:r>
            <a:endParaRPr lang="zh-CN" altLang="en-US" sz="2550" dirty="0">
              <a:solidFill>
                <a:schemeClr val="tx1"/>
              </a:solidFill>
              <a:latin typeface="微软雅黑" panose="020B0503020204020204" pitchFamily="34" charset="-122"/>
              <a:ea typeface="微软雅黑" panose="020B0503020204020204" pitchFamily="34" charset="-122"/>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3</a:t>
            </a:r>
            <a:r>
              <a:rPr lang="zh-CN" altLang="en-US" sz="1800" b="0" dirty="0">
                <a:solidFill>
                  <a:schemeClr val="tx1"/>
                </a:solidFill>
                <a:latin typeface="微软雅黑" panose="020B0503020204020204" pitchFamily="34" charset="-122"/>
                <a:ea typeface="微软雅黑" panose="020B0503020204020204" pitchFamily="34" charset="-122"/>
              </a:rPr>
              <a:t>、预算管理现状</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3" name="直接连接符 2"/>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xfrm>
            <a:off x="428625" y="645975"/>
            <a:ext cx="7722001" cy="622688"/>
          </a:xfrm>
        </p:spPr>
        <p:txBody>
          <a:bodyPr vert="horz" wrap="square" lIns="97875" tIns="48938" rIns="97875" bIns="48938" anchor="b"/>
          <a:p>
            <a:pPr eaLnBrk="1" hangingPunct="1"/>
            <a:r>
              <a:rPr lang="en-US" altLang="zh-CN" sz="1915" b="0" dirty="0">
                <a:solidFill>
                  <a:schemeClr val="tx1"/>
                </a:solidFill>
                <a:latin typeface="微软雅黑" panose="020B0503020204020204" pitchFamily="34" charset="-122"/>
                <a:ea typeface="微软雅黑" panose="020B0503020204020204" pitchFamily="34" charset="-122"/>
              </a:rPr>
              <a:t>1</a:t>
            </a:r>
            <a:r>
              <a:rPr lang="zh-CN" altLang="en-US" sz="1915" b="0" dirty="0">
                <a:solidFill>
                  <a:schemeClr val="tx1"/>
                </a:solidFill>
                <a:latin typeface="微软雅黑" panose="020B0503020204020204" pitchFamily="34" charset="-122"/>
                <a:ea typeface="微软雅黑" panose="020B0503020204020204" pitchFamily="34" charset="-122"/>
              </a:rPr>
              <a:t>、为什么要了解财务知识？</a:t>
            </a:r>
            <a:endParaRPr lang="zh-CN" altLang="en-US" sz="1915" b="0" dirty="0">
              <a:solidFill>
                <a:schemeClr val="tx1"/>
              </a:solidFill>
              <a:latin typeface="微软雅黑" panose="020B0503020204020204" pitchFamily="34" charset="-122"/>
              <a:ea typeface="微软雅黑" panose="020B0503020204020204" pitchFamily="34" charset="-122"/>
            </a:endParaRPr>
          </a:p>
        </p:txBody>
      </p:sp>
      <p:sp>
        <p:nvSpPr>
          <p:cNvPr id="5123" name="Text Box 6"/>
          <p:cNvSpPr txBox="1"/>
          <p:nvPr/>
        </p:nvSpPr>
        <p:spPr>
          <a:xfrm>
            <a:off x="648000" y="1809000"/>
            <a:ext cx="5832000" cy="386080"/>
          </a:xfrm>
          <a:prstGeom prst="rect">
            <a:avLst/>
          </a:prstGeom>
          <a:noFill/>
          <a:ln w="9525">
            <a:noFill/>
          </a:ln>
        </p:spPr>
        <p:txBody>
          <a:bodyPr>
            <a:spAutoFit/>
          </a:bodyPr>
          <a:p>
            <a:pPr>
              <a:spcBef>
                <a:spcPct val="50000"/>
              </a:spcBef>
            </a:pPr>
            <a:endParaRPr lang="zh-CN" altLang="zh-CN" sz="1915" dirty="0">
              <a:solidFill>
                <a:schemeClr val="tx1"/>
              </a:solidFill>
              <a:latin typeface="微软雅黑" panose="020B0503020204020204" pitchFamily="34" charset="-122"/>
            </a:endParaRPr>
          </a:p>
        </p:txBody>
      </p:sp>
      <p:sp>
        <p:nvSpPr>
          <p:cNvPr id="5124" name="Text Box 7"/>
          <p:cNvSpPr txBox="1"/>
          <p:nvPr/>
        </p:nvSpPr>
        <p:spPr>
          <a:xfrm>
            <a:off x="547425" y="1388475"/>
            <a:ext cx="5589000" cy="415290"/>
          </a:xfrm>
          <a:prstGeom prst="rect">
            <a:avLst/>
          </a:prstGeom>
          <a:noFill/>
          <a:ln w="9525">
            <a:noFill/>
          </a:ln>
        </p:spPr>
        <p:txBody>
          <a:bodyPr>
            <a:spAutoFit/>
          </a:bodyPr>
          <a:p>
            <a:pPr>
              <a:lnSpc>
                <a:spcPct val="110000"/>
              </a:lnSpc>
              <a:spcBef>
                <a:spcPct val="20000"/>
              </a:spcBef>
              <a:buClr>
                <a:srgbClr val="000000"/>
              </a:buClr>
              <a:buFont typeface="Wingdings" panose="05000000000000000000" charset="0"/>
              <a:buChar char=""/>
            </a:pPr>
            <a:r>
              <a:rPr lang="en-US" altLang="zh-CN" sz="1915" dirty="0">
                <a:solidFill>
                  <a:schemeClr val="tx1"/>
                </a:solidFill>
                <a:latin typeface="微软雅黑" panose="020B0503020204020204" pitchFamily="34" charset="-122"/>
              </a:rPr>
              <a:t> </a:t>
            </a:r>
            <a:r>
              <a:rPr lang="zh-CN" altLang="en-US" sz="1915" dirty="0">
                <a:solidFill>
                  <a:schemeClr val="tx1"/>
                </a:solidFill>
                <a:latin typeface="微软雅黑" panose="020B0503020204020204" pitchFamily="34" charset="-122"/>
              </a:rPr>
              <a:t>阿米巴经营的需要</a:t>
            </a:r>
            <a:endParaRPr lang="zh-CN" altLang="en-US" sz="1915" dirty="0">
              <a:solidFill>
                <a:schemeClr val="tx1"/>
              </a:solidFill>
              <a:latin typeface="微软雅黑" panose="020B0503020204020204" pitchFamily="34" charset="-122"/>
            </a:endParaRPr>
          </a:p>
        </p:txBody>
      </p:sp>
      <p:pic>
        <p:nvPicPr>
          <p:cNvPr id="5125" name="Picture 47" descr="j0283209"/>
          <p:cNvPicPr>
            <a:picLocks noChangeAspect="1"/>
          </p:cNvPicPr>
          <p:nvPr/>
        </p:nvPicPr>
        <p:blipFill>
          <a:blip r:embed="rId1"/>
          <a:stretch>
            <a:fillRect/>
          </a:stretch>
        </p:blipFill>
        <p:spPr>
          <a:xfrm>
            <a:off x="6602851" y="2199825"/>
            <a:ext cx="2631150" cy="3539025"/>
          </a:xfrm>
          <a:prstGeom prst="rect">
            <a:avLst/>
          </a:prstGeom>
          <a:noFill/>
          <a:ln w="9525">
            <a:noFill/>
          </a:ln>
        </p:spPr>
      </p:pic>
      <p:sp>
        <p:nvSpPr>
          <p:cNvPr id="5126" name="Text Box 48"/>
          <p:cNvSpPr txBox="1"/>
          <p:nvPr/>
        </p:nvSpPr>
        <p:spPr>
          <a:xfrm>
            <a:off x="647325" y="1933200"/>
            <a:ext cx="5832675" cy="4078605"/>
          </a:xfrm>
          <a:prstGeom prst="rect">
            <a:avLst/>
          </a:prstGeom>
          <a:noFill/>
          <a:ln w="9525">
            <a:solidFill>
              <a:srgbClr val="00B050"/>
            </a:solidFill>
          </a:ln>
        </p:spPr>
        <p:txBody>
          <a:bodyPr wrap="square">
            <a:spAutoFit/>
          </a:bodyPr>
          <a:p>
            <a:pPr>
              <a:lnSpc>
                <a:spcPct val="150000"/>
              </a:lnSpc>
              <a:buClr>
                <a:schemeClr val="tx1"/>
              </a:buClr>
              <a:buFont typeface="Wingdings" panose="05000000000000000000" pitchFamily="2" charset="2"/>
            </a:pPr>
            <a:r>
              <a:rPr lang="zh-CN" altLang="en-US" sz="1915" dirty="0">
                <a:solidFill>
                  <a:schemeClr val="tx1"/>
                </a:solidFill>
                <a:latin typeface="微软雅黑" panose="020B0503020204020204" pitchFamily="34" charset="-122"/>
              </a:rPr>
              <a:t>① 帮助您理解财务分析报告，能深层地把握企业经营状况与风险。</a:t>
            </a:r>
            <a:endParaRPr lang="zh-CN" altLang="en-US" sz="1915" dirty="0">
              <a:solidFill>
                <a:schemeClr val="tx1"/>
              </a:solidFill>
              <a:latin typeface="微软雅黑" panose="020B0503020204020204" pitchFamily="34" charset="-122"/>
            </a:endParaRPr>
          </a:p>
          <a:p>
            <a:pPr>
              <a:lnSpc>
                <a:spcPct val="150000"/>
              </a:lnSpc>
              <a:buClr>
                <a:schemeClr val="tx1"/>
              </a:buClr>
              <a:buFont typeface="Wingdings" panose="05000000000000000000" pitchFamily="2" charset="2"/>
            </a:pPr>
            <a:r>
              <a:rPr lang="zh-CN" altLang="en-US" sz="1915" dirty="0">
                <a:solidFill>
                  <a:schemeClr val="tx1"/>
                </a:solidFill>
                <a:latin typeface="微软雅黑" panose="020B0503020204020204" pitchFamily="34" charset="-122"/>
              </a:rPr>
              <a:t>② 帮助您分析财务指标，能将指标分析贯穿于您的每一个决策中。</a:t>
            </a:r>
            <a:endParaRPr lang="zh-CN" altLang="en-US" sz="1915" dirty="0">
              <a:solidFill>
                <a:schemeClr val="tx1"/>
              </a:solidFill>
              <a:latin typeface="微软雅黑" panose="020B0503020204020204" pitchFamily="34" charset="-122"/>
            </a:endParaRPr>
          </a:p>
          <a:p>
            <a:pPr>
              <a:lnSpc>
                <a:spcPct val="150000"/>
              </a:lnSpc>
              <a:buClr>
                <a:schemeClr val="tx1"/>
              </a:buClr>
              <a:buFont typeface="Wingdings" panose="05000000000000000000" pitchFamily="2" charset="2"/>
            </a:pPr>
            <a:r>
              <a:rPr lang="zh-CN" altLang="en-US" sz="1915" dirty="0">
                <a:solidFill>
                  <a:schemeClr val="tx1"/>
                </a:solidFill>
                <a:latin typeface="微软雅黑" panose="020B0503020204020204" pitchFamily="34" charset="-122"/>
              </a:rPr>
              <a:t>③ 建立与财务部门沟通的平台、有效地进行成本控制、把握预算的制定和执行，进而从财务的角度审视和重整自身工作，</a:t>
            </a:r>
            <a:endParaRPr lang="zh-CN" altLang="en-US" sz="1915" dirty="0">
              <a:solidFill>
                <a:schemeClr val="tx1"/>
              </a:solidFill>
              <a:latin typeface="微软雅黑" panose="020B0503020204020204" pitchFamily="34" charset="-122"/>
            </a:endParaRPr>
          </a:p>
          <a:p>
            <a:pPr>
              <a:lnSpc>
                <a:spcPct val="150000"/>
              </a:lnSpc>
              <a:buClr>
                <a:schemeClr val="tx1"/>
              </a:buClr>
              <a:buFont typeface="Wingdings" panose="05000000000000000000" pitchFamily="2" charset="2"/>
            </a:pPr>
            <a:r>
              <a:rPr lang="zh-CN" altLang="en-US" sz="1915" dirty="0">
                <a:solidFill>
                  <a:schemeClr val="tx1"/>
                </a:solidFill>
                <a:latin typeface="微软雅黑" panose="020B0503020204020204" pitchFamily="34" charset="-122"/>
              </a:rPr>
              <a:t>④  将企业整体目标与阿米巴模块的管理责任更好地结合，有效提升企业的经营管理水平。</a:t>
            </a:r>
            <a:endParaRPr lang="zh-CN" altLang="en-US" sz="1915" dirty="0">
              <a:solidFill>
                <a:schemeClr val="tx1"/>
              </a:solidFill>
              <a:latin typeface="微软雅黑" panose="020B0503020204020204" pitchFamily="34" charset="-122"/>
            </a:endParaRPr>
          </a:p>
        </p:txBody>
      </p:sp>
      <p:cxnSp>
        <p:nvCxnSpPr>
          <p:cNvPr id="2" name="直接连接符 1"/>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一、</a:t>
            </a:r>
            <a:r>
              <a:rPr lang="zh-CN" altLang="en-US" sz="2550" dirty="0">
                <a:solidFill>
                  <a:schemeClr val="tx1"/>
                </a:solidFill>
                <a:latin typeface="微软雅黑" panose="020B0503020204020204" pitchFamily="34" charset="-122"/>
                <a:ea typeface="微软雅黑" panose="020B0503020204020204" pitchFamily="34" charset="-122"/>
                <a:sym typeface="+mn-ea"/>
              </a:rPr>
              <a:t>认识财务管理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7827" name="Group 58"/>
          <p:cNvGrpSpPr/>
          <p:nvPr/>
        </p:nvGrpSpPr>
        <p:grpSpPr>
          <a:xfrm>
            <a:off x="2190845" y="2627930"/>
            <a:ext cx="5646375" cy="732375"/>
            <a:chOff x="720" y="1392"/>
            <a:chExt cx="4058" cy="480"/>
          </a:xfrm>
        </p:grpSpPr>
        <p:sp>
          <p:nvSpPr>
            <p:cNvPr id="77864" name="AutoShape 59"/>
            <p:cNvSpPr/>
            <p:nvPr/>
          </p:nvSpPr>
          <p:spPr>
            <a:xfrm>
              <a:off x="720" y="1392"/>
              <a:ext cx="4058" cy="480"/>
            </a:xfrm>
            <a:prstGeom prst="roundRect">
              <a:avLst>
                <a:gd name="adj" fmla="val 17509"/>
              </a:avLst>
            </a:prstGeom>
            <a:gradFill rotWithShape="1">
              <a:gsLst>
                <a:gs pos="0">
                  <a:srgbClr val="E49514"/>
                </a:gs>
                <a:gs pos="50000">
                  <a:srgbClr val="D28912"/>
                </a:gs>
                <a:gs pos="100000">
                  <a:srgbClr val="E4951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65" name="Group 60"/>
            <p:cNvGrpSpPr/>
            <p:nvPr/>
          </p:nvGrpSpPr>
          <p:grpSpPr>
            <a:xfrm>
              <a:off x="730" y="1407"/>
              <a:ext cx="4043" cy="444"/>
              <a:chOff x="744" y="1407"/>
              <a:chExt cx="3988" cy="444"/>
            </a:xfrm>
          </p:grpSpPr>
          <p:sp>
            <p:nvSpPr>
              <p:cNvPr id="77866" name="AutoShape 61"/>
              <p:cNvSpPr/>
              <p:nvPr/>
            </p:nvSpPr>
            <p:spPr>
              <a:xfrm>
                <a:off x="744" y="1736"/>
                <a:ext cx="3988" cy="115"/>
              </a:xfrm>
              <a:prstGeom prst="roundRect">
                <a:avLst>
                  <a:gd name="adj" fmla="val 50000"/>
                </a:avLst>
              </a:prstGeom>
              <a:gradFill rotWithShape="1">
                <a:gsLst>
                  <a:gs pos="0">
                    <a:srgbClr val="E4951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67" name="AutoShape 62"/>
              <p:cNvSpPr/>
              <p:nvPr/>
            </p:nvSpPr>
            <p:spPr>
              <a:xfrm>
                <a:off x="744" y="1407"/>
                <a:ext cx="3988" cy="115"/>
              </a:xfrm>
              <a:prstGeom prst="roundRect">
                <a:avLst>
                  <a:gd name="adj" fmla="val 50000"/>
                </a:avLst>
              </a:prstGeom>
              <a:gradFill rotWithShape="1">
                <a:gsLst>
                  <a:gs pos="0">
                    <a:srgbClr val="FFFFFF"/>
                  </a:gs>
                  <a:gs pos="100000">
                    <a:srgbClr val="E4951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grpSp>
        <p:nvGrpSpPr>
          <p:cNvPr id="77829" name="Group 73"/>
          <p:cNvGrpSpPr/>
          <p:nvPr/>
        </p:nvGrpSpPr>
        <p:grpSpPr>
          <a:xfrm>
            <a:off x="2166715" y="1673735"/>
            <a:ext cx="5646375" cy="732375"/>
            <a:chOff x="720" y="1392"/>
            <a:chExt cx="4058" cy="480"/>
          </a:xfrm>
        </p:grpSpPr>
        <p:sp>
          <p:nvSpPr>
            <p:cNvPr id="77856" name="AutoShape 74"/>
            <p:cNvSpPr/>
            <p:nvPr/>
          </p:nvSpPr>
          <p:spPr>
            <a:xfrm>
              <a:off x="720" y="1392"/>
              <a:ext cx="4058" cy="480"/>
            </a:xfrm>
            <a:prstGeom prst="roundRect">
              <a:avLst>
                <a:gd name="adj" fmla="val 17509"/>
              </a:avLst>
            </a:prstGeom>
            <a:gradFill rotWithShape="1">
              <a:gsLst>
                <a:gs pos="0">
                  <a:srgbClr val="5EB4B4"/>
                </a:gs>
                <a:gs pos="50000">
                  <a:srgbClr val="57A6A6"/>
                </a:gs>
                <a:gs pos="100000">
                  <a:srgbClr val="5EB4B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57" name="Group 75"/>
            <p:cNvGrpSpPr/>
            <p:nvPr/>
          </p:nvGrpSpPr>
          <p:grpSpPr>
            <a:xfrm>
              <a:off x="730" y="1407"/>
              <a:ext cx="4043" cy="444"/>
              <a:chOff x="744" y="1407"/>
              <a:chExt cx="3988" cy="444"/>
            </a:xfrm>
          </p:grpSpPr>
          <p:sp>
            <p:nvSpPr>
              <p:cNvPr id="77858" name="AutoShape 76"/>
              <p:cNvSpPr/>
              <p:nvPr/>
            </p:nvSpPr>
            <p:spPr>
              <a:xfrm>
                <a:off x="744" y="1736"/>
                <a:ext cx="3988" cy="115"/>
              </a:xfrm>
              <a:prstGeom prst="roundRect">
                <a:avLst>
                  <a:gd name="adj" fmla="val 50000"/>
                </a:avLst>
              </a:prstGeom>
              <a:gradFill rotWithShape="1">
                <a:gsLst>
                  <a:gs pos="0">
                    <a:srgbClr val="5EB4B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59" name="AutoShape 77"/>
              <p:cNvSpPr/>
              <p:nvPr/>
            </p:nvSpPr>
            <p:spPr>
              <a:xfrm>
                <a:off x="744" y="1407"/>
                <a:ext cx="3988" cy="115"/>
              </a:xfrm>
              <a:prstGeom prst="roundRect">
                <a:avLst>
                  <a:gd name="adj" fmla="val 50000"/>
                </a:avLst>
              </a:prstGeom>
              <a:gradFill rotWithShape="1">
                <a:gsLst>
                  <a:gs pos="0">
                    <a:srgbClr val="FFFFFF"/>
                  </a:gs>
                  <a:gs pos="100000">
                    <a:srgbClr val="5EB4B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sp>
        <p:nvSpPr>
          <p:cNvPr id="77830" name="Text Box 78"/>
          <p:cNvSpPr txBox="1"/>
          <p:nvPr/>
        </p:nvSpPr>
        <p:spPr>
          <a:xfrm>
            <a:off x="2673000" y="1831430"/>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微软雅黑" panose="020B0503020204020204" pitchFamily="34" charset="-122"/>
              </a:rPr>
              <a:t> </a:t>
            </a:r>
            <a:r>
              <a:rPr lang="zh-CN" altLang="en-US" sz="2340" b="1" dirty="0">
                <a:latin typeface="微软雅黑" panose="020B0503020204020204" pitchFamily="34" charset="-122"/>
              </a:rPr>
              <a:t>认识财务管理</a:t>
            </a:r>
            <a:endParaRPr lang="zh-CN" altLang="en-US" sz="2340" b="1" dirty="0">
              <a:latin typeface="微软雅黑" panose="020B0503020204020204" pitchFamily="34" charset="-122"/>
            </a:endParaRPr>
          </a:p>
        </p:txBody>
      </p:sp>
      <p:sp>
        <p:nvSpPr>
          <p:cNvPr id="77831" name="Text Box 79"/>
          <p:cNvSpPr txBox="1"/>
          <p:nvPr/>
        </p:nvSpPr>
        <p:spPr>
          <a:xfrm>
            <a:off x="2728628" y="2768080"/>
            <a:ext cx="4779000" cy="450850"/>
          </a:xfrm>
          <a:prstGeom prst="rect">
            <a:avLst/>
          </a:prstGeom>
          <a:noFill/>
          <a:ln w="9525">
            <a:noFill/>
          </a:ln>
        </p:spPr>
        <p:txBody>
          <a:bodyPr>
            <a:spAutoFit/>
          </a:bodyPr>
          <a:p>
            <a:pPr marL="457200" indent="-457200" algn="ctr">
              <a:spcBef>
                <a:spcPct val="50000"/>
              </a:spcBef>
              <a:buClr>
                <a:schemeClr val="tx1"/>
              </a:buClr>
            </a:pPr>
            <a:r>
              <a:rPr lang="zh-CN" altLang="en-US" sz="2340" b="1" dirty="0">
                <a:latin typeface="微软雅黑" panose="020B0503020204020204" pitchFamily="34" charset="-122"/>
              </a:rPr>
              <a:t>财税</a:t>
            </a:r>
            <a:r>
              <a:rPr lang="zh-CN" altLang="en-US" sz="2340" b="1" dirty="0">
                <a:latin typeface="Arial" panose="020B0604020202020204" pitchFamily="34" charset="0"/>
              </a:rPr>
              <a:t>基础知识</a:t>
            </a:r>
            <a:endParaRPr lang="zh-CN" altLang="en-US" sz="2340" b="1" dirty="0">
              <a:latin typeface="微软雅黑" panose="020B0503020204020204" pitchFamily="34" charset="-122"/>
            </a:endParaRPr>
          </a:p>
        </p:txBody>
      </p:sp>
      <p:pic>
        <p:nvPicPr>
          <p:cNvPr id="77834" name="Picture 85" descr="1"/>
          <p:cNvPicPr>
            <a:picLocks noChangeAspect="1"/>
          </p:cNvPicPr>
          <p:nvPr/>
        </p:nvPicPr>
        <p:blipFill>
          <a:blip r:embed="rId1">
            <a:lum bright="-6000" contrast="24000"/>
          </a:blip>
          <a:srcRect l="42606" t="64474" r="19473"/>
          <a:stretch>
            <a:fillRect/>
          </a:stretch>
        </p:blipFill>
        <p:spPr>
          <a:xfrm>
            <a:off x="1981125" y="2564683"/>
            <a:ext cx="842063" cy="1009125"/>
          </a:xfrm>
          <a:prstGeom prst="rect">
            <a:avLst/>
          </a:prstGeom>
          <a:noFill/>
          <a:ln w="9525">
            <a:noFill/>
          </a:ln>
        </p:spPr>
      </p:pic>
      <p:pic>
        <p:nvPicPr>
          <p:cNvPr id="77835" name="Picture 86" descr="1"/>
          <p:cNvPicPr>
            <a:picLocks noChangeAspect="1"/>
          </p:cNvPicPr>
          <p:nvPr/>
        </p:nvPicPr>
        <p:blipFill>
          <a:blip r:embed="rId1">
            <a:lum bright="-6000" contrast="24000"/>
          </a:blip>
          <a:srcRect l="42606" t="64474" r="19473"/>
          <a:stretch>
            <a:fillRect/>
          </a:stretch>
        </p:blipFill>
        <p:spPr>
          <a:xfrm>
            <a:off x="1981378" y="1758843"/>
            <a:ext cx="842062" cy="1009125"/>
          </a:xfrm>
          <a:prstGeom prst="rect">
            <a:avLst/>
          </a:prstGeom>
          <a:noFill/>
          <a:ln w="9525">
            <a:noFill/>
          </a:ln>
        </p:spPr>
      </p:pic>
      <p:sp>
        <p:nvSpPr>
          <p:cNvPr id="77836" name="Text Box 88"/>
          <p:cNvSpPr txBox="1"/>
          <p:nvPr/>
        </p:nvSpPr>
        <p:spPr>
          <a:xfrm>
            <a:off x="2323523" y="1798280"/>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1</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77837" name="Text Box 89"/>
          <p:cNvSpPr txBox="1"/>
          <p:nvPr/>
        </p:nvSpPr>
        <p:spPr>
          <a:xfrm>
            <a:off x="2323688" y="2669308"/>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2</a:t>
            </a:r>
            <a:endParaRPr lang="en-US" altLang="zh-CN" sz="2550" b="1" dirty="0">
              <a:solidFill>
                <a:srgbClr val="000000"/>
              </a:solidFill>
              <a:latin typeface="Arial" panose="020B0604020202020204" pitchFamily="34" charset="0"/>
              <a:ea typeface="宋体" panose="02010600030101010101" pitchFamily="2" charset="-122"/>
            </a:endParaRPr>
          </a:p>
        </p:txBody>
      </p:sp>
      <p:grpSp>
        <p:nvGrpSpPr>
          <p:cNvPr id="77839" name="Group 58"/>
          <p:cNvGrpSpPr/>
          <p:nvPr/>
        </p:nvGrpSpPr>
        <p:grpSpPr>
          <a:xfrm>
            <a:off x="2238723" y="4552343"/>
            <a:ext cx="5646375" cy="732375"/>
            <a:chOff x="720" y="1392"/>
            <a:chExt cx="4058" cy="480"/>
          </a:xfrm>
        </p:grpSpPr>
        <p:sp>
          <p:nvSpPr>
            <p:cNvPr id="77852" name="AutoShape 59"/>
            <p:cNvSpPr/>
            <p:nvPr/>
          </p:nvSpPr>
          <p:spPr>
            <a:xfrm>
              <a:off x="720" y="1392"/>
              <a:ext cx="4058" cy="480"/>
            </a:xfrm>
            <a:prstGeom prst="roundRect">
              <a:avLst>
                <a:gd name="adj" fmla="val 17509"/>
              </a:avLst>
            </a:prstGeom>
            <a:solidFill>
              <a:srgbClr val="969696"/>
            </a:soli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53" name="Group 60"/>
            <p:cNvGrpSpPr/>
            <p:nvPr/>
          </p:nvGrpSpPr>
          <p:grpSpPr>
            <a:xfrm>
              <a:off x="730" y="1407"/>
              <a:ext cx="4043" cy="444"/>
              <a:chOff x="744" y="1407"/>
              <a:chExt cx="3988" cy="444"/>
            </a:xfrm>
          </p:grpSpPr>
          <p:sp>
            <p:nvSpPr>
              <p:cNvPr id="77854" name="AutoShape 61"/>
              <p:cNvSpPr/>
              <p:nvPr/>
            </p:nvSpPr>
            <p:spPr>
              <a:xfrm>
                <a:off x="744" y="1736"/>
                <a:ext cx="3988" cy="115"/>
              </a:xfrm>
              <a:prstGeom prst="roundRect">
                <a:avLst>
                  <a:gd name="adj" fmla="val 50000"/>
                </a:avLst>
              </a:prstGeom>
              <a:gradFill rotWithShape="1">
                <a:gsLst>
                  <a:gs pos="0">
                    <a:srgbClr val="E4951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55" name="AutoShape 62"/>
              <p:cNvSpPr/>
              <p:nvPr/>
            </p:nvSpPr>
            <p:spPr>
              <a:xfrm>
                <a:off x="744" y="1407"/>
                <a:ext cx="3988" cy="115"/>
              </a:xfrm>
              <a:prstGeom prst="roundRect">
                <a:avLst>
                  <a:gd name="adj" fmla="val 50000"/>
                </a:avLst>
              </a:prstGeom>
              <a:gradFill rotWithShape="1">
                <a:gsLst>
                  <a:gs pos="0">
                    <a:srgbClr val="FFFFFF"/>
                  </a:gs>
                  <a:gs pos="100000">
                    <a:srgbClr val="E4951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grpSp>
        <p:nvGrpSpPr>
          <p:cNvPr id="77840" name="Group 73"/>
          <p:cNvGrpSpPr/>
          <p:nvPr/>
        </p:nvGrpSpPr>
        <p:grpSpPr>
          <a:xfrm>
            <a:off x="2169508" y="3556873"/>
            <a:ext cx="5646375" cy="732375"/>
            <a:chOff x="720" y="1392"/>
            <a:chExt cx="4058" cy="480"/>
          </a:xfrm>
        </p:grpSpPr>
        <p:sp>
          <p:nvSpPr>
            <p:cNvPr id="77848" name="AutoShape 74"/>
            <p:cNvSpPr/>
            <p:nvPr/>
          </p:nvSpPr>
          <p:spPr>
            <a:xfrm>
              <a:off x="720" y="1392"/>
              <a:ext cx="4058" cy="480"/>
            </a:xfrm>
            <a:prstGeom prst="roundRect">
              <a:avLst>
                <a:gd name="adj" fmla="val 17509"/>
              </a:avLst>
            </a:prstGeom>
            <a:gradFill rotWithShape="1">
              <a:gsLst>
                <a:gs pos="0">
                  <a:srgbClr val="5EB4B4"/>
                </a:gs>
                <a:gs pos="50000">
                  <a:srgbClr val="57A6A6"/>
                </a:gs>
                <a:gs pos="100000">
                  <a:srgbClr val="5EB4B4"/>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nvGrpSpPr>
            <p:cNvPr id="77849" name="Group 75"/>
            <p:cNvGrpSpPr/>
            <p:nvPr/>
          </p:nvGrpSpPr>
          <p:grpSpPr>
            <a:xfrm>
              <a:off x="730" y="1407"/>
              <a:ext cx="4043" cy="444"/>
              <a:chOff x="744" y="1407"/>
              <a:chExt cx="3988" cy="444"/>
            </a:xfrm>
          </p:grpSpPr>
          <p:sp>
            <p:nvSpPr>
              <p:cNvPr id="77850" name="AutoShape 76"/>
              <p:cNvSpPr/>
              <p:nvPr/>
            </p:nvSpPr>
            <p:spPr>
              <a:xfrm>
                <a:off x="744" y="1736"/>
                <a:ext cx="3988" cy="115"/>
              </a:xfrm>
              <a:prstGeom prst="roundRect">
                <a:avLst>
                  <a:gd name="adj" fmla="val 50000"/>
                </a:avLst>
              </a:prstGeom>
              <a:gradFill rotWithShape="1">
                <a:gsLst>
                  <a:gs pos="0">
                    <a:srgbClr val="5EB4B4">
                      <a:alpha val="0"/>
                    </a:srgbClr>
                  </a:gs>
                  <a:gs pos="100000">
                    <a:srgbClr val="FFFFFF"/>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sp>
            <p:nvSpPr>
              <p:cNvPr id="77851" name="AutoShape 77"/>
              <p:cNvSpPr/>
              <p:nvPr/>
            </p:nvSpPr>
            <p:spPr>
              <a:xfrm>
                <a:off x="744" y="1407"/>
                <a:ext cx="3988" cy="115"/>
              </a:xfrm>
              <a:prstGeom prst="roundRect">
                <a:avLst>
                  <a:gd name="adj" fmla="val 50000"/>
                </a:avLst>
              </a:prstGeom>
              <a:gradFill rotWithShape="1">
                <a:gsLst>
                  <a:gs pos="0">
                    <a:srgbClr val="FFFFFF"/>
                  </a:gs>
                  <a:gs pos="100000">
                    <a:srgbClr val="5EB4B4">
                      <a:alpha val="0"/>
                    </a:srgbClr>
                  </a:gs>
                </a:gsLst>
                <a:lin ang="5400000" scaled="1"/>
                <a:tileRect/>
              </a:gradFill>
              <a:ln w="9525">
                <a:noFill/>
              </a:ln>
            </p:spPr>
            <p:txBody>
              <a:bodyPr wrap="none" anchor="ctr"/>
              <a:p>
                <a:pPr algn="ctr"/>
                <a:endParaRPr lang="zh-CN" altLang="zh-CN" sz="1915" dirty="0">
                  <a:latin typeface="Arial" panose="020B0604020202020204" pitchFamily="34" charset="0"/>
                  <a:ea typeface="宋体" panose="02010600030101010101" pitchFamily="2" charset="-122"/>
                </a:endParaRPr>
              </a:p>
            </p:txBody>
          </p:sp>
        </p:grpSp>
      </p:grpSp>
      <p:sp>
        <p:nvSpPr>
          <p:cNvPr id="77841" name="Text Box 78"/>
          <p:cNvSpPr txBox="1"/>
          <p:nvPr/>
        </p:nvSpPr>
        <p:spPr>
          <a:xfrm>
            <a:off x="2628168" y="3696788"/>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Arial" panose="020B0604020202020204" pitchFamily="34" charset="0"/>
              </a:rPr>
              <a:t>  </a:t>
            </a:r>
            <a:r>
              <a:rPr lang="zh-CN" altLang="en-US" sz="2340" b="1" dirty="0">
                <a:latin typeface="Arial" panose="020B0604020202020204" pitchFamily="34" charset="0"/>
              </a:rPr>
              <a:t>财务工作现状</a:t>
            </a:r>
            <a:endParaRPr lang="zh-CN" altLang="en-US" sz="2340" b="1" dirty="0">
              <a:latin typeface="Arial" panose="020B0604020202020204" pitchFamily="34" charset="0"/>
            </a:endParaRPr>
          </a:p>
        </p:txBody>
      </p:sp>
      <p:sp>
        <p:nvSpPr>
          <p:cNvPr id="77842" name="Text Box 79"/>
          <p:cNvSpPr txBox="1"/>
          <p:nvPr/>
        </p:nvSpPr>
        <p:spPr>
          <a:xfrm>
            <a:off x="2648235" y="4626453"/>
            <a:ext cx="4779000" cy="450850"/>
          </a:xfrm>
          <a:prstGeom prst="rect">
            <a:avLst/>
          </a:prstGeom>
          <a:noFill/>
          <a:ln w="9525">
            <a:noFill/>
          </a:ln>
        </p:spPr>
        <p:txBody>
          <a:bodyPr>
            <a:spAutoFit/>
          </a:bodyPr>
          <a:p>
            <a:pPr marL="457200" indent="-457200" algn="ctr">
              <a:spcBef>
                <a:spcPct val="50000"/>
              </a:spcBef>
              <a:buClr>
                <a:schemeClr val="tx1"/>
              </a:buClr>
            </a:pPr>
            <a:r>
              <a:rPr lang="en-US" altLang="zh-CN" sz="2340" b="1" dirty="0">
                <a:latin typeface="Arial" panose="020B0604020202020204" pitchFamily="34" charset="0"/>
              </a:rPr>
              <a:t>  </a:t>
            </a:r>
            <a:r>
              <a:rPr lang="zh-CN" altLang="en-US" sz="2340" b="1" dirty="0">
                <a:latin typeface="Arial" panose="020B0604020202020204" pitchFamily="34" charset="0"/>
              </a:rPr>
              <a:t>财务管理提升</a:t>
            </a:r>
            <a:endParaRPr lang="zh-CN" altLang="en-US" sz="2340" b="1" dirty="0">
              <a:latin typeface="Arial" panose="020B0604020202020204" pitchFamily="34" charset="0"/>
            </a:endParaRPr>
          </a:p>
        </p:txBody>
      </p:sp>
      <p:pic>
        <p:nvPicPr>
          <p:cNvPr id="77843" name="Picture 85" descr="1"/>
          <p:cNvPicPr>
            <a:picLocks noChangeAspect="1"/>
          </p:cNvPicPr>
          <p:nvPr/>
        </p:nvPicPr>
        <p:blipFill>
          <a:blip r:embed="rId1">
            <a:lum bright="-6000" contrast="24000"/>
          </a:blip>
          <a:srcRect l="42606" t="64474" r="19473"/>
          <a:stretch>
            <a:fillRect/>
          </a:stretch>
        </p:blipFill>
        <p:spPr>
          <a:xfrm>
            <a:off x="1969313" y="4552595"/>
            <a:ext cx="842062" cy="1009125"/>
          </a:xfrm>
          <a:prstGeom prst="rect">
            <a:avLst/>
          </a:prstGeom>
          <a:noFill/>
          <a:ln w="9525">
            <a:noFill/>
          </a:ln>
        </p:spPr>
      </p:pic>
      <p:pic>
        <p:nvPicPr>
          <p:cNvPr id="77844" name="Picture 86" descr="1"/>
          <p:cNvPicPr>
            <a:picLocks noChangeAspect="1"/>
          </p:cNvPicPr>
          <p:nvPr/>
        </p:nvPicPr>
        <p:blipFill>
          <a:blip r:embed="rId1">
            <a:lum bright="-6000" contrast="24000"/>
          </a:blip>
          <a:srcRect l="42606" t="64474" r="19473"/>
          <a:stretch>
            <a:fillRect/>
          </a:stretch>
        </p:blipFill>
        <p:spPr>
          <a:xfrm>
            <a:off x="1968930" y="3457830"/>
            <a:ext cx="842063" cy="1009125"/>
          </a:xfrm>
          <a:prstGeom prst="rect">
            <a:avLst/>
          </a:prstGeom>
          <a:noFill/>
          <a:ln w="9525">
            <a:noFill/>
          </a:ln>
        </p:spPr>
      </p:pic>
      <p:sp>
        <p:nvSpPr>
          <p:cNvPr id="77845" name="Text Box 88"/>
          <p:cNvSpPr txBox="1"/>
          <p:nvPr/>
        </p:nvSpPr>
        <p:spPr>
          <a:xfrm>
            <a:off x="2285040" y="3532828"/>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3</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77846" name="Text Box 89"/>
          <p:cNvSpPr txBox="1"/>
          <p:nvPr/>
        </p:nvSpPr>
        <p:spPr>
          <a:xfrm>
            <a:off x="2323305" y="4610865"/>
            <a:ext cx="405000" cy="483235"/>
          </a:xfrm>
          <a:prstGeom prst="rect">
            <a:avLst/>
          </a:prstGeom>
          <a:noFill/>
          <a:ln w="9525">
            <a:noFill/>
          </a:ln>
        </p:spPr>
        <p:txBody>
          <a:bodyPr>
            <a:spAutoFit/>
          </a:bodyPr>
          <a:p>
            <a:pPr algn="ctr">
              <a:spcBef>
                <a:spcPct val="50000"/>
              </a:spcBef>
            </a:pPr>
            <a:r>
              <a:rPr lang="en-US" altLang="zh-CN" sz="2550" b="1" dirty="0">
                <a:solidFill>
                  <a:srgbClr val="000000"/>
                </a:solidFill>
                <a:latin typeface="Arial" panose="020B0604020202020204" pitchFamily="34" charset="0"/>
                <a:ea typeface="宋体" panose="02010600030101010101" pitchFamily="2" charset="-122"/>
              </a:rPr>
              <a:t>4</a:t>
            </a:r>
            <a:endParaRPr lang="en-US" altLang="zh-CN" sz="2550" b="1" dirty="0">
              <a:solidFill>
                <a:srgbClr val="000000"/>
              </a:solidFill>
              <a:latin typeface="Arial" panose="020B0604020202020204" pitchFamily="34" charset="0"/>
              <a:ea typeface="宋体" panose="02010600030101010101" pitchFamily="2" charset="-122"/>
            </a:endParaRPr>
          </a:p>
        </p:txBody>
      </p:sp>
      <p:sp>
        <p:nvSpPr>
          <p:cNvPr id="2" name="AutoShape 171"/>
          <p:cNvSpPr/>
          <p:nvPr/>
        </p:nvSpPr>
        <p:spPr>
          <a:xfrm>
            <a:off x="901795" y="4552410"/>
            <a:ext cx="972000" cy="56700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100000"/>
            </a:srgbClr>
          </a:solidFill>
          <a:ln w="9525">
            <a:noFill/>
          </a:ln>
        </p:spPr>
        <p:txBody>
          <a:bodyPr/>
          <a:p>
            <a:endParaRPr lang="zh-CN" altLang="en-US" sz="2340"/>
          </a:p>
        </p:txBody>
      </p:sp>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81" name="Rectangle 33"/>
          <p:cNvSpPr>
            <a:spLocks noChangeArrowheads="1"/>
          </p:cNvSpPr>
          <p:nvPr/>
        </p:nvSpPr>
        <p:spPr bwMode="auto">
          <a:xfrm>
            <a:off x="778510" y="1459230"/>
            <a:ext cx="7725410" cy="2174875"/>
          </a:xfrm>
          <a:prstGeom prst="rect">
            <a:avLst/>
          </a:prstGeom>
          <a:noFill/>
          <a:ln w="9525" algn="ctr">
            <a:solidFill>
              <a:srgbClr val="00B050"/>
            </a:solidFill>
            <a:miter lim="800000"/>
          </a:ln>
          <a:effectLst>
            <a:prstShdw prst="shdw18" dist="17961" dir="13500000">
              <a:schemeClr val="accent1">
                <a:gamma/>
                <a:shade val="60000"/>
                <a:invGamma/>
                <a:alpha val="50000"/>
              </a:schemeClr>
            </a:prstShdw>
          </a:effectLst>
        </p:spPr>
        <p:txBody>
          <a:bodyPr wrap="square" lIns="97875" tIns="48938" rIns="97875" bIns="48938" anchor="b">
            <a:spAutoFit/>
          </a:bodyPr>
          <a:lstStyle/>
          <a:p>
            <a:pPr marL="0" marR="0" lvl="0" indent="0" algn="l" defTabSz="914400" rtl="0" eaLnBrk="0" hangingPunct="0">
              <a:lnSpc>
                <a:spcPct val="150000"/>
              </a:lnSpc>
              <a:spcBef>
                <a:spcPct val="0"/>
              </a:spcBef>
              <a:spcAft>
                <a:spcPct val="0"/>
              </a:spcAft>
              <a:buClrTx/>
              <a:buSzTx/>
              <a:buFontTx/>
              <a:buNone/>
              <a:defRPr/>
            </a:pPr>
            <a:r>
              <a:rPr kumimoji="0" lang="zh-CN" altLang="en-US" sz="1800" i="0" u="none" strike="noStrike" kern="1200" cap="none" spc="0" normalizeH="0" baseline="0" noProof="0" dirty="0">
                <a:ln>
                  <a:noFill/>
                </a:ln>
                <a:solidFill>
                  <a:srgbClr val="6600CC"/>
                </a:solidFill>
                <a:effectLst/>
                <a:uLnTx/>
                <a:uFillTx/>
                <a:latin typeface="Arial" panose="020B0604020202020204" pitchFamily="34" charset="0"/>
                <a:ea typeface="微软雅黑" panose="020B0503020204020204" pitchFamily="34" charset="-122"/>
                <a:cs typeface="+mn-cs"/>
              </a:rPr>
              <a:t>领导重视是关键，部门间的合作与配合是重要前提</a:t>
            </a:r>
            <a:endParaRPr kumimoji="0" lang="zh-CN" altLang="en-US" sz="1800" i="0" u="none" strike="noStrike" kern="1200" cap="none" spc="0" normalizeH="0" baseline="0" noProof="0" dirty="0">
              <a:ln>
                <a:noFill/>
              </a:ln>
              <a:solidFill>
                <a:srgbClr val="6600CC"/>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hangingPunct="1">
              <a:lnSpc>
                <a:spcPct val="150000"/>
              </a:lnSpc>
              <a:spcBef>
                <a:spcPct val="0"/>
              </a:spcBef>
              <a:spcAft>
                <a:spcPct val="0"/>
              </a:spcAft>
              <a:buClrTx/>
              <a:buSzTx/>
              <a:buFont typeface="Wingdings" panose="05000000000000000000" pitchFamily="2" charset="2"/>
              <a:buNone/>
              <a:defRPr/>
            </a:pPr>
            <a:endParaRPr kumimoji="0" lang="zh-CN" altLang="en-US" sz="1800"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hangingPunct="1">
              <a:lnSpc>
                <a:spcPct val="150000"/>
              </a:lnSpc>
              <a:spcBef>
                <a:spcPct val="0"/>
              </a:spcBef>
              <a:spcAft>
                <a:spcPct val="0"/>
              </a:spcAft>
              <a:buClrTx/>
              <a:buSzTx/>
              <a:buFont typeface="Wingdings" panose="05000000000000000000" pitchFamily="2" charset="2"/>
              <a:buNone/>
              <a:defRPr/>
            </a:pPr>
            <a:r>
              <a:rPr kumimoji="0" lang="zh-CN" altLang="en-US" sz="180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        公司的财务工作离不开业务部门的支持。财务部与各业务部门应建立良好的沟通平台，在这一平台上密切协作，相互支持和配合，寻求共同的风险控制点，有效提升公司的管理水平。</a:t>
            </a:r>
            <a:endParaRPr kumimoji="0" lang="zh-CN" altLang="en-US" sz="180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pic>
        <p:nvPicPr>
          <p:cNvPr id="94212" name="Picture 3" descr="all"/>
          <p:cNvPicPr>
            <a:picLocks noChangeAspect="1"/>
          </p:cNvPicPr>
          <p:nvPr/>
        </p:nvPicPr>
        <p:blipFill>
          <a:blip r:embed="rId1"/>
          <a:stretch>
            <a:fillRect/>
          </a:stretch>
        </p:blipFill>
        <p:spPr>
          <a:xfrm>
            <a:off x="6631841" y="4239000"/>
            <a:ext cx="1944000" cy="2106000"/>
          </a:xfrm>
          <a:prstGeom prst="rect">
            <a:avLst/>
          </a:prstGeom>
          <a:noFill/>
          <a:ln w="9525">
            <a:noFill/>
          </a:ln>
        </p:spPr>
      </p:pic>
      <p:sp>
        <p:nvSpPr>
          <p:cNvPr id="2"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二、财务管理提升</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1</a:t>
            </a:r>
            <a:r>
              <a:rPr lang="zh-CN" altLang="en-US" sz="1800" b="0" dirty="0">
                <a:solidFill>
                  <a:schemeClr val="tx1"/>
                </a:solidFill>
                <a:latin typeface="微软雅黑" panose="020B0503020204020204" pitchFamily="34" charset="-122"/>
                <a:ea typeface="微软雅黑" panose="020B0503020204020204" pitchFamily="34" charset="-122"/>
              </a:rPr>
              <a:t>、预算管理</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3" name="直接连接符 2"/>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3"/>
          <p:cNvSpPr>
            <a:spLocks noGrp="1"/>
          </p:cNvSpPr>
          <p:nvPr>
            <p:ph idx="1"/>
          </p:nvPr>
        </p:nvSpPr>
        <p:spPr>
          <a:xfrm>
            <a:off x="609600" y="1343660"/>
            <a:ext cx="8501380" cy="3339465"/>
          </a:xfrm>
          <a:noFill/>
          <a:ln>
            <a:solidFill>
              <a:srgbClr val="00B050"/>
            </a:solidFill>
          </a:ln>
        </p:spPr>
        <p:txBody>
          <a:bodyPr/>
          <a:p>
            <a:pPr marL="0" indent="0" eaLnBrk="1" latinLnBrk="0" hangingPunct="1">
              <a:lnSpc>
                <a:spcPct val="150000"/>
              </a:lnSpc>
              <a:buClr>
                <a:srgbClr val="0000FF"/>
              </a:buClr>
              <a:buFont typeface="Wingdings" panose="05000000000000000000" pitchFamily="2" charset="2"/>
              <a:buNone/>
            </a:pPr>
            <a:r>
              <a:rPr lang="zh-CN" altLang="en-US" sz="1800" b="0" dirty="0">
                <a:latin typeface="微软雅黑" panose="020B0503020204020204" pitchFamily="34" charset="-122"/>
                <a:ea typeface="微软雅黑" panose="020B0503020204020204" pitchFamily="34" charset="-122"/>
              </a:rPr>
              <a:t>要想实现企业财务管理高效、有序运作，建章立制是关键。</a:t>
            </a:r>
            <a:endParaRPr lang="zh-CN" altLang="en-US" sz="1800" b="0" dirty="0">
              <a:latin typeface="微软雅黑" panose="020B0503020204020204" pitchFamily="34" charset="-122"/>
              <a:ea typeface="微软雅黑" panose="020B0503020204020204" pitchFamily="34" charset="-122"/>
            </a:endParaRPr>
          </a:p>
          <a:p>
            <a:pPr marL="0" indent="0" eaLnBrk="1" latinLnBrk="0" hangingPunct="1">
              <a:lnSpc>
                <a:spcPct val="150000"/>
              </a:lnSpc>
              <a:spcBef>
                <a:spcPct val="0"/>
              </a:spcBef>
              <a:buClr>
                <a:srgbClr val="0000FF"/>
              </a:buClr>
              <a:buFont typeface="Wingdings" panose="05000000000000000000" pitchFamily="2" charset="2"/>
              <a:buChar char="u"/>
            </a:pPr>
            <a:r>
              <a:rPr lang="zh-CN" altLang="en-US" sz="1800" b="0" dirty="0">
                <a:latin typeface="微软雅黑" panose="020B0503020204020204" pitchFamily="34" charset="-122"/>
                <a:ea typeface="微软雅黑" panose="020B0503020204020204" pitchFamily="34" charset="-122"/>
              </a:rPr>
              <a:t>实现财务管理的科学化、制度化、规范化。要做到事事有人管，办事有依据，检查有标准，制度面前人人平等。</a:t>
            </a:r>
            <a:endParaRPr lang="zh-CN" altLang="en-US" sz="1800" b="0" dirty="0">
              <a:latin typeface="微软雅黑" panose="020B0503020204020204" pitchFamily="34" charset="-122"/>
              <a:ea typeface="微软雅黑" panose="020B0503020204020204" pitchFamily="34" charset="-122"/>
            </a:endParaRPr>
          </a:p>
          <a:p>
            <a:pPr marL="0" indent="0" eaLnBrk="1" latinLnBrk="0" hangingPunct="1">
              <a:lnSpc>
                <a:spcPct val="150000"/>
              </a:lnSpc>
              <a:spcBef>
                <a:spcPct val="0"/>
              </a:spcBef>
              <a:buClr>
                <a:srgbClr val="0000FF"/>
              </a:buClr>
              <a:buFont typeface="Wingdings" panose="05000000000000000000" pitchFamily="2" charset="2"/>
              <a:buChar char="u"/>
            </a:pPr>
            <a:r>
              <a:rPr lang="zh-CN" altLang="en-US" sz="1800" b="0" dirty="0">
                <a:latin typeface="微软雅黑" panose="020B0503020204020204" pitchFamily="34" charset="-122"/>
                <a:ea typeface="微软雅黑" panose="020B0503020204020204" pitchFamily="34" charset="-122"/>
              </a:rPr>
              <a:t>为企业管理决策提供真实可靠的财务信息，为决策提供财务保障和服务，从而实现企业利润最大化。</a:t>
            </a:r>
            <a:endParaRPr lang="zh-CN" altLang="en-US" sz="1800" b="0" dirty="0">
              <a:latin typeface="微软雅黑" panose="020B0503020204020204" pitchFamily="34" charset="-122"/>
              <a:ea typeface="微软雅黑" panose="020B0503020204020204" pitchFamily="34" charset="-122"/>
            </a:endParaRPr>
          </a:p>
          <a:p>
            <a:pPr marL="0" indent="0" eaLnBrk="1" latinLnBrk="0" hangingPunct="1">
              <a:lnSpc>
                <a:spcPct val="150000"/>
              </a:lnSpc>
              <a:spcBef>
                <a:spcPct val="0"/>
              </a:spcBef>
              <a:buClr>
                <a:srgbClr val="0000FF"/>
              </a:buClr>
              <a:buFont typeface="Wingdings" panose="05000000000000000000" pitchFamily="2" charset="2"/>
              <a:buChar char="u"/>
            </a:pPr>
            <a:r>
              <a:rPr lang="zh-CN" altLang="en-US" sz="1800" b="0" dirty="0">
                <a:ea typeface="微软雅黑" panose="020B0503020204020204" pitchFamily="34" charset="-122"/>
              </a:rPr>
              <a:t>建立完善财务管理制度的总体要求是，在合法合规的前提下，因地制宜、因企制宜，从企业实际出发，符合企业特点和经营发展需要，便于操作，切实可行。</a:t>
            </a:r>
            <a:endParaRPr lang="zh-CN" altLang="en-US" sz="1800" b="0" dirty="0">
              <a:ea typeface="微软雅黑" panose="020B0503020204020204" pitchFamily="34" charset="-122"/>
            </a:endParaRPr>
          </a:p>
          <a:p>
            <a:pPr marL="0" indent="0" eaLnBrk="1" latinLnBrk="0" hangingPunct="1">
              <a:lnSpc>
                <a:spcPct val="150000"/>
              </a:lnSpc>
              <a:spcBef>
                <a:spcPct val="0"/>
              </a:spcBef>
              <a:buClr>
                <a:srgbClr val="0000FF"/>
              </a:buClr>
              <a:buFont typeface="Wingdings" panose="05000000000000000000" pitchFamily="2" charset="2"/>
              <a:buNone/>
            </a:pPr>
            <a:endParaRPr lang="en-US" altLang="zh-CN" sz="1800" b="0" dirty="0">
              <a:ea typeface="微软雅黑" panose="020B0503020204020204" pitchFamily="34" charset="-122"/>
            </a:endParaRPr>
          </a:p>
        </p:txBody>
      </p:sp>
      <p:pic>
        <p:nvPicPr>
          <p:cNvPr id="95235" name="图片 2" descr="C:\Documents and Settings\guxiaolu\桌面\QC\149_1600_zscosol.com.cn副本.png"/>
          <p:cNvPicPr>
            <a:picLocks noChangeAspect="1"/>
          </p:cNvPicPr>
          <p:nvPr/>
        </p:nvPicPr>
        <p:blipFill>
          <a:blip r:embed="rId1"/>
          <a:stretch>
            <a:fillRect/>
          </a:stretch>
        </p:blipFill>
        <p:spPr>
          <a:xfrm>
            <a:off x="7128001" y="5049000"/>
            <a:ext cx="1539000" cy="1468125"/>
          </a:xfrm>
          <a:prstGeom prst="rect">
            <a:avLst/>
          </a:prstGeom>
          <a:noFill/>
          <a:ln w="9525">
            <a:noFill/>
          </a:ln>
        </p:spPr>
      </p:pic>
      <p:sp>
        <p:nvSpPr>
          <p:cNvPr id="2"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四、财务管理提升</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2</a:t>
            </a:r>
            <a:r>
              <a:rPr lang="zh-CN" altLang="en-US" sz="1800" b="0" dirty="0">
                <a:solidFill>
                  <a:schemeClr val="tx1"/>
                </a:solidFill>
                <a:latin typeface="微软雅黑" panose="020B0503020204020204" pitchFamily="34" charset="-122"/>
                <a:ea typeface="微软雅黑" panose="020B0503020204020204" pitchFamily="34" charset="-122"/>
              </a:rPr>
              <a:t>、建章立制</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3" name="直接连接符 2"/>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9" name="Text Box 7"/>
          <p:cNvSpPr txBox="1"/>
          <p:nvPr/>
        </p:nvSpPr>
        <p:spPr>
          <a:xfrm>
            <a:off x="534615" y="1237575"/>
            <a:ext cx="8262001" cy="3733800"/>
          </a:xfrm>
          <a:prstGeom prst="rect">
            <a:avLst/>
          </a:prstGeom>
          <a:noFill/>
          <a:ln w="9525">
            <a:solidFill>
              <a:srgbClr val="00B050"/>
            </a:solidFill>
          </a:ln>
        </p:spPr>
        <p:txBody>
          <a:bodyPr lIns="97875" tIns="48938" rIns="97875" bIns="48938" anchor="b">
            <a:spAutoFit/>
          </a:bodyPr>
          <a:p>
            <a:pPr>
              <a:lnSpc>
                <a:spcPct val="115000"/>
              </a:lnSpc>
              <a:spcBef>
                <a:spcPct val="30000"/>
              </a:spcBef>
              <a:buClr>
                <a:srgbClr val="FF0000"/>
              </a:buClr>
              <a:buChar char="•"/>
            </a:pPr>
            <a:r>
              <a:rPr lang="zh-CN" altLang="en-US" sz="1800" dirty="0">
                <a:latin typeface="微软雅黑" panose="020B0503020204020204" pitchFamily="34" charset="-122"/>
              </a:rPr>
              <a:t>  树立以实施战略和支撑决策为导向的财务管理理念，面向公司业务，提升支持和协调服务能力，提高财务信息化和管理精细化水平。</a:t>
            </a:r>
            <a:endParaRPr lang="zh-CN" altLang="en-US" sz="1800" dirty="0">
              <a:latin typeface="微软雅黑" panose="020B0503020204020204" pitchFamily="34" charset="-122"/>
            </a:endParaRPr>
          </a:p>
          <a:p>
            <a:pPr>
              <a:lnSpc>
                <a:spcPct val="115000"/>
              </a:lnSpc>
              <a:spcBef>
                <a:spcPct val="30000"/>
              </a:spcBef>
              <a:buClr>
                <a:srgbClr val="FF0000"/>
              </a:buClr>
              <a:buChar char="•"/>
            </a:pPr>
            <a:r>
              <a:rPr lang="zh-CN" altLang="en-US" sz="1800" dirty="0">
                <a:latin typeface="微软雅黑" panose="020B0503020204020204" pitchFamily="34" charset="-122"/>
              </a:rPr>
              <a:t>  加强人员配备，造就一支优秀、高效的财务管理人员队伍。</a:t>
            </a:r>
            <a:endParaRPr lang="zh-CN" altLang="en-US" sz="1800" dirty="0">
              <a:latin typeface="微软雅黑" panose="020B0503020204020204" pitchFamily="34" charset="-122"/>
            </a:endParaRPr>
          </a:p>
          <a:p>
            <a:pPr>
              <a:lnSpc>
                <a:spcPct val="150000"/>
              </a:lnSpc>
              <a:spcBef>
                <a:spcPts val="0"/>
              </a:spcBef>
              <a:buClr>
                <a:srgbClr val="FF0000"/>
              </a:buClr>
            </a:pPr>
            <a:r>
              <a:rPr lang="zh-CN" altLang="en-US" sz="1800" dirty="0">
                <a:solidFill>
                  <a:srgbClr val="800000"/>
                </a:solidFill>
                <a:latin typeface="微软雅黑" panose="020B0503020204020204" pitchFamily="34" charset="-122"/>
              </a:rPr>
              <a:t>   优秀的财务管理人员应当具备：</a:t>
            </a:r>
            <a:endParaRPr lang="zh-CN" altLang="en-US" sz="1800" dirty="0">
              <a:solidFill>
                <a:srgbClr val="800000"/>
              </a:solidFill>
              <a:latin typeface="微软雅黑" panose="020B0503020204020204" pitchFamily="34" charset="-122"/>
            </a:endParaRPr>
          </a:p>
          <a:p>
            <a:pPr>
              <a:lnSpc>
                <a:spcPct val="115000"/>
              </a:lnSpc>
              <a:spcBef>
                <a:spcPct val="20000"/>
              </a:spcBef>
            </a:pPr>
            <a:r>
              <a:rPr lang="en-US" altLang="zh-CN" sz="1800" dirty="0">
                <a:latin typeface="微软雅黑" panose="020B0503020204020204" pitchFamily="34" charset="-122"/>
              </a:rPr>
              <a:t>   </a:t>
            </a:r>
            <a:r>
              <a:rPr lang="en-US" altLang="zh-CN" sz="1800" dirty="0">
                <a:solidFill>
                  <a:srgbClr val="800000"/>
                </a:solidFill>
                <a:latin typeface="微软雅黑" panose="020B0503020204020204" pitchFamily="34" charset="-122"/>
              </a:rPr>
              <a:t>--</a:t>
            </a:r>
            <a:r>
              <a:rPr lang="zh-CN" altLang="en-US" sz="1800" dirty="0">
                <a:latin typeface="微软雅黑" panose="020B0503020204020204" pitchFamily="34" charset="-122"/>
              </a:rPr>
              <a:t>自觉学习并严格执行国家财经法律、公司各项财务规章制度，不踩红线（</a:t>
            </a:r>
            <a:r>
              <a:rPr lang="zh-CN" altLang="en-US" sz="1800" dirty="0">
                <a:solidFill>
                  <a:srgbClr val="800000"/>
                </a:solidFill>
                <a:latin typeface="微软雅黑" panose="020B0503020204020204" pitchFamily="34" charset="-122"/>
              </a:rPr>
              <a:t>基本素质</a:t>
            </a:r>
            <a:r>
              <a:rPr lang="zh-CN" altLang="en-US" sz="1800" dirty="0">
                <a:latin typeface="微软雅黑" panose="020B0503020204020204" pitchFamily="34" charset="-122"/>
              </a:rPr>
              <a:t>）。</a:t>
            </a:r>
            <a:endParaRPr lang="zh-CN" altLang="en-US" sz="1800" dirty="0">
              <a:latin typeface="微软雅黑" panose="020B0503020204020204" pitchFamily="34" charset="-122"/>
            </a:endParaRPr>
          </a:p>
          <a:p>
            <a:pPr>
              <a:lnSpc>
                <a:spcPct val="115000"/>
              </a:lnSpc>
              <a:spcBef>
                <a:spcPct val="20000"/>
              </a:spcBef>
            </a:pPr>
            <a:r>
              <a:rPr lang="zh-CN" altLang="en-US" sz="1800" dirty="0">
                <a:latin typeface="微软雅黑" panose="020B0503020204020204" pitchFamily="34" charset="-122"/>
              </a:rPr>
              <a:t>  </a:t>
            </a:r>
            <a:r>
              <a:rPr lang="zh-CN" altLang="en-US" sz="1800" dirty="0">
                <a:solidFill>
                  <a:srgbClr val="800000"/>
                </a:solidFill>
                <a:latin typeface="微软雅黑" panose="020B0503020204020204" pitchFamily="34" charset="-122"/>
              </a:rPr>
              <a:t> </a:t>
            </a:r>
            <a:r>
              <a:rPr lang="en-US" altLang="zh-CN" sz="1800" dirty="0">
                <a:solidFill>
                  <a:srgbClr val="800000"/>
                </a:solidFill>
                <a:latin typeface="微软雅黑" panose="020B0503020204020204" pitchFamily="34" charset="-122"/>
              </a:rPr>
              <a:t>--</a:t>
            </a:r>
            <a:r>
              <a:rPr lang="zh-CN" altLang="en-US" sz="1800" dirty="0">
                <a:latin typeface="微软雅黑" panose="020B0503020204020204" pitchFamily="34" charset="-122"/>
              </a:rPr>
              <a:t>较强的财务专业知识。</a:t>
            </a:r>
            <a:endParaRPr lang="zh-CN" altLang="en-US" sz="1800" dirty="0">
              <a:latin typeface="微软雅黑" panose="020B0503020204020204" pitchFamily="34" charset="-122"/>
            </a:endParaRPr>
          </a:p>
          <a:p>
            <a:pPr>
              <a:lnSpc>
                <a:spcPct val="115000"/>
              </a:lnSpc>
              <a:spcBef>
                <a:spcPct val="20000"/>
              </a:spcBef>
            </a:pPr>
            <a:r>
              <a:rPr lang="zh-CN" altLang="en-US" sz="1800" dirty="0">
                <a:latin typeface="微软雅黑" panose="020B0503020204020204" pitchFamily="34" charset="-122"/>
              </a:rPr>
              <a:t>  </a:t>
            </a:r>
            <a:r>
              <a:rPr lang="zh-CN" altLang="en-US" sz="1800" dirty="0">
                <a:solidFill>
                  <a:srgbClr val="800000"/>
                </a:solidFill>
                <a:latin typeface="微软雅黑" panose="020B0503020204020204" pitchFamily="34" charset="-122"/>
              </a:rPr>
              <a:t> </a:t>
            </a:r>
            <a:r>
              <a:rPr lang="en-US" altLang="zh-CN" sz="1800" dirty="0">
                <a:solidFill>
                  <a:srgbClr val="800000"/>
                </a:solidFill>
                <a:latin typeface="微软雅黑" panose="020B0503020204020204" pitchFamily="34" charset="-122"/>
              </a:rPr>
              <a:t>--</a:t>
            </a:r>
            <a:r>
              <a:rPr lang="zh-CN" altLang="en-US" sz="1800" dirty="0">
                <a:latin typeface="微软雅黑" panose="020B0503020204020204" pitchFamily="34" charset="-122"/>
              </a:rPr>
              <a:t>较强的财务分析和风险把控能力。</a:t>
            </a:r>
            <a:endParaRPr lang="zh-CN" altLang="en-US" sz="1800" dirty="0">
              <a:latin typeface="微软雅黑" panose="020B0503020204020204" pitchFamily="34" charset="-122"/>
            </a:endParaRPr>
          </a:p>
          <a:p>
            <a:pPr>
              <a:lnSpc>
                <a:spcPct val="115000"/>
              </a:lnSpc>
              <a:spcBef>
                <a:spcPct val="20000"/>
              </a:spcBef>
            </a:pPr>
            <a:r>
              <a:rPr lang="zh-CN" altLang="en-US" sz="1800" dirty="0">
                <a:latin typeface="微软雅黑" panose="020B0503020204020204" pitchFamily="34" charset="-122"/>
              </a:rPr>
              <a:t>  </a:t>
            </a:r>
            <a:r>
              <a:rPr lang="zh-CN" altLang="en-US" sz="1800" dirty="0">
                <a:solidFill>
                  <a:srgbClr val="800000"/>
                </a:solidFill>
                <a:latin typeface="微软雅黑" panose="020B0503020204020204" pitchFamily="34" charset="-122"/>
              </a:rPr>
              <a:t> </a:t>
            </a:r>
            <a:r>
              <a:rPr lang="en-US" altLang="zh-CN" sz="1800" dirty="0">
                <a:solidFill>
                  <a:srgbClr val="800000"/>
                </a:solidFill>
                <a:latin typeface="微软雅黑" panose="020B0503020204020204" pitchFamily="34" charset="-122"/>
              </a:rPr>
              <a:t>--</a:t>
            </a:r>
            <a:r>
              <a:rPr lang="zh-CN" altLang="en-US" sz="1800" dirty="0">
                <a:latin typeface="微软雅黑" panose="020B0503020204020204" pitchFamily="34" charset="-122"/>
              </a:rPr>
              <a:t>具有较快的执行能力和信息传递能力，与企业内、外</a:t>
            </a:r>
            <a:endParaRPr lang="zh-CN" altLang="en-US" sz="1800" dirty="0">
              <a:latin typeface="微软雅黑" panose="020B0503020204020204" pitchFamily="34" charset="-122"/>
            </a:endParaRPr>
          </a:p>
          <a:p>
            <a:pPr>
              <a:lnSpc>
                <a:spcPct val="115000"/>
              </a:lnSpc>
              <a:spcBef>
                <a:spcPct val="20000"/>
              </a:spcBef>
            </a:pPr>
            <a:r>
              <a:rPr lang="zh-CN" altLang="en-US" sz="1800" dirty="0">
                <a:latin typeface="微软雅黑" panose="020B0503020204020204" pitchFamily="34" charset="-122"/>
              </a:rPr>
              <a:t>     相关部门、机构保持良好的沟通。</a:t>
            </a:r>
            <a:endParaRPr lang="zh-CN" altLang="en-US" sz="1800" dirty="0">
              <a:latin typeface="微软雅黑" panose="020B0503020204020204" pitchFamily="34" charset="-122"/>
            </a:endParaRPr>
          </a:p>
        </p:txBody>
      </p:sp>
      <p:grpSp>
        <p:nvGrpSpPr>
          <p:cNvPr id="96261" name="Group 5"/>
          <p:cNvGrpSpPr/>
          <p:nvPr/>
        </p:nvGrpSpPr>
        <p:grpSpPr>
          <a:xfrm>
            <a:off x="7128001" y="4968000"/>
            <a:ext cx="1690875" cy="1458000"/>
            <a:chOff x="4127" y="1127"/>
            <a:chExt cx="906" cy="894"/>
          </a:xfrm>
        </p:grpSpPr>
        <p:sp>
          <p:nvSpPr>
            <p:cNvPr id="96262" name="Freeform 6"/>
            <p:cNvSpPr/>
            <p:nvPr/>
          </p:nvSpPr>
          <p:spPr>
            <a:xfrm>
              <a:off x="4400" y="1158"/>
              <a:ext cx="224" cy="732"/>
            </a:xfrm>
            <a:custGeom>
              <a:avLst/>
              <a:gdLst>
                <a:gd name="txL" fmla="*/ 0 w 224"/>
                <a:gd name="txT" fmla="*/ 0 h 732"/>
                <a:gd name="txR" fmla="*/ 224 w 224"/>
                <a:gd name="txB" fmla="*/ 732 h 732"/>
              </a:gdLst>
              <a:ahLst/>
              <a:cxnLst>
                <a:cxn ang="0">
                  <a:pos x="180" y="412"/>
                </a:cxn>
                <a:cxn ang="0">
                  <a:pos x="203" y="303"/>
                </a:cxn>
                <a:cxn ang="0">
                  <a:pos x="221" y="249"/>
                </a:cxn>
                <a:cxn ang="0">
                  <a:pos x="216" y="226"/>
                </a:cxn>
                <a:cxn ang="0">
                  <a:pos x="208" y="195"/>
                </a:cxn>
                <a:cxn ang="0">
                  <a:pos x="198" y="166"/>
                </a:cxn>
                <a:cxn ang="0">
                  <a:pos x="184" y="147"/>
                </a:cxn>
                <a:cxn ang="0">
                  <a:pos x="163" y="130"/>
                </a:cxn>
                <a:cxn ang="0">
                  <a:pos x="142" y="116"/>
                </a:cxn>
                <a:cxn ang="0">
                  <a:pos x="128" y="107"/>
                </a:cxn>
                <a:cxn ang="0">
                  <a:pos x="133" y="97"/>
                </a:cxn>
                <a:cxn ang="0">
                  <a:pos x="136" y="69"/>
                </a:cxn>
                <a:cxn ang="0">
                  <a:pos x="138" y="59"/>
                </a:cxn>
                <a:cxn ang="0">
                  <a:pos x="139" y="44"/>
                </a:cxn>
                <a:cxn ang="0">
                  <a:pos x="138" y="29"/>
                </a:cxn>
                <a:cxn ang="0">
                  <a:pos x="131" y="18"/>
                </a:cxn>
                <a:cxn ang="0">
                  <a:pos x="128" y="13"/>
                </a:cxn>
                <a:cxn ang="0">
                  <a:pos x="127" y="11"/>
                </a:cxn>
                <a:cxn ang="0">
                  <a:pos x="121" y="7"/>
                </a:cxn>
                <a:cxn ang="0">
                  <a:pos x="102" y="1"/>
                </a:cxn>
                <a:cxn ang="0">
                  <a:pos x="87" y="0"/>
                </a:cxn>
                <a:cxn ang="0">
                  <a:pos x="78" y="3"/>
                </a:cxn>
                <a:cxn ang="0">
                  <a:pos x="69" y="12"/>
                </a:cxn>
                <a:cxn ang="0">
                  <a:pos x="59" y="23"/>
                </a:cxn>
                <a:cxn ang="0">
                  <a:pos x="58" y="42"/>
                </a:cxn>
                <a:cxn ang="0">
                  <a:pos x="59" y="64"/>
                </a:cxn>
                <a:cxn ang="0">
                  <a:pos x="61" y="80"/>
                </a:cxn>
                <a:cxn ang="0">
                  <a:pos x="75" y="94"/>
                </a:cxn>
                <a:cxn ang="0">
                  <a:pos x="75" y="107"/>
                </a:cxn>
                <a:cxn ang="0">
                  <a:pos x="58" y="117"/>
                </a:cxn>
                <a:cxn ang="0">
                  <a:pos x="35" y="133"/>
                </a:cxn>
                <a:cxn ang="0">
                  <a:pos x="19" y="146"/>
                </a:cxn>
                <a:cxn ang="0">
                  <a:pos x="16" y="158"/>
                </a:cxn>
                <a:cxn ang="0">
                  <a:pos x="12" y="190"/>
                </a:cxn>
                <a:cxn ang="0">
                  <a:pos x="7" y="234"/>
                </a:cxn>
                <a:cxn ang="0">
                  <a:pos x="3" y="270"/>
                </a:cxn>
                <a:cxn ang="0">
                  <a:pos x="2" y="287"/>
                </a:cxn>
                <a:cxn ang="0">
                  <a:pos x="1" y="317"/>
                </a:cxn>
                <a:cxn ang="0">
                  <a:pos x="0" y="355"/>
                </a:cxn>
                <a:cxn ang="0">
                  <a:pos x="1" y="391"/>
                </a:cxn>
                <a:cxn ang="0">
                  <a:pos x="6" y="407"/>
                </a:cxn>
                <a:cxn ang="0">
                  <a:pos x="13" y="412"/>
                </a:cxn>
                <a:cxn ang="0">
                  <a:pos x="21" y="413"/>
                </a:cxn>
                <a:cxn ang="0">
                  <a:pos x="26" y="413"/>
                </a:cxn>
                <a:cxn ang="0">
                  <a:pos x="24" y="402"/>
                </a:cxn>
                <a:cxn ang="0">
                  <a:pos x="34" y="405"/>
                </a:cxn>
                <a:cxn ang="0">
                  <a:pos x="32" y="534"/>
                </a:cxn>
                <a:cxn ang="0">
                  <a:pos x="27" y="674"/>
                </a:cxn>
                <a:cxn ang="0">
                  <a:pos x="58" y="691"/>
                </a:cxn>
                <a:cxn ang="0">
                  <a:pos x="102" y="693"/>
                </a:cxn>
                <a:cxn ang="0">
                  <a:pos x="109" y="703"/>
                </a:cxn>
                <a:cxn ang="0">
                  <a:pos x="118" y="716"/>
                </a:cxn>
                <a:cxn ang="0">
                  <a:pos x="128" y="727"/>
                </a:cxn>
                <a:cxn ang="0">
                  <a:pos x="137" y="731"/>
                </a:cxn>
                <a:cxn ang="0">
                  <a:pos x="147" y="729"/>
                </a:cxn>
                <a:cxn ang="0">
                  <a:pos x="156" y="727"/>
                </a:cxn>
                <a:cxn ang="0">
                  <a:pos x="161" y="726"/>
                </a:cxn>
                <a:cxn ang="0">
                  <a:pos x="153" y="700"/>
                </a:cxn>
                <a:cxn ang="0">
                  <a:pos x="168" y="542"/>
                </a:cxn>
                <a:cxn ang="0">
                  <a:pos x="178" y="379"/>
                </a:cxn>
              </a:cxnLst>
              <a:rect l="txL" t="txT" r="txR" b="txB"/>
              <a:pathLst>
                <a:path w="224" h="732">
                  <a:moveTo>
                    <a:pt x="178" y="379"/>
                  </a:moveTo>
                  <a:lnTo>
                    <a:pt x="180" y="412"/>
                  </a:lnTo>
                  <a:lnTo>
                    <a:pt x="210" y="371"/>
                  </a:lnTo>
                  <a:lnTo>
                    <a:pt x="203" y="303"/>
                  </a:lnTo>
                  <a:lnTo>
                    <a:pt x="223" y="251"/>
                  </a:lnTo>
                  <a:lnTo>
                    <a:pt x="221" y="249"/>
                  </a:lnTo>
                  <a:lnTo>
                    <a:pt x="220" y="240"/>
                  </a:lnTo>
                  <a:lnTo>
                    <a:pt x="216" y="226"/>
                  </a:lnTo>
                  <a:lnTo>
                    <a:pt x="213" y="211"/>
                  </a:lnTo>
                  <a:lnTo>
                    <a:pt x="208" y="195"/>
                  </a:lnTo>
                  <a:lnTo>
                    <a:pt x="203" y="179"/>
                  </a:lnTo>
                  <a:lnTo>
                    <a:pt x="198" y="166"/>
                  </a:lnTo>
                  <a:lnTo>
                    <a:pt x="192" y="156"/>
                  </a:lnTo>
                  <a:lnTo>
                    <a:pt x="184" y="147"/>
                  </a:lnTo>
                  <a:lnTo>
                    <a:pt x="174" y="138"/>
                  </a:lnTo>
                  <a:lnTo>
                    <a:pt x="163" y="130"/>
                  </a:lnTo>
                  <a:lnTo>
                    <a:pt x="152" y="122"/>
                  </a:lnTo>
                  <a:lnTo>
                    <a:pt x="142" y="116"/>
                  </a:lnTo>
                  <a:lnTo>
                    <a:pt x="133" y="111"/>
                  </a:lnTo>
                  <a:lnTo>
                    <a:pt x="128" y="107"/>
                  </a:lnTo>
                  <a:lnTo>
                    <a:pt x="126" y="106"/>
                  </a:lnTo>
                  <a:lnTo>
                    <a:pt x="133" y="97"/>
                  </a:lnTo>
                  <a:lnTo>
                    <a:pt x="136" y="70"/>
                  </a:lnTo>
                  <a:lnTo>
                    <a:pt x="136" y="69"/>
                  </a:lnTo>
                  <a:lnTo>
                    <a:pt x="137" y="65"/>
                  </a:lnTo>
                  <a:lnTo>
                    <a:pt x="138" y="59"/>
                  </a:lnTo>
                  <a:lnTo>
                    <a:pt x="139" y="52"/>
                  </a:lnTo>
                  <a:lnTo>
                    <a:pt x="139" y="44"/>
                  </a:lnTo>
                  <a:lnTo>
                    <a:pt x="139" y="37"/>
                  </a:lnTo>
                  <a:lnTo>
                    <a:pt x="138" y="29"/>
                  </a:lnTo>
                  <a:lnTo>
                    <a:pt x="135" y="23"/>
                  </a:lnTo>
                  <a:lnTo>
                    <a:pt x="131" y="18"/>
                  </a:lnTo>
                  <a:lnTo>
                    <a:pt x="128" y="16"/>
                  </a:lnTo>
                  <a:lnTo>
                    <a:pt x="128" y="13"/>
                  </a:lnTo>
                  <a:lnTo>
                    <a:pt x="128" y="12"/>
                  </a:lnTo>
                  <a:lnTo>
                    <a:pt x="127" y="11"/>
                  </a:lnTo>
                  <a:lnTo>
                    <a:pt x="125" y="9"/>
                  </a:lnTo>
                  <a:lnTo>
                    <a:pt x="121" y="7"/>
                  </a:lnTo>
                  <a:lnTo>
                    <a:pt x="113" y="4"/>
                  </a:lnTo>
                  <a:lnTo>
                    <a:pt x="102" y="1"/>
                  </a:lnTo>
                  <a:lnTo>
                    <a:pt x="94" y="0"/>
                  </a:lnTo>
                  <a:lnTo>
                    <a:pt x="87" y="0"/>
                  </a:lnTo>
                  <a:lnTo>
                    <a:pt x="83" y="1"/>
                  </a:lnTo>
                  <a:lnTo>
                    <a:pt x="78" y="3"/>
                  </a:lnTo>
                  <a:lnTo>
                    <a:pt x="74" y="8"/>
                  </a:lnTo>
                  <a:lnTo>
                    <a:pt x="69" y="12"/>
                  </a:lnTo>
                  <a:lnTo>
                    <a:pt x="63" y="17"/>
                  </a:lnTo>
                  <a:lnTo>
                    <a:pt x="59" y="23"/>
                  </a:lnTo>
                  <a:lnTo>
                    <a:pt x="58" y="32"/>
                  </a:lnTo>
                  <a:lnTo>
                    <a:pt x="58" y="42"/>
                  </a:lnTo>
                  <a:lnTo>
                    <a:pt x="58" y="54"/>
                  </a:lnTo>
                  <a:lnTo>
                    <a:pt x="59" y="64"/>
                  </a:lnTo>
                  <a:lnTo>
                    <a:pt x="60" y="74"/>
                  </a:lnTo>
                  <a:lnTo>
                    <a:pt x="61" y="80"/>
                  </a:lnTo>
                  <a:lnTo>
                    <a:pt x="63" y="83"/>
                  </a:lnTo>
                  <a:lnTo>
                    <a:pt x="75" y="94"/>
                  </a:lnTo>
                  <a:lnTo>
                    <a:pt x="78" y="106"/>
                  </a:lnTo>
                  <a:lnTo>
                    <a:pt x="75" y="107"/>
                  </a:lnTo>
                  <a:lnTo>
                    <a:pt x="68" y="112"/>
                  </a:lnTo>
                  <a:lnTo>
                    <a:pt x="58" y="117"/>
                  </a:lnTo>
                  <a:lnTo>
                    <a:pt x="47" y="125"/>
                  </a:lnTo>
                  <a:lnTo>
                    <a:pt x="35" y="133"/>
                  </a:lnTo>
                  <a:lnTo>
                    <a:pt x="27" y="140"/>
                  </a:lnTo>
                  <a:lnTo>
                    <a:pt x="19" y="146"/>
                  </a:lnTo>
                  <a:lnTo>
                    <a:pt x="17" y="151"/>
                  </a:lnTo>
                  <a:lnTo>
                    <a:pt x="16" y="158"/>
                  </a:lnTo>
                  <a:lnTo>
                    <a:pt x="14" y="172"/>
                  </a:lnTo>
                  <a:lnTo>
                    <a:pt x="12" y="190"/>
                  </a:lnTo>
                  <a:lnTo>
                    <a:pt x="9" y="211"/>
                  </a:lnTo>
                  <a:lnTo>
                    <a:pt x="7" y="234"/>
                  </a:lnTo>
                  <a:lnTo>
                    <a:pt x="4" y="253"/>
                  </a:lnTo>
                  <a:lnTo>
                    <a:pt x="3" y="270"/>
                  </a:lnTo>
                  <a:lnTo>
                    <a:pt x="3" y="280"/>
                  </a:lnTo>
                  <a:lnTo>
                    <a:pt x="2" y="287"/>
                  </a:lnTo>
                  <a:lnTo>
                    <a:pt x="2" y="299"/>
                  </a:lnTo>
                  <a:lnTo>
                    <a:pt x="1" y="317"/>
                  </a:lnTo>
                  <a:lnTo>
                    <a:pt x="1" y="335"/>
                  </a:lnTo>
                  <a:lnTo>
                    <a:pt x="0" y="355"/>
                  </a:lnTo>
                  <a:lnTo>
                    <a:pt x="1" y="374"/>
                  </a:lnTo>
                  <a:lnTo>
                    <a:pt x="1" y="391"/>
                  </a:lnTo>
                  <a:lnTo>
                    <a:pt x="3" y="403"/>
                  </a:lnTo>
                  <a:lnTo>
                    <a:pt x="6" y="407"/>
                  </a:lnTo>
                  <a:lnTo>
                    <a:pt x="9" y="411"/>
                  </a:lnTo>
                  <a:lnTo>
                    <a:pt x="13" y="412"/>
                  </a:lnTo>
                  <a:lnTo>
                    <a:pt x="17" y="413"/>
                  </a:lnTo>
                  <a:lnTo>
                    <a:pt x="21" y="413"/>
                  </a:lnTo>
                  <a:lnTo>
                    <a:pt x="24" y="413"/>
                  </a:lnTo>
                  <a:lnTo>
                    <a:pt x="26" y="413"/>
                  </a:lnTo>
                  <a:lnTo>
                    <a:pt x="27" y="413"/>
                  </a:lnTo>
                  <a:lnTo>
                    <a:pt x="24" y="402"/>
                  </a:lnTo>
                  <a:lnTo>
                    <a:pt x="14" y="395"/>
                  </a:lnTo>
                  <a:lnTo>
                    <a:pt x="34" y="405"/>
                  </a:lnTo>
                  <a:lnTo>
                    <a:pt x="28" y="503"/>
                  </a:lnTo>
                  <a:lnTo>
                    <a:pt x="32" y="534"/>
                  </a:lnTo>
                  <a:lnTo>
                    <a:pt x="59" y="646"/>
                  </a:lnTo>
                  <a:lnTo>
                    <a:pt x="27" y="674"/>
                  </a:lnTo>
                  <a:lnTo>
                    <a:pt x="22" y="692"/>
                  </a:lnTo>
                  <a:lnTo>
                    <a:pt x="58" y="691"/>
                  </a:lnTo>
                  <a:lnTo>
                    <a:pt x="101" y="692"/>
                  </a:lnTo>
                  <a:lnTo>
                    <a:pt x="102" y="693"/>
                  </a:lnTo>
                  <a:lnTo>
                    <a:pt x="105" y="697"/>
                  </a:lnTo>
                  <a:lnTo>
                    <a:pt x="109" y="703"/>
                  </a:lnTo>
                  <a:lnTo>
                    <a:pt x="113" y="709"/>
                  </a:lnTo>
                  <a:lnTo>
                    <a:pt x="118" y="716"/>
                  </a:lnTo>
                  <a:lnTo>
                    <a:pt x="123" y="722"/>
                  </a:lnTo>
                  <a:lnTo>
                    <a:pt x="128" y="727"/>
                  </a:lnTo>
                  <a:lnTo>
                    <a:pt x="133" y="729"/>
                  </a:lnTo>
                  <a:lnTo>
                    <a:pt x="137" y="731"/>
                  </a:lnTo>
                  <a:lnTo>
                    <a:pt x="142" y="731"/>
                  </a:lnTo>
                  <a:lnTo>
                    <a:pt x="147" y="729"/>
                  </a:lnTo>
                  <a:lnTo>
                    <a:pt x="152" y="728"/>
                  </a:lnTo>
                  <a:lnTo>
                    <a:pt x="156" y="727"/>
                  </a:lnTo>
                  <a:lnTo>
                    <a:pt x="158" y="727"/>
                  </a:lnTo>
                  <a:lnTo>
                    <a:pt x="161" y="726"/>
                  </a:lnTo>
                  <a:lnTo>
                    <a:pt x="162" y="726"/>
                  </a:lnTo>
                  <a:lnTo>
                    <a:pt x="153" y="700"/>
                  </a:lnTo>
                  <a:lnTo>
                    <a:pt x="142" y="670"/>
                  </a:lnTo>
                  <a:lnTo>
                    <a:pt x="168" y="542"/>
                  </a:lnTo>
                  <a:lnTo>
                    <a:pt x="173" y="422"/>
                  </a:lnTo>
                  <a:lnTo>
                    <a:pt x="178" y="379"/>
                  </a:lnTo>
                </a:path>
              </a:pathLst>
            </a:custGeom>
            <a:solidFill>
              <a:schemeClr val="bg2">
                <a:alpha val="100000"/>
              </a:schemeClr>
            </a:solidFill>
            <a:ln w="9525">
              <a:noFill/>
            </a:ln>
          </p:spPr>
          <p:txBody>
            <a:bodyPr/>
            <a:p>
              <a:endParaRPr lang="zh-CN" altLang="en-US" sz="1800">
                <a:latin typeface="微软雅黑" panose="020B0503020204020204" pitchFamily="34" charset="-122"/>
              </a:endParaRPr>
            </a:p>
          </p:txBody>
        </p:sp>
        <p:sp>
          <p:nvSpPr>
            <p:cNvPr id="96263" name="Freeform 7"/>
            <p:cNvSpPr/>
            <p:nvPr/>
          </p:nvSpPr>
          <p:spPr>
            <a:xfrm>
              <a:off x="4228" y="1168"/>
              <a:ext cx="215" cy="686"/>
            </a:xfrm>
            <a:custGeom>
              <a:avLst/>
              <a:gdLst>
                <a:gd name="txL" fmla="*/ 0 w 215"/>
                <a:gd name="txT" fmla="*/ 0 h 686"/>
                <a:gd name="txR" fmla="*/ 215 w 215"/>
                <a:gd name="txB" fmla="*/ 686 h 686"/>
              </a:gdLst>
              <a:ahLst/>
              <a:cxnLst>
                <a:cxn ang="0">
                  <a:pos x="103" y="324"/>
                </a:cxn>
                <a:cxn ang="0">
                  <a:pos x="103" y="324"/>
                </a:cxn>
                <a:cxn ang="0">
                  <a:pos x="106" y="322"/>
                </a:cxn>
                <a:cxn ang="0">
                  <a:pos x="106" y="323"/>
                </a:cxn>
                <a:cxn ang="0">
                  <a:pos x="196" y="646"/>
                </a:cxn>
                <a:cxn ang="0">
                  <a:pos x="163" y="603"/>
                </a:cxn>
                <a:cxn ang="0">
                  <a:pos x="170" y="507"/>
                </a:cxn>
                <a:cxn ang="0">
                  <a:pos x="175" y="473"/>
                </a:cxn>
                <a:cxn ang="0">
                  <a:pos x="185" y="450"/>
                </a:cxn>
                <a:cxn ang="0">
                  <a:pos x="174" y="310"/>
                </a:cxn>
                <a:cxn ang="0">
                  <a:pos x="185" y="330"/>
                </a:cxn>
                <a:cxn ang="0">
                  <a:pos x="194" y="312"/>
                </a:cxn>
                <a:cxn ang="0">
                  <a:pos x="181" y="272"/>
                </a:cxn>
                <a:cxn ang="0">
                  <a:pos x="188" y="204"/>
                </a:cxn>
                <a:cxn ang="0">
                  <a:pos x="159" y="116"/>
                </a:cxn>
                <a:cxn ang="0">
                  <a:pos x="138" y="101"/>
                </a:cxn>
                <a:cxn ang="0">
                  <a:pos x="147" y="97"/>
                </a:cxn>
                <a:cxn ang="0">
                  <a:pos x="152" y="81"/>
                </a:cxn>
                <a:cxn ang="0">
                  <a:pos x="142" y="70"/>
                </a:cxn>
                <a:cxn ang="0">
                  <a:pos x="138" y="42"/>
                </a:cxn>
                <a:cxn ang="0">
                  <a:pos x="143" y="26"/>
                </a:cxn>
                <a:cxn ang="0">
                  <a:pos x="131" y="9"/>
                </a:cxn>
                <a:cxn ang="0">
                  <a:pos x="117" y="0"/>
                </a:cxn>
                <a:cxn ang="0">
                  <a:pos x="81" y="4"/>
                </a:cxn>
                <a:cxn ang="0">
                  <a:pos x="61" y="34"/>
                </a:cxn>
                <a:cxn ang="0">
                  <a:pos x="47" y="73"/>
                </a:cxn>
                <a:cxn ang="0">
                  <a:pos x="34" y="90"/>
                </a:cxn>
                <a:cxn ang="0">
                  <a:pos x="45" y="101"/>
                </a:cxn>
                <a:cxn ang="0">
                  <a:pos x="42" y="116"/>
                </a:cxn>
                <a:cxn ang="0">
                  <a:pos x="8" y="185"/>
                </a:cxn>
                <a:cxn ang="0">
                  <a:pos x="1" y="232"/>
                </a:cxn>
                <a:cxn ang="0">
                  <a:pos x="21" y="292"/>
                </a:cxn>
                <a:cxn ang="0">
                  <a:pos x="21" y="391"/>
                </a:cxn>
                <a:cxn ang="0">
                  <a:pos x="19" y="464"/>
                </a:cxn>
                <a:cxn ang="0">
                  <a:pos x="43" y="478"/>
                </a:cxn>
                <a:cxn ang="0">
                  <a:pos x="50" y="489"/>
                </a:cxn>
                <a:cxn ang="0">
                  <a:pos x="60" y="516"/>
                </a:cxn>
                <a:cxn ang="0">
                  <a:pos x="56" y="526"/>
                </a:cxn>
                <a:cxn ang="0">
                  <a:pos x="55" y="562"/>
                </a:cxn>
                <a:cxn ang="0">
                  <a:pos x="68" y="611"/>
                </a:cxn>
                <a:cxn ang="0">
                  <a:pos x="64" y="676"/>
                </a:cxn>
                <a:cxn ang="0">
                  <a:pos x="81" y="685"/>
                </a:cxn>
                <a:cxn ang="0">
                  <a:pos x="94" y="667"/>
                </a:cxn>
                <a:cxn ang="0">
                  <a:pos x="87" y="609"/>
                </a:cxn>
                <a:cxn ang="0">
                  <a:pos x="123" y="500"/>
                </a:cxn>
                <a:cxn ang="0">
                  <a:pos x="126" y="535"/>
                </a:cxn>
                <a:cxn ang="0">
                  <a:pos x="136" y="588"/>
                </a:cxn>
                <a:cxn ang="0">
                  <a:pos x="138" y="654"/>
                </a:cxn>
                <a:cxn ang="0">
                  <a:pos x="157" y="655"/>
                </a:cxn>
                <a:cxn ang="0">
                  <a:pos x="181" y="668"/>
                </a:cxn>
                <a:cxn ang="0">
                  <a:pos x="207" y="671"/>
                </a:cxn>
                <a:cxn ang="0">
                  <a:pos x="103" y="324"/>
                </a:cxn>
              </a:cxnLst>
              <a:rect l="txL" t="txT" r="txR" b="txB"/>
              <a:pathLst>
                <a:path w="215" h="686">
                  <a:moveTo>
                    <a:pt x="103" y="324"/>
                  </a:moveTo>
                  <a:lnTo>
                    <a:pt x="103" y="324"/>
                  </a:lnTo>
                  <a:lnTo>
                    <a:pt x="106" y="323"/>
                  </a:lnTo>
                  <a:lnTo>
                    <a:pt x="107" y="322"/>
                  </a:lnTo>
                  <a:lnTo>
                    <a:pt x="106" y="322"/>
                  </a:lnTo>
                  <a:lnTo>
                    <a:pt x="106" y="323"/>
                  </a:lnTo>
                  <a:lnTo>
                    <a:pt x="103" y="324"/>
                  </a:lnTo>
                  <a:lnTo>
                    <a:pt x="212" y="656"/>
                  </a:lnTo>
                  <a:lnTo>
                    <a:pt x="210" y="655"/>
                  </a:lnTo>
                  <a:lnTo>
                    <a:pt x="205" y="651"/>
                  </a:lnTo>
                  <a:lnTo>
                    <a:pt x="196" y="646"/>
                  </a:lnTo>
                  <a:lnTo>
                    <a:pt x="188" y="639"/>
                  </a:lnTo>
                  <a:lnTo>
                    <a:pt x="179" y="631"/>
                  </a:lnTo>
                  <a:lnTo>
                    <a:pt x="170" y="623"/>
                  </a:lnTo>
                  <a:lnTo>
                    <a:pt x="165" y="613"/>
                  </a:lnTo>
                  <a:lnTo>
                    <a:pt x="163" y="603"/>
                  </a:lnTo>
                  <a:lnTo>
                    <a:pt x="164" y="590"/>
                  </a:lnTo>
                  <a:lnTo>
                    <a:pt x="165" y="572"/>
                  </a:lnTo>
                  <a:lnTo>
                    <a:pt x="166" y="551"/>
                  </a:lnTo>
                  <a:lnTo>
                    <a:pt x="169" y="528"/>
                  </a:lnTo>
                  <a:lnTo>
                    <a:pt x="170" y="507"/>
                  </a:lnTo>
                  <a:lnTo>
                    <a:pt x="173" y="490"/>
                  </a:lnTo>
                  <a:lnTo>
                    <a:pt x="174" y="479"/>
                  </a:lnTo>
                  <a:lnTo>
                    <a:pt x="174" y="474"/>
                  </a:lnTo>
                  <a:lnTo>
                    <a:pt x="175" y="473"/>
                  </a:lnTo>
                  <a:lnTo>
                    <a:pt x="178" y="471"/>
                  </a:lnTo>
                  <a:lnTo>
                    <a:pt x="180" y="469"/>
                  </a:lnTo>
                  <a:lnTo>
                    <a:pt x="181" y="464"/>
                  </a:lnTo>
                  <a:lnTo>
                    <a:pt x="184" y="459"/>
                  </a:lnTo>
                  <a:lnTo>
                    <a:pt x="185" y="450"/>
                  </a:lnTo>
                  <a:lnTo>
                    <a:pt x="186" y="439"/>
                  </a:lnTo>
                  <a:lnTo>
                    <a:pt x="173" y="307"/>
                  </a:lnTo>
                  <a:lnTo>
                    <a:pt x="173" y="305"/>
                  </a:lnTo>
                  <a:lnTo>
                    <a:pt x="173" y="307"/>
                  </a:lnTo>
                  <a:lnTo>
                    <a:pt x="174" y="310"/>
                  </a:lnTo>
                  <a:lnTo>
                    <a:pt x="175" y="315"/>
                  </a:lnTo>
                  <a:lnTo>
                    <a:pt x="178" y="320"/>
                  </a:lnTo>
                  <a:lnTo>
                    <a:pt x="180" y="325"/>
                  </a:lnTo>
                  <a:lnTo>
                    <a:pt x="183" y="329"/>
                  </a:lnTo>
                  <a:lnTo>
                    <a:pt x="185" y="330"/>
                  </a:lnTo>
                  <a:lnTo>
                    <a:pt x="186" y="329"/>
                  </a:lnTo>
                  <a:lnTo>
                    <a:pt x="189" y="325"/>
                  </a:lnTo>
                  <a:lnTo>
                    <a:pt x="191" y="320"/>
                  </a:lnTo>
                  <a:lnTo>
                    <a:pt x="192" y="317"/>
                  </a:lnTo>
                  <a:lnTo>
                    <a:pt x="194" y="312"/>
                  </a:lnTo>
                  <a:lnTo>
                    <a:pt x="194" y="305"/>
                  </a:lnTo>
                  <a:lnTo>
                    <a:pt x="192" y="299"/>
                  </a:lnTo>
                  <a:lnTo>
                    <a:pt x="190" y="293"/>
                  </a:lnTo>
                  <a:lnTo>
                    <a:pt x="186" y="284"/>
                  </a:lnTo>
                  <a:lnTo>
                    <a:pt x="181" y="272"/>
                  </a:lnTo>
                  <a:lnTo>
                    <a:pt x="180" y="262"/>
                  </a:lnTo>
                  <a:lnTo>
                    <a:pt x="183" y="252"/>
                  </a:lnTo>
                  <a:lnTo>
                    <a:pt x="185" y="241"/>
                  </a:lnTo>
                  <a:lnTo>
                    <a:pt x="188" y="225"/>
                  </a:lnTo>
                  <a:lnTo>
                    <a:pt x="188" y="204"/>
                  </a:lnTo>
                  <a:lnTo>
                    <a:pt x="183" y="174"/>
                  </a:lnTo>
                  <a:lnTo>
                    <a:pt x="173" y="133"/>
                  </a:lnTo>
                  <a:lnTo>
                    <a:pt x="169" y="127"/>
                  </a:lnTo>
                  <a:lnTo>
                    <a:pt x="164" y="121"/>
                  </a:lnTo>
                  <a:lnTo>
                    <a:pt x="159" y="116"/>
                  </a:lnTo>
                  <a:lnTo>
                    <a:pt x="153" y="111"/>
                  </a:lnTo>
                  <a:lnTo>
                    <a:pt x="147" y="107"/>
                  </a:lnTo>
                  <a:lnTo>
                    <a:pt x="142" y="104"/>
                  </a:lnTo>
                  <a:lnTo>
                    <a:pt x="139" y="102"/>
                  </a:lnTo>
                  <a:lnTo>
                    <a:pt x="138" y="101"/>
                  </a:lnTo>
                  <a:lnTo>
                    <a:pt x="139" y="101"/>
                  </a:lnTo>
                  <a:lnTo>
                    <a:pt x="142" y="100"/>
                  </a:lnTo>
                  <a:lnTo>
                    <a:pt x="144" y="100"/>
                  </a:lnTo>
                  <a:lnTo>
                    <a:pt x="147" y="97"/>
                  </a:lnTo>
                  <a:lnTo>
                    <a:pt x="149" y="96"/>
                  </a:lnTo>
                  <a:lnTo>
                    <a:pt x="150" y="92"/>
                  </a:lnTo>
                  <a:lnTo>
                    <a:pt x="152" y="89"/>
                  </a:lnTo>
                  <a:lnTo>
                    <a:pt x="153" y="84"/>
                  </a:lnTo>
                  <a:lnTo>
                    <a:pt x="152" y="81"/>
                  </a:lnTo>
                  <a:lnTo>
                    <a:pt x="150" y="79"/>
                  </a:lnTo>
                  <a:lnTo>
                    <a:pt x="149" y="78"/>
                  </a:lnTo>
                  <a:lnTo>
                    <a:pt x="147" y="75"/>
                  </a:lnTo>
                  <a:lnTo>
                    <a:pt x="144" y="74"/>
                  </a:lnTo>
                  <a:lnTo>
                    <a:pt x="142" y="70"/>
                  </a:lnTo>
                  <a:lnTo>
                    <a:pt x="139" y="66"/>
                  </a:lnTo>
                  <a:lnTo>
                    <a:pt x="138" y="61"/>
                  </a:lnTo>
                  <a:lnTo>
                    <a:pt x="137" y="55"/>
                  </a:lnTo>
                  <a:lnTo>
                    <a:pt x="137" y="48"/>
                  </a:lnTo>
                  <a:lnTo>
                    <a:pt x="138" y="42"/>
                  </a:lnTo>
                  <a:lnTo>
                    <a:pt x="141" y="35"/>
                  </a:lnTo>
                  <a:lnTo>
                    <a:pt x="142" y="30"/>
                  </a:lnTo>
                  <a:lnTo>
                    <a:pt x="143" y="28"/>
                  </a:lnTo>
                  <a:lnTo>
                    <a:pt x="143" y="27"/>
                  </a:lnTo>
                  <a:lnTo>
                    <a:pt x="143" y="26"/>
                  </a:lnTo>
                  <a:lnTo>
                    <a:pt x="141" y="24"/>
                  </a:lnTo>
                  <a:lnTo>
                    <a:pt x="138" y="21"/>
                  </a:lnTo>
                  <a:lnTo>
                    <a:pt x="136" y="17"/>
                  </a:lnTo>
                  <a:lnTo>
                    <a:pt x="133" y="13"/>
                  </a:lnTo>
                  <a:lnTo>
                    <a:pt x="131" y="9"/>
                  </a:lnTo>
                  <a:lnTo>
                    <a:pt x="129" y="6"/>
                  </a:lnTo>
                  <a:lnTo>
                    <a:pt x="128" y="3"/>
                  </a:lnTo>
                  <a:lnTo>
                    <a:pt x="127" y="1"/>
                  </a:lnTo>
                  <a:lnTo>
                    <a:pt x="123" y="0"/>
                  </a:lnTo>
                  <a:lnTo>
                    <a:pt x="117" y="0"/>
                  </a:lnTo>
                  <a:lnTo>
                    <a:pt x="108" y="0"/>
                  </a:lnTo>
                  <a:lnTo>
                    <a:pt x="101" y="1"/>
                  </a:lnTo>
                  <a:lnTo>
                    <a:pt x="94" y="2"/>
                  </a:lnTo>
                  <a:lnTo>
                    <a:pt x="86" y="3"/>
                  </a:lnTo>
                  <a:lnTo>
                    <a:pt x="81" y="4"/>
                  </a:lnTo>
                  <a:lnTo>
                    <a:pt x="77" y="7"/>
                  </a:lnTo>
                  <a:lnTo>
                    <a:pt x="72" y="12"/>
                  </a:lnTo>
                  <a:lnTo>
                    <a:pt x="69" y="18"/>
                  </a:lnTo>
                  <a:lnTo>
                    <a:pt x="65" y="26"/>
                  </a:lnTo>
                  <a:lnTo>
                    <a:pt x="61" y="34"/>
                  </a:lnTo>
                  <a:lnTo>
                    <a:pt x="58" y="43"/>
                  </a:lnTo>
                  <a:lnTo>
                    <a:pt x="55" y="52"/>
                  </a:lnTo>
                  <a:lnTo>
                    <a:pt x="53" y="59"/>
                  </a:lnTo>
                  <a:lnTo>
                    <a:pt x="50" y="66"/>
                  </a:lnTo>
                  <a:lnTo>
                    <a:pt x="47" y="73"/>
                  </a:lnTo>
                  <a:lnTo>
                    <a:pt x="44" y="78"/>
                  </a:lnTo>
                  <a:lnTo>
                    <a:pt x="42" y="82"/>
                  </a:lnTo>
                  <a:lnTo>
                    <a:pt x="38" y="86"/>
                  </a:lnTo>
                  <a:lnTo>
                    <a:pt x="37" y="89"/>
                  </a:lnTo>
                  <a:lnTo>
                    <a:pt x="34" y="90"/>
                  </a:lnTo>
                  <a:lnTo>
                    <a:pt x="42" y="97"/>
                  </a:lnTo>
                  <a:lnTo>
                    <a:pt x="44" y="99"/>
                  </a:lnTo>
                  <a:lnTo>
                    <a:pt x="45" y="101"/>
                  </a:lnTo>
                  <a:lnTo>
                    <a:pt x="48" y="104"/>
                  </a:lnTo>
                  <a:lnTo>
                    <a:pt x="49" y="106"/>
                  </a:lnTo>
                  <a:lnTo>
                    <a:pt x="48" y="109"/>
                  </a:lnTo>
                  <a:lnTo>
                    <a:pt x="47" y="112"/>
                  </a:lnTo>
                  <a:lnTo>
                    <a:pt x="42" y="116"/>
                  </a:lnTo>
                  <a:lnTo>
                    <a:pt x="35" y="122"/>
                  </a:lnTo>
                  <a:lnTo>
                    <a:pt x="28" y="135"/>
                  </a:lnTo>
                  <a:lnTo>
                    <a:pt x="21" y="151"/>
                  </a:lnTo>
                  <a:lnTo>
                    <a:pt x="14" y="168"/>
                  </a:lnTo>
                  <a:lnTo>
                    <a:pt x="8" y="185"/>
                  </a:lnTo>
                  <a:lnTo>
                    <a:pt x="3" y="201"/>
                  </a:lnTo>
                  <a:lnTo>
                    <a:pt x="1" y="213"/>
                  </a:lnTo>
                  <a:lnTo>
                    <a:pt x="0" y="219"/>
                  </a:lnTo>
                  <a:lnTo>
                    <a:pt x="0" y="224"/>
                  </a:lnTo>
                  <a:lnTo>
                    <a:pt x="1" y="232"/>
                  </a:lnTo>
                  <a:lnTo>
                    <a:pt x="3" y="245"/>
                  </a:lnTo>
                  <a:lnTo>
                    <a:pt x="6" y="258"/>
                  </a:lnTo>
                  <a:lnTo>
                    <a:pt x="9" y="272"/>
                  </a:lnTo>
                  <a:lnTo>
                    <a:pt x="14" y="283"/>
                  </a:lnTo>
                  <a:lnTo>
                    <a:pt x="21" y="292"/>
                  </a:lnTo>
                  <a:lnTo>
                    <a:pt x="27" y="296"/>
                  </a:lnTo>
                  <a:lnTo>
                    <a:pt x="25" y="312"/>
                  </a:lnTo>
                  <a:lnTo>
                    <a:pt x="23" y="335"/>
                  </a:lnTo>
                  <a:lnTo>
                    <a:pt x="22" y="362"/>
                  </a:lnTo>
                  <a:lnTo>
                    <a:pt x="21" y="391"/>
                  </a:lnTo>
                  <a:lnTo>
                    <a:pt x="19" y="418"/>
                  </a:lnTo>
                  <a:lnTo>
                    <a:pt x="18" y="442"/>
                  </a:lnTo>
                  <a:lnTo>
                    <a:pt x="18" y="457"/>
                  </a:lnTo>
                  <a:lnTo>
                    <a:pt x="18" y="463"/>
                  </a:lnTo>
                  <a:lnTo>
                    <a:pt x="19" y="464"/>
                  </a:lnTo>
                  <a:lnTo>
                    <a:pt x="22" y="466"/>
                  </a:lnTo>
                  <a:lnTo>
                    <a:pt x="27" y="469"/>
                  </a:lnTo>
                  <a:lnTo>
                    <a:pt x="32" y="473"/>
                  </a:lnTo>
                  <a:lnTo>
                    <a:pt x="38" y="475"/>
                  </a:lnTo>
                  <a:lnTo>
                    <a:pt x="43" y="478"/>
                  </a:lnTo>
                  <a:lnTo>
                    <a:pt x="45" y="476"/>
                  </a:lnTo>
                  <a:lnTo>
                    <a:pt x="47" y="474"/>
                  </a:lnTo>
                  <a:lnTo>
                    <a:pt x="48" y="476"/>
                  </a:lnTo>
                  <a:lnTo>
                    <a:pt x="49" y="481"/>
                  </a:lnTo>
                  <a:lnTo>
                    <a:pt x="50" y="489"/>
                  </a:lnTo>
                  <a:lnTo>
                    <a:pt x="53" y="496"/>
                  </a:lnTo>
                  <a:lnTo>
                    <a:pt x="55" y="504"/>
                  </a:lnTo>
                  <a:lnTo>
                    <a:pt x="58" y="510"/>
                  </a:lnTo>
                  <a:lnTo>
                    <a:pt x="59" y="514"/>
                  </a:lnTo>
                  <a:lnTo>
                    <a:pt x="60" y="516"/>
                  </a:lnTo>
                  <a:lnTo>
                    <a:pt x="59" y="516"/>
                  </a:lnTo>
                  <a:lnTo>
                    <a:pt x="59" y="517"/>
                  </a:lnTo>
                  <a:lnTo>
                    <a:pt x="58" y="520"/>
                  </a:lnTo>
                  <a:lnTo>
                    <a:pt x="58" y="522"/>
                  </a:lnTo>
                  <a:lnTo>
                    <a:pt x="56" y="526"/>
                  </a:lnTo>
                  <a:lnTo>
                    <a:pt x="55" y="531"/>
                  </a:lnTo>
                  <a:lnTo>
                    <a:pt x="55" y="537"/>
                  </a:lnTo>
                  <a:lnTo>
                    <a:pt x="54" y="543"/>
                  </a:lnTo>
                  <a:lnTo>
                    <a:pt x="54" y="551"/>
                  </a:lnTo>
                  <a:lnTo>
                    <a:pt x="55" y="562"/>
                  </a:lnTo>
                  <a:lnTo>
                    <a:pt x="58" y="573"/>
                  </a:lnTo>
                  <a:lnTo>
                    <a:pt x="60" y="585"/>
                  </a:lnTo>
                  <a:lnTo>
                    <a:pt x="64" y="597"/>
                  </a:lnTo>
                  <a:lnTo>
                    <a:pt x="66" y="605"/>
                  </a:lnTo>
                  <a:lnTo>
                    <a:pt x="68" y="611"/>
                  </a:lnTo>
                  <a:lnTo>
                    <a:pt x="69" y="614"/>
                  </a:lnTo>
                  <a:lnTo>
                    <a:pt x="58" y="637"/>
                  </a:lnTo>
                  <a:lnTo>
                    <a:pt x="61" y="673"/>
                  </a:lnTo>
                  <a:lnTo>
                    <a:pt x="63" y="675"/>
                  </a:lnTo>
                  <a:lnTo>
                    <a:pt x="64" y="676"/>
                  </a:lnTo>
                  <a:lnTo>
                    <a:pt x="66" y="678"/>
                  </a:lnTo>
                  <a:lnTo>
                    <a:pt x="70" y="681"/>
                  </a:lnTo>
                  <a:lnTo>
                    <a:pt x="74" y="683"/>
                  </a:lnTo>
                  <a:lnTo>
                    <a:pt x="77" y="685"/>
                  </a:lnTo>
                  <a:lnTo>
                    <a:pt x="81" y="685"/>
                  </a:lnTo>
                  <a:lnTo>
                    <a:pt x="85" y="683"/>
                  </a:lnTo>
                  <a:lnTo>
                    <a:pt x="89" y="680"/>
                  </a:lnTo>
                  <a:lnTo>
                    <a:pt x="91" y="676"/>
                  </a:lnTo>
                  <a:lnTo>
                    <a:pt x="92" y="671"/>
                  </a:lnTo>
                  <a:lnTo>
                    <a:pt x="94" y="667"/>
                  </a:lnTo>
                  <a:lnTo>
                    <a:pt x="95" y="662"/>
                  </a:lnTo>
                  <a:lnTo>
                    <a:pt x="95" y="658"/>
                  </a:lnTo>
                  <a:lnTo>
                    <a:pt x="96" y="656"/>
                  </a:lnTo>
                  <a:lnTo>
                    <a:pt x="87" y="609"/>
                  </a:lnTo>
                  <a:lnTo>
                    <a:pt x="102" y="514"/>
                  </a:lnTo>
                  <a:lnTo>
                    <a:pt x="105" y="496"/>
                  </a:lnTo>
                  <a:lnTo>
                    <a:pt x="123" y="496"/>
                  </a:lnTo>
                  <a:lnTo>
                    <a:pt x="123" y="500"/>
                  </a:lnTo>
                  <a:lnTo>
                    <a:pt x="123" y="505"/>
                  </a:lnTo>
                  <a:lnTo>
                    <a:pt x="123" y="510"/>
                  </a:lnTo>
                  <a:lnTo>
                    <a:pt x="124" y="517"/>
                  </a:lnTo>
                  <a:lnTo>
                    <a:pt x="124" y="526"/>
                  </a:lnTo>
                  <a:lnTo>
                    <a:pt x="126" y="535"/>
                  </a:lnTo>
                  <a:lnTo>
                    <a:pt x="127" y="543"/>
                  </a:lnTo>
                  <a:lnTo>
                    <a:pt x="128" y="554"/>
                  </a:lnTo>
                  <a:lnTo>
                    <a:pt x="131" y="566"/>
                  </a:lnTo>
                  <a:lnTo>
                    <a:pt x="133" y="577"/>
                  </a:lnTo>
                  <a:lnTo>
                    <a:pt x="136" y="588"/>
                  </a:lnTo>
                  <a:lnTo>
                    <a:pt x="138" y="598"/>
                  </a:lnTo>
                  <a:lnTo>
                    <a:pt x="139" y="605"/>
                  </a:lnTo>
                  <a:lnTo>
                    <a:pt x="141" y="610"/>
                  </a:lnTo>
                  <a:lnTo>
                    <a:pt x="142" y="613"/>
                  </a:lnTo>
                  <a:lnTo>
                    <a:pt x="138" y="654"/>
                  </a:lnTo>
                  <a:lnTo>
                    <a:pt x="150" y="657"/>
                  </a:lnTo>
                  <a:lnTo>
                    <a:pt x="150" y="652"/>
                  </a:lnTo>
                  <a:lnTo>
                    <a:pt x="153" y="654"/>
                  </a:lnTo>
                  <a:lnTo>
                    <a:pt x="157" y="655"/>
                  </a:lnTo>
                  <a:lnTo>
                    <a:pt x="160" y="657"/>
                  </a:lnTo>
                  <a:lnTo>
                    <a:pt x="165" y="660"/>
                  </a:lnTo>
                  <a:lnTo>
                    <a:pt x="170" y="663"/>
                  </a:lnTo>
                  <a:lnTo>
                    <a:pt x="175" y="666"/>
                  </a:lnTo>
                  <a:lnTo>
                    <a:pt x="181" y="668"/>
                  </a:lnTo>
                  <a:lnTo>
                    <a:pt x="186" y="671"/>
                  </a:lnTo>
                  <a:lnTo>
                    <a:pt x="192" y="671"/>
                  </a:lnTo>
                  <a:lnTo>
                    <a:pt x="197" y="672"/>
                  </a:lnTo>
                  <a:lnTo>
                    <a:pt x="204" y="671"/>
                  </a:lnTo>
                  <a:lnTo>
                    <a:pt x="207" y="671"/>
                  </a:lnTo>
                  <a:lnTo>
                    <a:pt x="211" y="670"/>
                  </a:lnTo>
                  <a:lnTo>
                    <a:pt x="214" y="668"/>
                  </a:lnTo>
                  <a:lnTo>
                    <a:pt x="212" y="656"/>
                  </a:lnTo>
                  <a:lnTo>
                    <a:pt x="103" y="324"/>
                  </a:lnTo>
                </a:path>
              </a:pathLst>
            </a:custGeom>
            <a:solidFill>
              <a:srgbClr val="4C4C4C">
                <a:alpha val="100000"/>
              </a:srgbClr>
            </a:solidFill>
            <a:ln w="9525">
              <a:noFill/>
            </a:ln>
          </p:spPr>
          <p:txBody>
            <a:bodyPr/>
            <a:p>
              <a:endParaRPr lang="zh-CN" altLang="en-US" sz="1800">
                <a:latin typeface="微软雅黑" panose="020B0503020204020204" pitchFamily="34" charset="-122"/>
              </a:endParaRPr>
            </a:p>
          </p:txBody>
        </p:sp>
        <p:sp>
          <p:nvSpPr>
            <p:cNvPr id="96264" name="Freeform 8"/>
            <p:cNvSpPr/>
            <p:nvPr/>
          </p:nvSpPr>
          <p:spPr>
            <a:xfrm>
              <a:off x="4341" y="1488"/>
              <a:ext cx="21" cy="22"/>
            </a:xfrm>
            <a:custGeom>
              <a:avLst/>
              <a:gdLst>
                <a:gd name="txL" fmla="*/ 0 w 21"/>
                <a:gd name="txT" fmla="*/ 0 h 22"/>
                <a:gd name="txR" fmla="*/ 21 w 21"/>
                <a:gd name="txB" fmla="*/ 22 h 22"/>
              </a:gdLst>
              <a:ahLst/>
              <a:cxnLst>
                <a:cxn ang="0">
                  <a:pos x="0" y="21"/>
                </a:cxn>
                <a:cxn ang="0">
                  <a:pos x="6" y="10"/>
                </a:cxn>
                <a:cxn ang="0">
                  <a:pos x="6" y="10"/>
                </a:cxn>
                <a:cxn ang="0">
                  <a:pos x="6" y="10"/>
                </a:cxn>
                <a:cxn ang="0">
                  <a:pos x="0" y="10"/>
                </a:cxn>
                <a:cxn ang="0">
                  <a:pos x="0" y="10"/>
                </a:cxn>
                <a:cxn ang="0">
                  <a:pos x="0" y="21"/>
                </a:cxn>
                <a:cxn ang="0">
                  <a:pos x="0" y="21"/>
                </a:cxn>
                <a:cxn ang="0">
                  <a:pos x="0" y="21"/>
                </a:cxn>
                <a:cxn ang="0">
                  <a:pos x="0" y="21"/>
                </a:cxn>
                <a:cxn ang="0">
                  <a:pos x="13" y="0"/>
                </a:cxn>
                <a:cxn ang="0">
                  <a:pos x="20" y="0"/>
                </a:cxn>
                <a:cxn ang="0">
                  <a:pos x="20" y="0"/>
                </a:cxn>
                <a:cxn ang="0">
                  <a:pos x="20" y="0"/>
                </a:cxn>
                <a:cxn ang="0">
                  <a:pos x="20" y="0"/>
                </a:cxn>
                <a:cxn ang="0">
                  <a:pos x="20" y="0"/>
                </a:cxn>
                <a:cxn ang="0">
                  <a:pos x="13" y="0"/>
                </a:cxn>
                <a:cxn ang="0">
                  <a:pos x="13" y="0"/>
                </a:cxn>
                <a:cxn ang="0">
                  <a:pos x="13" y="0"/>
                </a:cxn>
                <a:cxn ang="0">
                  <a:pos x="13" y="0"/>
                </a:cxn>
                <a:cxn ang="0">
                  <a:pos x="0" y="21"/>
                </a:cxn>
              </a:cxnLst>
              <a:rect l="txL" t="txT" r="txR" b="txB"/>
              <a:pathLst>
                <a:path w="21" h="22">
                  <a:moveTo>
                    <a:pt x="0" y="21"/>
                  </a:moveTo>
                  <a:lnTo>
                    <a:pt x="6" y="10"/>
                  </a:lnTo>
                  <a:lnTo>
                    <a:pt x="0" y="10"/>
                  </a:lnTo>
                  <a:lnTo>
                    <a:pt x="0" y="21"/>
                  </a:lnTo>
                  <a:lnTo>
                    <a:pt x="13" y="0"/>
                  </a:lnTo>
                  <a:lnTo>
                    <a:pt x="20" y="0"/>
                  </a:lnTo>
                  <a:lnTo>
                    <a:pt x="13" y="0"/>
                  </a:lnTo>
                  <a:lnTo>
                    <a:pt x="0" y="21"/>
                  </a:lnTo>
                </a:path>
              </a:pathLst>
            </a:custGeom>
            <a:solidFill>
              <a:srgbClr val="E5E5E5">
                <a:alpha val="100000"/>
              </a:srgbClr>
            </a:solidFill>
            <a:ln w="9525">
              <a:noFill/>
            </a:ln>
          </p:spPr>
          <p:txBody>
            <a:bodyPr/>
            <a:p>
              <a:endParaRPr lang="zh-CN" altLang="en-US" sz="1800">
                <a:latin typeface="微软雅黑" panose="020B0503020204020204" pitchFamily="34" charset="-122"/>
              </a:endParaRPr>
            </a:p>
          </p:txBody>
        </p:sp>
        <p:sp>
          <p:nvSpPr>
            <p:cNvPr id="96265" name="Freeform 9"/>
            <p:cNvSpPr/>
            <p:nvPr/>
          </p:nvSpPr>
          <p:spPr>
            <a:xfrm>
              <a:off x="4566" y="1562"/>
              <a:ext cx="42" cy="35"/>
            </a:xfrm>
            <a:custGeom>
              <a:avLst/>
              <a:gdLst>
                <a:gd name="txL" fmla="*/ 0 w 42"/>
                <a:gd name="txT" fmla="*/ 0 h 35"/>
                <a:gd name="txR" fmla="*/ 42 w 42"/>
                <a:gd name="txB" fmla="*/ 35 h 35"/>
              </a:gdLst>
              <a:ahLst/>
              <a:cxnLst>
                <a:cxn ang="0">
                  <a:pos x="4" y="20"/>
                </a:cxn>
                <a:cxn ang="0">
                  <a:pos x="3" y="20"/>
                </a:cxn>
                <a:cxn ang="0">
                  <a:pos x="3" y="20"/>
                </a:cxn>
                <a:cxn ang="0">
                  <a:pos x="4" y="20"/>
                </a:cxn>
                <a:cxn ang="0">
                  <a:pos x="9" y="0"/>
                </a:cxn>
                <a:cxn ang="0">
                  <a:pos x="11" y="1"/>
                </a:cxn>
                <a:cxn ang="0">
                  <a:pos x="11" y="2"/>
                </a:cxn>
                <a:cxn ang="0">
                  <a:pos x="12" y="3"/>
                </a:cxn>
                <a:cxn ang="0">
                  <a:pos x="12" y="4"/>
                </a:cxn>
                <a:cxn ang="0">
                  <a:pos x="12" y="4"/>
                </a:cxn>
                <a:cxn ang="0">
                  <a:pos x="13" y="6"/>
                </a:cxn>
                <a:cxn ang="0">
                  <a:pos x="13" y="6"/>
                </a:cxn>
                <a:cxn ang="0">
                  <a:pos x="13" y="6"/>
                </a:cxn>
                <a:cxn ang="0">
                  <a:pos x="14" y="7"/>
                </a:cxn>
                <a:cxn ang="0">
                  <a:pos x="18" y="8"/>
                </a:cxn>
                <a:cxn ang="0">
                  <a:pos x="23" y="9"/>
                </a:cxn>
                <a:cxn ang="0">
                  <a:pos x="28" y="13"/>
                </a:cxn>
                <a:cxn ang="0">
                  <a:pos x="34" y="15"/>
                </a:cxn>
                <a:cxn ang="0">
                  <a:pos x="38" y="20"/>
                </a:cxn>
                <a:cxn ang="0">
                  <a:pos x="41" y="25"/>
                </a:cxn>
                <a:cxn ang="0">
                  <a:pos x="41" y="31"/>
                </a:cxn>
                <a:cxn ang="0">
                  <a:pos x="41" y="31"/>
                </a:cxn>
                <a:cxn ang="0">
                  <a:pos x="41" y="31"/>
                </a:cxn>
                <a:cxn ang="0">
                  <a:pos x="41" y="31"/>
                </a:cxn>
                <a:cxn ang="0">
                  <a:pos x="41" y="32"/>
                </a:cxn>
                <a:cxn ang="0">
                  <a:pos x="39" y="32"/>
                </a:cxn>
                <a:cxn ang="0">
                  <a:pos x="39" y="32"/>
                </a:cxn>
                <a:cxn ang="0">
                  <a:pos x="39" y="34"/>
                </a:cxn>
                <a:cxn ang="0">
                  <a:pos x="39" y="34"/>
                </a:cxn>
                <a:cxn ang="0">
                  <a:pos x="33" y="30"/>
                </a:cxn>
                <a:cxn ang="0">
                  <a:pos x="27" y="27"/>
                </a:cxn>
                <a:cxn ang="0">
                  <a:pos x="21" y="25"/>
                </a:cxn>
                <a:cxn ang="0">
                  <a:pos x="14" y="24"/>
                </a:cxn>
                <a:cxn ang="0">
                  <a:pos x="11" y="21"/>
                </a:cxn>
                <a:cxn ang="0">
                  <a:pos x="7" y="21"/>
                </a:cxn>
                <a:cxn ang="0">
                  <a:pos x="4" y="20"/>
                </a:cxn>
                <a:cxn ang="0">
                  <a:pos x="4" y="20"/>
                </a:cxn>
                <a:cxn ang="0">
                  <a:pos x="0" y="23"/>
                </a:cxn>
                <a:cxn ang="0">
                  <a:pos x="1" y="21"/>
                </a:cxn>
                <a:cxn ang="0">
                  <a:pos x="1" y="23"/>
                </a:cxn>
                <a:cxn ang="0">
                  <a:pos x="1" y="23"/>
                </a:cxn>
                <a:cxn ang="0">
                  <a:pos x="1" y="23"/>
                </a:cxn>
                <a:cxn ang="0">
                  <a:pos x="0" y="23"/>
                </a:cxn>
                <a:cxn ang="0">
                  <a:pos x="0" y="23"/>
                </a:cxn>
                <a:cxn ang="0">
                  <a:pos x="0" y="23"/>
                </a:cxn>
                <a:cxn ang="0">
                  <a:pos x="0" y="23"/>
                </a:cxn>
                <a:cxn ang="0">
                  <a:pos x="0" y="23"/>
                </a:cxn>
                <a:cxn ang="0">
                  <a:pos x="4" y="20"/>
                </a:cxn>
                <a:cxn ang="0">
                  <a:pos x="2" y="21"/>
                </a:cxn>
                <a:cxn ang="0">
                  <a:pos x="3" y="20"/>
                </a:cxn>
                <a:cxn ang="0">
                  <a:pos x="3" y="20"/>
                </a:cxn>
                <a:cxn ang="0">
                  <a:pos x="3" y="20"/>
                </a:cxn>
                <a:cxn ang="0">
                  <a:pos x="3" y="20"/>
                </a:cxn>
                <a:cxn ang="0">
                  <a:pos x="3" y="20"/>
                </a:cxn>
                <a:cxn ang="0">
                  <a:pos x="3" y="20"/>
                </a:cxn>
                <a:cxn ang="0">
                  <a:pos x="2" y="21"/>
                </a:cxn>
                <a:cxn ang="0">
                  <a:pos x="2" y="21"/>
                </a:cxn>
                <a:cxn ang="0">
                  <a:pos x="2" y="21"/>
                </a:cxn>
                <a:cxn ang="0">
                  <a:pos x="4" y="20"/>
                </a:cxn>
              </a:cxnLst>
              <a:rect l="txL" t="txT" r="txR" b="txB"/>
              <a:pathLst>
                <a:path w="42" h="35">
                  <a:moveTo>
                    <a:pt x="4" y="20"/>
                  </a:moveTo>
                  <a:lnTo>
                    <a:pt x="3" y="20"/>
                  </a:lnTo>
                  <a:lnTo>
                    <a:pt x="4" y="20"/>
                  </a:lnTo>
                  <a:lnTo>
                    <a:pt x="9" y="0"/>
                  </a:lnTo>
                  <a:lnTo>
                    <a:pt x="11" y="1"/>
                  </a:lnTo>
                  <a:lnTo>
                    <a:pt x="11" y="2"/>
                  </a:lnTo>
                  <a:lnTo>
                    <a:pt x="12" y="3"/>
                  </a:lnTo>
                  <a:lnTo>
                    <a:pt x="12" y="4"/>
                  </a:lnTo>
                  <a:lnTo>
                    <a:pt x="13" y="6"/>
                  </a:lnTo>
                  <a:lnTo>
                    <a:pt x="14" y="7"/>
                  </a:lnTo>
                  <a:lnTo>
                    <a:pt x="18" y="8"/>
                  </a:lnTo>
                  <a:lnTo>
                    <a:pt x="23" y="9"/>
                  </a:lnTo>
                  <a:lnTo>
                    <a:pt x="28" y="13"/>
                  </a:lnTo>
                  <a:lnTo>
                    <a:pt x="34" y="15"/>
                  </a:lnTo>
                  <a:lnTo>
                    <a:pt x="38" y="20"/>
                  </a:lnTo>
                  <a:lnTo>
                    <a:pt x="41" y="25"/>
                  </a:lnTo>
                  <a:lnTo>
                    <a:pt x="41" y="31"/>
                  </a:lnTo>
                  <a:lnTo>
                    <a:pt x="41" y="32"/>
                  </a:lnTo>
                  <a:lnTo>
                    <a:pt x="39" y="32"/>
                  </a:lnTo>
                  <a:lnTo>
                    <a:pt x="39" y="34"/>
                  </a:lnTo>
                  <a:lnTo>
                    <a:pt x="33" y="30"/>
                  </a:lnTo>
                  <a:lnTo>
                    <a:pt x="27" y="27"/>
                  </a:lnTo>
                  <a:lnTo>
                    <a:pt x="21" y="25"/>
                  </a:lnTo>
                  <a:lnTo>
                    <a:pt x="14" y="24"/>
                  </a:lnTo>
                  <a:lnTo>
                    <a:pt x="11" y="21"/>
                  </a:lnTo>
                  <a:lnTo>
                    <a:pt x="7" y="21"/>
                  </a:lnTo>
                  <a:lnTo>
                    <a:pt x="4" y="20"/>
                  </a:lnTo>
                  <a:lnTo>
                    <a:pt x="0" y="23"/>
                  </a:lnTo>
                  <a:lnTo>
                    <a:pt x="1" y="21"/>
                  </a:lnTo>
                  <a:lnTo>
                    <a:pt x="1" y="23"/>
                  </a:lnTo>
                  <a:lnTo>
                    <a:pt x="0" y="23"/>
                  </a:lnTo>
                  <a:lnTo>
                    <a:pt x="4" y="20"/>
                  </a:lnTo>
                  <a:lnTo>
                    <a:pt x="2" y="21"/>
                  </a:lnTo>
                  <a:lnTo>
                    <a:pt x="3" y="20"/>
                  </a:lnTo>
                  <a:lnTo>
                    <a:pt x="2" y="21"/>
                  </a:lnTo>
                  <a:lnTo>
                    <a:pt x="4" y="20"/>
                  </a:lnTo>
                </a:path>
              </a:pathLst>
            </a:custGeom>
            <a:solidFill>
              <a:srgbClr val="7F7F7F">
                <a:alpha val="100000"/>
              </a:srgbClr>
            </a:solidFill>
            <a:ln w="9525">
              <a:noFill/>
            </a:ln>
          </p:spPr>
          <p:txBody>
            <a:bodyPr/>
            <a:p>
              <a:endParaRPr lang="zh-CN" altLang="en-US" sz="1800">
                <a:latin typeface="微软雅黑" panose="020B0503020204020204" pitchFamily="34" charset="-122"/>
              </a:endParaRPr>
            </a:p>
          </p:txBody>
        </p:sp>
        <p:sp>
          <p:nvSpPr>
            <p:cNvPr id="96266" name="Freeform 10"/>
            <p:cNvSpPr/>
            <p:nvPr/>
          </p:nvSpPr>
          <p:spPr>
            <a:xfrm>
              <a:off x="4978" y="1649"/>
              <a:ext cx="20" cy="20"/>
            </a:xfrm>
            <a:custGeom>
              <a:avLst/>
              <a:gdLst>
                <a:gd name="txL" fmla="*/ 0 w 20"/>
                <a:gd name="txT" fmla="*/ 0 h 20"/>
                <a:gd name="txR" fmla="*/ 20 w 20"/>
                <a:gd name="txB" fmla="*/ 20 h 20"/>
              </a:gdLst>
              <a:ahLst/>
              <a:cxnLst>
                <a:cxn ang="0">
                  <a:pos x="3" y="0"/>
                </a:cxn>
                <a:cxn ang="0">
                  <a:pos x="6" y="3"/>
                </a:cxn>
                <a:cxn ang="0">
                  <a:pos x="7" y="5"/>
                </a:cxn>
                <a:cxn ang="0">
                  <a:pos x="10" y="7"/>
                </a:cxn>
                <a:cxn ang="0">
                  <a:pos x="11" y="11"/>
                </a:cxn>
                <a:cxn ang="0">
                  <a:pos x="13" y="13"/>
                </a:cxn>
                <a:cxn ang="0">
                  <a:pos x="15" y="15"/>
                </a:cxn>
                <a:cxn ang="0">
                  <a:pos x="16" y="17"/>
                </a:cxn>
                <a:cxn ang="0">
                  <a:pos x="19" y="19"/>
                </a:cxn>
                <a:cxn ang="0">
                  <a:pos x="1" y="17"/>
                </a:cxn>
                <a:cxn ang="0">
                  <a:pos x="0" y="5"/>
                </a:cxn>
                <a:cxn ang="0">
                  <a:pos x="3" y="0"/>
                </a:cxn>
              </a:cxnLst>
              <a:rect l="txL" t="txT" r="txR" b="txB"/>
              <a:pathLst>
                <a:path w="20" h="20">
                  <a:moveTo>
                    <a:pt x="3" y="0"/>
                  </a:moveTo>
                  <a:lnTo>
                    <a:pt x="6" y="3"/>
                  </a:lnTo>
                  <a:lnTo>
                    <a:pt x="7" y="5"/>
                  </a:lnTo>
                  <a:lnTo>
                    <a:pt x="10" y="7"/>
                  </a:lnTo>
                  <a:lnTo>
                    <a:pt x="11" y="11"/>
                  </a:lnTo>
                  <a:lnTo>
                    <a:pt x="13" y="13"/>
                  </a:lnTo>
                  <a:lnTo>
                    <a:pt x="15" y="15"/>
                  </a:lnTo>
                  <a:lnTo>
                    <a:pt x="16" y="17"/>
                  </a:lnTo>
                  <a:lnTo>
                    <a:pt x="19" y="19"/>
                  </a:lnTo>
                  <a:lnTo>
                    <a:pt x="1" y="17"/>
                  </a:lnTo>
                  <a:lnTo>
                    <a:pt x="0" y="5"/>
                  </a:lnTo>
                  <a:lnTo>
                    <a:pt x="3" y="0"/>
                  </a:lnTo>
                </a:path>
              </a:pathLst>
            </a:custGeom>
            <a:solidFill>
              <a:srgbClr val="7F7F7F">
                <a:alpha val="100000"/>
              </a:srgbClr>
            </a:solidFill>
            <a:ln w="9525">
              <a:noFill/>
            </a:ln>
          </p:spPr>
          <p:txBody>
            <a:bodyPr/>
            <a:p>
              <a:endParaRPr lang="zh-CN" altLang="en-US" sz="1800">
                <a:latin typeface="微软雅黑" panose="020B0503020204020204" pitchFamily="34" charset="-122"/>
              </a:endParaRPr>
            </a:p>
          </p:txBody>
        </p:sp>
        <p:sp>
          <p:nvSpPr>
            <p:cNvPr id="96267" name="Freeform 11"/>
            <p:cNvSpPr/>
            <p:nvPr/>
          </p:nvSpPr>
          <p:spPr>
            <a:xfrm>
              <a:off x="4449" y="1592"/>
              <a:ext cx="24" cy="26"/>
            </a:xfrm>
            <a:custGeom>
              <a:avLst/>
              <a:gdLst>
                <a:gd name="txL" fmla="*/ 0 w 24"/>
                <a:gd name="txT" fmla="*/ 0 h 26"/>
                <a:gd name="txR" fmla="*/ 24 w 24"/>
                <a:gd name="txB" fmla="*/ 26 h 26"/>
              </a:gdLst>
              <a:ahLst/>
              <a:cxnLst>
                <a:cxn ang="0">
                  <a:pos x="5" y="0"/>
                </a:cxn>
                <a:cxn ang="0">
                  <a:pos x="0" y="23"/>
                </a:cxn>
                <a:cxn ang="0">
                  <a:pos x="21" y="25"/>
                </a:cxn>
                <a:cxn ang="0">
                  <a:pos x="23" y="14"/>
                </a:cxn>
                <a:cxn ang="0">
                  <a:pos x="11" y="7"/>
                </a:cxn>
                <a:cxn ang="0">
                  <a:pos x="5" y="0"/>
                </a:cxn>
              </a:cxnLst>
              <a:rect l="txL" t="txT" r="txR" b="txB"/>
              <a:pathLst>
                <a:path w="24" h="26">
                  <a:moveTo>
                    <a:pt x="5" y="0"/>
                  </a:moveTo>
                  <a:lnTo>
                    <a:pt x="0" y="23"/>
                  </a:lnTo>
                  <a:lnTo>
                    <a:pt x="21" y="25"/>
                  </a:lnTo>
                  <a:lnTo>
                    <a:pt x="23" y="14"/>
                  </a:lnTo>
                  <a:lnTo>
                    <a:pt x="11" y="7"/>
                  </a:lnTo>
                  <a:lnTo>
                    <a:pt x="5" y="0"/>
                  </a:lnTo>
                </a:path>
              </a:pathLst>
            </a:custGeom>
            <a:solidFill>
              <a:srgbClr val="4C4C4C">
                <a:alpha val="100000"/>
              </a:srgbClr>
            </a:solidFill>
            <a:ln w="9525">
              <a:noFill/>
            </a:ln>
          </p:spPr>
          <p:txBody>
            <a:bodyPr/>
            <a:p>
              <a:endParaRPr lang="zh-CN" altLang="en-US" sz="1800">
                <a:latin typeface="微软雅黑" panose="020B0503020204020204" pitchFamily="34" charset="-122"/>
              </a:endParaRPr>
            </a:p>
          </p:txBody>
        </p:sp>
        <p:sp>
          <p:nvSpPr>
            <p:cNvPr id="96268" name="Freeform 12"/>
            <p:cNvSpPr/>
            <p:nvPr/>
          </p:nvSpPr>
          <p:spPr>
            <a:xfrm>
              <a:off x="4593" y="1129"/>
              <a:ext cx="219" cy="716"/>
            </a:xfrm>
            <a:custGeom>
              <a:avLst/>
              <a:gdLst>
                <a:gd name="txL" fmla="*/ 0 w 219"/>
                <a:gd name="txT" fmla="*/ 0 h 716"/>
                <a:gd name="txR" fmla="*/ 219 w 219"/>
                <a:gd name="txB" fmla="*/ 716 h 716"/>
              </a:gdLst>
              <a:ahLst/>
              <a:cxnLst>
                <a:cxn ang="0">
                  <a:pos x="218" y="600"/>
                </a:cxn>
                <a:cxn ang="0">
                  <a:pos x="201" y="415"/>
                </a:cxn>
                <a:cxn ang="0">
                  <a:pos x="208" y="408"/>
                </a:cxn>
                <a:cxn ang="0">
                  <a:pos x="211" y="401"/>
                </a:cxn>
                <a:cxn ang="0">
                  <a:pos x="208" y="379"/>
                </a:cxn>
                <a:cxn ang="0">
                  <a:pos x="209" y="296"/>
                </a:cxn>
                <a:cxn ang="0">
                  <a:pos x="206" y="235"/>
                </a:cxn>
                <a:cxn ang="0">
                  <a:pos x="195" y="166"/>
                </a:cxn>
                <a:cxn ang="0">
                  <a:pos x="173" y="137"/>
                </a:cxn>
                <a:cxn ang="0">
                  <a:pos x="142" y="114"/>
                </a:cxn>
                <a:cxn ang="0">
                  <a:pos x="125" y="104"/>
                </a:cxn>
                <a:cxn ang="0">
                  <a:pos x="138" y="64"/>
                </a:cxn>
                <a:cxn ang="0">
                  <a:pos x="139" y="49"/>
                </a:cxn>
                <a:cxn ang="0">
                  <a:pos x="137" y="28"/>
                </a:cxn>
                <a:cxn ang="0">
                  <a:pos x="127" y="12"/>
                </a:cxn>
                <a:cxn ang="0">
                  <a:pos x="121" y="2"/>
                </a:cxn>
                <a:cxn ang="0">
                  <a:pos x="99" y="0"/>
                </a:cxn>
                <a:cxn ang="0">
                  <a:pos x="76" y="1"/>
                </a:cxn>
                <a:cxn ang="0">
                  <a:pos x="70" y="7"/>
                </a:cxn>
                <a:cxn ang="0">
                  <a:pos x="59" y="21"/>
                </a:cxn>
                <a:cxn ang="0">
                  <a:pos x="56" y="42"/>
                </a:cxn>
                <a:cxn ang="0">
                  <a:pos x="60" y="58"/>
                </a:cxn>
                <a:cxn ang="0">
                  <a:pos x="76" y="104"/>
                </a:cxn>
                <a:cxn ang="0">
                  <a:pos x="58" y="116"/>
                </a:cxn>
                <a:cxn ang="0">
                  <a:pos x="26" y="138"/>
                </a:cxn>
                <a:cxn ang="0">
                  <a:pos x="16" y="156"/>
                </a:cxn>
                <a:cxn ang="0">
                  <a:pos x="9" y="210"/>
                </a:cxn>
                <a:cxn ang="0">
                  <a:pos x="2" y="268"/>
                </a:cxn>
                <a:cxn ang="0">
                  <a:pos x="1" y="298"/>
                </a:cxn>
                <a:cxn ang="0">
                  <a:pos x="0" y="354"/>
                </a:cxn>
                <a:cxn ang="0">
                  <a:pos x="3" y="401"/>
                </a:cxn>
                <a:cxn ang="0">
                  <a:pos x="12" y="411"/>
                </a:cxn>
                <a:cxn ang="0">
                  <a:pos x="23" y="412"/>
                </a:cxn>
                <a:cxn ang="0">
                  <a:pos x="14" y="394"/>
                </a:cxn>
                <a:cxn ang="0">
                  <a:pos x="63" y="666"/>
                </a:cxn>
                <a:cxn ang="0">
                  <a:pos x="70" y="712"/>
                </a:cxn>
                <a:cxn ang="0">
                  <a:pos x="106" y="693"/>
                </a:cxn>
                <a:cxn ang="0">
                  <a:pos x="128" y="706"/>
                </a:cxn>
                <a:cxn ang="0">
                  <a:pos x="147" y="715"/>
                </a:cxn>
                <a:cxn ang="0">
                  <a:pos x="161" y="715"/>
                </a:cxn>
                <a:cxn ang="0">
                  <a:pos x="173" y="711"/>
                </a:cxn>
                <a:cxn ang="0">
                  <a:pos x="168" y="684"/>
                </a:cxn>
                <a:cxn ang="0">
                  <a:pos x="177" y="391"/>
                </a:cxn>
                <a:cxn ang="0">
                  <a:pos x="184" y="407"/>
                </a:cxn>
                <a:cxn ang="0">
                  <a:pos x="184" y="408"/>
                </a:cxn>
                <a:cxn ang="0">
                  <a:pos x="188" y="411"/>
                </a:cxn>
                <a:cxn ang="0">
                  <a:pos x="190" y="428"/>
                </a:cxn>
              </a:cxnLst>
              <a:rect l="txL" t="txT" r="txR" b="txB"/>
              <a:pathLst>
                <a:path w="219" h="716">
                  <a:moveTo>
                    <a:pt x="174" y="428"/>
                  </a:moveTo>
                  <a:lnTo>
                    <a:pt x="174" y="600"/>
                  </a:lnTo>
                  <a:lnTo>
                    <a:pt x="218" y="600"/>
                  </a:lnTo>
                  <a:lnTo>
                    <a:pt x="218" y="428"/>
                  </a:lnTo>
                  <a:lnTo>
                    <a:pt x="201" y="428"/>
                  </a:lnTo>
                  <a:lnTo>
                    <a:pt x="201" y="415"/>
                  </a:lnTo>
                  <a:lnTo>
                    <a:pt x="204" y="413"/>
                  </a:lnTo>
                  <a:lnTo>
                    <a:pt x="205" y="411"/>
                  </a:lnTo>
                  <a:lnTo>
                    <a:pt x="208" y="408"/>
                  </a:lnTo>
                  <a:lnTo>
                    <a:pt x="209" y="405"/>
                  </a:lnTo>
                  <a:lnTo>
                    <a:pt x="210" y="403"/>
                  </a:lnTo>
                  <a:lnTo>
                    <a:pt x="211" y="401"/>
                  </a:lnTo>
                  <a:lnTo>
                    <a:pt x="211" y="400"/>
                  </a:lnTo>
                  <a:lnTo>
                    <a:pt x="211" y="399"/>
                  </a:lnTo>
                  <a:lnTo>
                    <a:pt x="208" y="379"/>
                  </a:lnTo>
                  <a:lnTo>
                    <a:pt x="209" y="302"/>
                  </a:lnTo>
                  <a:lnTo>
                    <a:pt x="209" y="296"/>
                  </a:lnTo>
                  <a:lnTo>
                    <a:pt x="209" y="281"/>
                  </a:lnTo>
                  <a:lnTo>
                    <a:pt x="208" y="260"/>
                  </a:lnTo>
                  <a:lnTo>
                    <a:pt x="206" y="235"/>
                  </a:lnTo>
                  <a:lnTo>
                    <a:pt x="204" y="210"/>
                  </a:lnTo>
                  <a:lnTo>
                    <a:pt x="200" y="185"/>
                  </a:lnTo>
                  <a:lnTo>
                    <a:pt x="195" y="166"/>
                  </a:lnTo>
                  <a:lnTo>
                    <a:pt x="190" y="153"/>
                  </a:lnTo>
                  <a:lnTo>
                    <a:pt x="183" y="146"/>
                  </a:lnTo>
                  <a:lnTo>
                    <a:pt x="173" y="137"/>
                  </a:lnTo>
                  <a:lnTo>
                    <a:pt x="163" y="128"/>
                  </a:lnTo>
                  <a:lnTo>
                    <a:pt x="152" y="121"/>
                  </a:lnTo>
                  <a:lnTo>
                    <a:pt x="142" y="114"/>
                  </a:lnTo>
                  <a:lnTo>
                    <a:pt x="133" y="109"/>
                  </a:lnTo>
                  <a:lnTo>
                    <a:pt x="127" y="105"/>
                  </a:lnTo>
                  <a:lnTo>
                    <a:pt x="125" y="104"/>
                  </a:lnTo>
                  <a:lnTo>
                    <a:pt x="127" y="86"/>
                  </a:lnTo>
                  <a:lnTo>
                    <a:pt x="137" y="65"/>
                  </a:lnTo>
                  <a:lnTo>
                    <a:pt x="138" y="64"/>
                  </a:lnTo>
                  <a:lnTo>
                    <a:pt x="138" y="60"/>
                  </a:lnTo>
                  <a:lnTo>
                    <a:pt x="139" y="55"/>
                  </a:lnTo>
                  <a:lnTo>
                    <a:pt x="139" y="49"/>
                  </a:lnTo>
                  <a:lnTo>
                    <a:pt x="139" y="42"/>
                  </a:lnTo>
                  <a:lnTo>
                    <a:pt x="139" y="34"/>
                  </a:lnTo>
                  <a:lnTo>
                    <a:pt x="137" y="28"/>
                  </a:lnTo>
                  <a:lnTo>
                    <a:pt x="133" y="22"/>
                  </a:lnTo>
                  <a:lnTo>
                    <a:pt x="130" y="16"/>
                  </a:lnTo>
                  <a:lnTo>
                    <a:pt x="127" y="12"/>
                  </a:lnTo>
                  <a:lnTo>
                    <a:pt x="125" y="8"/>
                  </a:lnTo>
                  <a:lnTo>
                    <a:pt x="123" y="4"/>
                  </a:lnTo>
                  <a:lnTo>
                    <a:pt x="121" y="2"/>
                  </a:lnTo>
                  <a:lnTo>
                    <a:pt x="116" y="1"/>
                  </a:lnTo>
                  <a:lnTo>
                    <a:pt x="109" y="0"/>
                  </a:lnTo>
                  <a:lnTo>
                    <a:pt x="99" y="0"/>
                  </a:lnTo>
                  <a:lnTo>
                    <a:pt x="87" y="0"/>
                  </a:lnTo>
                  <a:lnTo>
                    <a:pt x="80" y="0"/>
                  </a:lnTo>
                  <a:lnTo>
                    <a:pt x="76" y="1"/>
                  </a:lnTo>
                  <a:lnTo>
                    <a:pt x="74" y="3"/>
                  </a:lnTo>
                  <a:lnTo>
                    <a:pt x="73" y="4"/>
                  </a:lnTo>
                  <a:lnTo>
                    <a:pt x="70" y="7"/>
                  </a:lnTo>
                  <a:lnTo>
                    <a:pt x="68" y="11"/>
                  </a:lnTo>
                  <a:lnTo>
                    <a:pt x="63" y="16"/>
                  </a:lnTo>
                  <a:lnTo>
                    <a:pt x="59" y="21"/>
                  </a:lnTo>
                  <a:lnTo>
                    <a:pt x="56" y="27"/>
                  </a:lnTo>
                  <a:lnTo>
                    <a:pt x="56" y="34"/>
                  </a:lnTo>
                  <a:lnTo>
                    <a:pt x="56" y="42"/>
                  </a:lnTo>
                  <a:lnTo>
                    <a:pt x="58" y="48"/>
                  </a:lnTo>
                  <a:lnTo>
                    <a:pt x="59" y="54"/>
                  </a:lnTo>
                  <a:lnTo>
                    <a:pt x="60" y="58"/>
                  </a:lnTo>
                  <a:lnTo>
                    <a:pt x="60" y="60"/>
                  </a:lnTo>
                  <a:lnTo>
                    <a:pt x="61" y="90"/>
                  </a:lnTo>
                  <a:lnTo>
                    <a:pt x="76" y="104"/>
                  </a:lnTo>
                  <a:lnTo>
                    <a:pt x="74" y="106"/>
                  </a:lnTo>
                  <a:lnTo>
                    <a:pt x="68" y="110"/>
                  </a:lnTo>
                  <a:lnTo>
                    <a:pt x="58" y="116"/>
                  </a:lnTo>
                  <a:lnTo>
                    <a:pt x="47" y="123"/>
                  </a:lnTo>
                  <a:lnTo>
                    <a:pt x="35" y="131"/>
                  </a:lnTo>
                  <a:lnTo>
                    <a:pt x="26" y="138"/>
                  </a:lnTo>
                  <a:lnTo>
                    <a:pt x="18" y="144"/>
                  </a:lnTo>
                  <a:lnTo>
                    <a:pt x="16" y="148"/>
                  </a:lnTo>
                  <a:lnTo>
                    <a:pt x="16" y="156"/>
                  </a:lnTo>
                  <a:lnTo>
                    <a:pt x="13" y="171"/>
                  </a:lnTo>
                  <a:lnTo>
                    <a:pt x="12" y="189"/>
                  </a:lnTo>
                  <a:lnTo>
                    <a:pt x="9" y="210"/>
                  </a:lnTo>
                  <a:lnTo>
                    <a:pt x="6" y="232"/>
                  </a:lnTo>
                  <a:lnTo>
                    <a:pt x="4" y="252"/>
                  </a:lnTo>
                  <a:lnTo>
                    <a:pt x="2" y="268"/>
                  </a:lnTo>
                  <a:lnTo>
                    <a:pt x="2" y="278"/>
                  </a:lnTo>
                  <a:lnTo>
                    <a:pt x="2" y="286"/>
                  </a:lnTo>
                  <a:lnTo>
                    <a:pt x="1" y="298"/>
                  </a:lnTo>
                  <a:lnTo>
                    <a:pt x="0" y="314"/>
                  </a:lnTo>
                  <a:lnTo>
                    <a:pt x="0" y="334"/>
                  </a:lnTo>
                  <a:lnTo>
                    <a:pt x="0" y="354"/>
                  </a:lnTo>
                  <a:lnTo>
                    <a:pt x="0" y="372"/>
                  </a:lnTo>
                  <a:lnTo>
                    <a:pt x="1" y="389"/>
                  </a:lnTo>
                  <a:lnTo>
                    <a:pt x="3" y="401"/>
                  </a:lnTo>
                  <a:lnTo>
                    <a:pt x="4" y="406"/>
                  </a:lnTo>
                  <a:lnTo>
                    <a:pt x="8" y="408"/>
                  </a:lnTo>
                  <a:lnTo>
                    <a:pt x="12" y="411"/>
                  </a:lnTo>
                  <a:lnTo>
                    <a:pt x="16" y="412"/>
                  </a:lnTo>
                  <a:lnTo>
                    <a:pt x="19" y="412"/>
                  </a:lnTo>
                  <a:lnTo>
                    <a:pt x="23" y="412"/>
                  </a:lnTo>
                  <a:lnTo>
                    <a:pt x="26" y="411"/>
                  </a:lnTo>
                  <a:lnTo>
                    <a:pt x="14" y="394"/>
                  </a:lnTo>
                  <a:lnTo>
                    <a:pt x="34" y="262"/>
                  </a:lnTo>
                  <a:lnTo>
                    <a:pt x="33" y="402"/>
                  </a:lnTo>
                  <a:lnTo>
                    <a:pt x="63" y="666"/>
                  </a:lnTo>
                  <a:lnTo>
                    <a:pt x="39" y="696"/>
                  </a:lnTo>
                  <a:lnTo>
                    <a:pt x="34" y="715"/>
                  </a:lnTo>
                  <a:lnTo>
                    <a:pt x="70" y="712"/>
                  </a:lnTo>
                  <a:lnTo>
                    <a:pt x="101" y="690"/>
                  </a:lnTo>
                  <a:lnTo>
                    <a:pt x="102" y="691"/>
                  </a:lnTo>
                  <a:lnTo>
                    <a:pt x="106" y="693"/>
                  </a:lnTo>
                  <a:lnTo>
                    <a:pt x="112" y="697"/>
                  </a:lnTo>
                  <a:lnTo>
                    <a:pt x="120" y="701"/>
                  </a:lnTo>
                  <a:lnTo>
                    <a:pt x="128" y="706"/>
                  </a:lnTo>
                  <a:lnTo>
                    <a:pt x="136" y="710"/>
                  </a:lnTo>
                  <a:lnTo>
                    <a:pt x="142" y="712"/>
                  </a:lnTo>
                  <a:lnTo>
                    <a:pt x="147" y="715"/>
                  </a:lnTo>
                  <a:lnTo>
                    <a:pt x="152" y="715"/>
                  </a:lnTo>
                  <a:lnTo>
                    <a:pt x="156" y="715"/>
                  </a:lnTo>
                  <a:lnTo>
                    <a:pt x="161" y="715"/>
                  </a:lnTo>
                  <a:lnTo>
                    <a:pt x="165" y="713"/>
                  </a:lnTo>
                  <a:lnTo>
                    <a:pt x="169" y="712"/>
                  </a:lnTo>
                  <a:lnTo>
                    <a:pt x="173" y="711"/>
                  </a:lnTo>
                  <a:lnTo>
                    <a:pt x="174" y="711"/>
                  </a:lnTo>
                  <a:lnTo>
                    <a:pt x="175" y="710"/>
                  </a:lnTo>
                  <a:lnTo>
                    <a:pt x="168" y="684"/>
                  </a:lnTo>
                  <a:lnTo>
                    <a:pt x="141" y="667"/>
                  </a:lnTo>
                  <a:lnTo>
                    <a:pt x="165" y="420"/>
                  </a:lnTo>
                  <a:lnTo>
                    <a:pt x="177" y="391"/>
                  </a:lnTo>
                  <a:lnTo>
                    <a:pt x="163" y="250"/>
                  </a:lnTo>
                  <a:lnTo>
                    <a:pt x="191" y="395"/>
                  </a:lnTo>
                  <a:lnTo>
                    <a:pt x="184" y="407"/>
                  </a:lnTo>
                  <a:lnTo>
                    <a:pt x="184" y="408"/>
                  </a:lnTo>
                  <a:lnTo>
                    <a:pt x="185" y="410"/>
                  </a:lnTo>
                  <a:lnTo>
                    <a:pt x="187" y="410"/>
                  </a:lnTo>
                  <a:lnTo>
                    <a:pt x="188" y="411"/>
                  </a:lnTo>
                  <a:lnTo>
                    <a:pt x="188" y="412"/>
                  </a:lnTo>
                  <a:lnTo>
                    <a:pt x="190" y="413"/>
                  </a:lnTo>
                  <a:lnTo>
                    <a:pt x="190" y="428"/>
                  </a:lnTo>
                  <a:lnTo>
                    <a:pt x="174" y="428"/>
                  </a:lnTo>
                </a:path>
              </a:pathLst>
            </a:custGeom>
            <a:solidFill>
              <a:schemeClr val="bg2">
                <a:alpha val="100000"/>
              </a:schemeClr>
            </a:solidFill>
            <a:ln w="9525">
              <a:noFill/>
            </a:ln>
          </p:spPr>
          <p:txBody>
            <a:bodyPr/>
            <a:p>
              <a:endParaRPr lang="zh-CN" altLang="en-US" sz="1800">
                <a:latin typeface="微软雅黑" panose="020B0503020204020204" pitchFamily="34" charset="-122"/>
              </a:endParaRPr>
            </a:p>
          </p:txBody>
        </p:sp>
        <p:sp>
          <p:nvSpPr>
            <p:cNvPr id="96269" name="Freeform 13"/>
            <p:cNvSpPr/>
            <p:nvPr/>
          </p:nvSpPr>
          <p:spPr>
            <a:xfrm>
              <a:off x="4230" y="1177"/>
              <a:ext cx="216" cy="685"/>
            </a:xfrm>
            <a:custGeom>
              <a:avLst/>
              <a:gdLst>
                <a:gd name="txL" fmla="*/ 0 w 216"/>
                <a:gd name="txT" fmla="*/ 0 h 685"/>
                <a:gd name="txR" fmla="*/ 216 w 216"/>
                <a:gd name="txB" fmla="*/ 685 h 685"/>
              </a:gdLst>
              <a:ahLst/>
              <a:cxnLst>
                <a:cxn ang="0">
                  <a:pos x="118" y="322"/>
                </a:cxn>
                <a:cxn ang="0">
                  <a:pos x="116" y="324"/>
                </a:cxn>
                <a:cxn ang="0">
                  <a:pos x="120" y="321"/>
                </a:cxn>
                <a:cxn ang="0">
                  <a:pos x="120" y="321"/>
                </a:cxn>
                <a:cxn ang="0">
                  <a:pos x="197" y="645"/>
                </a:cxn>
                <a:cxn ang="0">
                  <a:pos x="164" y="602"/>
                </a:cxn>
                <a:cxn ang="0">
                  <a:pos x="171" y="507"/>
                </a:cxn>
                <a:cxn ang="0">
                  <a:pos x="176" y="472"/>
                </a:cxn>
                <a:cxn ang="0">
                  <a:pos x="186" y="450"/>
                </a:cxn>
                <a:cxn ang="0">
                  <a:pos x="173" y="309"/>
                </a:cxn>
                <a:cxn ang="0">
                  <a:pos x="185" y="330"/>
                </a:cxn>
                <a:cxn ang="0">
                  <a:pos x="193" y="311"/>
                </a:cxn>
                <a:cxn ang="0">
                  <a:pos x="181" y="272"/>
                </a:cxn>
                <a:cxn ang="0">
                  <a:pos x="187" y="202"/>
                </a:cxn>
                <a:cxn ang="0">
                  <a:pos x="159" y="116"/>
                </a:cxn>
                <a:cxn ang="0">
                  <a:pos x="137" y="101"/>
                </a:cxn>
                <a:cxn ang="0">
                  <a:pos x="147" y="97"/>
                </a:cxn>
                <a:cxn ang="0">
                  <a:pos x="152" y="81"/>
                </a:cxn>
                <a:cxn ang="0">
                  <a:pos x="142" y="70"/>
                </a:cxn>
                <a:cxn ang="0">
                  <a:pos x="139" y="42"/>
                </a:cxn>
                <a:cxn ang="0">
                  <a:pos x="142" y="25"/>
                </a:cxn>
                <a:cxn ang="0">
                  <a:pos x="131" y="9"/>
                </a:cxn>
                <a:cxn ang="0">
                  <a:pos x="116" y="0"/>
                </a:cxn>
                <a:cxn ang="0">
                  <a:pos x="82" y="4"/>
                </a:cxn>
                <a:cxn ang="0">
                  <a:pos x="60" y="34"/>
                </a:cxn>
                <a:cxn ang="0">
                  <a:pos x="47" y="72"/>
                </a:cxn>
                <a:cxn ang="0">
                  <a:pos x="34" y="90"/>
                </a:cxn>
                <a:cxn ang="0">
                  <a:pos x="45" y="101"/>
                </a:cxn>
                <a:cxn ang="0">
                  <a:pos x="41" y="116"/>
                </a:cxn>
                <a:cxn ang="0">
                  <a:pos x="8" y="185"/>
                </a:cxn>
                <a:cxn ang="0">
                  <a:pos x="1" y="232"/>
                </a:cxn>
                <a:cxn ang="0">
                  <a:pos x="19" y="291"/>
                </a:cxn>
                <a:cxn ang="0">
                  <a:pos x="21" y="390"/>
                </a:cxn>
                <a:cxn ang="0">
                  <a:pos x="18" y="463"/>
                </a:cxn>
                <a:cxn ang="0">
                  <a:pos x="42" y="476"/>
                </a:cxn>
                <a:cxn ang="0">
                  <a:pos x="50" y="488"/>
                </a:cxn>
                <a:cxn ang="0">
                  <a:pos x="59" y="515"/>
                </a:cxn>
                <a:cxn ang="0">
                  <a:pos x="57" y="525"/>
                </a:cxn>
                <a:cxn ang="0">
                  <a:pos x="55" y="561"/>
                </a:cxn>
                <a:cxn ang="0">
                  <a:pos x="68" y="611"/>
                </a:cxn>
                <a:cxn ang="0">
                  <a:pos x="63" y="675"/>
                </a:cxn>
                <a:cxn ang="0">
                  <a:pos x="82" y="684"/>
                </a:cxn>
                <a:cxn ang="0">
                  <a:pos x="94" y="665"/>
                </a:cxn>
                <a:cxn ang="0">
                  <a:pos x="86" y="608"/>
                </a:cxn>
                <a:cxn ang="0">
                  <a:pos x="123" y="499"/>
                </a:cxn>
                <a:cxn ang="0">
                  <a:pos x="125" y="534"/>
                </a:cxn>
                <a:cxn ang="0">
                  <a:pos x="136" y="587"/>
                </a:cxn>
                <a:cxn ang="0">
                  <a:pos x="137" y="653"/>
                </a:cxn>
                <a:cxn ang="0">
                  <a:pos x="156" y="654"/>
                </a:cxn>
                <a:cxn ang="0">
                  <a:pos x="181" y="667"/>
                </a:cxn>
                <a:cxn ang="0">
                  <a:pos x="208" y="669"/>
                </a:cxn>
                <a:cxn ang="0">
                  <a:pos x="116" y="324"/>
                </a:cxn>
              </a:cxnLst>
              <a:rect l="txL" t="txT" r="txR" b="txB"/>
              <a:pathLst>
                <a:path w="216" h="685">
                  <a:moveTo>
                    <a:pt x="116" y="324"/>
                  </a:moveTo>
                  <a:lnTo>
                    <a:pt x="118" y="322"/>
                  </a:lnTo>
                  <a:lnTo>
                    <a:pt x="118" y="324"/>
                  </a:lnTo>
                  <a:lnTo>
                    <a:pt x="116" y="324"/>
                  </a:lnTo>
                  <a:lnTo>
                    <a:pt x="120" y="321"/>
                  </a:lnTo>
                  <a:lnTo>
                    <a:pt x="121" y="321"/>
                  </a:lnTo>
                  <a:lnTo>
                    <a:pt x="120" y="321"/>
                  </a:lnTo>
                  <a:lnTo>
                    <a:pt x="116" y="324"/>
                  </a:lnTo>
                  <a:lnTo>
                    <a:pt x="212" y="655"/>
                  </a:lnTo>
                  <a:lnTo>
                    <a:pt x="211" y="654"/>
                  </a:lnTo>
                  <a:lnTo>
                    <a:pt x="205" y="650"/>
                  </a:lnTo>
                  <a:lnTo>
                    <a:pt x="197" y="645"/>
                  </a:lnTo>
                  <a:lnTo>
                    <a:pt x="188" y="638"/>
                  </a:lnTo>
                  <a:lnTo>
                    <a:pt x="178" y="630"/>
                  </a:lnTo>
                  <a:lnTo>
                    <a:pt x="171" y="620"/>
                  </a:lnTo>
                  <a:lnTo>
                    <a:pt x="165" y="612"/>
                  </a:lnTo>
                  <a:lnTo>
                    <a:pt x="164" y="602"/>
                  </a:lnTo>
                  <a:lnTo>
                    <a:pt x="164" y="589"/>
                  </a:lnTo>
                  <a:lnTo>
                    <a:pt x="165" y="571"/>
                  </a:lnTo>
                  <a:lnTo>
                    <a:pt x="167" y="550"/>
                  </a:lnTo>
                  <a:lnTo>
                    <a:pt x="169" y="528"/>
                  </a:lnTo>
                  <a:lnTo>
                    <a:pt x="171" y="507"/>
                  </a:lnTo>
                  <a:lnTo>
                    <a:pt x="172" y="489"/>
                  </a:lnTo>
                  <a:lnTo>
                    <a:pt x="173" y="477"/>
                  </a:lnTo>
                  <a:lnTo>
                    <a:pt x="175" y="473"/>
                  </a:lnTo>
                  <a:lnTo>
                    <a:pt x="176" y="472"/>
                  </a:lnTo>
                  <a:lnTo>
                    <a:pt x="177" y="471"/>
                  </a:lnTo>
                  <a:lnTo>
                    <a:pt x="180" y="468"/>
                  </a:lnTo>
                  <a:lnTo>
                    <a:pt x="182" y="463"/>
                  </a:lnTo>
                  <a:lnTo>
                    <a:pt x="185" y="457"/>
                  </a:lnTo>
                  <a:lnTo>
                    <a:pt x="186" y="450"/>
                  </a:lnTo>
                  <a:lnTo>
                    <a:pt x="187" y="439"/>
                  </a:lnTo>
                  <a:lnTo>
                    <a:pt x="172" y="306"/>
                  </a:lnTo>
                  <a:lnTo>
                    <a:pt x="172" y="304"/>
                  </a:lnTo>
                  <a:lnTo>
                    <a:pt x="173" y="306"/>
                  </a:lnTo>
                  <a:lnTo>
                    <a:pt x="173" y="309"/>
                  </a:lnTo>
                  <a:lnTo>
                    <a:pt x="176" y="314"/>
                  </a:lnTo>
                  <a:lnTo>
                    <a:pt x="177" y="320"/>
                  </a:lnTo>
                  <a:lnTo>
                    <a:pt x="180" y="325"/>
                  </a:lnTo>
                  <a:lnTo>
                    <a:pt x="182" y="329"/>
                  </a:lnTo>
                  <a:lnTo>
                    <a:pt x="185" y="330"/>
                  </a:lnTo>
                  <a:lnTo>
                    <a:pt x="187" y="327"/>
                  </a:lnTo>
                  <a:lnTo>
                    <a:pt x="188" y="324"/>
                  </a:lnTo>
                  <a:lnTo>
                    <a:pt x="191" y="320"/>
                  </a:lnTo>
                  <a:lnTo>
                    <a:pt x="192" y="316"/>
                  </a:lnTo>
                  <a:lnTo>
                    <a:pt x="193" y="311"/>
                  </a:lnTo>
                  <a:lnTo>
                    <a:pt x="193" y="305"/>
                  </a:lnTo>
                  <a:lnTo>
                    <a:pt x="193" y="299"/>
                  </a:lnTo>
                  <a:lnTo>
                    <a:pt x="191" y="291"/>
                  </a:lnTo>
                  <a:lnTo>
                    <a:pt x="187" y="284"/>
                  </a:lnTo>
                  <a:lnTo>
                    <a:pt x="181" y="272"/>
                  </a:lnTo>
                  <a:lnTo>
                    <a:pt x="181" y="262"/>
                  </a:lnTo>
                  <a:lnTo>
                    <a:pt x="183" y="252"/>
                  </a:lnTo>
                  <a:lnTo>
                    <a:pt x="186" y="241"/>
                  </a:lnTo>
                  <a:lnTo>
                    <a:pt x="188" y="225"/>
                  </a:lnTo>
                  <a:lnTo>
                    <a:pt x="187" y="202"/>
                  </a:lnTo>
                  <a:lnTo>
                    <a:pt x="183" y="174"/>
                  </a:lnTo>
                  <a:lnTo>
                    <a:pt x="172" y="133"/>
                  </a:lnTo>
                  <a:lnTo>
                    <a:pt x="170" y="127"/>
                  </a:lnTo>
                  <a:lnTo>
                    <a:pt x="165" y="121"/>
                  </a:lnTo>
                  <a:lnTo>
                    <a:pt x="159" y="116"/>
                  </a:lnTo>
                  <a:lnTo>
                    <a:pt x="152" y="111"/>
                  </a:lnTo>
                  <a:lnTo>
                    <a:pt x="147" y="106"/>
                  </a:lnTo>
                  <a:lnTo>
                    <a:pt x="142" y="103"/>
                  </a:lnTo>
                  <a:lnTo>
                    <a:pt x="139" y="101"/>
                  </a:lnTo>
                  <a:lnTo>
                    <a:pt x="137" y="101"/>
                  </a:lnTo>
                  <a:lnTo>
                    <a:pt x="139" y="101"/>
                  </a:lnTo>
                  <a:lnTo>
                    <a:pt x="140" y="101"/>
                  </a:lnTo>
                  <a:lnTo>
                    <a:pt x="142" y="100"/>
                  </a:lnTo>
                  <a:lnTo>
                    <a:pt x="145" y="100"/>
                  </a:lnTo>
                  <a:lnTo>
                    <a:pt x="147" y="97"/>
                  </a:lnTo>
                  <a:lnTo>
                    <a:pt x="149" y="96"/>
                  </a:lnTo>
                  <a:lnTo>
                    <a:pt x="151" y="92"/>
                  </a:lnTo>
                  <a:lnTo>
                    <a:pt x="152" y="89"/>
                  </a:lnTo>
                  <a:lnTo>
                    <a:pt x="152" y="84"/>
                  </a:lnTo>
                  <a:lnTo>
                    <a:pt x="152" y="81"/>
                  </a:lnTo>
                  <a:lnTo>
                    <a:pt x="151" y="79"/>
                  </a:lnTo>
                  <a:lnTo>
                    <a:pt x="150" y="77"/>
                  </a:lnTo>
                  <a:lnTo>
                    <a:pt x="147" y="75"/>
                  </a:lnTo>
                  <a:lnTo>
                    <a:pt x="145" y="74"/>
                  </a:lnTo>
                  <a:lnTo>
                    <a:pt x="142" y="70"/>
                  </a:lnTo>
                  <a:lnTo>
                    <a:pt x="140" y="66"/>
                  </a:lnTo>
                  <a:lnTo>
                    <a:pt x="137" y="61"/>
                  </a:lnTo>
                  <a:lnTo>
                    <a:pt x="137" y="55"/>
                  </a:lnTo>
                  <a:lnTo>
                    <a:pt x="137" y="48"/>
                  </a:lnTo>
                  <a:lnTo>
                    <a:pt x="139" y="42"/>
                  </a:lnTo>
                  <a:lnTo>
                    <a:pt x="140" y="35"/>
                  </a:lnTo>
                  <a:lnTo>
                    <a:pt x="141" y="30"/>
                  </a:lnTo>
                  <a:lnTo>
                    <a:pt x="142" y="28"/>
                  </a:lnTo>
                  <a:lnTo>
                    <a:pt x="144" y="27"/>
                  </a:lnTo>
                  <a:lnTo>
                    <a:pt x="142" y="25"/>
                  </a:lnTo>
                  <a:lnTo>
                    <a:pt x="141" y="23"/>
                  </a:lnTo>
                  <a:lnTo>
                    <a:pt x="139" y="21"/>
                  </a:lnTo>
                  <a:lnTo>
                    <a:pt x="136" y="17"/>
                  </a:lnTo>
                  <a:lnTo>
                    <a:pt x="134" y="13"/>
                  </a:lnTo>
                  <a:lnTo>
                    <a:pt x="131" y="9"/>
                  </a:lnTo>
                  <a:lnTo>
                    <a:pt x="129" y="6"/>
                  </a:lnTo>
                  <a:lnTo>
                    <a:pt x="129" y="3"/>
                  </a:lnTo>
                  <a:lnTo>
                    <a:pt x="128" y="1"/>
                  </a:lnTo>
                  <a:lnTo>
                    <a:pt x="123" y="0"/>
                  </a:lnTo>
                  <a:lnTo>
                    <a:pt x="116" y="0"/>
                  </a:lnTo>
                  <a:lnTo>
                    <a:pt x="109" y="0"/>
                  </a:lnTo>
                  <a:lnTo>
                    <a:pt x="101" y="1"/>
                  </a:lnTo>
                  <a:lnTo>
                    <a:pt x="93" y="2"/>
                  </a:lnTo>
                  <a:lnTo>
                    <a:pt x="86" y="3"/>
                  </a:lnTo>
                  <a:lnTo>
                    <a:pt x="82" y="4"/>
                  </a:lnTo>
                  <a:lnTo>
                    <a:pt x="77" y="7"/>
                  </a:lnTo>
                  <a:lnTo>
                    <a:pt x="73" y="12"/>
                  </a:lnTo>
                  <a:lnTo>
                    <a:pt x="68" y="18"/>
                  </a:lnTo>
                  <a:lnTo>
                    <a:pt x="64" y="25"/>
                  </a:lnTo>
                  <a:lnTo>
                    <a:pt x="60" y="34"/>
                  </a:lnTo>
                  <a:lnTo>
                    <a:pt x="57" y="43"/>
                  </a:lnTo>
                  <a:lnTo>
                    <a:pt x="54" y="51"/>
                  </a:lnTo>
                  <a:lnTo>
                    <a:pt x="52" y="59"/>
                  </a:lnTo>
                  <a:lnTo>
                    <a:pt x="49" y="66"/>
                  </a:lnTo>
                  <a:lnTo>
                    <a:pt x="47" y="72"/>
                  </a:lnTo>
                  <a:lnTo>
                    <a:pt x="44" y="77"/>
                  </a:lnTo>
                  <a:lnTo>
                    <a:pt x="41" y="82"/>
                  </a:lnTo>
                  <a:lnTo>
                    <a:pt x="38" y="85"/>
                  </a:lnTo>
                  <a:lnTo>
                    <a:pt x="36" y="87"/>
                  </a:lnTo>
                  <a:lnTo>
                    <a:pt x="34" y="90"/>
                  </a:lnTo>
                  <a:lnTo>
                    <a:pt x="41" y="97"/>
                  </a:lnTo>
                  <a:lnTo>
                    <a:pt x="42" y="97"/>
                  </a:lnTo>
                  <a:lnTo>
                    <a:pt x="43" y="98"/>
                  </a:lnTo>
                  <a:lnTo>
                    <a:pt x="45" y="101"/>
                  </a:lnTo>
                  <a:lnTo>
                    <a:pt x="47" y="103"/>
                  </a:lnTo>
                  <a:lnTo>
                    <a:pt x="48" y="106"/>
                  </a:lnTo>
                  <a:lnTo>
                    <a:pt x="48" y="108"/>
                  </a:lnTo>
                  <a:lnTo>
                    <a:pt x="45" y="112"/>
                  </a:lnTo>
                  <a:lnTo>
                    <a:pt x="41" y="116"/>
                  </a:lnTo>
                  <a:lnTo>
                    <a:pt x="34" y="122"/>
                  </a:lnTo>
                  <a:lnTo>
                    <a:pt x="28" y="134"/>
                  </a:lnTo>
                  <a:lnTo>
                    <a:pt x="21" y="150"/>
                  </a:lnTo>
                  <a:lnTo>
                    <a:pt x="14" y="168"/>
                  </a:lnTo>
                  <a:lnTo>
                    <a:pt x="8" y="185"/>
                  </a:lnTo>
                  <a:lnTo>
                    <a:pt x="3" y="201"/>
                  </a:lnTo>
                  <a:lnTo>
                    <a:pt x="0" y="212"/>
                  </a:lnTo>
                  <a:lnTo>
                    <a:pt x="0" y="218"/>
                  </a:lnTo>
                  <a:lnTo>
                    <a:pt x="0" y="223"/>
                  </a:lnTo>
                  <a:lnTo>
                    <a:pt x="1" y="232"/>
                  </a:lnTo>
                  <a:lnTo>
                    <a:pt x="2" y="244"/>
                  </a:lnTo>
                  <a:lnTo>
                    <a:pt x="6" y="258"/>
                  </a:lnTo>
                  <a:lnTo>
                    <a:pt x="9" y="272"/>
                  </a:lnTo>
                  <a:lnTo>
                    <a:pt x="14" y="283"/>
                  </a:lnTo>
                  <a:lnTo>
                    <a:pt x="19" y="291"/>
                  </a:lnTo>
                  <a:lnTo>
                    <a:pt x="27" y="295"/>
                  </a:lnTo>
                  <a:lnTo>
                    <a:pt x="24" y="311"/>
                  </a:lnTo>
                  <a:lnTo>
                    <a:pt x="23" y="335"/>
                  </a:lnTo>
                  <a:lnTo>
                    <a:pt x="22" y="362"/>
                  </a:lnTo>
                  <a:lnTo>
                    <a:pt x="21" y="390"/>
                  </a:lnTo>
                  <a:lnTo>
                    <a:pt x="19" y="418"/>
                  </a:lnTo>
                  <a:lnTo>
                    <a:pt x="18" y="440"/>
                  </a:lnTo>
                  <a:lnTo>
                    <a:pt x="17" y="456"/>
                  </a:lnTo>
                  <a:lnTo>
                    <a:pt x="17" y="462"/>
                  </a:lnTo>
                  <a:lnTo>
                    <a:pt x="18" y="463"/>
                  </a:lnTo>
                  <a:lnTo>
                    <a:pt x="22" y="466"/>
                  </a:lnTo>
                  <a:lnTo>
                    <a:pt x="27" y="468"/>
                  </a:lnTo>
                  <a:lnTo>
                    <a:pt x="32" y="472"/>
                  </a:lnTo>
                  <a:lnTo>
                    <a:pt x="37" y="474"/>
                  </a:lnTo>
                  <a:lnTo>
                    <a:pt x="42" y="476"/>
                  </a:lnTo>
                  <a:lnTo>
                    <a:pt x="45" y="476"/>
                  </a:lnTo>
                  <a:lnTo>
                    <a:pt x="47" y="473"/>
                  </a:lnTo>
                  <a:lnTo>
                    <a:pt x="47" y="476"/>
                  </a:lnTo>
                  <a:lnTo>
                    <a:pt x="48" y="481"/>
                  </a:lnTo>
                  <a:lnTo>
                    <a:pt x="50" y="488"/>
                  </a:lnTo>
                  <a:lnTo>
                    <a:pt x="53" y="495"/>
                  </a:lnTo>
                  <a:lnTo>
                    <a:pt x="55" y="503"/>
                  </a:lnTo>
                  <a:lnTo>
                    <a:pt x="57" y="509"/>
                  </a:lnTo>
                  <a:lnTo>
                    <a:pt x="59" y="513"/>
                  </a:lnTo>
                  <a:lnTo>
                    <a:pt x="59" y="515"/>
                  </a:lnTo>
                  <a:lnTo>
                    <a:pt x="59" y="517"/>
                  </a:lnTo>
                  <a:lnTo>
                    <a:pt x="58" y="519"/>
                  </a:lnTo>
                  <a:lnTo>
                    <a:pt x="57" y="521"/>
                  </a:lnTo>
                  <a:lnTo>
                    <a:pt x="57" y="525"/>
                  </a:lnTo>
                  <a:lnTo>
                    <a:pt x="55" y="530"/>
                  </a:lnTo>
                  <a:lnTo>
                    <a:pt x="54" y="535"/>
                  </a:lnTo>
                  <a:lnTo>
                    <a:pt x="54" y="542"/>
                  </a:lnTo>
                  <a:lnTo>
                    <a:pt x="54" y="550"/>
                  </a:lnTo>
                  <a:lnTo>
                    <a:pt x="55" y="561"/>
                  </a:lnTo>
                  <a:lnTo>
                    <a:pt x="58" y="572"/>
                  </a:lnTo>
                  <a:lnTo>
                    <a:pt x="60" y="585"/>
                  </a:lnTo>
                  <a:lnTo>
                    <a:pt x="63" y="596"/>
                  </a:lnTo>
                  <a:lnTo>
                    <a:pt x="65" y="604"/>
                  </a:lnTo>
                  <a:lnTo>
                    <a:pt x="68" y="611"/>
                  </a:lnTo>
                  <a:lnTo>
                    <a:pt x="68" y="613"/>
                  </a:lnTo>
                  <a:lnTo>
                    <a:pt x="58" y="636"/>
                  </a:lnTo>
                  <a:lnTo>
                    <a:pt x="62" y="672"/>
                  </a:lnTo>
                  <a:lnTo>
                    <a:pt x="62" y="674"/>
                  </a:lnTo>
                  <a:lnTo>
                    <a:pt x="63" y="675"/>
                  </a:lnTo>
                  <a:lnTo>
                    <a:pt x="67" y="677"/>
                  </a:lnTo>
                  <a:lnTo>
                    <a:pt x="69" y="680"/>
                  </a:lnTo>
                  <a:lnTo>
                    <a:pt x="73" y="682"/>
                  </a:lnTo>
                  <a:lnTo>
                    <a:pt x="77" y="684"/>
                  </a:lnTo>
                  <a:lnTo>
                    <a:pt x="82" y="684"/>
                  </a:lnTo>
                  <a:lnTo>
                    <a:pt x="85" y="682"/>
                  </a:lnTo>
                  <a:lnTo>
                    <a:pt x="88" y="679"/>
                  </a:lnTo>
                  <a:lnTo>
                    <a:pt x="90" y="675"/>
                  </a:lnTo>
                  <a:lnTo>
                    <a:pt x="93" y="670"/>
                  </a:lnTo>
                  <a:lnTo>
                    <a:pt x="94" y="665"/>
                  </a:lnTo>
                  <a:lnTo>
                    <a:pt x="95" y="661"/>
                  </a:lnTo>
                  <a:lnTo>
                    <a:pt x="95" y="658"/>
                  </a:lnTo>
                  <a:lnTo>
                    <a:pt x="95" y="655"/>
                  </a:lnTo>
                  <a:lnTo>
                    <a:pt x="86" y="608"/>
                  </a:lnTo>
                  <a:lnTo>
                    <a:pt x="101" y="513"/>
                  </a:lnTo>
                  <a:lnTo>
                    <a:pt x="105" y="494"/>
                  </a:lnTo>
                  <a:lnTo>
                    <a:pt x="123" y="494"/>
                  </a:lnTo>
                  <a:lnTo>
                    <a:pt x="123" y="495"/>
                  </a:lnTo>
                  <a:lnTo>
                    <a:pt x="123" y="499"/>
                  </a:lnTo>
                  <a:lnTo>
                    <a:pt x="124" y="503"/>
                  </a:lnTo>
                  <a:lnTo>
                    <a:pt x="124" y="509"/>
                  </a:lnTo>
                  <a:lnTo>
                    <a:pt x="124" y="517"/>
                  </a:lnTo>
                  <a:lnTo>
                    <a:pt x="125" y="525"/>
                  </a:lnTo>
                  <a:lnTo>
                    <a:pt x="125" y="534"/>
                  </a:lnTo>
                  <a:lnTo>
                    <a:pt x="126" y="542"/>
                  </a:lnTo>
                  <a:lnTo>
                    <a:pt x="129" y="552"/>
                  </a:lnTo>
                  <a:lnTo>
                    <a:pt x="131" y="565"/>
                  </a:lnTo>
                  <a:lnTo>
                    <a:pt x="134" y="576"/>
                  </a:lnTo>
                  <a:lnTo>
                    <a:pt x="136" y="587"/>
                  </a:lnTo>
                  <a:lnTo>
                    <a:pt x="137" y="597"/>
                  </a:lnTo>
                  <a:lnTo>
                    <a:pt x="140" y="604"/>
                  </a:lnTo>
                  <a:lnTo>
                    <a:pt x="141" y="609"/>
                  </a:lnTo>
                  <a:lnTo>
                    <a:pt x="141" y="611"/>
                  </a:lnTo>
                  <a:lnTo>
                    <a:pt x="137" y="653"/>
                  </a:lnTo>
                  <a:lnTo>
                    <a:pt x="150" y="656"/>
                  </a:lnTo>
                  <a:lnTo>
                    <a:pt x="150" y="651"/>
                  </a:lnTo>
                  <a:lnTo>
                    <a:pt x="151" y="651"/>
                  </a:lnTo>
                  <a:lnTo>
                    <a:pt x="154" y="653"/>
                  </a:lnTo>
                  <a:lnTo>
                    <a:pt x="156" y="654"/>
                  </a:lnTo>
                  <a:lnTo>
                    <a:pt x="161" y="656"/>
                  </a:lnTo>
                  <a:lnTo>
                    <a:pt x="165" y="659"/>
                  </a:lnTo>
                  <a:lnTo>
                    <a:pt x="171" y="661"/>
                  </a:lnTo>
                  <a:lnTo>
                    <a:pt x="176" y="665"/>
                  </a:lnTo>
                  <a:lnTo>
                    <a:pt x="181" y="667"/>
                  </a:lnTo>
                  <a:lnTo>
                    <a:pt x="187" y="670"/>
                  </a:lnTo>
                  <a:lnTo>
                    <a:pt x="193" y="670"/>
                  </a:lnTo>
                  <a:lnTo>
                    <a:pt x="198" y="670"/>
                  </a:lnTo>
                  <a:lnTo>
                    <a:pt x="203" y="670"/>
                  </a:lnTo>
                  <a:lnTo>
                    <a:pt x="208" y="669"/>
                  </a:lnTo>
                  <a:lnTo>
                    <a:pt x="211" y="669"/>
                  </a:lnTo>
                  <a:lnTo>
                    <a:pt x="213" y="667"/>
                  </a:lnTo>
                  <a:lnTo>
                    <a:pt x="215" y="667"/>
                  </a:lnTo>
                  <a:lnTo>
                    <a:pt x="212" y="655"/>
                  </a:lnTo>
                  <a:lnTo>
                    <a:pt x="116" y="324"/>
                  </a:lnTo>
                </a:path>
              </a:pathLst>
            </a:custGeom>
            <a:solidFill>
              <a:srgbClr val="4C4C4C">
                <a:alpha val="100000"/>
              </a:srgbClr>
            </a:solidFill>
            <a:ln w="9525">
              <a:noFill/>
            </a:ln>
          </p:spPr>
          <p:txBody>
            <a:bodyPr/>
            <a:p>
              <a:endParaRPr lang="zh-CN" altLang="en-US" sz="1800">
                <a:latin typeface="微软雅黑" panose="020B0503020204020204" pitchFamily="34" charset="-122"/>
              </a:endParaRPr>
            </a:p>
          </p:txBody>
        </p:sp>
        <p:sp>
          <p:nvSpPr>
            <p:cNvPr id="96270" name="Freeform 14"/>
            <p:cNvSpPr/>
            <p:nvPr/>
          </p:nvSpPr>
          <p:spPr>
            <a:xfrm>
              <a:off x="4411" y="1164"/>
              <a:ext cx="225" cy="732"/>
            </a:xfrm>
            <a:custGeom>
              <a:avLst/>
              <a:gdLst>
                <a:gd name="txL" fmla="*/ 0 w 225"/>
                <a:gd name="txT" fmla="*/ 0 h 732"/>
                <a:gd name="txR" fmla="*/ 225 w 225"/>
                <a:gd name="txB" fmla="*/ 732 h 732"/>
              </a:gdLst>
              <a:ahLst/>
              <a:cxnLst>
                <a:cxn ang="0">
                  <a:pos x="181" y="412"/>
                </a:cxn>
                <a:cxn ang="0">
                  <a:pos x="202" y="303"/>
                </a:cxn>
                <a:cxn ang="0">
                  <a:pos x="222" y="249"/>
                </a:cxn>
                <a:cxn ang="0">
                  <a:pos x="217" y="226"/>
                </a:cxn>
                <a:cxn ang="0">
                  <a:pos x="209" y="195"/>
                </a:cxn>
                <a:cxn ang="0">
                  <a:pos x="197" y="166"/>
                </a:cxn>
                <a:cxn ang="0">
                  <a:pos x="184" y="147"/>
                </a:cxn>
                <a:cxn ang="0">
                  <a:pos x="164" y="130"/>
                </a:cxn>
                <a:cxn ang="0">
                  <a:pos x="143" y="116"/>
                </a:cxn>
                <a:cxn ang="0">
                  <a:pos x="128" y="107"/>
                </a:cxn>
                <a:cxn ang="0">
                  <a:pos x="134" y="97"/>
                </a:cxn>
                <a:cxn ang="0">
                  <a:pos x="135" y="68"/>
                </a:cxn>
                <a:cxn ang="0">
                  <a:pos x="138" y="59"/>
                </a:cxn>
                <a:cxn ang="0">
                  <a:pos x="140" y="44"/>
                </a:cxn>
                <a:cxn ang="0">
                  <a:pos x="138" y="29"/>
                </a:cxn>
                <a:cxn ang="0">
                  <a:pos x="130" y="18"/>
                </a:cxn>
                <a:cxn ang="0">
                  <a:pos x="128" y="13"/>
                </a:cxn>
                <a:cxn ang="0">
                  <a:pos x="126" y="11"/>
                </a:cxn>
                <a:cxn ang="0">
                  <a:pos x="120" y="7"/>
                </a:cxn>
                <a:cxn ang="0">
                  <a:pos x="103" y="1"/>
                </a:cxn>
                <a:cxn ang="0">
                  <a:pos x="88" y="0"/>
                </a:cxn>
                <a:cxn ang="0">
                  <a:pos x="78" y="4"/>
                </a:cxn>
                <a:cxn ang="0">
                  <a:pos x="69" y="12"/>
                </a:cxn>
                <a:cxn ang="0">
                  <a:pos x="59" y="23"/>
                </a:cxn>
                <a:cxn ang="0">
                  <a:pos x="57" y="42"/>
                </a:cxn>
                <a:cxn ang="0">
                  <a:pos x="59" y="64"/>
                </a:cxn>
                <a:cxn ang="0">
                  <a:pos x="62" y="80"/>
                </a:cxn>
                <a:cxn ang="0">
                  <a:pos x="75" y="94"/>
                </a:cxn>
                <a:cxn ang="0">
                  <a:pos x="74" y="107"/>
                </a:cxn>
                <a:cxn ang="0">
                  <a:pos x="58" y="117"/>
                </a:cxn>
                <a:cxn ang="0">
                  <a:pos x="36" y="133"/>
                </a:cxn>
                <a:cxn ang="0">
                  <a:pos x="19" y="146"/>
                </a:cxn>
                <a:cxn ang="0">
                  <a:pos x="16" y="158"/>
                </a:cxn>
                <a:cxn ang="0">
                  <a:pos x="12" y="190"/>
                </a:cxn>
                <a:cxn ang="0">
                  <a:pos x="7" y="234"/>
                </a:cxn>
                <a:cxn ang="0">
                  <a:pos x="3" y="270"/>
                </a:cxn>
                <a:cxn ang="0">
                  <a:pos x="2" y="287"/>
                </a:cxn>
                <a:cxn ang="0">
                  <a:pos x="1" y="317"/>
                </a:cxn>
                <a:cxn ang="0">
                  <a:pos x="0" y="355"/>
                </a:cxn>
                <a:cxn ang="0">
                  <a:pos x="1" y="391"/>
                </a:cxn>
                <a:cxn ang="0">
                  <a:pos x="6" y="407"/>
                </a:cxn>
                <a:cxn ang="0">
                  <a:pos x="12" y="412"/>
                </a:cxn>
                <a:cxn ang="0">
                  <a:pos x="21" y="413"/>
                </a:cxn>
                <a:cxn ang="0">
                  <a:pos x="26" y="413"/>
                </a:cxn>
                <a:cxn ang="0">
                  <a:pos x="24" y="402"/>
                </a:cxn>
                <a:cxn ang="0">
                  <a:pos x="33" y="405"/>
                </a:cxn>
                <a:cxn ang="0">
                  <a:pos x="31" y="534"/>
                </a:cxn>
                <a:cxn ang="0">
                  <a:pos x="26" y="674"/>
                </a:cxn>
                <a:cxn ang="0">
                  <a:pos x="58" y="691"/>
                </a:cxn>
                <a:cxn ang="0">
                  <a:pos x="103" y="693"/>
                </a:cxn>
                <a:cxn ang="0">
                  <a:pos x="109" y="703"/>
                </a:cxn>
                <a:cxn ang="0">
                  <a:pos x="119" y="716"/>
                </a:cxn>
                <a:cxn ang="0">
                  <a:pos x="129" y="727"/>
                </a:cxn>
                <a:cxn ang="0">
                  <a:pos x="138" y="731"/>
                </a:cxn>
                <a:cxn ang="0">
                  <a:pos x="148" y="729"/>
                </a:cxn>
                <a:cxn ang="0">
                  <a:pos x="155" y="727"/>
                </a:cxn>
                <a:cxn ang="0">
                  <a:pos x="161" y="726"/>
                </a:cxn>
                <a:cxn ang="0">
                  <a:pos x="154" y="700"/>
                </a:cxn>
                <a:cxn ang="0">
                  <a:pos x="169" y="542"/>
                </a:cxn>
                <a:cxn ang="0">
                  <a:pos x="177" y="379"/>
                </a:cxn>
              </a:cxnLst>
              <a:rect l="txL" t="txT" r="txR" b="txB"/>
              <a:pathLst>
                <a:path w="225" h="732">
                  <a:moveTo>
                    <a:pt x="177" y="379"/>
                  </a:moveTo>
                  <a:lnTo>
                    <a:pt x="181" y="412"/>
                  </a:lnTo>
                  <a:lnTo>
                    <a:pt x="210" y="371"/>
                  </a:lnTo>
                  <a:lnTo>
                    <a:pt x="202" y="303"/>
                  </a:lnTo>
                  <a:lnTo>
                    <a:pt x="224" y="251"/>
                  </a:lnTo>
                  <a:lnTo>
                    <a:pt x="222" y="249"/>
                  </a:lnTo>
                  <a:lnTo>
                    <a:pt x="220" y="240"/>
                  </a:lnTo>
                  <a:lnTo>
                    <a:pt x="217" y="226"/>
                  </a:lnTo>
                  <a:lnTo>
                    <a:pt x="214" y="211"/>
                  </a:lnTo>
                  <a:lnTo>
                    <a:pt x="209" y="195"/>
                  </a:lnTo>
                  <a:lnTo>
                    <a:pt x="204" y="179"/>
                  </a:lnTo>
                  <a:lnTo>
                    <a:pt x="197" y="166"/>
                  </a:lnTo>
                  <a:lnTo>
                    <a:pt x="191" y="156"/>
                  </a:lnTo>
                  <a:lnTo>
                    <a:pt x="184" y="147"/>
                  </a:lnTo>
                  <a:lnTo>
                    <a:pt x="174" y="138"/>
                  </a:lnTo>
                  <a:lnTo>
                    <a:pt x="164" y="130"/>
                  </a:lnTo>
                  <a:lnTo>
                    <a:pt x="153" y="122"/>
                  </a:lnTo>
                  <a:lnTo>
                    <a:pt x="143" y="116"/>
                  </a:lnTo>
                  <a:lnTo>
                    <a:pt x="134" y="111"/>
                  </a:lnTo>
                  <a:lnTo>
                    <a:pt x="128" y="107"/>
                  </a:lnTo>
                  <a:lnTo>
                    <a:pt x="126" y="106"/>
                  </a:lnTo>
                  <a:lnTo>
                    <a:pt x="134" y="97"/>
                  </a:lnTo>
                  <a:lnTo>
                    <a:pt x="135" y="70"/>
                  </a:lnTo>
                  <a:lnTo>
                    <a:pt x="135" y="68"/>
                  </a:lnTo>
                  <a:lnTo>
                    <a:pt x="136" y="64"/>
                  </a:lnTo>
                  <a:lnTo>
                    <a:pt x="138" y="59"/>
                  </a:lnTo>
                  <a:lnTo>
                    <a:pt x="139" y="52"/>
                  </a:lnTo>
                  <a:lnTo>
                    <a:pt x="140" y="44"/>
                  </a:lnTo>
                  <a:lnTo>
                    <a:pt x="139" y="37"/>
                  </a:lnTo>
                  <a:lnTo>
                    <a:pt x="138" y="29"/>
                  </a:lnTo>
                  <a:lnTo>
                    <a:pt x="134" y="23"/>
                  </a:lnTo>
                  <a:lnTo>
                    <a:pt x="130" y="18"/>
                  </a:lnTo>
                  <a:lnTo>
                    <a:pt x="129" y="14"/>
                  </a:lnTo>
                  <a:lnTo>
                    <a:pt x="128" y="13"/>
                  </a:lnTo>
                  <a:lnTo>
                    <a:pt x="128" y="12"/>
                  </a:lnTo>
                  <a:lnTo>
                    <a:pt x="126" y="11"/>
                  </a:lnTo>
                  <a:lnTo>
                    <a:pt x="125" y="9"/>
                  </a:lnTo>
                  <a:lnTo>
                    <a:pt x="120" y="7"/>
                  </a:lnTo>
                  <a:lnTo>
                    <a:pt x="114" y="4"/>
                  </a:lnTo>
                  <a:lnTo>
                    <a:pt x="103" y="1"/>
                  </a:lnTo>
                  <a:lnTo>
                    <a:pt x="94" y="0"/>
                  </a:lnTo>
                  <a:lnTo>
                    <a:pt x="88" y="0"/>
                  </a:lnTo>
                  <a:lnTo>
                    <a:pt x="82" y="1"/>
                  </a:lnTo>
                  <a:lnTo>
                    <a:pt x="78" y="4"/>
                  </a:lnTo>
                  <a:lnTo>
                    <a:pt x="73" y="8"/>
                  </a:lnTo>
                  <a:lnTo>
                    <a:pt x="69" y="12"/>
                  </a:lnTo>
                  <a:lnTo>
                    <a:pt x="63" y="17"/>
                  </a:lnTo>
                  <a:lnTo>
                    <a:pt x="59" y="23"/>
                  </a:lnTo>
                  <a:lnTo>
                    <a:pt x="57" y="32"/>
                  </a:lnTo>
                  <a:lnTo>
                    <a:pt x="57" y="42"/>
                  </a:lnTo>
                  <a:lnTo>
                    <a:pt x="58" y="54"/>
                  </a:lnTo>
                  <a:lnTo>
                    <a:pt x="59" y="64"/>
                  </a:lnTo>
                  <a:lnTo>
                    <a:pt x="60" y="74"/>
                  </a:lnTo>
                  <a:lnTo>
                    <a:pt x="62" y="80"/>
                  </a:lnTo>
                  <a:lnTo>
                    <a:pt x="62" y="83"/>
                  </a:lnTo>
                  <a:lnTo>
                    <a:pt x="75" y="94"/>
                  </a:lnTo>
                  <a:lnTo>
                    <a:pt x="77" y="106"/>
                  </a:lnTo>
                  <a:lnTo>
                    <a:pt x="74" y="107"/>
                  </a:lnTo>
                  <a:lnTo>
                    <a:pt x="68" y="112"/>
                  </a:lnTo>
                  <a:lnTo>
                    <a:pt x="58" y="117"/>
                  </a:lnTo>
                  <a:lnTo>
                    <a:pt x="47" y="125"/>
                  </a:lnTo>
                  <a:lnTo>
                    <a:pt x="36" y="133"/>
                  </a:lnTo>
                  <a:lnTo>
                    <a:pt x="26" y="140"/>
                  </a:lnTo>
                  <a:lnTo>
                    <a:pt x="19" y="146"/>
                  </a:lnTo>
                  <a:lnTo>
                    <a:pt x="17" y="151"/>
                  </a:lnTo>
                  <a:lnTo>
                    <a:pt x="16" y="158"/>
                  </a:lnTo>
                  <a:lnTo>
                    <a:pt x="14" y="172"/>
                  </a:lnTo>
                  <a:lnTo>
                    <a:pt x="12" y="190"/>
                  </a:lnTo>
                  <a:lnTo>
                    <a:pt x="9" y="211"/>
                  </a:lnTo>
                  <a:lnTo>
                    <a:pt x="7" y="234"/>
                  </a:lnTo>
                  <a:lnTo>
                    <a:pt x="4" y="253"/>
                  </a:lnTo>
                  <a:lnTo>
                    <a:pt x="3" y="270"/>
                  </a:lnTo>
                  <a:lnTo>
                    <a:pt x="2" y="280"/>
                  </a:lnTo>
                  <a:lnTo>
                    <a:pt x="2" y="287"/>
                  </a:lnTo>
                  <a:lnTo>
                    <a:pt x="1" y="299"/>
                  </a:lnTo>
                  <a:lnTo>
                    <a:pt x="1" y="317"/>
                  </a:lnTo>
                  <a:lnTo>
                    <a:pt x="0" y="335"/>
                  </a:lnTo>
                  <a:lnTo>
                    <a:pt x="0" y="355"/>
                  </a:lnTo>
                  <a:lnTo>
                    <a:pt x="0" y="374"/>
                  </a:lnTo>
                  <a:lnTo>
                    <a:pt x="1" y="391"/>
                  </a:lnTo>
                  <a:lnTo>
                    <a:pt x="3" y="403"/>
                  </a:lnTo>
                  <a:lnTo>
                    <a:pt x="6" y="407"/>
                  </a:lnTo>
                  <a:lnTo>
                    <a:pt x="8" y="411"/>
                  </a:lnTo>
                  <a:lnTo>
                    <a:pt x="12" y="412"/>
                  </a:lnTo>
                  <a:lnTo>
                    <a:pt x="16" y="413"/>
                  </a:lnTo>
                  <a:lnTo>
                    <a:pt x="21" y="413"/>
                  </a:lnTo>
                  <a:lnTo>
                    <a:pt x="23" y="413"/>
                  </a:lnTo>
                  <a:lnTo>
                    <a:pt x="26" y="413"/>
                  </a:lnTo>
                  <a:lnTo>
                    <a:pt x="27" y="413"/>
                  </a:lnTo>
                  <a:lnTo>
                    <a:pt x="24" y="402"/>
                  </a:lnTo>
                  <a:lnTo>
                    <a:pt x="14" y="395"/>
                  </a:lnTo>
                  <a:lnTo>
                    <a:pt x="33" y="405"/>
                  </a:lnTo>
                  <a:lnTo>
                    <a:pt x="28" y="503"/>
                  </a:lnTo>
                  <a:lnTo>
                    <a:pt x="31" y="534"/>
                  </a:lnTo>
                  <a:lnTo>
                    <a:pt x="58" y="646"/>
                  </a:lnTo>
                  <a:lnTo>
                    <a:pt x="26" y="674"/>
                  </a:lnTo>
                  <a:lnTo>
                    <a:pt x="21" y="692"/>
                  </a:lnTo>
                  <a:lnTo>
                    <a:pt x="58" y="691"/>
                  </a:lnTo>
                  <a:lnTo>
                    <a:pt x="102" y="692"/>
                  </a:lnTo>
                  <a:lnTo>
                    <a:pt x="103" y="693"/>
                  </a:lnTo>
                  <a:lnTo>
                    <a:pt x="105" y="697"/>
                  </a:lnTo>
                  <a:lnTo>
                    <a:pt x="109" y="703"/>
                  </a:lnTo>
                  <a:lnTo>
                    <a:pt x="113" y="709"/>
                  </a:lnTo>
                  <a:lnTo>
                    <a:pt x="119" y="716"/>
                  </a:lnTo>
                  <a:lnTo>
                    <a:pt x="124" y="722"/>
                  </a:lnTo>
                  <a:lnTo>
                    <a:pt x="129" y="727"/>
                  </a:lnTo>
                  <a:lnTo>
                    <a:pt x="133" y="729"/>
                  </a:lnTo>
                  <a:lnTo>
                    <a:pt x="138" y="731"/>
                  </a:lnTo>
                  <a:lnTo>
                    <a:pt x="143" y="729"/>
                  </a:lnTo>
                  <a:lnTo>
                    <a:pt x="148" y="729"/>
                  </a:lnTo>
                  <a:lnTo>
                    <a:pt x="151" y="728"/>
                  </a:lnTo>
                  <a:lnTo>
                    <a:pt x="155" y="727"/>
                  </a:lnTo>
                  <a:lnTo>
                    <a:pt x="159" y="727"/>
                  </a:lnTo>
                  <a:lnTo>
                    <a:pt x="161" y="726"/>
                  </a:lnTo>
                  <a:lnTo>
                    <a:pt x="154" y="700"/>
                  </a:lnTo>
                  <a:lnTo>
                    <a:pt x="143" y="670"/>
                  </a:lnTo>
                  <a:lnTo>
                    <a:pt x="169" y="542"/>
                  </a:lnTo>
                  <a:lnTo>
                    <a:pt x="174" y="422"/>
                  </a:lnTo>
                  <a:lnTo>
                    <a:pt x="177" y="379"/>
                  </a:lnTo>
                </a:path>
              </a:pathLst>
            </a:custGeom>
            <a:solidFill>
              <a:srgbClr val="996633">
                <a:alpha val="100000"/>
              </a:srgbClr>
            </a:solidFill>
            <a:ln w="9525">
              <a:noFill/>
            </a:ln>
          </p:spPr>
          <p:txBody>
            <a:bodyPr/>
            <a:p>
              <a:endParaRPr lang="zh-CN" altLang="en-US" sz="1800">
                <a:latin typeface="微软雅黑" panose="020B0503020204020204" pitchFamily="34" charset="-122"/>
              </a:endParaRPr>
            </a:p>
          </p:txBody>
        </p:sp>
        <p:sp>
          <p:nvSpPr>
            <p:cNvPr id="96271" name="Freeform 15"/>
            <p:cNvSpPr/>
            <p:nvPr/>
          </p:nvSpPr>
          <p:spPr>
            <a:xfrm>
              <a:off x="4602" y="1127"/>
              <a:ext cx="220" cy="717"/>
            </a:xfrm>
            <a:custGeom>
              <a:avLst/>
              <a:gdLst>
                <a:gd name="txL" fmla="*/ 0 w 220"/>
                <a:gd name="txT" fmla="*/ 0 h 717"/>
                <a:gd name="txR" fmla="*/ 220 w 220"/>
                <a:gd name="txB" fmla="*/ 717 h 717"/>
              </a:gdLst>
              <a:ahLst/>
              <a:cxnLst>
                <a:cxn ang="0">
                  <a:pos x="219" y="600"/>
                </a:cxn>
                <a:cxn ang="0">
                  <a:pos x="202" y="416"/>
                </a:cxn>
                <a:cxn ang="0">
                  <a:pos x="207" y="408"/>
                </a:cxn>
                <a:cxn ang="0">
                  <a:pos x="211" y="402"/>
                </a:cxn>
                <a:cxn ang="0">
                  <a:pos x="207" y="380"/>
                </a:cxn>
                <a:cxn ang="0">
                  <a:pos x="209" y="297"/>
                </a:cxn>
                <a:cxn ang="0">
                  <a:pos x="206" y="236"/>
                </a:cxn>
                <a:cxn ang="0">
                  <a:pos x="196" y="167"/>
                </a:cxn>
                <a:cxn ang="0">
                  <a:pos x="174" y="137"/>
                </a:cxn>
                <a:cxn ang="0">
                  <a:pos x="142" y="115"/>
                </a:cxn>
                <a:cxn ang="0">
                  <a:pos x="126" y="105"/>
                </a:cxn>
                <a:cxn ang="0">
                  <a:pos x="138" y="64"/>
                </a:cxn>
                <a:cxn ang="0">
                  <a:pos x="141" y="49"/>
                </a:cxn>
                <a:cxn ang="0">
                  <a:pos x="137" y="28"/>
                </a:cxn>
                <a:cxn ang="0">
                  <a:pos x="127" y="12"/>
                </a:cxn>
                <a:cxn ang="0">
                  <a:pos x="121" y="3"/>
                </a:cxn>
                <a:cxn ang="0">
                  <a:pos x="98" y="0"/>
                </a:cxn>
                <a:cxn ang="0">
                  <a:pos x="76" y="2"/>
                </a:cxn>
                <a:cxn ang="0">
                  <a:pos x="71" y="8"/>
                </a:cxn>
                <a:cxn ang="0">
                  <a:pos x="59" y="21"/>
                </a:cxn>
                <a:cxn ang="0">
                  <a:pos x="56" y="42"/>
                </a:cxn>
                <a:cxn ang="0">
                  <a:pos x="60" y="59"/>
                </a:cxn>
                <a:cxn ang="0">
                  <a:pos x="76" y="105"/>
                </a:cxn>
                <a:cxn ang="0">
                  <a:pos x="58" y="117"/>
                </a:cxn>
                <a:cxn ang="0">
                  <a:pos x="25" y="139"/>
                </a:cxn>
                <a:cxn ang="0">
                  <a:pos x="16" y="157"/>
                </a:cxn>
                <a:cxn ang="0">
                  <a:pos x="9" y="211"/>
                </a:cxn>
                <a:cxn ang="0">
                  <a:pos x="3" y="268"/>
                </a:cxn>
                <a:cxn ang="0">
                  <a:pos x="1" y="298"/>
                </a:cxn>
                <a:cxn ang="0">
                  <a:pos x="0" y="354"/>
                </a:cxn>
                <a:cxn ang="0">
                  <a:pos x="3" y="402"/>
                </a:cxn>
                <a:cxn ang="0">
                  <a:pos x="12" y="411"/>
                </a:cxn>
                <a:cxn ang="0">
                  <a:pos x="23" y="412"/>
                </a:cxn>
                <a:cxn ang="0">
                  <a:pos x="14" y="393"/>
                </a:cxn>
                <a:cxn ang="0">
                  <a:pos x="63" y="666"/>
                </a:cxn>
                <a:cxn ang="0">
                  <a:pos x="71" y="713"/>
                </a:cxn>
                <a:cxn ang="0">
                  <a:pos x="107" y="693"/>
                </a:cxn>
                <a:cxn ang="0">
                  <a:pos x="128" y="706"/>
                </a:cxn>
                <a:cxn ang="0">
                  <a:pos x="148" y="714"/>
                </a:cxn>
                <a:cxn ang="0">
                  <a:pos x="162" y="714"/>
                </a:cxn>
                <a:cxn ang="0">
                  <a:pos x="173" y="712"/>
                </a:cxn>
                <a:cxn ang="0">
                  <a:pos x="168" y="685"/>
                </a:cxn>
                <a:cxn ang="0">
                  <a:pos x="176" y="392"/>
                </a:cxn>
                <a:cxn ang="0">
                  <a:pos x="184" y="408"/>
                </a:cxn>
                <a:cxn ang="0">
                  <a:pos x="185" y="410"/>
                </a:cxn>
                <a:cxn ang="0">
                  <a:pos x="188" y="412"/>
                </a:cxn>
                <a:cxn ang="0">
                  <a:pos x="190" y="429"/>
                </a:cxn>
              </a:cxnLst>
              <a:rect l="txL" t="txT" r="txR" b="txB"/>
              <a:pathLst>
                <a:path w="220" h="717">
                  <a:moveTo>
                    <a:pt x="175" y="429"/>
                  </a:moveTo>
                  <a:lnTo>
                    <a:pt x="175" y="600"/>
                  </a:lnTo>
                  <a:lnTo>
                    <a:pt x="219" y="600"/>
                  </a:lnTo>
                  <a:lnTo>
                    <a:pt x="219" y="429"/>
                  </a:lnTo>
                  <a:lnTo>
                    <a:pt x="202" y="429"/>
                  </a:lnTo>
                  <a:lnTo>
                    <a:pt x="202" y="416"/>
                  </a:lnTo>
                  <a:lnTo>
                    <a:pt x="204" y="413"/>
                  </a:lnTo>
                  <a:lnTo>
                    <a:pt x="206" y="411"/>
                  </a:lnTo>
                  <a:lnTo>
                    <a:pt x="207" y="408"/>
                  </a:lnTo>
                  <a:lnTo>
                    <a:pt x="209" y="406"/>
                  </a:lnTo>
                  <a:lnTo>
                    <a:pt x="210" y="403"/>
                  </a:lnTo>
                  <a:lnTo>
                    <a:pt x="211" y="402"/>
                  </a:lnTo>
                  <a:lnTo>
                    <a:pt x="212" y="400"/>
                  </a:lnTo>
                  <a:lnTo>
                    <a:pt x="207" y="380"/>
                  </a:lnTo>
                  <a:lnTo>
                    <a:pt x="210" y="302"/>
                  </a:lnTo>
                  <a:lnTo>
                    <a:pt x="209" y="297"/>
                  </a:lnTo>
                  <a:lnTo>
                    <a:pt x="209" y="282"/>
                  </a:lnTo>
                  <a:lnTo>
                    <a:pt x="207" y="261"/>
                  </a:lnTo>
                  <a:lnTo>
                    <a:pt x="206" y="236"/>
                  </a:lnTo>
                  <a:lnTo>
                    <a:pt x="204" y="210"/>
                  </a:lnTo>
                  <a:lnTo>
                    <a:pt x="200" y="187"/>
                  </a:lnTo>
                  <a:lnTo>
                    <a:pt x="196" y="167"/>
                  </a:lnTo>
                  <a:lnTo>
                    <a:pt x="190" y="154"/>
                  </a:lnTo>
                  <a:lnTo>
                    <a:pt x="183" y="146"/>
                  </a:lnTo>
                  <a:lnTo>
                    <a:pt x="174" y="137"/>
                  </a:lnTo>
                  <a:lnTo>
                    <a:pt x="163" y="128"/>
                  </a:lnTo>
                  <a:lnTo>
                    <a:pt x="152" y="121"/>
                  </a:lnTo>
                  <a:lnTo>
                    <a:pt x="142" y="115"/>
                  </a:lnTo>
                  <a:lnTo>
                    <a:pt x="133" y="110"/>
                  </a:lnTo>
                  <a:lnTo>
                    <a:pt x="127" y="106"/>
                  </a:lnTo>
                  <a:lnTo>
                    <a:pt x="126" y="105"/>
                  </a:lnTo>
                  <a:lnTo>
                    <a:pt x="127" y="86"/>
                  </a:lnTo>
                  <a:lnTo>
                    <a:pt x="138" y="65"/>
                  </a:lnTo>
                  <a:lnTo>
                    <a:pt x="138" y="64"/>
                  </a:lnTo>
                  <a:lnTo>
                    <a:pt x="139" y="60"/>
                  </a:lnTo>
                  <a:lnTo>
                    <a:pt x="139" y="55"/>
                  </a:lnTo>
                  <a:lnTo>
                    <a:pt x="141" y="49"/>
                  </a:lnTo>
                  <a:lnTo>
                    <a:pt x="141" y="43"/>
                  </a:lnTo>
                  <a:lnTo>
                    <a:pt x="139" y="35"/>
                  </a:lnTo>
                  <a:lnTo>
                    <a:pt x="137" y="28"/>
                  </a:lnTo>
                  <a:lnTo>
                    <a:pt x="133" y="22"/>
                  </a:lnTo>
                  <a:lnTo>
                    <a:pt x="129" y="17"/>
                  </a:lnTo>
                  <a:lnTo>
                    <a:pt x="127" y="12"/>
                  </a:lnTo>
                  <a:lnTo>
                    <a:pt x="126" y="8"/>
                  </a:lnTo>
                  <a:lnTo>
                    <a:pt x="123" y="6"/>
                  </a:lnTo>
                  <a:lnTo>
                    <a:pt x="121" y="3"/>
                  </a:lnTo>
                  <a:lnTo>
                    <a:pt x="116" y="1"/>
                  </a:lnTo>
                  <a:lnTo>
                    <a:pt x="110" y="0"/>
                  </a:lnTo>
                  <a:lnTo>
                    <a:pt x="98" y="0"/>
                  </a:lnTo>
                  <a:lnTo>
                    <a:pt x="87" y="1"/>
                  </a:lnTo>
                  <a:lnTo>
                    <a:pt x="81" y="1"/>
                  </a:lnTo>
                  <a:lnTo>
                    <a:pt x="76" y="2"/>
                  </a:lnTo>
                  <a:lnTo>
                    <a:pt x="74" y="3"/>
                  </a:lnTo>
                  <a:lnTo>
                    <a:pt x="73" y="6"/>
                  </a:lnTo>
                  <a:lnTo>
                    <a:pt x="71" y="8"/>
                  </a:lnTo>
                  <a:lnTo>
                    <a:pt x="68" y="12"/>
                  </a:lnTo>
                  <a:lnTo>
                    <a:pt x="63" y="16"/>
                  </a:lnTo>
                  <a:lnTo>
                    <a:pt x="59" y="21"/>
                  </a:lnTo>
                  <a:lnTo>
                    <a:pt x="56" y="27"/>
                  </a:lnTo>
                  <a:lnTo>
                    <a:pt x="56" y="34"/>
                  </a:lnTo>
                  <a:lnTo>
                    <a:pt x="56" y="42"/>
                  </a:lnTo>
                  <a:lnTo>
                    <a:pt x="58" y="49"/>
                  </a:lnTo>
                  <a:lnTo>
                    <a:pt x="59" y="55"/>
                  </a:lnTo>
                  <a:lnTo>
                    <a:pt x="60" y="59"/>
                  </a:lnTo>
                  <a:lnTo>
                    <a:pt x="60" y="60"/>
                  </a:lnTo>
                  <a:lnTo>
                    <a:pt x="63" y="90"/>
                  </a:lnTo>
                  <a:lnTo>
                    <a:pt x="76" y="105"/>
                  </a:lnTo>
                  <a:lnTo>
                    <a:pt x="74" y="106"/>
                  </a:lnTo>
                  <a:lnTo>
                    <a:pt x="68" y="111"/>
                  </a:lnTo>
                  <a:lnTo>
                    <a:pt x="58" y="117"/>
                  </a:lnTo>
                  <a:lnTo>
                    <a:pt x="47" y="125"/>
                  </a:lnTo>
                  <a:lnTo>
                    <a:pt x="35" y="132"/>
                  </a:lnTo>
                  <a:lnTo>
                    <a:pt x="25" y="139"/>
                  </a:lnTo>
                  <a:lnTo>
                    <a:pt x="19" y="146"/>
                  </a:lnTo>
                  <a:lnTo>
                    <a:pt x="17" y="149"/>
                  </a:lnTo>
                  <a:lnTo>
                    <a:pt x="16" y="157"/>
                  </a:lnTo>
                  <a:lnTo>
                    <a:pt x="14" y="170"/>
                  </a:lnTo>
                  <a:lnTo>
                    <a:pt x="12" y="189"/>
                  </a:lnTo>
                  <a:lnTo>
                    <a:pt x="9" y="211"/>
                  </a:lnTo>
                  <a:lnTo>
                    <a:pt x="7" y="232"/>
                  </a:lnTo>
                  <a:lnTo>
                    <a:pt x="4" y="252"/>
                  </a:lnTo>
                  <a:lnTo>
                    <a:pt x="3" y="268"/>
                  </a:lnTo>
                  <a:lnTo>
                    <a:pt x="2" y="278"/>
                  </a:lnTo>
                  <a:lnTo>
                    <a:pt x="2" y="286"/>
                  </a:lnTo>
                  <a:lnTo>
                    <a:pt x="1" y="298"/>
                  </a:lnTo>
                  <a:lnTo>
                    <a:pt x="1" y="315"/>
                  </a:lnTo>
                  <a:lnTo>
                    <a:pt x="0" y="334"/>
                  </a:lnTo>
                  <a:lnTo>
                    <a:pt x="0" y="354"/>
                  </a:lnTo>
                  <a:lnTo>
                    <a:pt x="0" y="374"/>
                  </a:lnTo>
                  <a:lnTo>
                    <a:pt x="1" y="390"/>
                  </a:lnTo>
                  <a:lnTo>
                    <a:pt x="3" y="402"/>
                  </a:lnTo>
                  <a:lnTo>
                    <a:pt x="6" y="406"/>
                  </a:lnTo>
                  <a:lnTo>
                    <a:pt x="8" y="410"/>
                  </a:lnTo>
                  <a:lnTo>
                    <a:pt x="12" y="411"/>
                  </a:lnTo>
                  <a:lnTo>
                    <a:pt x="17" y="412"/>
                  </a:lnTo>
                  <a:lnTo>
                    <a:pt x="21" y="412"/>
                  </a:lnTo>
                  <a:lnTo>
                    <a:pt x="23" y="412"/>
                  </a:lnTo>
                  <a:lnTo>
                    <a:pt x="25" y="412"/>
                  </a:lnTo>
                  <a:lnTo>
                    <a:pt x="27" y="412"/>
                  </a:lnTo>
                  <a:lnTo>
                    <a:pt x="14" y="393"/>
                  </a:lnTo>
                  <a:lnTo>
                    <a:pt x="34" y="262"/>
                  </a:lnTo>
                  <a:lnTo>
                    <a:pt x="34" y="403"/>
                  </a:lnTo>
                  <a:lnTo>
                    <a:pt x="63" y="666"/>
                  </a:lnTo>
                  <a:lnTo>
                    <a:pt x="39" y="696"/>
                  </a:lnTo>
                  <a:lnTo>
                    <a:pt x="34" y="714"/>
                  </a:lnTo>
                  <a:lnTo>
                    <a:pt x="71" y="713"/>
                  </a:lnTo>
                  <a:lnTo>
                    <a:pt x="101" y="691"/>
                  </a:lnTo>
                  <a:lnTo>
                    <a:pt x="102" y="691"/>
                  </a:lnTo>
                  <a:lnTo>
                    <a:pt x="107" y="693"/>
                  </a:lnTo>
                  <a:lnTo>
                    <a:pt x="113" y="697"/>
                  </a:lnTo>
                  <a:lnTo>
                    <a:pt x="121" y="702"/>
                  </a:lnTo>
                  <a:lnTo>
                    <a:pt x="128" y="706"/>
                  </a:lnTo>
                  <a:lnTo>
                    <a:pt x="136" y="709"/>
                  </a:lnTo>
                  <a:lnTo>
                    <a:pt x="143" y="713"/>
                  </a:lnTo>
                  <a:lnTo>
                    <a:pt x="148" y="714"/>
                  </a:lnTo>
                  <a:lnTo>
                    <a:pt x="152" y="716"/>
                  </a:lnTo>
                  <a:lnTo>
                    <a:pt x="157" y="716"/>
                  </a:lnTo>
                  <a:lnTo>
                    <a:pt x="162" y="714"/>
                  </a:lnTo>
                  <a:lnTo>
                    <a:pt x="165" y="713"/>
                  </a:lnTo>
                  <a:lnTo>
                    <a:pt x="169" y="713"/>
                  </a:lnTo>
                  <a:lnTo>
                    <a:pt x="173" y="712"/>
                  </a:lnTo>
                  <a:lnTo>
                    <a:pt x="175" y="711"/>
                  </a:lnTo>
                  <a:lnTo>
                    <a:pt x="168" y="685"/>
                  </a:lnTo>
                  <a:lnTo>
                    <a:pt x="142" y="668"/>
                  </a:lnTo>
                  <a:lnTo>
                    <a:pt x="167" y="421"/>
                  </a:lnTo>
                  <a:lnTo>
                    <a:pt x="176" y="392"/>
                  </a:lnTo>
                  <a:lnTo>
                    <a:pt x="164" y="250"/>
                  </a:lnTo>
                  <a:lnTo>
                    <a:pt x="191" y="396"/>
                  </a:lnTo>
                  <a:lnTo>
                    <a:pt x="184" y="408"/>
                  </a:lnTo>
                  <a:lnTo>
                    <a:pt x="185" y="410"/>
                  </a:lnTo>
                  <a:lnTo>
                    <a:pt x="186" y="411"/>
                  </a:lnTo>
                  <a:lnTo>
                    <a:pt x="188" y="412"/>
                  </a:lnTo>
                  <a:lnTo>
                    <a:pt x="189" y="413"/>
                  </a:lnTo>
                  <a:lnTo>
                    <a:pt x="190" y="413"/>
                  </a:lnTo>
                  <a:lnTo>
                    <a:pt x="190" y="429"/>
                  </a:lnTo>
                  <a:lnTo>
                    <a:pt x="175" y="429"/>
                  </a:lnTo>
                </a:path>
              </a:pathLst>
            </a:custGeom>
            <a:solidFill>
              <a:srgbClr val="00CCFF">
                <a:alpha val="100000"/>
              </a:srgbClr>
            </a:solidFill>
            <a:ln w="9525">
              <a:noFill/>
            </a:ln>
          </p:spPr>
          <p:txBody>
            <a:bodyPr/>
            <a:p>
              <a:endParaRPr lang="zh-CN" altLang="en-US" sz="1800">
                <a:latin typeface="微软雅黑" panose="020B0503020204020204" pitchFamily="34" charset="-122"/>
              </a:endParaRPr>
            </a:p>
          </p:txBody>
        </p:sp>
        <p:sp>
          <p:nvSpPr>
            <p:cNvPr id="96272" name="Freeform 16"/>
            <p:cNvSpPr/>
            <p:nvPr/>
          </p:nvSpPr>
          <p:spPr>
            <a:xfrm>
              <a:off x="4239" y="1175"/>
              <a:ext cx="215" cy="686"/>
            </a:xfrm>
            <a:custGeom>
              <a:avLst/>
              <a:gdLst>
                <a:gd name="txL" fmla="*/ 0 w 215"/>
                <a:gd name="txT" fmla="*/ 0 h 686"/>
                <a:gd name="txR" fmla="*/ 215 w 215"/>
                <a:gd name="txB" fmla="*/ 686 h 686"/>
              </a:gdLst>
              <a:ahLst/>
              <a:cxnLst>
                <a:cxn ang="0">
                  <a:pos x="117" y="323"/>
                </a:cxn>
                <a:cxn ang="0">
                  <a:pos x="117" y="323"/>
                </a:cxn>
                <a:cxn ang="0">
                  <a:pos x="121" y="321"/>
                </a:cxn>
                <a:cxn ang="0">
                  <a:pos x="119" y="322"/>
                </a:cxn>
                <a:cxn ang="0">
                  <a:pos x="196" y="645"/>
                </a:cxn>
                <a:cxn ang="0">
                  <a:pos x="163" y="603"/>
                </a:cxn>
                <a:cxn ang="0">
                  <a:pos x="170" y="508"/>
                </a:cxn>
                <a:cxn ang="0">
                  <a:pos x="175" y="473"/>
                </a:cxn>
                <a:cxn ang="0">
                  <a:pos x="185" y="450"/>
                </a:cxn>
                <a:cxn ang="0">
                  <a:pos x="174" y="310"/>
                </a:cxn>
                <a:cxn ang="0">
                  <a:pos x="184" y="330"/>
                </a:cxn>
                <a:cxn ang="0">
                  <a:pos x="194" y="311"/>
                </a:cxn>
                <a:cxn ang="0">
                  <a:pos x="181" y="273"/>
                </a:cxn>
                <a:cxn ang="0">
                  <a:pos x="188" y="204"/>
                </a:cxn>
                <a:cxn ang="0">
                  <a:pos x="159" y="116"/>
                </a:cxn>
                <a:cxn ang="0">
                  <a:pos x="138" y="101"/>
                </a:cxn>
                <a:cxn ang="0">
                  <a:pos x="147" y="98"/>
                </a:cxn>
                <a:cxn ang="0">
                  <a:pos x="152" y="81"/>
                </a:cxn>
                <a:cxn ang="0">
                  <a:pos x="142" y="71"/>
                </a:cxn>
                <a:cxn ang="0">
                  <a:pos x="138" y="42"/>
                </a:cxn>
                <a:cxn ang="0">
                  <a:pos x="142" y="27"/>
                </a:cxn>
                <a:cxn ang="0">
                  <a:pos x="131" y="11"/>
                </a:cxn>
                <a:cxn ang="0">
                  <a:pos x="116" y="0"/>
                </a:cxn>
                <a:cxn ang="0">
                  <a:pos x="81" y="6"/>
                </a:cxn>
                <a:cxn ang="0">
                  <a:pos x="61" y="34"/>
                </a:cxn>
                <a:cxn ang="0">
                  <a:pos x="47" y="72"/>
                </a:cxn>
                <a:cxn ang="0">
                  <a:pos x="34" y="90"/>
                </a:cxn>
                <a:cxn ang="0">
                  <a:pos x="45" y="101"/>
                </a:cxn>
                <a:cxn ang="0">
                  <a:pos x="42" y="116"/>
                </a:cxn>
                <a:cxn ang="0">
                  <a:pos x="8" y="186"/>
                </a:cxn>
                <a:cxn ang="0">
                  <a:pos x="1" y="233"/>
                </a:cxn>
                <a:cxn ang="0">
                  <a:pos x="19" y="293"/>
                </a:cxn>
                <a:cxn ang="0">
                  <a:pos x="21" y="391"/>
                </a:cxn>
                <a:cxn ang="0">
                  <a:pos x="19" y="463"/>
                </a:cxn>
                <a:cxn ang="0">
                  <a:pos x="42" y="477"/>
                </a:cxn>
                <a:cxn ang="0">
                  <a:pos x="50" y="488"/>
                </a:cxn>
                <a:cxn ang="0">
                  <a:pos x="59" y="515"/>
                </a:cxn>
                <a:cxn ang="0">
                  <a:pos x="56" y="526"/>
                </a:cxn>
                <a:cxn ang="0">
                  <a:pos x="55" y="561"/>
                </a:cxn>
                <a:cxn ang="0">
                  <a:pos x="68" y="612"/>
                </a:cxn>
                <a:cxn ang="0">
                  <a:pos x="64" y="676"/>
                </a:cxn>
                <a:cxn ang="0">
                  <a:pos x="81" y="685"/>
                </a:cxn>
                <a:cxn ang="0">
                  <a:pos x="94" y="666"/>
                </a:cxn>
                <a:cxn ang="0">
                  <a:pos x="87" y="608"/>
                </a:cxn>
                <a:cxn ang="0">
                  <a:pos x="123" y="499"/>
                </a:cxn>
                <a:cxn ang="0">
                  <a:pos x="126" y="534"/>
                </a:cxn>
                <a:cxn ang="0">
                  <a:pos x="136" y="587"/>
                </a:cxn>
                <a:cxn ang="0">
                  <a:pos x="138" y="654"/>
                </a:cxn>
                <a:cxn ang="0">
                  <a:pos x="157" y="655"/>
                </a:cxn>
                <a:cxn ang="0">
                  <a:pos x="181" y="667"/>
                </a:cxn>
                <a:cxn ang="0">
                  <a:pos x="207" y="670"/>
                </a:cxn>
                <a:cxn ang="0">
                  <a:pos x="117" y="323"/>
                </a:cxn>
              </a:cxnLst>
              <a:rect l="txL" t="txT" r="txR" b="txB"/>
              <a:pathLst>
                <a:path w="215" h="686">
                  <a:moveTo>
                    <a:pt x="117" y="323"/>
                  </a:moveTo>
                  <a:lnTo>
                    <a:pt x="118" y="323"/>
                  </a:lnTo>
                  <a:lnTo>
                    <a:pt x="117" y="323"/>
                  </a:lnTo>
                  <a:lnTo>
                    <a:pt x="119" y="322"/>
                  </a:lnTo>
                  <a:lnTo>
                    <a:pt x="121" y="321"/>
                  </a:lnTo>
                  <a:lnTo>
                    <a:pt x="119" y="322"/>
                  </a:lnTo>
                  <a:lnTo>
                    <a:pt x="117" y="323"/>
                  </a:lnTo>
                  <a:lnTo>
                    <a:pt x="212" y="655"/>
                  </a:lnTo>
                  <a:lnTo>
                    <a:pt x="210" y="654"/>
                  </a:lnTo>
                  <a:lnTo>
                    <a:pt x="205" y="650"/>
                  </a:lnTo>
                  <a:lnTo>
                    <a:pt x="196" y="645"/>
                  </a:lnTo>
                  <a:lnTo>
                    <a:pt x="188" y="639"/>
                  </a:lnTo>
                  <a:lnTo>
                    <a:pt x="179" y="630"/>
                  </a:lnTo>
                  <a:lnTo>
                    <a:pt x="170" y="621"/>
                  </a:lnTo>
                  <a:lnTo>
                    <a:pt x="165" y="612"/>
                  </a:lnTo>
                  <a:lnTo>
                    <a:pt x="163" y="603"/>
                  </a:lnTo>
                  <a:lnTo>
                    <a:pt x="163" y="589"/>
                  </a:lnTo>
                  <a:lnTo>
                    <a:pt x="165" y="572"/>
                  </a:lnTo>
                  <a:lnTo>
                    <a:pt x="166" y="551"/>
                  </a:lnTo>
                  <a:lnTo>
                    <a:pt x="169" y="529"/>
                  </a:lnTo>
                  <a:lnTo>
                    <a:pt x="170" y="508"/>
                  </a:lnTo>
                  <a:lnTo>
                    <a:pt x="171" y="490"/>
                  </a:lnTo>
                  <a:lnTo>
                    <a:pt x="174" y="478"/>
                  </a:lnTo>
                  <a:lnTo>
                    <a:pt x="174" y="473"/>
                  </a:lnTo>
                  <a:lnTo>
                    <a:pt x="175" y="473"/>
                  </a:lnTo>
                  <a:lnTo>
                    <a:pt x="178" y="471"/>
                  </a:lnTo>
                  <a:lnTo>
                    <a:pt x="179" y="468"/>
                  </a:lnTo>
                  <a:lnTo>
                    <a:pt x="181" y="464"/>
                  </a:lnTo>
                  <a:lnTo>
                    <a:pt x="184" y="458"/>
                  </a:lnTo>
                  <a:lnTo>
                    <a:pt x="185" y="450"/>
                  </a:lnTo>
                  <a:lnTo>
                    <a:pt x="186" y="438"/>
                  </a:lnTo>
                  <a:lnTo>
                    <a:pt x="171" y="306"/>
                  </a:lnTo>
                  <a:lnTo>
                    <a:pt x="173" y="305"/>
                  </a:lnTo>
                  <a:lnTo>
                    <a:pt x="173" y="306"/>
                  </a:lnTo>
                  <a:lnTo>
                    <a:pt x="174" y="310"/>
                  </a:lnTo>
                  <a:lnTo>
                    <a:pt x="175" y="315"/>
                  </a:lnTo>
                  <a:lnTo>
                    <a:pt x="178" y="320"/>
                  </a:lnTo>
                  <a:lnTo>
                    <a:pt x="180" y="325"/>
                  </a:lnTo>
                  <a:lnTo>
                    <a:pt x="181" y="328"/>
                  </a:lnTo>
                  <a:lnTo>
                    <a:pt x="184" y="330"/>
                  </a:lnTo>
                  <a:lnTo>
                    <a:pt x="186" y="328"/>
                  </a:lnTo>
                  <a:lnTo>
                    <a:pt x="189" y="325"/>
                  </a:lnTo>
                  <a:lnTo>
                    <a:pt x="190" y="321"/>
                  </a:lnTo>
                  <a:lnTo>
                    <a:pt x="192" y="316"/>
                  </a:lnTo>
                  <a:lnTo>
                    <a:pt x="194" y="311"/>
                  </a:lnTo>
                  <a:lnTo>
                    <a:pt x="194" y="306"/>
                  </a:lnTo>
                  <a:lnTo>
                    <a:pt x="192" y="300"/>
                  </a:lnTo>
                  <a:lnTo>
                    <a:pt x="190" y="293"/>
                  </a:lnTo>
                  <a:lnTo>
                    <a:pt x="186" y="285"/>
                  </a:lnTo>
                  <a:lnTo>
                    <a:pt x="181" y="273"/>
                  </a:lnTo>
                  <a:lnTo>
                    <a:pt x="180" y="262"/>
                  </a:lnTo>
                  <a:lnTo>
                    <a:pt x="183" y="253"/>
                  </a:lnTo>
                  <a:lnTo>
                    <a:pt x="185" y="241"/>
                  </a:lnTo>
                  <a:lnTo>
                    <a:pt x="188" y="225"/>
                  </a:lnTo>
                  <a:lnTo>
                    <a:pt x="188" y="204"/>
                  </a:lnTo>
                  <a:lnTo>
                    <a:pt x="183" y="174"/>
                  </a:lnTo>
                  <a:lnTo>
                    <a:pt x="171" y="134"/>
                  </a:lnTo>
                  <a:lnTo>
                    <a:pt x="169" y="128"/>
                  </a:lnTo>
                  <a:lnTo>
                    <a:pt x="164" y="122"/>
                  </a:lnTo>
                  <a:lnTo>
                    <a:pt x="159" y="116"/>
                  </a:lnTo>
                  <a:lnTo>
                    <a:pt x="153" y="111"/>
                  </a:lnTo>
                  <a:lnTo>
                    <a:pt x="147" y="107"/>
                  </a:lnTo>
                  <a:lnTo>
                    <a:pt x="142" y="105"/>
                  </a:lnTo>
                  <a:lnTo>
                    <a:pt x="139" y="102"/>
                  </a:lnTo>
                  <a:lnTo>
                    <a:pt x="138" y="101"/>
                  </a:lnTo>
                  <a:lnTo>
                    <a:pt x="139" y="101"/>
                  </a:lnTo>
                  <a:lnTo>
                    <a:pt x="142" y="101"/>
                  </a:lnTo>
                  <a:lnTo>
                    <a:pt x="144" y="100"/>
                  </a:lnTo>
                  <a:lnTo>
                    <a:pt x="147" y="98"/>
                  </a:lnTo>
                  <a:lnTo>
                    <a:pt x="149" y="96"/>
                  </a:lnTo>
                  <a:lnTo>
                    <a:pt x="150" y="93"/>
                  </a:lnTo>
                  <a:lnTo>
                    <a:pt x="152" y="89"/>
                  </a:lnTo>
                  <a:lnTo>
                    <a:pt x="153" y="85"/>
                  </a:lnTo>
                  <a:lnTo>
                    <a:pt x="152" y="81"/>
                  </a:lnTo>
                  <a:lnTo>
                    <a:pt x="150" y="80"/>
                  </a:lnTo>
                  <a:lnTo>
                    <a:pt x="149" y="77"/>
                  </a:lnTo>
                  <a:lnTo>
                    <a:pt x="147" y="76"/>
                  </a:lnTo>
                  <a:lnTo>
                    <a:pt x="144" y="74"/>
                  </a:lnTo>
                  <a:lnTo>
                    <a:pt x="142" y="71"/>
                  </a:lnTo>
                  <a:lnTo>
                    <a:pt x="139" y="66"/>
                  </a:lnTo>
                  <a:lnTo>
                    <a:pt x="137" y="61"/>
                  </a:lnTo>
                  <a:lnTo>
                    <a:pt x="137" y="55"/>
                  </a:lnTo>
                  <a:lnTo>
                    <a:pt x="137" y="49"/>
                  </a:lnTo>
                  <a:lnTo>
                    <a:pt x="138" y="42"/>
                  </a:lnTo>
                  <a:lnTo>
                    <a:pt x="139" y="37"/>
                  </a:lnTo>
                  <a:lnTo>
                    <a:pt x="142" y="32"/>
                  </a:lnTo>
                  <a:lnTo>
                    <a:pt x="143" y="28"/>
                  </a:lnTo>
                  <a:lnTo>
                    <a:pt x="143" y="27"/>
                  </a:lnTo>
                  <a:lnTo>
                    <a:pt x="142" y="27"/>
                  </a:lnTo>
                  <a:lnTo>
                    <a:pt x="141" y="24"/>
                  </a:lnTo>
                  <a:lnTo>
                    <a:pt x="138" y="22"/>
                  </a:lnTo>
                  <a:lnTo>
                    <a:pt x="136" y="18"/>
                  </a:lnTo>
                  <a:lnTo>
                    <a:pt x="133" y="14"/>
                  </a:lnTo>
                  <a:lnTo>
                    <a:pt x="131" y="11"/>
                  </a:lnTo>
                  <a:lnTo>
                    <a:pt x="129" y="7"/>
                  </a:lnTo>
                  <a:lnTo>
                    <a:pt x="128" y="3"/>
                  </a:lnTo>
                  <a:lnTo>
                    <a:pt x="127" y="1"/>
                  </a:lnTo>
                  <a:lnTo>
                    <a:pt x="122" y="0"/>
                  </a:lnTo>
                  <a:lnTo>
                    <a:pt x="116" y="0"/>
                  </a:lnTo>
                  <a:lnTo>
                    <a:pt x="108" y="1"/>
                  </a:lnTo>
                  <a:lnTo>
                    <a:pt x="101" y="1"/>
                  </a:lnTo>
                  <a:lnTo>
                    <a:pt x="94" y="2"/>
                  </a:lnTo>
                  <a:lnTo>
                    <a:pt x="86" y="3"/>
                  </a:lnTo>
                  <a:lnTo>
                    <a:pt x="81" y="6"/>
                  </a:lnTo>
                  <a:lnTo>
                    <a:pt x="77" y="8"/>
                  </a:lnTo>
                  <a:lnTo>
                    <a:pt x="72" y="12"/>
                  </a:lnTo>
                  <a:lnTo>
                    <a:pt x="69" y="19"/>
                  </a:lnTo>
                  <a:lnTo>
                    <a:pt x="65" y="27"/>
                  </a:lnTo>
                  <a:lnTo>
                    <a:pt x="61" y="34"/>
                  </a:lnTo>
                  <a:lnTo>
                    <a:pt x="58" y="43"/>
                  </a:lnTo>
                  <a:lnTo>
                    <a:pt x="54" y="51"/>
                  </a:lnTo>
                  <a:lnTo>
                    <a:pt x="53" y="60"/>
                  </a:lnTo>
                  <a:lnTo>
                    <a:pt x="50" y="66"/>
                  </a:lnTo>
                  <a:lnTo>
                    <a:pt x="47" y="72"/>
                  </a:lnTo>
                  <a:lnTo>
                    <a:pt x="44" y="79"/>
                  </a:lnTo>
                  <a:lnTo>
                    <a:pt x="42" y="82"/>
                  </a:lnTo>
                  <a:lnTo>
                    <a:pt x="38" y="86"/>
                  </a:lnTo>
                  <a:lnTo>
                    <a:pt x="35" y="89"/>
                  </a:lnTo>
                  <a:lnTo>
                    <a:pt x="34" y="90"/>
                  </a:lnTo>
                  <a:lnTo>
                    <a:pt x="34" y="91"/>
                  </a:lnTo>
                  <a:lnTo>
                    <a:pt x="42" y="97"/>
                  </a:lnTo>
                  <a:lnTo>
                    <a:pt x="42" y="98"/>
                  </a:lnTo>
                  <a:lnTo>
                    <a:pt x="44" y="100"/>
                  </a:lnTo>
                  <a:lnTo>
                    <a:pt x="45" y="101"/>
                  </a:lnTo>
                  <a:lnTo>
                    <a:pt x="48" y="103"/>
                  </a:lnTo>
                  <a:lnTo>
                    <a:pt x="49" y="106"/>
                  </a:lnTo>
                  <a:lnTo>
                    <a:pt x="48" y="110"/>
                  </a:lnTo>
                  <a:lnTo>
                    <a:pt x="45" y="112"/>
                  </a:lnTo>
                  <a:lnTo>
                    <a:pt x="42" y="116"/>
                  </a:lnTo>
                  <a:lnTo>
                    <a:pt x="34" y="123"/>
                  </a:lnTo>
                  <a:lnTo>
                    <a:pt x="28" y="134"/>
                  </a:lnTo>
                  <a:lnTo>
                    <a:pt x="21" y="150"/>
                  </a:lnTo>
                  <a:lnTo>
                    <a:pt x="14" y="169"/>
                  </a:lnTo>
                  <a:lnTo>
                    <a:pt x="8" y="186"/>
                  </a:lnTo>
                  <a:lnTo>
                    <a:pt x="3" y="201"/>
                  </a:lnTo>
                  <a:lnTo>
                    <a:pt x="1" y="213"/>
                  </a:lnTo>
                  <a:lnTo>
                    <a:pt x="0" y="220"/>
                  </a:lnTo>
                  <a:lnTo>
                    <a:pt x="0" y="223"/>
                  </a:lnTo>
                  <a:lnTo>
                    <a:pt x="1" y="233"/>
                  </a:lnTo>
                  <a:lnTo>
                    <a:pt x="3" y="244"/>
                  </a:lnTo>
                  <a:lnTo>
                    <a:pt x="6" y="258"/>
                  </a:lnTo>
                  <a:lnTo>
                    <a:pt x="9" y="272"/>
                  </a:lnTo>
                  <a:lnTo>
                    <a:pt x="14" y="284"/>
                  </a:lnTo>
                  <a:lnTo>
                    <a:pt x="19" y="293"/>
                  </a:lnTo>
                  <a:lnTo>
                    <a:pt x="27" y="295"/>
                  </a:lnTo>
                  <a:lnTo>
                    <a:pt x="25" y="312"/>
                  </a:lnTo>
                  <a:lnTo>
                    <a:pt x="23" y="335"/>
                  </a:lnTo>
                  <a:lnTo>
                    <a:pt x="22" y="362"/>
                  </a:lnTo>
                  <a:lnTo>
                    <a:pt x="21" y="391"/>
                  </a:lnTo>
                  <a:lnTo>
                    <a:pt x="19" y="419"/>
                  </a:lnTo>
                  <a:lnTo>
                    <a:pt x="18" y="441"/>
                  </a:lnTo>
                  <a:lnTo>
                    <a:pt x="18" y="457"/>
                  </a:lnTo>
                  <a:lnTo>
                    <a:pt x="18" y="462"/>
                  </a:lnTo>
                  <a:lnTo>
                    <a:pt x="19" y="463"/>
                  </a:lnTo>
                  <a:lnTo>
                    <a:pt x="22" y="466"/>
                  </a:lnTo>
                  <a:lnTo>
                    <a:pt x="27" y="469"/>
                  </a:lnTo>
                  <a:lnTo>
                    <a:pt x="32" y="472"/>
                  </a:lnTo>
                  <a:lnTo>
                    <a:pt x="38" y="476"/>
                  </a:lnTo>
                  <a:lnTo>
                    <a:pt x="42" y="477"/>
                  </a:lnTo>
                  <a:lnTo>
                    <a:pt x="45" y="477"/>
                  </a:lnTo>
                  <a:lnTo>
                    <a:pt x="47" y="473"/>
                  </a:lnTo>
                  <a:lnTo>
                    <a:pt x="48" y="477"/>
                  </a:lnTo>
                  <a:lnTo>
                    <a:pt x="49" y="482"/>
                  </a:lnTo>
                  <a:lnTo>
                    <a:pt x="50" y="488"/>
                  </a:lnTo>
                  <a:lnTo>
                    <a:pt x="53" y="495"/>
                  </a:lnTo>
                  <a:lnTo>
                    <a:pt x="55" y="503"/>
                  </a:lnTo>
                  <a:lnTo>
                    <a:pt x="58" y="509"/>
                  </a:lnTo>
                  <a:lnTo>
                    <a:pt x="59" y="514"/>
                  </a:lnTo>
                  <a:lnTo>
                    <a:pt x="59" y="515"/>
                  </a:lnTo>
                  <a:lnTo>
                    <a:pt x="59" y="518"/>
                  </a:lnTo>
                  <a:lnTo>
                    <a:pt x="58" y="519"/>
                  </a:lnTo>
                  <a:lnTo>
                    <a:pt x="58" y="523"/>
                  </a:lnTo>
                  <a:lnTo>
                    <a:pt x="56" y="526"/>
                  </a:lnTo>
                  <a:lnTo>
                    <a:pt x="55" y="530"/>
                  </a:lnTo>
                  <a:lnTo>
                    <a:pt x="55" y="536"/>
                  </a:lnTo>
                  <a:lnTo>
                    <a:pt x="54" y="542"/>
                  </a:lnTo>
                  <a:lnTo>
                    <a:pt x="54" y="551"/>
                  </a:lnTo>
                  <a:lnTo>
                    <a:pt x="55" y="561"/>
                  </a:lnTo>
                  <a:lnTo>
                    <a:pt x="58" y="573"/>
                  </a:lnTo>
                  <a:lnTo>
                    <a:pt x="60" y="584"/>
                  </a:lnTo>
                  <a:lnTo>
                    <a:pt x="64" y="595"/>
                  </a:lnTo>
                  <a:lnTo>
                    <a:pt x="66" y="605"/>
                  </a:lnTo>
                  <a:lnTo>
                    <a:pt x="68" y="612"/>
                  </a:lnTo>
                  <a:lnTo>
                    <a:pt x="69" y="613"/>
                  </a:lnTo>
                  <a:lnTo>
                    <a:pt x="58" y="636"/>
                  </a:lnTo>
                  <a:lnTo>
                    <a:pt x="61" y="673"/>
                  </a:lnTo>
                  <a:lnTo>
                    <a:pt x="64" y="676"/>
                  </a:lnTo>
                  <a:lnTo>
                    <a:pt x="66" y="678"/>
                  </a:lnTo>
                  <a:lnTo>
                    <a:pt x="70" y="681"/>
                  </a:lnTo>
                  <a:lnTo>
                    <a:pt x="74" y="682"/>
                  </a:lnTo>
                  <a:lnTo>
                    <a:pt x="77" y="685"/>
                  </a:lnTo>
                  <a:lnTo>
                    <a:pt x="81" y="685"/>
                  </a:lnTo>
                  <a:lnTo>
                    <a:pt x="85" y="682"/>
                  </a:lnTo>
                  <a:lnTo>
                    <a:pt x="87" y="680"/>
                  </a:lnTo>
                  <a:lnTo>
                    <a:pt x="90" y="675"/>
                  </a:lnTo>
                  <a:lnTo>
                    <a:pt x="92" y="671"/>
                  </a:lnTo>
                  <a:lnTo>
                    <a:pt x="94" y="666"/>
                  </a:lnTo>
                  <a:lnTo>
                    <a:pt x="95" y="662"/>
                  </a:lnTo>
                  <a:lnTo>
                    <a:pt x="95" y="659"/>
                  </a:lnTo>
                  <a:lnTo>
                    <a:pt x="96" y="656"/>
                  </a:lnTo>
                  <a:lnTo>
                    <a:pt x="96" y="655"/>
                  </a:lnTo>
                  <a:lnTo>
                    <a:pt x="87" y="608"/>
                  </a:lnTo>
                  <a:lnTo>
                    <a:pt x="101" y="514"/>
                  </a:lnTo>
                  <a:lnTo>
                    <a:pt x="105" y="495"/>
                  </a:lnTo>
                  <a:lnTo>
                    <a:pt x="123" y="495"/>
                  </a:lnTo>
                  <a:lnTo>
                    <a:pt x="123" y="497"/>
                  </a:lnTo>
                  <a:lnTo>
                    <a:pt x="123" y="499"/>
                  </a:lnTo>
                  <a:lnTo>
                    <a:pt x="123" y="504"/>
                  </a:lnTo>
                  <a:lnTo>
                    <a:pt x="123" y="510"/>
                  </a:lnTo>
                  <a:lnTo>
                    <a:pt x="123" y="518"/>
                  </a:lnTo>
                  <a:lnTo>
                    <a:pt x="124" y="525"/>
                  </a:lnTo>
                  <a:lnTo>
                    <a:pt x="126" y="534"/>
                  </a:lnTo>
                  <a:lnTo>
                    <a:pt x="127" y="542"/>
                  </a:lnTo>
                  <a:lnTo>
                    <a:pt x="128" y="553"/>
                  </a:lnTo>
                  <a:lnTo>
                    <a:pt x="131" y="565"/>
                  </a:lnTo>
                  <a:lnTo>
                    <a:pt x="133" y="577"/>
                  </a:lnTo>
                  <a:lnTo>
                    <a:pt x="136" y="587"/>
                  </a:lnTo>
                  <a:lnTo>
                    <a:pt x="138" y="597"/>
                  </a:lnTo>
                  <a:lnTo>
                    <a:pt x="139" y="604"/>
                  </a:lnTo>
                  <a:lnTo>
                    <a:pt x="141" y="609"/>
                  </a:lnTo>
                  <a:lnTo>
                    <a:pt x="141" y="612"/>
                  </a:lnTo>
                  <a:lnTo>
                    <a:pt x="138" y="654"/>
                  </a:lnTo>
                  <a:lnTo>
                    <a:pt x="150" y="657"/>
                  </a:lnTo>
                  <a:lnTo>
                    <a:pt x="150" y="651"/>
                  </a:lnTo>
                  <a:lnTo>
                    <a:pt x="150" y="652"/>
                  </a:lnTo>
                  <a:lnTo>
                    <a:pt x="153" y="652"/>
                  </a:lnTo>
                  <a:lnTo>
                    <a:pt x="157" y="655"/>
                  </a:lnTo>
                  <a:lnTo>
                    <a:pt x="160" y="657"/>
                  </a:lnTo>
                  <a:lnTo>
                    <a:pt x="165" y="660"/>
                  </a:lnTo>
                  <a:lnTo>
                    <a:pt x="170" y="662"/>
                  </a:lnTo>
                  <a:lnTo>
                    <a:pt x="175" y="665"/>
                  </a:lnTo>
                  <a:lnTo>
                    <a:pt x="181" y="667"/>
                  </a:lnTo>
                  <a:lnTo>
                    <a:pt x="186" y="670"/>
                  </a:lnTo>
                  <a:lnTo>
                    <a:pt x="192" y="671"/>
                  </a:lnTo>
                  <a:lnTo>
                    <a:pt x="197" y="671"/>
                  </a:lnTo>
                  <a:lnTo>
                    <a:pt x="202" y="671"/>
                  </a:lnTo>
                  <a:lnTo>
                    <a:pt x="207" y="670"/>
                  </a:lnTo>
                  <a:lnTo>
                    <a:pt x="211" y="668"/>
                  </a:lnTo>
                  <a:lnTo>
                    <a:pt x="214" y="668"/>
                  </a:lnTo>
                  <a:lnTo>
                    <a:pt x="214" y="667"/>
                  </a:lnTo>
                  <a:lnTo>
                    <a:pt x="212" y="655"/>
                  </a:lnTo>
                  <a:lnTo>
                    <a:pt x="117" y="323"/>
                  </a:lnTo>
                </a:path>
              </a:pathLst>
            </a:custGeom>
            <a:solidFill>
              <a:srgbClr val="0099FF">
                <a:alpha val="100000"/>
              </a:srgbClr>
            </a:solidFill>
            <a:ln w="9525">
              <a:noFill/>
            </a:ln>
          </p:spPr>
          <p:txBody>
            <a:bodyPr/>
            <a:p>
              <a:endParaRPr lang="zh-CN" altLang="en-US" sz="1800">
                <a:latin typeface="微软雅黑" panose="020B0503020204020204" pitchFamily="34" charset="-122"/>
              </a:endParaRPr>
            </a:p>
          </p:txBody>
        </p:sp>
        <p:sp>
          <p:nvSpPr>
            <p:cNvPr id="96273" name="Freeform 17"/>
            <p:cNvSpPr/>
            <p:nvPr/>
          </p:nvSpPr>
          <p:spPr>
            <a:xfrm>
              <a:off x="4303" y="1235"/>
              <a:ext cx="224" cy="729"/>
            </a:xfrm>
            <a:custGeom>
              <a:avLst/>
              <a:gdLst>
                <a:gd name="txL" fmla="*/ 0 w 224"/>
                <a:gd name="txT" fmla="*/ 0 h 729"/>
                <a:gd name="txR" fmla="*/ 224 w 224"/>
                <a:gd name="txB" fmla="*/ 729 h 729"/>
              </a:gdLst>
              <a:ahLst/>
              <a:cxnLst>
                <a:cxn ang="0">
                  <a:pos x="42" y="409"/>
                </a:cxn>
                <a:cxn ang="0">
                  <a:pos x="19" y="300"/>
                </a:cxn>
                <a:cxn ang="0">
                  <a:pos x="1" y="246"/>
                </a:cxn>
                <a:cxn ang="0">
                  <a:pos x="6" y="225"/>
                </a:cxn>
                <a:cxn ang="0">
                  <a:pos x="14" y="193"/>
                </a:cxn>
                <a:cxn ang="0">
                  <a:pos x="26" y="163"/>
                </a:cxn>
                <a:cxn ang="0">
                  <a:pos x="39" y="144"/>
                </a:cxn>
                <a:cxn ang="0">
                  <a:pos x="59" y="128"/>
                </a:cxn>
                <a:cxn ang="0">
                  <a:pos x="80" y="113"/>
                </a:cxn>
                <a:cxn ang="0">
                  <a:pos x="95" y="105"/>
                </a:cxn>
                <a:cxn ang="0">
                  <a:pos x="95" y="86"/>
                </a:cxn>
                <a:cxn ang="0">
                  <a:pos x="84" y="64"/>
                </a:cxn>
                <a:cxn ang="0">
                  <a:pos x="83" y="55"/>
                </a:cxn>
                <a:cxn ang="0">
                  <a:pos x="81" y="42"/>
                </a:cxn>
                <a:cxn ang="0">
                  <a:pos x="85" y="28"/>
                </a:cxn>
                <a:cxn ang="0">
                  <a:pos x="92" y="16"/>
                </a:cxn>
                <a:cxn ang="0">
                  <a:pos x="96" y="7"/>
                </a:cxn>
                <a:cxn ang="0">
                  <a:pos x="101" y="2"/>
                </a:cxn>
                <a:cxn ang="0">
                  <a:pos x="112" y="0"/>
                </a:cxn>
                <a:cxn ang="0">
                  <a:pos x="135" y="0"/>
                </a:cxn>
                <a:cxn ang="0">
                  <a:pos x="146" y="1"/>
                </a:cxn>
                <a:cxn ang="0">
                  <a:pos x="149" y="4"/>
                </a:cxn>
                <a:cxn ang="0">
                  <a:pos x="154" y="11"/>
                </a:cxn>
                <a:cxn ang="0">
                  <a:pos x="163" y="21"/>
                </a:cxn>
                <a:cxn ang="0">
                  <a:pos x="166" y="34"/>
                </a:cxn>
                <a:cxn ang="0">
                  <a:pos x="164" y="48"/>
                </a:cxn>
                <a:cxn ang="0">
                  <a:pos x="162" y="58"/>
                </a:cxn>
                <a:cxn ang="0">
                  <a:pos x="147" y="92"/>
                </a:cxn>
                <a:cxn ang="0">
                  <a:pos x="148" y="106"/>
                </a:cxn>
                <a:cxn ang="0">
                  <a:pos x="164" y="116"/>
                </a:cxn>
                <a:cxn ang="0">
                  <a:pos x="187" y="131"/>
                </a:cxn>
                <a:cxn ang="0">
                  <a:pos x="203" y="144"/>
                </a:cxn>
                <a:cxn ang="0">
                  <a:pos x="206" y="156"/>
                </a:cxn>
                <a:cxn ang="0">
                  <a:pos x="210" y="189"/>
                </a:cxn>
                <a:cxn ang="0">
                  <a:pos x="215" y="232"/>
                </a:cxn>
                <a:cxn ang="0">
                  <a:pos x="219" y="268"/>
                </a:cxn>
                <a:cxn ang="0">
                  <a:pos x="220" y="284"/>
                </a:cxn>
                <a:cxn ang="0">
                  <a:pos x="221" y="314"/>
                </a:cxn>
                <a:cxn ang="0">
                  <a:pos x="223" y="354"/>
                </a:cxn>
                <a:cxn ang="0">
                  <a:pos x="221" y="388"/>
                </a:cxn>
                <a:cxn ang="0">
                  <a:pos x="216" y="406"/>
                </a:cxn>
                <a:cxn ang="0">
                  <a:pos x="210" y="411"/>
                </a:cxn>
                <a:cxn ang="0">
                  <a:pos x="201" y="412"/>
                </a:cxn>
                <a:cxn ang="0">
                  <a:pos x="196" y="411"/>
                </a:cxn>
                <a:cxn ang="0">
                  <a:pos x="198" y="401"/>
                </a:cxn>
                <a:cxn ang="0">
                  <a:pos x="189" y="402"/>
                </a:cxn>
                <a:cxn ang="0">
                  <a:pos x="190" y="531"/>
                </a:cxn>
                <a:cxn ang="0">
                  <a:pos x="196" y="672"/>
                </a:cxn>
                <a:cxn ang="0">
                  <a:pos x="164" y="688"/>
                </a:cxn>
                <a:cxn ang="0">
                  <a:pos x="120" y="690"/>
                </a:cxn>
                <a:cxn ang="0">
                  <a:pos x="113" y="700"/>
                </a:cxn>
                <a:cxn ang="0">
                  <a:pos x="104" y="714"/>
                </a:cxn>
                <a:cxn ang="0">
                  <a:pos x="94" y="725"/>
                </a:cxn>
                <a:cxn ang="0">
                  <a:pos x="85" y="728"/>
                </a:cxn>
                <a:cxn ang="0">
                  <a:pos x="75" y="726"/>
                </a:cxn>
                <a:cxn ang="0">
                  <a:pos x="68" y="725"/>
                </a:cxn>
                <a:cxn ang="0">
                  <a:pos x="61" y="724"/>
                </a:cxn>
                <a:cxn ang="0">
                  <a:pos x="69" y="697"/>
                </a:cxn>
                <a:cxn ang="0">
                  <a:pos x="54" y="541"/>
                </a:cxn>
                <a:cxn ang="0">
                  <a:pos x="45" y="377"/>
                </a:cxn>
              </a:cxnLst>
              <a:rect l="txL" t="txT" r="txR" b="txB"/>
              <a:pathLst>
                <a:path w="224" h="729">
                  <a:moveTo>
                    <a:pt x="45" y="377"/>
                  </a:moveTo>
                  <a:lnTo>
                    <a:pt x="42" y="409"/>
                  </a:lnTo>
                  <a:lnTo>
                    <a:pt x="13" y="370"/>
                  </a:lnTo>
                  <a:lnTo>
                    <a:pt x="19" y="300"/>
                  </a:lnTo>
                  <a:lnTo>
                    <a:pt x="0" y="250"/>
                  </a:lnTo>
                  <a:lnTo>
                    <a:pt x="1" y="246"/>
                  </a:lnTo>
                  <a:lnTo>
                    <a:pt x="2" y="237"/>
                  </a:lnTo>
                  <a:lnTo>
                    <a:pt x="6" y="225"/>
                  </a:lnTo>
                  <a:lnTo>
                    <a:pt x="9" y="210"/>
                  </a:lnTo>
                  <a:lnTo>
                    <a:pt x="14" y="193"/>
                  </a:lnTo>
                  <a:lnTo>
                    <a:pt x="19" y="178"/>
                  </a:lnTo>
                  <a:lnTo>
                    <a:pt x="26" y="163"/>
                  </a:lnTo>
                  <a:lnTo>
                    <a:pt x="32" y="153"/>
                  </a:lnTo>
                  <a:lnTo>
                    <a:pt x="39" y="144"/>
                  </a:lnTo>
                  <a:lnTo>
                    <a:pt x="48" y="137"/>
                  </a:lnTo>
                  <a:lnTo>
                    <a:pt x="59" y="128"/>
                  </a:lnTo>
                  <a:lnTo>
                    <a:pt x="70" y="121"/>
                  </a:lnTo>
                  <a:lnTo>
                    <a:pt x="80" y="113"/>
                  </a:lnTo>
                  <a:lnTo>
                    <a:pt x="89" y="108"/>
                  </a:lnTo>
                  <a:lnTo>
                    <a:pt x="95" y="105"/>
                  </a:lnTo>
                  <a:lnTo>
                    <a:pt x="96" y="104"/>
                  </a:lnTo>
                  <a:lnTo>
                    <a:pt x="95" y="86"/>
                  </a:lnTo>
                  <a:lnTo>
                    <a:pt x="84" y="64"/>
                  </a:lnTo>
                  <a:lnTo>
                    <a:pt x="83" y="60"/>
                  </a:lnTo>
                  <a:lnTo>
                    <a:pt x="83" y="55"/>
                  </a:lnTo>
                  <a:lnTo>
                    <a:pt x="81" y="49"/>
                  </a:lnTo>
                  <a:lnTo>
                    <a:pt x="81" y="42"/>
                  </a:lnTo>
                  <a:lnTo>
                    <a:pt x="83" y="34"/>
                  </a:lnTo>
                  <a:lnTo>
                    <a:pt x="85" y="28"/>
                  </a:lnTo>
                  <a:lnTo>
                    <a:pt x="89" y="21"/>
                  </a:lnTo>
                  <a:lnTo>
                    <a:pt x="92" y="16"/>
                  </a:lnTo>
                  <a:lnTo>
                    <a:pt x="95" y="12"/>
                  </a:lnTo>
                  <a:lnTo>
                    <a:pt x="96" y="7"/>
                  </a:lnTo>
                  <a:lnTo>
                    <a:pt x="99" y="4"/>
                  </a:lnTo>
                  <a:lnTo>
                    <a:pt x="101" y="2"/>
                  </a:lnTo>
                  <a:lnTo>
                    <a:pt x="106" y="1"/>
                  </a:lnTo>
                  <a:lnTo>
                    <a:pt x="112" y="0"/>
                  </a:lnTo>
                  <a:lnTo>
                    <a:pt x="123" y="0"/>
                  </a:lnTo>
                  <a:lnTo>
                    <a:pt x="135" y="0"/>
                  </a:lnTo>
                  <a:lnTo>
                    <a:pt x="141" y="0"/>
                  </a:lnTo>
                  <a:lnTo>
                    <a:pt x="146" y="1"/>
                  </a:lnTo>
                  <a:lnTo>
                    <a:pt x="148" y="2"/>
                  </a:lnTo>
                  <a:lnTo>
                    <a:pt x="149" y="4"/>
                  </a:lnTo>
                  <a:lnTo>
                    <a:pt x="151" y="7"/>
                  </a:lnTo>
                  <a:lnTo>
                    <a:pt x="154" y="11"/>
                  </a:lnTo>
                  <a:lnTo>
                    <a:pt x="159" y="16"/>
                  </a:lnTo>
                  <a:lnTo>
                    <a:pt x="163" y="21"/>
                  </a:lnTo>
                  <a:lnTo>
                    <a:pt x="166" y="27"/>
                  </a:lnTo>
                  <a:lnTo>
                    <a:pt x="166" y="34"/>
                  </a:lnTo>
                  <a:lnTo>
                    <a:pt x="166" y="42"/>
                  </a:lnTo>
                  <a:lnTo>
                    <a:pt x="164" y="48"/>
                  </a:lnTo>
                  <a:lnTo>
                    <a:pt x="163" y="54"/>
                  </a:lnTo>
                  <a:lnTo>
                    <a:pt x="162" y="58"/>
                  </a:lnTo>
                  <a:lnTo>
                    <a:pt x="162" y="60"/>
                  </a:lnTo>
                  <a:lnTo>
                    <a:pt x="147" y="92"/>
                  </a:lnTo>
                  <a:lnTo>
                    <a:pt x="146" y="104"/>
                  </a:lnTo>
                  <a:lnTo>
                    <a:pt x="148" y="106"/>
                  </a:lnTo>
                  <a:lnTo>
                    <a:pt x="154" y="110"/>
                  </a:lnTo>
                  <a:lnTo>
                    <a:pt x="164" y="116"/>
                  </a:lnTo>
                  <a:lnTo>
                    <a:pt x="175" y="123"/>
                  </a:lnTo>
                  <a:lnTo>
                    <a:pt x="187" y="131"/>
                  </a:lnTo>
                  <a:lnTo>
                    <a:pt x="196" y="138"/>
                  </a:lnTo>
                  <a:lnTo>
                    <a:pt x="203" y="144"/>
                  </a:lnTo>
                  <a:lnTo>
                    <a:pt x="205" y="148"/>
                  </a:lnTo>
                  <a:lnTo>
                    <a:pt x="206" y="156"/>
                  </a:lnTo>
                  <a:lnTo>
                    <a:pt x="208" y="169"/>
                  </a:lnTo>
                  <a:lnTo>
                    <a:pt x="210" y="189"/>
                  </a:lnTo>
                  <a:lnTo>
                    <a:pt x="213" y="210"/>
                  </a:lnTo>
                  <a:lnTo>
                    <a:pt x="215" y="232"/>
                  </a:lnTo>
                  <a:lnTo>
                    <a:pt x="218" y="252"/>
                  </a:lnTo>
                  <a:lnTo>
                    <a:pt x="219" y="268"/>
                  </a:lnTo>
                  <a:lnTo>
                    <a:pt x="220" y="278"/>
                  </a:lnTo>
                  <a:lnTo>
                    <a:pt x="220" y="284"/>
                  </a:lnTo>
                  <a:lnTo>
                    <a:pt x="221" y="298"/>
                  </a:lnTo>
                  <a:lnTo>
                    <a:pt x="221" y="314"/>
                  </a:lnTo>
                  <a:lnTo>
                    <a:pt x="223" y="334"/>
                  </a:lnTo>
                  <a:lnTo>
                    <a:pt x="223" y="354"/>
                  </a:lnTo>
                  <a:lnTo>
                    <a:pt x="223" y="372"/>
                  </a:lnTo>
                  <a:lnTo>
                    <a:pt x="221" y="388"/>
                  </a:lnTo>
                  <a:lnTo>
                    <a:pt x="219" y="401"/>
                  </a:lnTo>
                  <a:lnTo>
                    <a:pt x="216" y="406"/>
                  </a:lnTo>
                  <a:lnTo>
                    <a:pt x="214" y="408"/>
                  </a:lnTo>
                  <a:lnTo>
                    <a:pt x="210" y="411"/>
                  </a:lnTo>
                  <a:lnTo>
                    <a:pt x="205" y="411"/>
                  </a:lnTo>
                  <a:lnTo>
                    <a:pt x="201" y="412"/>
                  </a:lnTo>
                  <a:lnTo>
                    <a:pt x="199" y="411"/>
                  </a:lnTo>
                  <a:lnTo>
                    <a:pt x="196" y="411"/>
                  </a:lnTo>
                  <a:lnTo>
                    <a:pt x="195" y="411"/>
                  </a:lnTo>
                  <a:lnTo>
                    <a:pt x="198" y="401"/>
                  </a:lnTo>
                  <a:lnTo>
                    <a:pt x="208" y="392"/>
                  </a:lnTo>
                  <a:lnTo>
                    <a:pt x="189" y="402"/>
                  </a:lnTo>
                  <a:lnTo>
                    <a:pt x="194" y="500"/>
                  </a:lnTo>
                  <a:lnTo>
                    <a:pt x="190" y="531"/>
                  </a:lnTo>
                  <a:lnTo>
                    <a:pt x="164" y="643"/>
                  </a:lnTo>
                  <a:lnTo>
                    <a:pt x="196" y="672"/>
                  </a:lnTo>
                  <a:lnTo>
                    <a:pt x="201" y="690"/>
                  </a:lnTo>
                  <a:lnTo>
                    <a:pt x="164" y="688"/>
                  </a:lnTo>
                  <a:lnTo>
                    <a:pt x="121" y="689"/>
                  </a:lnTo>
                  <a:lnTo>
                    <a:pt x="120" y="690"/>
                  </a:lnTo>
                  <a:lnTo>
                    <a:pt x="117" y="695"/>
                  </a:lnTo>
                  <a:lnTo>
                    <a:pt x="113" y="700"/>
                  </a:lnTo>
                  <a:lnTo>
                    <a:pt x="109" y="708"/>
                  </a:lnTo>
                  <a:lnTo>
                    <a:pt x="104" y="714"/>
                  </a:lnTo>
                  <a:lnTo>
                    <a:pt x="99" y="720"/>
                  </a:lnTo>
                  <a:lnTo>
                    <a:pt x="94" y="725"/>
                  </a:lnTo>
                  <a:lnTo>
                    <a:pt x="89" y="728"/>
                  </a:lnTo>
                  <a:lnTo>
                    <a:pt x="85" y="728"/>
                  </a:lnTo>
                  <a:lnTo>
                    <a:pt x="80" y="728"/>
                  </a:lnTo>
                  <a:lnTo>
                    <a:pt x="75" y="726"/>
                  </a:lnTo>
                  <a:lnTo>
                    <a:pt x="71" y="726"/>
                  </a:lnTo>
                  <a:lnTo>
                    <a:pt x="68" y="725"/>
                  </a:lnTo>
                  <a:lnTo>
                    <a:pt x="64" y="724"/>
                  </a:lnTo>
                  <a:lnTo>
                    <a:pt x="61" y="724"/>
                  </a:lnTo>
                  <a:lnTo>
                    <a:pt x="61" y="723"/>
                  </a:lnTo>
                  <a:lnTo>
                    <a:pt x="69" y="697"/>
                  </a:lnTo>
                  <a:lnTo>
                    <a:pt x="80" y="667"/>
                  </a:lnTo>
                  <a:lnTo>
                    <a:pt x="54" y="541"/>
                  </a:lnTo>
                  <a:lnTo>
                    <a:pt x="49" y="420"/>
                  </a:lnTo>
                  <a:lnTo>
                    <a:pt x="45" y="377"/>
                  </a:lnTo>
                </a:path>
              </a:pathLst>
            </a:custGeom>
            <a:solidFill>
              <a:srgbClr val="4C4C4C">
                <a:alpha val="100000"/>
              </a:srgbClr>
            </a:solidFill>
            <a:ln w="9525">
              <a:noFill/>
            </a:ln>
          </p:spPr>
          <p:txBody>
            <a:bodyPr/>
            <a:p>
              <a:endParaRPr lang="zh-CN" altLang="en-US" sz="1800">
                <a:latin typeface="微软雅黑" panose="020B0503020204020204" pitchFamily="34" charset="-122"/>
              </a:endParaRPr>
            </a:p>
          </p:txBody>
        </p:sp>
        <p:sp>
          <p:nvSpPr>
            <p:cNvPr id="96274" name="Freeform 18"/>
            <p:cNvSpPr/>
            <p:nvPr/>
          </p:nvSpPr>
          <p:spPr>
            <a:xfrm>
              <a:off x="4700" y="1236"/>
              <a:ext cx="222" cy="685"/>
            </a:xfrm>
            <a:custGeom>
              <a:avLst/>
              <a:gdLst>
                <a:gd name="txL" fmla="*/ 0 w 222"/>
                <a:gd name="txT" fmla="*/ 0 h 685"/>
                <a:gd name="txR" fmla="*/ 222 w 222"/>
                <a:gd name="txB" fmla="*/ 685 h 685"/>
              </a:gdLst>
              <a:ahLst/>
              <a:cxnLst>
                <a:cxn ang="0">
                  <a:pos x="182" y="350"/>
                </a:cxn>
                <a:cxn ang="0">
                  <a:pos x="178" y="339"/>
                </a:cxn>
                <a:cxn ang="0">
                  <a:pos x="171" y="298"/>
                </a:cxn>
                <a:cxn ang="0">
                  <a:pos x="183" y="256"/>
                </a:cxn>
                <a:cxn ang="0">
                  <a:pos x="188" y="229"/>
                </a:cxn>
                <a:cxn ang="0">
                  <a:pos x="180" y="162"/>
                </a:cxn>
                <a:cxn ang="0">
                  <a:pos x="151" y="118"/>
                </a:cxn>
                <a:cxn ang="0">
                  <a:pos x="135" y="104"/>
                </a:cxn>
                <a:cxn ang="0">
                  <a:pos x="147" y="85"/>
                </a:cxn>
                <a:cxn ang="0">
                  <a:pos x="142" y="84"/>
                </a:cxn>
                <a:cxn ang="0">
                  <a:pos x="131" y="68"/>
                </a:cxn>
                <a:cxn ang="0">
                  <a:pos x="139" y="38"/>
                </a:cxn>
                <a:cxn ang="0">
                  <a:pos x="112" y="2"/>
                </a:cxn>
                <a:cxn ang="0">
                  <a:pos x="79" y="2"/>
                </a:cxn>
                <a:cxn ang="0">
                  <a:pos x="53" y="11"/>
                </a:cxn>
                <a:cxn ang="0">
                  <a:pos x="53" y="21"/>
                </a:cxn>
                <a:cxn ang="0">
                  <a:pos x="53" y="26"/>
                </a:cxn>
                <a:cxn ang="0">
                  <a:pos x="50" y="35"/>
                </a:cxn>
                <a:cxn ang="0">
                  <a:pos x="55" y="68"/>
                </a:cxn>
                <a:cxn ang="0">
                  <a:pos x="52" y="75"/>
                </a:cxn>
                <a:cxn ang="0">
                  <a:pos x="45" y="81"/>
                </a:cxn>
                <a:cxn ang="0">
                  <a:pos x="53" y="91"/>
                </a:cxn>
                <a:cxn ang="0">
                  <a:pos x="60" y="100"/>
                </a:cxn>
                <a:cxn ang="0">
                  <a:pos x="52" y="110"/>
                </a:cxn>
                <a:cxn ang="0">
                  <a:pos x="42" y="115"/>
                </a:cxn>
                <a:cxn ang="0">
                  <a:pos x="34" y="116"/>
                </a:cxn>
                <a:cxn ang="0">
                  <a:pos x="22" y="131"/>
                </a:cxn>
                <a:cxn ang="0">
                  <a:pos x="8" y="237"/>
                </a:cxn>
                <a:cxn ang="0">
                  <a:pos x="7" y="282"/>
                </a:cxn>
                <a:cxn ang="0">
                  <a:pos x="0" y="309"/>
                </a:cxn>
                <a:cxn ang="0">
                  <a:pos x="7" y="325"/>
                </a:cxn>
                <a:cxn ang="0">
                  <a:pos x="9" y="385"/>
                </a:cxn>
                <a:cxn ang="0">
                  <a:pos x="7" y="437"/>
                </a:cxn>
                <a:cxn ang="0">
                  <a:pos x="14" y="467"/>
                </a:cxn>
                <a:cxn ang="0">
                  <a:pos x="19" y="472"/>
                </a:cxn>
                <a:cxn ang="0">
                  <a:pos x="26" y="526"/>
                </a:cxn>
                <a:cxn ang="0">
                  <a:pos x="31" y="600"/>
                </a:cxn>
                <a:cxn ang="0">
                  <a:pos x="21" y="644"/>
                </a:cxn>
                <a:cxn ang="0">
                  <a:pos x="12" y="667"/>
                </a:cxn>
                <a:cxn ang="0">
                  <a:pos x="17" y="682"/>
                </a:cxn>
                <a:cxn ang="0">
                  <a:pos x="37" y="682"/>
                </a:cxn>
                <a:cxn ang="0">
                  <a:pos x="52" y="655"/>
                </a:cxn>
                <a:cxn ang="0">
                  <a:pos x="53" y="612"/>
                </a:cxn>
                <a:cxn ang="0">
                  <a:pos x="55" y="596"/>
                </a:cxn>
                <a:cxn ang="0">
                  <a:pos x="65" y="551"/>
                </a:cxn>
                <a:cxn ang="0">
                  <a:pos x="70" y="515"/>
                </a:cxn>
                <a:cxn ang="0">
                  <a:pos x="70" y="494"/>
                </a:cxn>
                <a:cxn ang="0">
                  <a:pos x="93" y="511"/>
                </a:cxn>
                <a:cxn ang="0">
                  <a:pos x="98" y="654"/>
                </a:cxn>
                <a:cxn ang="0">
                  <a:pos x="101" y="669"/>
                </a:cxn>
                <a:cxn ang="0">
                  <a:pos x="112" y="682"/>
                </a:cxn>
                <a:cxn ang="0">
                  <a:pos x="127" y="676"/>
                </a:cxn>
                <a:cxn ang="0">
                  <a:pos x="136" y="635"/>
                </a:cxn>
                <a:cxn ang="0">
                  <a:pos x="130" y="593"/>
                </a:cxn>
                <a:cxn ang="0">
                  <a:pos x="140" y="548"/>
                </a:cxn>
                <a:cxn ang="0">
                  <a:pos x="139" y="529"/>
                </a:cxn>
                <a:cxn ang="0">
                  <a:pos x="137" y="514"/>
                </a:cxn>
              </a:cxnLst>
              <a:rect l="txL" t="txT" r="txR" b="txB"/>
              <a:pathLst>
                <a:path w="222" h="685">
                  <a:moveTo>
                    <a:pt x="221" y="356"/>
                  </a:moveTo>
                  <a:lnTo>
                    <a:pt x="182" y="355"/>
                  </a:lnTo>
                  <a:lnTo>
                    <a:pt x="182" y="353"/>
                  </a:lnTo>
                  <a:lnTo>
                    <a:pt x="182" y="350"/>
                  </a:lnTo>
                  <a:lnTo>
                    <a:pt x="182" y="348"/>
                  </a:lnTo>
                  <a:lnTo>
                    <a:pt x="181" y="345"/>
                  </a:lnTo>
                  <a:lnTo>
                    <a:pt x="180" y="343"/>
                  </a:lnTo>
                  <a:lnTo>
                    <a:pt x="178" y="339"/>
                  </a:lnTo>
                  <a:lnTo>
                    <a:pt x="176" y="338"/>
                  </a:lnTo>
                  <a:lnTo>
                    <a:pt x="173" y="335"/>
                  </a:lnTo>
                  <a:lnTo>
                    <a:pt x="168" y="304"/>
                  </a:lnTo>
                  <a:lnTo>
                    <a:pt x="171" y="298"/>
                  </a:lnTo>
                  <a:lnTo>
                    <a:pt x="173" y="289"/>
                  </a:lnTo>
                  <a:lnTo>
                    <a:pt x="177" y="278"/>
                  </a:lnTo>
                  <a:lnTo>
                    <a:pt x="180" y="267"/>
                  </a:lnTo>
                  <a:lnTo>
                    <a:pt x="183" y="256"/>
                  </a:lnTo>
                  <a:lnTo>
                    <a:pt x="186" y="246"/>
                  </a:lnTo>
                  <a:lnTo>
                    <a:pt x="187" y="239"/>
                  </a:lnTo>
                  <a:lnTo>
                    <a:pt x="188" y="235"/>
                  </a:lnTo>
                  <a:lnTo>
                    <a:pt x="188" y="229"/>
                  </a:lnTo>
                  <a:lnTo>
                    <a:pt x="187" y="216"/>
                  </a:lnTo>
                  <a:lnTo>
                    <a:pt x="184" y="199"/>
                  </a:lnTo>
                  <a:lnTo>
                    <a:pt x="182" y="180"/>
                  </a:lnTo>
                  <a:lnTo>
                    <a:pt x="180" y="162"/>
                  </a:lnTo>
                  <a:lnTo>
                    <a:pt x="175" y="146"/>
                  </a:lnTo>
                  <a:lnTo>
                    <a:pt x="170" y="132"/>
                  </a:lnTo>
                  <a:lnTo>
                    <a:pt x="165" y="126"/>
                  </a:lnTo>
                  <a:lnTo>
                    <a:pt x="151" y="118"/>
                  </a:lnTo>
                  <a:lnTo>
                    <a:pt x="144" y="112"/>
                  </a:lnTo>
                  <a:lnTo>
                    <a:pt x="139" y="109"/>
                  </a:lnTo>
                  <a:lnTo>
                    <a:pt x="136" y="106"/>
                  </a:lnTo>
                  <a:lnTo>
                    <a:pt x="135" y="104"/>
                  </a:lnTo>
                  <a:lnTo>
                    <a:pt x="136" y="102"/>
                  </a:lnTo>
                  <a:lnTo>
                    <a:pt x="137" y="102"/>
                  </a:lnTo>
                  <a:lnTo>
                    <a:pt x="147" y="85"/>
                  </a:lnTo>
                  <a:lnTo>
                    <a:pt x="146" y="85"/>
                  </a:lnTo>
                  <a:lnTo>
                    <a:pt x="144" y="85"/>
                  </a:lnTo>
                  <a:lnTo>
                    <a:pt x="142" y="84"/>
                  </a:lnTo>
                  <a:lnTo>
                    <a:pt x="139" y="81"/>
                  </a:lnTo>
                  <a:lnTo>
                    <a:pt x="136" y="79"/>
                  </a:lnTo>
                  <a:lnTo>
                    <a:pt x="134" y="74"/>
                  </a:lnTo>
                  <a:lnTo>
                    <a:pt x="131" y="68"/>
                  </a:lnTo>
                  <a:lnTo>
                    <a:pt x="131" y="60"/>
                  </a:lnTo>
                  <a:lnTo>
                    <a:pt x="134" y="53"/>
                  </a:lnTo>
                  <a:lnTo>
                    <a:pt x="136" y="45"/>
                  </a:lnTo>
                  <a:lnTo>
                    <a:pt x="139" y="38"/>
                  </a:lnTo>
                  <a:lnTo>
                    <a:pt x="139" y="30"/>
                  </a:lnTo>
                  <a:lnTo>
                    <a:pt x="135" y="22"/>
                  </a:lnTo>
                  <a:lnTo>
                    <a:pt x="127" y="12"/>
                  </a:lnTo>
                  <a:lnTo>
                    <a:pt x="112" y="2"/>
                  </a:lnTo>
                  <a:lnTo>
                    <a:pt x="108" y="1"/>
                  </a:lnTo>
                  <a:lnTo>
                    <a:pt x="99" y="0"/>
                  </a:lnTo>
                  <a:lnTo>
                    <a:pt x="89" y="1"/>
                  </a:lnTo>
                  <a:lnTo>
                    <a:pt x="79" y="2"/>
                  </a:lnTo>
                  <a:lnTo>
                    <a:pt x="69" y="3"/>
                  </a:lnTo>
                  <a:lnTo>
                    <a:pt x="62" y="6"/>
                  </a:lnTo>
                  <a:lnTo>
                    <a:pt x="55" y="8"/>
                  </a:lnTo>
                  <a:lnTo>
                    <a:pt x="53" y="11"/>
                  </a:lnTo>
                  <a:lnTo>
                    <a:pt x="53" y="13"/>
                  </a:lnTo>
                  <a:lnTo>
                    <a:pt x="53" y="17"/>
                  </a:lnTo>
                  <a:lnTo>
                    <a:pt x="53" y="19"/>
                  </a:lnTo>
                  <a:lnTo>
                    <a:pt x="53" y="21"/>
                  </a:lnTo>
                  <a:lnTo>
                    <a:pt x="53" y="23"/>
                  </a:lnTo>
                  <a:lnTo>
                    <a:pt x="53" y="24"/>
                  </a:lnTo>
                  <a:lnTo>
                    <a:pt x="53" y="26"/>
                  </a:lnTo>
                  <a:lnTo>
                    <a:pt x="52" y="26"/>
                  </a:lnTo>
                  <a:lnTo>
                    <a:pt x="52" y="28"/>
                  </a:lnTo>
                  <a:lnTo>
                    <a:pt x="50" y="30"/>
                  </a:lnTo>
                  <a:lnTo>
                    <a:pt x="50" y="35"/>
                  </a:lnTo>
                  <a:lnTo>
                    <a:pt x="50" y="42"/>
                  </a:lnTo>
                  <a:lnTo>
                    <a:pt x="50" y="49"/>
                  </a:lnTo>
                  <a:lnTo>
                    <a:pt x="52" y="58"/>
                  </a:lnTo>
                  <a:lnTo>
                    <a:pt x="55" y="68"/>
                  </a:lnTo>
                  <a:lnTo>
                    <a:pt x="55" y="71"/>
                  </a:lnTo>
                  <a:lnTo>
                    <a:pt x="55" y="74"/>
                  </a:lnTo>
                  <a:lnTo>
                    <a:pt x="53" y="75"/>
                  </a:lnTo>
                  <a:lnTo>
                    <a:pt x="52" y="75"/>
                  </a:lnTo>
                  <a:lnTo>
                    <a:pt x="49" y="75"/>
                  </a:lnTo>
                  <a:lnTo>
                    <a:pt x="47" y="76"/>
                  </a:lnTo>
                  <a:lnTo>
                    <a:pt x="45" y="79"/>
                  </a:lnTo>
                  <a:lnTo>
                    <a:pt x="45" y="81"/>
                  </a:lnTo>
                  <a:lnTo>
                    <a:pt x="47" y="84"/>
                  </a:lnTo>
                  <a:lnTo>
                    <a:pt x="48" y="86"/>
                  </a:lnTo>
                  <a:lnTo>
                    <a:pt x="50" y="89"/>
                  </a:lnTo>
                  <a:lnTo>
                    <a:pt x="53" y="91"/>
                  </a:lnTo>
                  <a:lnTo>
                    <a:pt x="55" y="94"/>
                  </a:lnTo>
                  <a:lnTo>
                    <a:pt x="57" y="96"/>
                  </a:lnTo>
                  <a:lnTo>
                    <a:pt x="59" y="99"/>
                  </a:lnTo>
                  <a:lnTo>
                    <a:pt x="60" y="100"/>
                  </a:lnTo>
                  <a:lnTo>
                    <a:pt x="60" y="102"/>
                  </a:lnTo>
                  <a:lnTo>
                    <a:pt x="59" y="105"/>
                  </a:lnTo>
                  <a:lnTo>
                    <a:pt x="55" y="107"/>
                  </a:lnTo>
                  <a:lnTo>
                    <a:pt x="52" y="110"/>
                  </a:lnTo>
                  <a:lnTo>
                    <a:pt x="49" y="111"/>
                  </a:lnTo>
                  <a:lnTo>
                    <a:pt x="45" y="114"/>
                  </a:lnTo>
                  <a:lnTo>
                    <a:pt x="43" y="115"/>
                  </a:lnTo>
                  <a:lnTo>
                    <a:pt x="42" y="115"/>
                  </a:lnTo>
                  <a:lnTo>
                    <a:pt x="39" y="115"/>
                  </a:lnTo>
                  <a:lnTo>
                    <a:pt x="37" y="115"/>
                  </a:lnTo>
                  <a:lnTo>
                    <a:pt x="34" y="116"/>
                  </a:lnTo>
                  <a:lnTo>
                    <a:pt x="31" y="118"/>
                  </a:lnTo>
                  <a:lnTo>
                    <a:pt x="27" y="121"/>
                  </a:lnTo>
                  <a:lnTo>
                    <a:pt x="24" y="126"/>
                  </a:lnTo>
                  <a:lnTo>
                    <a:pt x="22" y="131"/>
                  </a:lnTo>
                  <a:lnTo>
                    <a:pt x="11" y="171"/>
                  </a:lnTo>
                  <a:lnTo>
                    <a:pt x="6" y="200"/>
                  </a:lnTo>
                  <a:lnTo>
                    <a:pt x="6" y="223"/>
                  </a:lnTo>
                  <a:lnTo>
                    <a:pt x="8" y="237"/>
                  </a:lnTo>
                  <a:lnTo>
                    <a:pt x="11" y="250"/>
                  </a:lnTo>
                  <a:lnTo>
                    <a:pt x="13" y="260"/>
                  </a:lnTo>
                  <a:lnTo>
                    <a:pt x="12" y="270"/>
                  </a:lnTo>
                  <a:lnTo>
                    <a:pt x="7" y="282"/>
                  </a:lnTo>
                  <a:lnTo>
                    <a:pt x="3" y="289"/>
                  </a:lnTo>
                  <a:lnTo>
                    <a:pt x="1" y="297"/>
                  </a:lnTo>
                  <a:lnTo>
                    <a:pt x="0" y="303"/>
                  </a:lnTo>
                  <a:lnTo>
                    <a:pt x="0" y="309"/>
                  </a:lnTo>
                  <a:lnTo>
                    <a:pt x="1" y="314"/>
                  </a:lnTo>
                  <a:lnTo>
                    <a:pt x="3" y="318"/>
                  </a:lnTo>
                  <a:lnTo>
                    <a:pt x="4" y="322"/>
                  </a:lnTo>
                  <a:lnTo>
                    <a:pt x="7" y="325"/>
                  </a:lnTo>
                  <a:lnTo>
                    <a:pt x="8" y="333"/>
                  </a:lnTo>
                  <a:lnTo>
                    <a:pt x="9" y="346"/>
                  </a:lnTo>
                  <a:lnTo>
                    <a:pt x="9" y="365"/>
                  </a:lnTo>
                  <a:lnTo>
                    <a:pt x="9" y="385"/>
                  </a:lnTo>
                  <a:lnTo>
                    <a:pt x="8" y="403"/>
                  </a:lnTo>
                  <a:lnTo>
                    <a:pt x="7" y="421"/>
                  </a:lnTo>
                  <a:lnTo>
                    <a:pt x="7" y="432"/>
                  </a:lnTo>
                  <a:lnTo>
                    <a:pt x="7" y="437"/>
                  </a:lnTo>
                  <a:lnTo>
                    <a:pt x="8" y="448"/>
                  </a:lnTo>
                  <a:lnTo>
                    <a:pt x="9" y="456"/>
                  </a:lnTo>
                  <a:lnTo>
                    <a:pt x="12" y="462"/>
                  </a:lnTo>
                  <a:lnTo>
                    <a:pt x="14" y="467"/>
                  </a:lnTo>
                  <a:lnTo>
                    <a:pt x="16" y="469"/>
                  </a:lnTo>
                  <a:lnTo>
                    <a:pt x="18" y="470"/>
                  </a:lnTo>
                  <a:lnTo>
                    <a:pt x="19" y="472"/>
                  </a:lnTo>
                  <a:lnTo>
                    <a:pt x="21" y="475"/>
                  </a:lnTo>
                  <a:lnTo>
                    <a:pt x="22" y="488"/>
                  </a:lnTo>
                  <a:lnTo>
                    <a:pt x="23" y="505"/>
                  </a:lnTo>
                  <a:lnTo>
                    <a:pt x="26" y="526"/>
                  </a:lnTo>
                  <a:lnTo>
                    <a:pt x="27" y="548"/>
                  </a:lnTo>
                  <a:lnTo>
                    <a:pt x="29" y="570"/>
                  </a:lnTo>
                  <a:lnTo>
                    <a:pt x="31" y="587"/>
                  </a:lnTo>
                  <a:lnTo>
                    <a:pt x="31" y="600"/>
                  </a:lnTo>
                  <a:lnTo>
                    <a:pt x="29" y="610"/>
                  </a:lnTo>
                  <a:lnTo>
                    <a:pt x="28" y="622"/>
                  </a:lnTo>
                  <a:lnTo>
                    <a:pt x="24" y="633"/>
                  </a:lnTo>
                  <a:lnTo>
                    <a:pt x="21" y="644"/>
                  </a:lnTo>
                  <a:lnTo>
                    <a:pt x="18" y="653"/>
                  </a:lnTo>
                  <a:lnTo>
                    <a:pt x="14" y="660"/>
                  </a:lnTo>
                  <a:lnTo>
                    <a:pt x="12" y="666"/>
                  </a:lnTo>
                  <a:lnTo>
                    <a:pt x="12" y="667"/>
                  </a:lnTo>
                  <a:lnTo>
                    <a:pt x="9" y="680"/>
                  </a:lnTo>
                  <a:lnTo>
                    <a:pt x="11" y="681"/>
                  </a:lnTo>
                  <a:lnTo>
                    <a:pt x="13" y="681"/>
                  </a:lnTo>
                  <a:lnTo>
                    <a:pt x="17" y="682"/>
                  </a:lnTo>
                  <a:lnTo>
                    <a:pt x="21" y="684"/>
                  </a:lnTo>
                  <a:lnTo>
                    <a:pt x="26" y="684"/>
                  </a:lnTo>
                  <a:lnTo>
                    <a:pt x="32" y="684"/>
                  </a:lnTo>
                  <a:lnTo>
                    <a:pt x="37" y="682"/>
                  </a:lnTo>
                  <a:lnTo>
                    <a:pt x="43" y="680"/>
                  </a:lnTo>
                  <a:lnTo>
                    <a:pt x="48" y="675"/>
                  </a:lnTo>
                  <a:lnTo>
                    <a:pt x="50" y="666"/>
                  </a:lnTo>
                  <a:lnTo>
                    <a:pt x="52" y="655"/>
                  </a:lnTo>
                  <a:lnTo>
                    <a:pt x="53" y="643"/>
                  </a:lnTo>
                  <a:lnTo>
                    <a:pt x="53" y="630"/>
                  </a:lnTo>
                  <a:lnTo>
                    <a:pt x="53" y="619"/>
                  </a:lnTo>
                  <a:lnTo>
                    <a:pt x="53" y="612"/>
                  </a:lnTo>
                  <a:lnTo>
                    <a:pt x="53" y="609"/>
                  </a:lnTo>
                  <a:lnTo>
                    <a:pt x="53" y="608"/>
                  </a:lnTo>
                  <a:lnTo>
                    <a:pt x="54" y="603"/>
                  </a:lnTo>
                  <a:lnTo>
                    <a:pt x="55" y="596"/>
                  </a:lnTo>
                  <a:lnTo>
                    <a:pt x="58" y="586"/>
                  </a:lnTo>
                  <a:lnTo>
                    <a:pt x="60" y="574"/>
                  </a:lnTo>
                  <a:lnTo>
                    <a:pt x="63" y="563"/>
                  </a:lnTo>
                  <a:lnTo>
                    <a:pt x="65" y="551"/>
                  </a:lnTo>
                  <a:lnTo>
                    <a:pt x="67" y="540"/>
                  </a:lnTo>
                  <a:lnTo>
                    <a:pt x="68" y="531"/>
                  </a:lnTo>
                  <a:lnTo>
                    <a:pt x="69" y="522"/>
                  </a:lnTo>
                  <a:lnTo>
                    <a:pt x="70" y="515"/>
                  </a:lnTo>
                  <a:lnTo>
                    <a:pt x="70" y="508"/>
                  </a:lnTo>
                  <a:lnTo>
                    <a:pt x="70" y="501"/>
                  </a:lnTo>
                  <a:lnTo>
                    <a:pt x="70" y="498"/>
                  </a:lnTo>
                  <a:lnTo>
                    <a:pt x="70" y="494"/>
                  </a:lnTo>
                  <a:lnTo>
                    <a:pt x="70" y="493"/>
                  </a:lnTo>
                  <a:lnTo>
                    <a:pt x="85" y="493"/>
                  </a:lnTo>
                  <a:lnTo>
                    <a:pt x="86" y="511"/>
                  </a:lnTo>
                  <a:lnTo>
                    <a:pt x="93" y="511"/>
                  </a:lnTo>
                  <a:lnTo>
                    <a:pt x="106" y="605"/>
                  </a:lnTo>
                  <a:lnTo>
                    <a:pt x="98" y="653"/>
                  </a:lnTo>
                  <a:lnTo>
                    <a:pt x="98" y="654"/>
                  </a:lnTo>
                  <a:lnTo>
                    <a:pt x="99" y="656"/>
                  </a:lnTo>
                  <a:lnTo>
                    <a:pt x="99" y="660"/>
                  </a:lnTo>
                  <a:lnTo>
                    <a:pt x="100" y="664"/>
                  </a:lnTo>
                  <a:lnTo>
                    <a:pt x="101" y="669"/>
                  </a:lnTo>
                  <a:lnTo>
                    <a:pt x="104" y="674"/>
                  </a:lnTo>
                  <a:lnTo>
                    <a:pt x="106" y="677"/>
                  </a:lnTo>
                  <a:lnTo>
                    <a:pt x="109" y="680"/>
                  </a:lnTo>
                  <a:lnTo>
                    <a:pt x="112" y="682"/>
                  </a:lnTo>
                  <a:lnTo>
                    <a:pt x="116" y="682"/>
                  </a:lnTo>
                  <a:lnTo>
                    <a:pt x="120" y="681"/>
                  </a:lnTo>
                  <a:lnTo>
                    <a:pt x="124" y="679"/>
                  </a:lnTo>
                  <a:lnTo>
                    <a:pt x="127" y="676"/>
                  </a:lnTo>
                  <a:lnTo>
                    <a:pt x="130" y="674"/>
                  </a:lnTo>
                  <a:lnTo>
                    <a:pt x="132" y="672"/>
                  </a:lnTo>
                  <a:lnTo>
                    <a:pt x="132" y="671"/>
                  </a:lnTo>
                  <a:lnTo>
                    <a:pt x="136" y="635"/>
                  </a:lnTo>
                  <a:lnTo>
                    <a:pt x="125" y="612"/>
                  </a:lnTo>
                  <a:lnTo>
                    <a:pt x="126" y="609"/>
                  </a:lnTo>
                  <a:lnTo>
                    <a:pt x="127" y="603"/>
                  </a:lnTo>
                  <a:lnTo>
                    <a:pt x="130" y="593"/>
                  </a:lnTo>
                  <a:lnTo>
                    <a:pt x="134" y="583"/>
                  </a:lnTo>
                  <a:lnTo>
                    <a:pt x="136" y="571"/>
                  </a:lnTo>
                  <a:lnTo>
                    <a:pt x="139" y="560"/>
                  </a:lnTo>
                  <a:lnTo>
                    <a:pt x="140" y="548"/>
                  </a:lnTo>
                  <a:lnTo>
                    <a:pt x="140" y="540"/>
                  </a:lnTo>
                  <a:lnTo>
                    <a:pt x="140" y="536"/>
                  </a:lnTo>
                  <a:lnTo>
                    <a:pt x="139" y="532"/>
                  </a:lnTo>
                  <a:lnTo>
                    <a:pt x="139" y="529"/>
                  </a:lnTo>
                  <a:lnTo>
                    <a:pt x="139" y="525"/>
                  </a:lnTo>
                  <a:lnTo>
                    <a:pt x="137" y="521"/>
                  </a:lnTo>
                  <a:lnTo>
                    <a:pt x="137" y="517"/>
                  </a:lnTo>
                  <a:lnTo>
                    <a:pt x="137" y="514"/>
                  </a:lnTo>
                  <a:lnTo>
                    <a:pt x="136" y="510"/>
                  </a:lnTo>
                  <a:lnTo>
                    <a:pt x="221" y="509"/>
                  </a:lnTo>
                  <a:lnTo>
                    <a:pt x="221" y="356"/>
                  </a:lnTo>
                </a:path>
              </a:pathLst>
            </a:custGeom>
            <a:solidFill>
              <a:schemeClr val="bg2">
                <a:alpha val="100000"/>
              </a:schemeClr>
            </a:solidFill>
            <a:ln w="9525">
              <a:noFill/>
            </a:ln>
          </p:spPr>
          <p:txBody>
            <a:bodyPr/>
            <a:p>
              <a:endParaRPr lang="zh-CN" altLang="en-US" sz="1800">
                <a:latin typeface="微软雅黑" panose="020B0503020204020204" pitchFamily="34" charset="-122"/>
              </a:endParaRPr>
            </a:p>
          </p:txBody>
        </p:sp>
        <p:sp>
          <p:nvSpPr>
            <p:cNvPr id="96275" name="Freeform 19"/>
            <p:cNvSpPr/>
            <p:nvPr/>
          </p:nvSpPr>
          <p:spPr>
            <a:xfrm>
              <a:off x="4582" y="1571"/>
              <a:ext cx="42" cy="34"/>
            </a:xfrm>
            <a:custGeom>
              <a:avLst/>
              <a:gdLst>
                <a:gd name="txL" fmla="*/ 0 w 42"/>
                <a:gd name="txT" fmla="*/ 0 h 34"/>
                <a:gd name="txR" fmla="*/ 42 w 42"/>
                <a:gd name="txB" fmla="*/ 34 h 34"/>
              </a:gdLst>
              <a:ahLst/>
              <a:cxnLst>
                <a:cxn ang="0">
                  <a:pos x="3" y="19"/>
                </a:cxn>
                <a:cxn ang="0">
                  <a:pos x="3" y="19"/>
                </a:cxn>
                <a:cxn ang="0">
                  <a:pos x="3" y="19"/>
                </a:cxn>
                <a:cxn ang="0">
                  <a:pos x="9" y="0"/>
                </a:cxn>
                <a:cxn ang="0">
                  <a:pos x="9" y="1"/>
                </a:cxn>
                <a:cxn ang="0">
                  <a:pos x="11" y="2"/>
                </a:cxn>
                <a:cxn ang="0">
                  <a:pos x="11" y="3"/>
                </a:cxn>
                <a:cxn ang="0">
                  <a:pos x="12" y="3"/>
                </a:cxn>
                <a:cxn ang="0">
                  <a:pos x="12" y="4"/>
                </a:cxn>
                <a:cxn ang="0">
                  <a:pos x="12" y="4"/>
                </a:cxn>
                <a:cxn ang="0">
                  <a:pos x="13" y="4"/>
                </a:cxn>
                <a:cxn ang="0">
                  <a:pos x="13" y="6"/>
                </a:cxn>
                <a:cxn ang="0">
                  <a:pos x="14" y="6"/>
                </a:cxn>
                <a:cxn ang="0">
                  <a:pos x="18" y="7"/>
                </a:cxn>
                <a:cxn ang="0">
                  <a:pos x="23" y="9"/>
                </a:cxn>
                <a:cxn ang="0">
                  <a:pos x="28" y="12"/>
                </a:cxn>
                <a:cxn ang="0">
                  <a:pos x="34" y="15"/>
                </a:cxn>
                <a:cxn ang="0">
                  <a:pos x="38" y="19"/>
                </a:cxn>
                <a:cxn ang="0">
                  <a:pos x="41" y="24"/>
                </a:cxn>
                <a:cxn ang="0">
                  <a:pos x="41" y="30"/>
                </a:cxn>
                <a:cxn ang="0">
                  <a:pos x="41" y="30"/>
                </a:cxn>
                <a:cxn ang="0">
                  <a:pos x="41" y="31"/>
                </a:cxn>
                <a:cxn ang="0">
                  <a:pos x="41" y="31"/>
                </a:cxn>
                <a:cxn ang="0">
                  <a:pos x="39" y="31"/>
                </a:cxn>
                <a:cxn ang="0">
                  <a:pos x="39" y="31"/>
                </a:cxn>
                <a:cxn ang="0">
                  <a:pos x="39" y="33"/>
                </a:cxn>
                <a:cxn ang="0">
                  <a:pos x="39" y="33"/>
                </a:cxn>
                <a:cxn ang="0">
                  <a:pos x="39" y="33"/>
                </a:cxn>
                <a:cxn ang="0">
                  <a:pos x="33" y="30"/>
                </a:cxn>
                <a:cxn ang="0">
                  <a:pos x="26" y="28"/>
                </a:cxn>
                <a:cxn ang="0">
                  <a:pos x="21" y="25"/>
                </a:cxn>
                <a:cxn ang="0">
                  <a:pos x="14" y="23"/>
                </a:cxn>
                <a:cxn ang="0">
                  <a:pos x="11" y="22"/>
                </a:cxn>
                <a:cxn ang="0">
                  <a:pos x="7" y="20"/>
                </a:cxn>
                <a:cxn ang="0">
                  <a:pos x="4" y="20"/>
                </a:cxn>
                <a:cxn ang="0">
                  <a:pos x="3" y="19"/>
                </a:cxn>
                <a:cxn ang="0">
                  <a:pos x="0" y="22"/>
                </a:cxn>
                <a:cxn ang="0">
                  <a:pos x="1" y="22"/>
                </a:cxn>
                <a:cxn ang="0">
                  <a:pos x="1" y="22"/>
                </a:cxn>
                <a:cxn ang="0">
                  <a:pos x="1" y="22"/>
                </a:cxn>
                <a:cxn ang="0">
                  <a:pos x="0" y="22"/>
                </a:cxn>
                <a:cxn ang="0">
                  <a:pos x="0" y="22"/>
                </a:cxn>
                <a:cxn ang="0">
                  <a:pos x="0" y="22"/>
                </a:cxn>
                <a:cxn ang="0">
                  <a:pos x="0" y="22"/>
                </a:cxn>
                <a:cxn ang="0">
                  <a:pos x="0" y="22"/>
                </a:cxn>
                <a:cxn ang="0">
                  <a:pos x="0" y="22"/>
                </a:cxn>
                <a:cxn ang="0">
                  <a:pos x="3" y="19"/>
                </a:cxn>
                <a:cxn ang="0">
                  <a:pos x="2" y="20"/>
                </a:cxn>
                <a:cxn ang="0">
                  <a:pos x="3" y="20"/>
                </a:cxn>
                <a:cxn ang="0">
                  <a:pos x="3" y="20"/>
                </a:cxn>
                <a:cxn ang="0">
                  <a:pos x="3" y="20"/>
                </a:cxn>
                <a:cxn ang="0">
                  <a:pos x="3" y="20"/>
                </a:cxn>
                <a:cxn ang="0">
                  <a:pos x="3" y="20"/>
                </a:cxn>
                <a:cxn ang="0">
                  <a:pos x="2" y="20"/>
                </a:cxn>
                <a:cxn ang="0">
                  <a:pos x="2" y="20"/>
                </a:cxn>
                <a:cxn ang="0">
                  <a:pos x="2" y="20"/>
                </a:cxn>
                <a:cxn ang="0">
                  <a:pos x="2" y="20"/>
                </a:cxn>
                <a:cxn ang="0">
                  <a:pos x="3" y="19"/>
                </a:cxn>
              </a:cxnLst>
              <a:rect l="txL" t="txT" r="txR" b="txB"/>
              <a:pathLst>
                <a:path w="42" h="34">
                  <a:moveTo>
                    <a:pt x="3" y="19"/>
                  </a:moveTo>
                  <a:lnTo>
                    <a:pt x="3" y="19"/>
                  </a:lnTo>
                  <a:lnTo>
                    <a:pt x="9" y="0"/>
                  </a:lnTo>
                  <a:lnTo>
                    <a:pt x="9" y="1"/>
                  </a:lnTo>
                  <a:lnTo>
                    <a:pt x="11" y="2"/>
                  </a:lnTo>
                  <a:lnTo>
                    <a:pt x="11" y="3"/>
                  </a:lnTo>
                  <a:lnTo>
                    <a:pt x="12" y="3"/>
                  </a:lnTo>
                  <a:lnTo>
                    <a:pt x="12" y="4"/>
                  </a:lnTo>
                  <a:lnTo>
                    <a:pt x="13" y="4"/>
                  </a:lnTo>
                  <a:lnTo>
                    <a:pt x="13" y="6"/>
                  </a:lnTo>
                  <a:lnTo>
                    <a:pt x="14" y="6"/>
                  </a:lnTo>
                  <a:lnTo>
                    <a:pt x="18" y="7"/>
                  </a:lnTo>
                  <a:lnTo>
                    <a:pt x="23" y="9"/>
                  </a:lnTo>
                  <a:lnTo>
                    <a:pt x="28" y="12"/>
                  </a:lnTo>
                  <a:lnTo>
                    <a:pt x="34" y="15"/>
                  </a:lnTo>
                  <a:lnTo>
                    <a:pt x="38" y="19"/>
                  </a:lnTo>
                  <a:lnTo>
                    <a:pt x="41" y="24"/>
                  </a:lnTo>
                  <a:lnTo>
                    <a:pt x="41" y="30"/>
                  </a:lnTo>
                  <a:lnTo>
                    <a:pt x="41" y="31"/>
                  </a:lnTo>
                  <a:lnTo>
                    <a:pt x="39" y="31"/>
                  </a:lnTo>
                  <a:lnTo>
                    <a:pt x="39" y="33"/>
                  </a:lnTo>
                  <a:lnTo>
                    <a:pt x="33" y="30"/>
                  </a:lnTo>
                  <a:lnTo>
                    <a:pt x="26" y="28"/>
                  </a:lnTo>
                  <a:lnTo>
                    <a:pt x="21" y="25"/>
                  </a:lnTo>
                  <a:lnTo>
                    <a:pt x="14" y="23"/>
                  </a:lnTo>
                  <a:lnTo>
                    <a:pt x="11" y="22"/>
                  </a:lnTo>
                  <a:lnTo>
                    <a:pt x="7" y="20"/>
                  </a:lnTo>
                  <a:lnTo>
                    <a:pt x="4" y="20"/>
                  </a:lnTo>
                  <a:lnTo>
                    <a:pt x="3" y="19"/>
                  </a:lnTo>
                  <a:lnTo>
                    <a:pt x="0" y="22"/>
                  </a:lnTo>
                  <a:lnTo>
                    <a:pt x="1" y="22"/>
                  </a:lnTo>
                  <a:lnTo>
                    <a:pt x="0" y="22"/>
                  </a:lnTo>
                  <a:lnTo>
                    <a:pt x="3" y="19"/>
                  </a:lnTo>
                  <a:lnTo>
                    <a:pt x="2" y="20"/>
                  </a:lnTo>
                  <a:lnTo>
                    <a:pt x="3" y="20"/>
                  </a:lnTo>
                  <a:lnTo>
                    <a:pt x="2" y="20"/>
                  </a:lnTo>
                  <a:lnTo>
                    <a:pt x="3" y="19"/>
                  </a:lnTo>
                </a:path>
              </a:pathLst>
            </a:custGeom>
            <a:solidFill>
              <a:srgbClr val="7F7F7F">
                <a:alpha val="100000"/>
              </a:srgbClr>
            </a:solidFill>
            <a:ln w="9525">
              <a:noFill/>
            </a:ln>
          </p:spPr>
          <p:txBody>
            <a:bodyPr/>
            <a:p>
              <a:endParaRPr lang="zh-CN" altLang="en-US" sz="1800">
                <a:latin typeface="微软雅黑" panose="020B0503020204020204" pitchFamily="34" charset="-122"/>
              </a:endParaRPr>
            </a:p>
          </p:txBody>
        </p:sp>
        <p:sp>
          <p:nvSpPr>
            <p:cNvPr id="96276" name="Freeform 20"/>
            <p:cNvSpPr/>
            <p:nvPr/>
          </p:nvSpPr>
          <p:spPr>
            <a:xfrm>
              <a:off x="4994" y="1657"/>
              <a:ext cx="20" cy="21"/>
            </a:xfrm>
            <a:custGeom>
              <a:avLst/>
              <a:gdLst>
                <a:gd name="txL" fmla="*/ 0 w 20"/>
                <a:gd name="txT" fmla="*/ 0 h 21"/>
                <a:gd name="txR" fmla="*/ 20 w 20"/>
                <a:gd name="txB" fmla="*/ 21 h 21"/>
              </a:gdLst>
              <a:ahLst/>
              <a:cxnLst>
                <a:cxn ang="0">
                  <a:pos x="3" y="0"/>
                </a:cxn>
                <a:cxn ang="0">
                  <a:pos x="6" y="2"/>
                </a:cxn>
                <a:cxn ang="0">
                  <a:pos x="7" y="4"/>
                </a:cxn>
                <a:cxn ang="0">
                  <a:pos x="8" y="8"/>
                </a:cxn>
                <a:cxn ang="0">
                  <a:pos x="11" y="10"/>
                </a:cxn>
                <a:cxn ang="0">
                  <a:pos x="13" y="12"/>
                </a:cxn>
                <a:cxn ang="0">
                  <a:pos x="15" y="16"/>
                </a:cxn>
                <a:cxn ang="0">
                  <a:pos x="16" y="18"/>
                </a:cxn>
                <a:cxn ang="0">
                  <a:pos x="19" y="20"/>
                </a:cxn>
                <a:cxn ang="0">
                  <a:pos x="1" y="18"/>
                </a:cxn>
                <a:cxn ang="0">
                  <a:pos x="0" y="4"/>
                </a:cxn>
                <a:cxn ang="0">
                  <a:pos x="3" y="0"/>
                </a:cxn>
              </a:cxnLst>
              <a:rect l="txL" t="txT" r="txR" b="txB"/>
              <a:pathLst>
                <a:path w="20" h="21">
                  <a:moveTo>
                    <a:pt x="3" y="0"/>
                  </a:moveTo>
                  <a:lnTo>
                    <a:pt x="6" y="2"/>
                  </a:lnTo>
                  <a:lnTo>
                    <a:pt x="7" y="4"/>
                  </a:lnTo>
                  <a:lnTo>
                    <a:pt x="8" y="8"/>
                  </a:lnTo>
                  <a:lnTo>
                    <a:pt x="11" y="10"/>
                  </a:lnTo>
                  <a:lnTo>
                    <a:pt x="13" y="12"/>
                  </a:lnTo>
                  <a:lnTo>
                    <a:pt x="15" y="16"/>
                  </a:lnTo>
                  <a:lnTo>
                    <a:pt x="16" y="18"/>
                  </a:lnTo>
                  <a:lnTo>
                    <a:pt x="19" y="20"/>
                  </a:lnTo>
                  <a:lnTo>
                    <a:pt x="1" y="18"/>
                  </a:lnTo>
                  <a:lnTo>
                    <a:pt x="0" y="4"/>
                  </a:lnTo>
                  <a:lnTo>
                    <a:pt x="3" y="0"/>
                  </a:lnTo>
                </a:path>
              </a:pathLst>
            </a:custGeom>
            <a:solidFill>
              <a:srgbClr val="7F7F7F">
                <a:alpha val="100000"/>
              </a:srgbClr>
            </a:solidFill>
            <a:ln w="9525">
              <a:noFill/>
            </a:ln>
          </p:spPr>
          <p:txBody>
            <a:bodyPr/>
            <a:p>
              <a:endParaRPr lang="zh-CN" altLang="en-US" sz="1800">
                <a:latin typeface="微软雅黑" panose="020B0503020204020204" pitchFamily="34" charset="-122"/>
              </a:endParaRPr>
            </a:p>
          </p:txBody>
        </p:sp>
        <p:sp>
          <p:nvSpPr>
            <p:cNvPr id="96277" name="Freeform 21"/>
            <p:cNvSpPr/>
            <p:nvPr/>
          </p:nvSpPr>
          <p:spPr>
            <a:xfrm>
              <a:off x="4297" y="1236"/>
              <a:ext cx="223" cy="731"/>
            </a:xfrm>
            <a:custGeom>
              <a:avLst/>
              <a:gdLst>
                <a:gd name="txL" fmla="*/ 0 w 223"/>
                <a:gd name="txT" fmla="*/ 0 h 731"/>
                <a:gd name="txR" fmla="*/ 223 w 223"/>
                <a:gd name="txB" fmla="*/ 731 h 731"/>
              </a:gdLst>
              <a:ahLst/>
              <a:cxnLst>
                <a:cxn ang="0">
                  <a:pos x="40" y="411"/>
                </a:cxn>
                <a:cxn ang="0">
                  <a:pos x="19" y="302"/>
                </a:cxn>
                <a:cxn ang="0">
                  <a:pos x="0" y="247"/>
                </a:cxn>
                <a:cxn ang="0">
                  <a:pos x="4" y="226"/>
                </a:cxn>
                <a:cxn ang="0">
                  <a:pos x="13" y="194"/>
                </a:cxn>
                <a:cxn ang="0">
                  <a:pos x="24" y="164"/>
                </a:cxn>
                <a:cxn ang="0">
                  <a:pos x="38" y="146"/>
                </a:cxn>
                <a:cxn ang="0">
                  <a:pos x="58" y="130"/>
                </a:cxn>
                <a:cxn ang="0">
                  <a:pos x="79" y="115"/>
                </a:cxn>
                <a:cxn ang="0">
                  <a:pos x="94" y="106"/>
                </a:cxn>
                <a:cxn ang="0">
                  <a:pos x="94" y="86"/>
                </a:cxn>
                <a:cxn ang="0">
                  <a:pos x="83" y="64"/>
                </a:cxn>
                <a:cxn ang="0">
                  <a:pos x="81" y="55"/>
                </a:cxn>
                <a:cxn ang="0">
                  <a:pos x="81" y="43"/>
                </a:cxn>
                <a:cxn ang="0">
                  <a:pos x="84" y="28"/>
                </a:cxn>
                <a:cxn ang="0">
                  <a:pos x="91" y="17"/>
                </a:cxn>
                <a:cxn ang="0">
                  <a:pos x="95" y="8"/>
                </a:cxn>
                <a:cxn ang="0">
                  <a:pos x="100" y="3"/>
                </a:cxn>
                <a:cxn ang="0">
                  <a:pos x="112" y="1"/>
                </a:cxn>
                <a:cxn ang="0">
                  <a:pos x="133" y="1"/>
                </a:cxn>
                <a:cxn ang="0">
                  <a:pos x="145" y="2"/>
                </a:cxn>
                <a:cxn ang="0">
                  <a:pos x="148" y="6"/>
                </a:cxn>
                <a:cxn ang="0">
                  <a:pos x="153" y="12"/>
                </a:cxn>
                <a:cxn ang="0">
                  <a:pos x="162" y="21"/>
                </a:cxn>
                <a:cxn ang="0">
                  <a:pos x="164" y="34"/>
                </a:cxn>
                <a:cxn ang="0">
                  <a:pos x="163" y="49"/>
                </a:cxn>
                <a:cxn ang="0">
                  <a:pos x="161" y="59"/>
                </a:cxn>
                <a:cxn ang="0">
                  <a:pos x="146" y="92"/>
                </a:cxn>
                <a:cxn ang="0">
                  <a:pos x="147" y="106"/>
                </a:cxn>
                <a:cxn ang="0">
                  <a:pos x="163" y="117"/>
                </a:cxn>
                <a:cxn ang="0">
                  <a:pos x="186" y="132"/>
                </a:cxn>
                <a:cxn ang="0">
                  <a:pos x="203" y="146"/>
                </a:cxn>
                <a:cxn ang="0">
                  <a:pos x="205" y="157"/>
                </a:cxn>
                <a:cxn ang="0">
                  <a:pos x="209" y="189"/>
                </a:cxn>
                <a:cxn ang="0">
                  <a:pos x="214" y="233"/>
                </a:cxn>
                <a:cxn ang="0">
                  <a:pos x="219" y="268"/>
                </a:cxn>
                <a:cxn ang="0">
                  <a:pos x="219" y="286"/>
                </a:cxn>
                <a:cxn ang="0">
                  <a:pos x="220" y="316"/>
                </a:cxn>
                <a:cxn ang="0">
                  <a:pos x="222" y="354"/>
                </a:cxn>
                <a:cxn ang="0">
                  <a:pos x="220" y="390"/>
                </a:cxn>
                <a:cxn ang="0">
                  <a:pos x="217" y="407"/>
                </a:cxn>
                <a:cxn ang="0">
                  <a:pos x="209" y="411"/>
                </a:cxn>
                <a:cxn ang="0">
                  <a:pos x="202" y="412"/>
                </a:cxn>
                <a:cxn ang="0">
                  <a:pos x="195" y="412"/>
                </a:cxn>
                <a:cxn ang="0">
                  <a:pos x="198" y="401"/>
                </a:cxn>
                <a:cxn ang="0">
                  <a:pos x="188" y="404"/>
                </a:cxn>
                <a:cxn ang="0">
                  <a:pos x="190" y="532"/>
                </a:cxn>
                <a:cxn ang="0">
                  <a:pos x="195" y="672"/>
                </a:cxn>
                <a:cxn ang="0">
                  <a:pos x="164" y="690"/>
                </a:cxn>
                <a:cxn ang="0">
                  <a:pos x="119" y="692"/>
                </a:cxn>
                <a:cxn ang="0">
                  <a:pos x="112" y="702"/>
                </a:cxn>
                <a:cxn ang="0">
                  <a:pos x="104" y="716"/>
                </a:cxn>
                <a:cxn ang="0">
                  <a:pos x="93" y="726"/>
                </a:cxn>
                <a:cxn ang="0">
                  <a:pos x="84" y="730"/>
                </a:cxn>
                <a:cxn ang="0">
                  <a:pos x="75" y="728"/>
                </a:cxn>
                <a:cxn ang="0">
                  <a:pos x="66" y="727"/>
                </a:cxn>
                <a:cxn ang="0">
                  <a:pos x="60" y="725"/>
                </a:cxn>
                <a:cxn ang="0">
                  <a:pos x="68" y="699"/>
                </a:cxn>
                <a:cxn ang="0">
                  <a:pos x="54" y="542"/>
                </a:cxn>
                <a:cxn ang="0">
                  <a:pos x="44" y="378"/>
                </a:cxn>
              </a:cxnLst>
              <a:rect l="txL" t="txT" r="txR" b="txB"/>
              <a:pathLst>
                <a:path w="223" h="731">
                  <a:moveTo>
                    <a:pt x="44" y="378"/>
                  </a:moveTo>
                  <a:lnTo>
                    <a:pt x="40" y="411"/>
                  </a:lnTo>
                  <a:lnTo>
                    <a:pt x="12" y="371"/>
                  </a:lnTo>
                  <a:lnTo>
                    <a:pt x="19" y="302"/>
                  </a:lnTo>
                  <a:lnTo>
                    <a:pt x="0" y="251"/>
                  </a:lnTo>
                  <a:lnTo>
                    <a:pt x="0" y="247"/>
                  </a:lnTo>
                  <a:lnTo>
                    <a:pt x="2" y="239"/>
                  </a:lnTo>
                  <a:lnTo>
                    <a:pt x="4" y="226"/>
                  </a:lnTo>
                  <a:lnTo>
                    <a:pt x="8" y="210"/>
                  </a:lnTo>
                  <a:lnTo>
                    <a:pt x="13" y="194"/>
                  </a:lnTo>
                  <a:lnTo>
                    <a:pt x="18" y="178"/>
                  </a:lnTo>
                  <a:lnTo>
                    <a:pt x="24" y="164"/>
                  </a:lnTo>
                  <a:lnTo>
                    <a:pt x="31" y="154"/>
                  </a:lnTo>
                  <a:lnTo>
                    <a:pt x="38" y="146"/>
                  </a:lnTo>
                  <a:lnTo>
                    <a:pt x="48" y="137"/>
                  </a:lnTo>
                  <a:lnTo>
                    <a:pt x="58" y="130"/>
                  </a:lnTo>
                  <a:lnTo>
                    <a:pt x="69" y="121"/>
                  </a:lnTo>
                  <a:lnTo>
                    <a:pt x="79" y="115"/>
                  </a:lnTo>
                  <a:lnTo>
                    <a:pt x="88" y="110"/>
                  </a:lnTo>
                  <a:lnTo>
                    <a:pt x="94" y="106"/>
                  </a:lnTo>
                  <a:lnTo>
                    <a:pt x="96" y="105"/>
                  </a:lnTo>
                  <a:lnTo>
                    <a:pt x="94" y="86"/>
                  </a:lnTo>
                  <a:lnTo>
                    <a:pt x="84" y="65"/>
                  </a:lnTo>
                  <a:lnTo>
                    <a:pt x="83" y="64"/>
                  </a:lnTo>
                  <a:lnTo>
                    <a:pt x="83" y="60"/>
                  </a:lnTo>
                  <a:lnTo>
                    <a:pt x="81" y="55"/>
                  </a:lnTo>
                  <a:lnTo>
                    <a:pt x="81" y="49"/>
                  </a:lnTo>
                  <a:lnTo>
                    <a:pt x="81" y="43"/>
                  </a:lnTo>
                  <a:lnTo>
                    <a:pt x="81" y="35"/>
                  </a:lnTo>
                  <a:lnTo>
                    <a:pt x="84" y="28"/>
                  </a:lnTo>
                  <a:lnTo>
                    <a:pt x="88" y="22"/>
                  </a:lnTo>
                  <a:lnTo>
                    <a:pt x="91" y="17"/>
                  </a:lnTo>
                  <a:lnTo>
                    <a:pt x="94" y="12"/>
                  </a:lnTo>
                  <a:lnTo>
                    <a:pt x="95" y="8"/>
                  </a:lnTo>
                  <a:lnTo>
                    <a:pt x="97" y="6"/>
                  </a:lnTo>
                  <a:lnTo>
                    <a:pt x="100" y="3"/>
                  </a:lnTo>
                  <a:lnTo>
                    <a:pt x="105" y="1"/>
                  </a:lnTo>
                  <a:lnTo>
                    <a:pt x="112" y="1"/>
                  </a:lnTo>
                  <a:lnTo>
                    <a:pt x="122" y="0"/>
                  </a:lnTo>
                  <a:lnTo>
                    <a:pt x="133" y="1"/>
                  </a:lnTo>
                  <a:lnTo>
                    <a:pt x="141" y="1"/>
                  </a:lnTo>
                  <a:lnTo>
                    <a:pt x="145" y="2"/>
                  </a:lnTo>
                  <a:lnTo>
                    <a:pt x="147" y="3"/>
                  </a:lnTo>
                  <a:lnTo>
                    <a:pt x="148" y="6"/>
                  </a:lnTo>
                  <a:lnTo>
                    <a:pt x="151" y="8"/>
                  </a:lnTo>
                  <a:lnTo>
                    <a:pt x="153" y="12"/>
                  </a:lnTo>
                  <a:lnTo>
                    <a:pt x="158" y="16"/>
                  </a:lnTo>
                  <a:lnTo>
                    <a:pt x="162" y="21"/>
                  </a:lnTo>
                  <a:lnTo>
                    <a:pt x="164" y="27"/>
                  </a:lnTo>
                  <a:lnTo>
                    <a:pt x="164" y="34"/>
                  </a:lnTo>
                  <a:lnTo>
                    <a:pt x="164" y="42"/>
                  </a:lnTo>
                  <a:lnTo>
                    <a:pt x="163" y="49"/>
                  </a:lnTo>
                  <a:lnTo>
                    <a:pt x="162" y="55"/>
                  </a:lnTo>
                  <a:lnTo>
                    <a:pt x="161" y="59"/>
                  </a:lnTo>
                  <a:lnTo>
                    <a:pt x="161" y="60"/>
                  </a:lnTo>
                  <a:lnTo>
                    <a:pt x="146" y="92"/>
                  </a:lnTo>
                  <a:lnTo>
                    <a:pt x="145" y="105"/>
                  </a:lnTo>
                  <a:lnTo>
                    <a:pt x="147" y="106"/>
                  </a:lnTo>
                  <a:lnTo>
                    <a:pt x="153" y="111"/>
                  </a:lnTo>
                  <a:lnTo>
                    <a:pt x="163" y="117"/>
                  </a:lnTo>
                  <a:lnTo>
                    <a:pt x="174" y="125"/>
                  </a:lnTo>
                  <a:lnTo>
                    <a:pt x="186" y="132"/>
                  </a:lnTo>
                  <a:lnTo>
                    <a:pt x="195" y="140"/>
                  </a:lnTo>
                  <a:lnTo>
                    <a:pt x="203" y="146"/>
                  </a:lnTo>
                  <a:lnTo>
                    <a:pt x="205" y="149"/>
                  </a:lnTo>
                  <a:lnTo>
                    <a:pt x="205" y="157"/>
                  </a:lnTo>
                  <a:lnTo>
                    <a:pt x="207" y="171"/>
                  </a:lnTo>
                  <a:lnTo>
                    <a:pt x="209" y="189"/>
                  </a:lnTo>
                  <a:lnTo>
                    <a:pt x="212" y="211"/>
                  </a:lnTo>
                  <a:lnTo>
                    <a:pt x="214" y="233"/>
                  </a:lnTo>
                  <a:lnTo>
                    <a:pt x="217" y="252"/>
                  </a:lnTo>
                  <a:lnTo>
                    <a:pt x="219" y="268"/>
                  </a:lnTo>
                  <a:lnTo>
                    <a:pt x="219" y="278"/>
                  </a:lnTo>
                  <a:lnTo>
                    <a:pt x="219" y="286"/>
                  </a:lnTo>
                  <a:lnTo>
                    <a:pt x="220" y="298"/>
                  </a:lnTo>
                  <a:lnTo>
                    <a:pt x="220" y="316"/>
                  </a:lnTo>
                  <a:lnTo>
                    <a:pt x="222" y="334"/>
                  </a:lnTo>
                  <a:lnTo>
                    <a:pt x="222" y="354"/>
                  </a:lnTo>
                  <a:lnTo>
                    <a:pt x="222" y="374"/>
                  </a:lnTo>
                  <a:lnTo>
                    <a:pt x="220" y="390"/>
                  </a:lnTo>
                  <a:lnTo>
                    <a:pt x="218" y="402"/>
                  </a:lnTo>
                  <a:lnTo>
                    <a:pt x="217" y="407"/>
                  </a:lnTo>
                  <a:lnTo>
                    <a:pt x="213" y="410"/>
                  </a:lnTo>
                  <a:lnTo>
                    <a:pt x="209" y="411"/>
                  </a:lnTo>
                  <a:lnTo>
                    <a:pt x="205" y="412"/>
                  </a:lnTo>
                  <a:lnTo>
                    <a:pt x="202" y="412"/>
                  </a:lnTo>
                  <a:lnTo>
                    <a:pt x="198" y="412"/>
                  </a:lnTo>
                  <a:lnTo>
                    <a:pt x="195" y="412"/>
                  </a:lnTo>
                  <a:lnTo>
                    <a:pt x="198" y="401"/>
                  </a:lnTo>
                  <a:lnTo>
                    <a:pt x="207" y="394"/>
                  </a:lnTo>
                  <a:lnTo>
                    <a:pt x="188" y="404"/>
                  </a:lnTo>
                  <a:lnTo>
                    <a:pt x="193" y="501"/>
                  </a:lnTo>
                  <a:lnTo>
                    <a:pt x="190" y="532"/>
                  </a:lnTo>
                  <a:lnTo>
                    <a:pt x="163" y="645"/>
                  </a:lnTo>
                  <a:lnTo>
                    <a:pt x="195" y="672"/>
                  </a:lnTo>
                  <a:lnTo>
                    <a:pt x="200" y="691"/>
                  </a:lnTo>
                  <a:lnTo>
                    <a:pt x="164" y="690"/>
                  </a:lnTo>
                  <a:lnTo>
                    <a:pt x="120" y="691"/>
                  </a:lnTo>
                  <a:lnTo>
                    <a:pt x="119" y="692"/>
                  </a:lnTo>
                  <a:lnTo>
                    <a:pt x="116" y="696"/>
                  </a:lnTo>
                  <a:lnTo>
                    <a:pt x="112" y="702"/>
                  </a:lnTo>
                  <a:lnTo>
                    <a:pt x="109" y="708"/>
                  </a:lnTo>
                  <a:lnTo>
                    <a:pt x="104" y="716"/>
                  </a:lnTo>
                  <a:lnTo>
                    <a:pt x="97" y="722"/>
                  </a:lnTo>
                  <a:lnTo>
                    <a:pt x="93" y="726"/>
                  </a:lnTo>
                  <a:lnTo>
                    <a:pt x="89" y="728"/>
                  </a:lnTo>
                  <a:lnTo>
                    <a:pt x="84" y="730"/>
                  </a:lnTo>
                  <a:lnTo>
                    <a:pt x="79" y="730"/>
                  </a:lnTo>
                  <a:lnTo>
                    <a:pt x="75" y="728"/>
                  </a:lnTo>
                  <a:lnTo>
                    <a:pt x="70" y="727"/>
                  </a:lnTo>
                  <a:lnTo>
                    <a:pt x="66" y="727"/>
                  </a:lnTo>
                  <a:lnTo>
                    <a:pt x="63" y="726"/>
                  </a:lnTo>
                  <a:lnTo>
                    <a:pt x="60" y="725"/>
                  </a:lnTo>
                  <a:lnTo>
                    <a:pt x="68" y="699"/>
                  </a:lnTo>
                  <a:lnTo>
                    <a:pt x="80" y="669"/>
                  </a:lnTo>
                  <a:lnTo>
                    <a:pt x="54" y="542"/>
                  </a:lnTo>
                  <a:lnTo>
                    <a:pt x="48" y="422"/>
                  </a:lnTo>
                  <a:lnTo>
                    <a:pt x="44" y="378"/>
                  </a:lnTo>
                </a:path>
              </a:pathLst>
            </a:custGeom>
            <a:solidFill>
              <a:srgbClr val="CCFFCC">
                <a:alpha val="100000"/>
              </a:srgbClr>
            </a:solidFill>
            <a:ln w="9525">
              <a:noFill/>
            </a:ln>
          </p:spPr>
          <p:txBody>
            <a:bodyPr/>
            <a:p>
              <a:endParaRPr lang="zh-CN" altLang="en-US" sz="1800">
                <a:latin typeface="微软雅黑" panose="020B0503020204020204" pitchFamily="34" charset="-122"/>
              </a:endParaRPr>
            </a:p>
          </p:txBody>
        </p:sp>
        <p:sp>
          <p:nvSpPr>
            <p:cNvPr id="96278" name="Freeform 22"/>
            <p:cNvSpPr/>
            <p:nvPr/>
          </p:nvSpPr>
          <p:spPr>
            <a:xfrm>
              <a:off x="4712" y="1231"/>
              <a:ext cx="222" cy="684"/>
            </a:xfrm>
            <a:custGeom>
              <a:avLst/>
              <a:gdLst>
                <a:gd name="txL" fmla="*/ 0 w 222"/>
                <a:gd name="txT" fmla="*/ 0 h 684"/>
                <a:gd name="txR" fmla="*/ 222 w 222"/>
                <a:gd name="txB" fmla="*/ 684 h 684"/>
              </a:gdLst>
              <a:ahLst/>
              <a:cxnLst>
                <a:cxn ang="0">
                  <a:pos x="182" y="350"/>
                </a:cxn>
                <a:cxn ang="0">
                  <a:pos x="178" y="339"/>
                </a:cxn>
                <a:cxn ang="0">
                  <a:pos x="171" y="298"/>
                </a:cxn>
                <a:cxn ang="0">
                  <a:pos x="183" y="255"/>
                </a:cxn>
                <a:cxn ang="0">
                  <a:pos x="188" y="228"/>
                </a:cxn>
                <a:cxn ang="0">
                  <a:pos x="180" y="162"/>
                </a:cxn>
                <a:cxn ang="0">
                  <a:pos x="152" y="117"/>
                </a:cxn>
                <a:cxn ang="0">
                  <a:pos x="135" y="102"/>
                </a:cxn>
                <a:cxn ang="0">
                  <a:pos x="148" y="85"/>
                </a:cxn>
                <a:cxn ang="0">
                  <a:pos x="142" y="84"/>
                </a:cxn>
                <a:cxn ang="0">
                  <a:pos x="131" y="66"/>
                </a:cxn>
                <a:cxn ang="0">
                  <a:pos x="139" y="38"/>
                </a:cxn>
                <a:cxn ang="0">
                  <a:pos x="112" y="1"/>
                </a:cxn>
                <a:cxn ang="0">
                  <a:pos x="79" y="1"/>
                </a:cxn>
                <a:cxn ang="0">
                  <a:pos x="53" y="11"/>
                </a:cxn>
                <a:cxn ang="0">
                  <a:pos x="53" y="21"/>
                </a:cxn>
                <a:cxn ang="0">
                  <a:pos x="53" y="24"/>
                </a:cxn>
                <a:cxn ang="0">
                  <a:pos x="50" y="34"/>
                </a:cxn>
                <a:cxn ang="0">
                  <a:pos x="55" y="66"/>
                </a:cxn>
                <a:cxn ang="0">
                  <a:pos x="52" y="74"/>
                </a:cxn>
                <a:cxn ang="0">
                  <a:pos x="45" y="81"/>
                </a:cxn>
                <a:cxn ang="0">
                  <a:pos x="53" y="91"/>
                </a:cxn>
                <a:cxn ang="0">
                  <a:pos x="60" y="100"/>
                </a:cxn>
                <a:cxn ang="0">
                  <a:pos x="53" y="109"/>
                </a:cxn>
                <a:cxn ang="0">
                  <a:pos x="43" y="114"/>
                </a:cxn>
                <a:cxn ang="0">
                  <a:pos x="34" y="116"/>
                </a:cxn>
                <a:cxn ang="0">
                  <a:pos x="22" y="131"/>
                </a:cxn>
                <a:cxn ang="0">
                  <a:pos x="8" y="237"/>
                </a:cxn>
                <a:cxn ang="0">
                  <a:pos x="7" y="281"/>
                </a:cxn>
                <a:cxn ang="0">
                  <a:pos x="1" y="308"/>
                </a:cxn>
                <a:cxn ang="0">
                  <a:pos x="7" y="326"/>
                </a:cxn>
                <a:cxn ang="0">
                  <a:pos x="9" y="384"/>
                </a:cxn>
                <a:cxn ang="0">
                  <a:pos x="7" y="436"/>
                </a:cxn>
                <a:cxn ang="0">
                  <a:pos x="14" y="466"/>
                </a:cxn>
                <a:cxn ang="0">
                  <a:pos x="19" y="471"/>
                </a:cxn>
                <a:cxn ang="0">
                  <a:pos x="26" y="526"/>
                </a:cxn>
                <a:cxn ang="0">
                  <a:pos x="31" y="599"/>
                </a:cxn>
                <a:cxn ang="0">
                  <a:pos x="22" y="643"/>
                </a:cxn>
                <a:cxn ang="0">
                  <a:pos x="12" y="666"/>
                </a:cxn>
                <a:cxn ang="0">
                  <a:pos x="17" y="681"/>
                </a:cxn>
                <a:cxn ang="0">
                  <a:pos x="37" y="681"/>
                </a:cxn>
                <a:cxn ang="0">
                  <a:pos x="53" y="654"/>
                </a:cxn>
                <a:cxn ang="0">
                  <a:pos x="53" y="612"/>
                </a:cxn>
                <a:cxn ang="0">
                  <a:pos x="57" y="594"/>
                </a:cxn>
                <a:cxn ang="0">
                  <a:pos x="65" y="551"/>
                </a:cxn>
                <a:cxn ang="0">
                  <a:pos x="70" y="514"/>
                </a:cxn>
                <a:cxn ang="0">
                  <a:pos x="70" y="494"/>
                </a:cxn>
                <a:cxn ang="0">
                  <a:pos x="93" y="510"/>
                </a:cxn>
                <a:cxn ang="0">
                  <a:pos x="98" y="654"/>
                </a:cxn>
                <a:cxn ang="0">
                  <a:pos x="101" y="668"/>
                </a:cxn>
                <a:cxn ang="0">
                  <a:pos x="112" y="681"/>
                </a:cxn>
                <a:cxn ang="0">
                  <a:pos x="127" y="676"/>
                </a:cxn>
                <a:cxn ang="0">
                  <a:pos x="136" y="634"/>
                </a:cxn>
                <a:cxn ang="0">
                  <a:pos x="131" y="593"/>
                </a:cxn>
                <a:cxn ang="0">
                  <a:pos x="140" y="549"/>
                </a:cxn>
                <a:cxn ang="0">
                  <a:pos x="139" y="529"/>
                </a:cxn>
                <a:cxn ang="0">
                  <a:pos x="137" y="514"/>
                </a:cxn>
              </a:cxnLst>
              <a:rect l="txL" t="txT" r="txR" b="txB"/>
              <a:pathLst>
                <a:path w="222" h="684">
                  <a:moveTo>
                    <a:pt x="221" y="356"/>
                  </a:moveTo>
                  <a:lnTo>
                    <a:pt x="183" y="354"/>
                  </a:lnTo>
                  <a:lnTo>
                    <a:pt x="183" y="353"/>
                  </a:lnTo>
                  <a:lnTo>
                    <a:pt x="182" y="350"/>
                  </a:lnTo>
                  <a:lnTo>
                    <a:pt x="182" y="348"/>
                  </a:lnTo>
                  <a:lnTo>
                    <a:pt x="181" y="344"/>
                  </a:lnTo>
                  <a:lnTo>
                    <a:pt x="181" y="342"/>
                  </a:lnTo>
                  <a:lnTo>
                    <a:pt x="178" y="339"/>
                  </a:lnTo>
                  <a:lnTo>
                    <a:pt x="176" y="337"/>
                  </a:lnTo>
                  <a:lnTo>
                    <a:pt x="173" y="335"/>
                  </a:lnTo>
                  <a:lnTo>
                    <a:pt x="168" y="303"/>
                  </a:lnTo>
                  <a:lnTo>
                    <a:pt x="171" y="298"/>
                  </a:lnTo>
                  <a:lnTo>
                    <a:pt x="173" y="290"/>
                  </a:lnTo>
                  <a:lnTo>
                    <a:pt x="177" y="278"/>
                  </a:lnTo>
                  <a:lnTo>
                    <a:pt x="180" y="266"/>
                  </a:lnTo>
                  <a:lnTo>
                    <a:pt x="183" y="255"/>
                  </a:lnTo>
                  <a:lnTo>
                    <a:pt x="186" y="245"/>
                  </a:lnTo>
                  <a:lnTo>
                    <a:pt x="187" y="237"/>
                  </a:lnTo>
                  <a:lnTo>
                    <a:pt x="188" y="234"/>
                  </a:lnTo>
                  <a:lnTo>
                    <a:pt x="188" y="228"/>
                  </a:lnTo>
                  <a:lnTo>
                    <a:pt x="187" y="215"/>
                  </a:lnTo>
                  <a:lnTo>
                    <a:pt x="184" y="199"/>
                  </a:lnTo>
                  <a:lnTo>
                    <a:pt x="182" y="180"/>
                  </a:lnTo>
                  <a:lnTo>
                    <a:pt x="180" y="162"/>
                  </a:lnTo>
                  <a:lnTo>
                    <a:pt x="175" y="145"/>
                  </a:lnTo>
                  <a:lnTo>
                    <a:pt x="170" y="132"/>
                  </a:lnTo>
                  <a:lnTo>
                    <a:pt x="165" y="125"/>
                  </a:lnTo>
                  <a:lnTo>
                    <a:pt x="152" y="117"/>
                  </a:lnTo>
                  <a:lnTo>
                    <a:pt x="144" y="112"/>
                  </a:lnTo>
                  <a:lnTo>
                    <a:pt x="139" y="107"/>
                  </a:lnTo>
                  <a:lnTo>
                    <a:pt x="136" y="105"/>
                  </a:lnTo>
                  <a:lnTo>
                    <a:pt x="135" y="102"/>
                  </a:lnTo>
                  <a:lnTo>
                    <a:pt x="136" y="102"/>
                  </a:lnTo>
                  <a:lnTo>
                    <a:pt x="136" y="101"/>
                  </a:lnTo>
                  <a:lnTo>
                    <a:pt x="137" y="101"/>
                  </a:lnTo>
                  <a:lnTo>
                    <a:pt x="148" y="85"/>
                  </a:lnTo>
                  <a:lnTo>
                    <a:pt x="147" y="85"/>
                  </a:lnTo>
                  <a:lnTo>
                    <a:pt x="146" y="85"/>
                  </a:lnTo>
                  <a:lnTo>
                    <a:pt x="145" y="84"/>
                  </a:lnTo>
                  <a:lnTo>
                    <a:pt x="142" y="84"/>
                  </a:lnTo>
                  <a:lnTo>
                    <a:pt x="140" y="81"/>
                  </a:lnTo>
                  <a:lnTo>
                    <a:pt x="136" y="78"/>
                  </a:lnTo>
                  <a:lnTo>
                    <a:pt x="134" y="73"/>
                  </a:lnTo>
                  <a:lnTo>
                    <a:pt x="131" y="66"/>
                  </a:lnTo>
                  <a:lnTo>
                    <a:pt x="131" y="59"/>
                  </a:lnTo>
                  <a:lnTo>
                    <a:pt x="134" y="52"/>
                  </a:lnTo>
                  <a:lnTo>
                    <a:pt x="136" y="45"/>
                  </a:lnTo>
                  <a:lnTo>
                    <a:pt x="139" y="38"/>
                  </a:lnTo>
                  <a:lnTo>
                    <a:pt x="139" y="29"/>
                  </a:lnTo>
                  <a:lnTo>
                    <a:pt x="135" y="21"/>
                  </a:lnTo>
                  <a:lnTo>
                    <a:pt x="127" y="12"/>
                  </a:lnTo>
                  <a:lnTo>
                    <a:pt x="112" y="1"/>
                  </a:lnTo>
                  <a:lnTo>
                    <a:pt x="108" y="0"/>
                  </a:lnTo>
                  <a:lnTo>
                    <a:pt x="99" y="0"/>
                  </a:lnTo>
                  <a:lnTo>
                    <a:pt x="90" y="0"/>
                  </a:lnTo>
                  <a:lnTo>
                    <a:pt x="79" y="1"/>
                  </a:lnTo>
                  <a:lnTo>
                    <a:pt x="69" y="3"/>
                  </a:lnTo>
                  <a:lnTo>
                    <a:pt x="62" y="4"/>
                  </a:lnTo>
                  <a:lnTo>
                    <a:pt x="55" y="8"/>
                  </a:lnTo>
                  <a:lnTo>
                    <a:pt x="53" y="11"/>
                  </a:lnTo>
                  <a:lnTo>
                    <a:pt x="53" y="13"/>
                  </a:lnTo>
                  <a:lnTo>
                    <a:pt x="53" y="16"/>
                  </a:lnTo>
                  <a:lnTo>
                    <a:pt x="53" y="18"/>
                  </a:lnTo>
                  <a:lnTo>
                    <a:pt x="53" y="21"/>
                  </a:lnTo>
                  <a:lnTo>
                    <a:pt x="53" y="22"/>
                  </a:lnTo>
                  <a:lnTo>
                    <a:pt x="53" y="23"/>
                  </a:lnTo>
                  <a:lnTo>
                    <a:pt x="53" y="24"/>
                  </a:lnTo>
                  <a:lnTo>
                    <a:pt x="52" y="26"/>
                  </a:lnTo>
                  <a:lnTo>
                    <a:pt x="52" y="27"/>
                  </a:lnTo>
                  <a:lnTo>
                    <a:pt x="50" y="30"/>
                  </a:lnTo>
                  <a:lnTo>
                    <a:pt x="50" y="34"/>
                  </a:lnTo>
                  <a:lnTo>
                    <a:pt x="50" y="40"/>
                  </a:lnTo>
                  <a:lnTo>
                    <a:pt x="50" y="48"/>
                  </a:lnTo>
                  <a:lnTo>
                    <a:pt x="53" y="57"/>
                  </a:lnTo>
                  <a:lnTo>
                    <a:pt x="55" y="66"/>
                  </a:lnTo>
                  <a:lnTo>
                    <a:pt x="55" y="71"/>
                  </a:lnTo>
                  <a:lnTo>
                    <a:pt x="55" y="73"/>
                  </a:lnTo>
                  <a:lnTo>
                    <a:pt x="54" y="74"/>
                  </a:lnTo>
                  <a:lnTo>
                    <a:pt x="52" y="74"/>
                  </a:lnTo>
                  <a:lnTo>
                    <a:pt x="49" y="75"/>
                  </a:lnTo>
                  <a:lnTo>
                    <a:pt x="47" y="75"/>
                  </a:lnTo>
                  <a:lnTo>
                    <a:pt x="45" y="78"/>
                  </a:lnTo>
                  <a:lnTo>
                    <a:pt x="45" y="81"/>
                  </a:lnTo>
                  <a:lnTo>
                    <a:pt x="47" y="84"/>
                  </a:lnTo>
                  <a:lnTo>
                    <a:pt x="48" y="86"/>
                  </a:lnTo>
                  <a:lnTo>
                    <a:pt x="50" y="89"/>
                  </a:lnTo>
                  <a:lnTo>
                    <a:pt x="53" y="91"/>
                  </a:lnTo>
                  <a:lnTo>
                    <a:pt x="55" y="94"/>
                  </a:lnTo>
                  <a:lnTo>
                    <a:pt x="58" y="95"/>
                  </a:lnTo>
                  <a:lnTo>
                    <a:pt x="59" y="97"/>
                  </a:lnTo>
                  <a:lnTo>
                    <a:pt x="60" y="100"/>
                  </a:lnTo>
                  <a:lnTo>
                    <a:pt x="60" y="101"/>
                  </a:lnTo>
                  <a:lnTo>
                    <a:pt x="59" y="104"/>
                  </a:lnTo>
                  <a:lnTo>
                    <a:pt x="55" y="106"/>
                  </a:lnTo>
                  <a:lnTo>
                    <a:pt x="53" y="109"/>
                  </a:lnTo>
                  <a:lnTo>
                    <a:pt x="49" y="111"/>
                  </a:lnTo>
                  <a:lnTo>
                    <a:pt x="45" y="112"/>
                  </a:lnTo>
                  <a:lnTo>
                    <a:pt x="43" y="114"/>
                  </a:lnTo>
                  <a:lnTo>
                    <a:pt x="42" y="114"/>
                  </a:lnTo>
                  <a:lnTo>
                    <a:pt x="39" y="114"/>
                  </a:lnTo>
                  <a:lnTo>
                    <a:pt x="37" y="115"/>
                  </a:lnTo>
                  <a:lnTo>
                    <a:pt x="34" y="116"/>
                  </a:lnTo>
                  <a:lnTo>
                    <a:pt x="31" y="117"/>
                  </a:lnTo>
                  <a:lnTo>
                    <a:pt x="27" y="121"/>
                  </a:lnTo>
                  <a:lnTo>
                    <a:pt x="24" y="125"/>
                  </a:lnTo>
                  <a:lnTo>
                    <a:pt x="22" y="131"/>
                  </a:lnTo>
                  <a:lnTo>
                    <a:pt x="11" y="171"/>
                  </a:lnTo>
                  <a:lnTo>
                    <a:pt x="6" y="200"/>
                  </a:lnTo>
                  <a:lnTo>
                    <a:pt x="6" y="221"/>
                  </a:lnTo>
                  <a:lnTo>
                    <a:pt x="8" y="237"/>
                  </a:lnTo>
                  <a:lnTo>
                    <a:pt x="11" y="249"/>
                  </a:lnTo>
                  <a:lnTo>
                    <a:pt x="13" y="259"/>
                  </a:lnTo>
                  <a:lnTo>
                    <a:pt x="12" y="268"/>
                  </a:lnTo>
                  <a:lnTo>
                    <a:pt x="7" y="281"/>
                  </a:lnTo>
                  <a:lnTo>
                    <a:pt x="3" y="290"/>
                  </a:lnTo>
                  <a:lnTo>
                    <a:pt x="1" y="296"/>
                  </a:lnTo>
                  <a:lnTo>
                    <a:pt x="0" y="302"/>
                  </a:lnTo>
                  <a:lnTo>
                    <a:pt x="1" y="308"/>
                  </a:lnTo>
                  <a:lnTo>
                    <a:pt x="1" y="313"/>
                  </a:lnTo>
                  <a:lnTo>
                    <a:pt x="3" y="318"/>
                  </a:lnTo>
                  <a:lnTo>
                    <a:pt x="4" y="322"/>
                  </a:lnTo>
                  <a:lnTo>
                    <a:pt x="7" y="326"/>
                  </a:lnTo>
                  <a:lnTo>
                    <a:pt x="8" y="333"/>
                  </a:lnTo>
                  <a:lnTo>
                    <a:pt x="9" y="347"/>
                  </a:lnTo>
                  <a:lnTo>
                    <a:pt x="9" y="364"/>
                  </a:lnTo>
                  <a:lnTo>
                    <a:pt x="9" y="384"/>
                  </a:lnTo>
                  <a:lnTo>
                    <a:pt x="8" y="404"/>
                  </a:lnTo>
                  <a:lnTo>
                    <a:pt x="8" y="420"/>
                  </a:lnTo>
                  <a:lnTo>
                    <a:pt x="7" y="432"/>
                  </a:lnTo>
                  <a:lnTo>
                    <a:pt x="7" y="436"/>
                  </a:lnTo>
                  <a:lnTo>
                    <a:pt x="8" y="447"/>
                  </a:lnTo>
                  <a:lnTo>
                    <a:pt x="9" y="456"/>
                  </a:lnTo>
                  <a:lnTo>
                    <a:pt x="12" y="462"/>
                  </a:lnTo>
                  <a:lnTo>
                    <a:pt x="14" y="466"/>
                  </a:lnTo>
                  <a:lnTo>
                    <a:pt x="16" y="468"/>
                  </a:lnTo>
                  <a:lnTo>
                    <a:pt x="18" y="469"/>
                  </a:lnTo>
                  <a:lnTo>
                    <a:pt x="19" y="471"/>
                  </a:lnTo>
                  <a:lnTo>
                    <a:pt x="21" y="475"/>
                  </a:lnTo>
                  <a:lnTo>
                    <a:pt x="22" y="488"/>
                  </a:lnTo>
                  <a:lnTo>
                    <a:pt x="23" y="505"/>
                  </a:lnTo>
                  <a:lnTo>
                    <a:pt x="26" y="526"/>
                  </a:lnTo>
                  <a:lnTo>
                    <a:pt x="27" y="547"/>
                  </a:lnTo>
                  <a:lnTo>
                    <a:pt x="29" y="568"/>
                  </a:lnTo>
                  <a:lnTo>
                    <a:pt x="31" y="587"/>
                  </a:lnTo>
                  <a:lnTo>
                    <a:pt x="31" y="599"/>
                  </a:lnTo>
                  <a:lnTo>
                    <a:pt x="29" y="611"/>
                  </a:lnTo>
                  <a:lnTo>
                    <a:pt x="28" y="622"/>
                  </a:lnTo>
                  <a:lnTo>
                    <a:pt x="24" y="633"/>
                  </a:lnTo>
                  <a:lnTo>
                    <a:pt x="22" y="643"/>
                  </a:lnTo>
                  <a:lnTo>
                    <a:pt x="18" y="653"/>
                  </a:lnTo>
                  <a:lnTo>
                    <a:pt x="14" y="660"/>
                  </a:lnTo>
                  <a:lnTo>
                    <a:pt x="13" y="665"/>
                  </a:lnTo>
                  <a:lnTo>
                    <a:pt x="12" y="666"/>
                  </a:lnTo>
                  <a:lnTo>
                    <a:pt x="9" y="680"/>
                  </a:lnTo>
                  <a:lnTo>
                    <a:pt x="11" y="680"/>
                  </a:lnTo>
                  <a:lnTo>
                    <a:pt x="13" y="681"/>
                  </a:lnTo>
                  <a:lnTo>
                    <a:pt x="17" y="681"/>
                  </a:lnTo>
                  <a:lnTo>
                    <a:pt x="21" y="683"/>
                  </a:lnTo>
                  <a:lnTo>
                    <a:pt x="26" y="683"/>
                  </a:lnTo>
                  <a:lnTo>
                    <a:pt x="32" y="683"/>
                  </a:lnTo>
                  <a:lnTo>
                    <a:pt x="37" y="681"/>
                  </a:lnTo>
                  <a:lnTo>
                    <a:pt x="43" y="680"/>
                  </a:lnTo>
                  <a:lnTo>
                    <a:pt x="48" y="675"/>
                  </a:lnTo>
                  <a:lnTo>
                    <a:pt x="50" y="665"/>
                  </a:lnTo>
                  <a:lnTo>
                    <a:pt x="53" y="654"/>
                  </a:lnTo>
                  <a:lnTo>
                    <a:pt x="53" y="642"/>
                  </a:lnTo>
                  <a:lnTo>
                    <a:pt x="53" y="629"/>
                  </a:lnTo>
                  <a:lnTo>
                    <a:pt x="53" y="619"/>
                  </a:lnTo>
                  <a:lnTo>
                    <a:pt x="53" y="612"/>
                  </a:lnTo>
                  <a:lnTo>
                    <a:pt x="53" y="609"/>
                  </a:lnTo>
                  <a:lnTo>
                    <a:pt x="53" y="607"/>
                  </a:lnTo>
                  <a:lnTo>
                    <a:pt x="54" y="602"/>
                  </a:lnTo>
                  <a:lnTo>
                    <a:pt x="57" y="594"/>
                  </a:lnTo>
                  <a:lnTo>
                    <a:pt x="58" y="585"/>
                  </a:lnTo>
                  <a:lnTo>
                    <a:pt x="60" y="573"/>
                  </a:lnTo>
                  <a:lnTo>
                    <a:pt x="63" y="562"/>
                  </a:lnTo>
                  <a:lnTo>
                    <a:pt x="65" y="551"/>
                  </a:lnTo>
                  <a:lnTo>
                    <a:pt x="68" y="540"/>
                  </a:lnTo>
                  <a:lnTo>
                    <a:pt x="69" y="531"/>
                  </a:lnTo>
                  <a:lnTo>
                    <a:pt x="69" y="523"/>
                  </a:lnTo>
                  <a:lnTo>
                    <a:pt x="70" y="514"/>
                  </a:lnTo>
                  <a:lnTo>
                    <a:pt x="70" y="508"/>
                  </a:lnTo>
                  <a:lnTo>
                    <a:pt x="70" y="502"/>
                  </a:lnTo>
                  <a:lnTo>
                    <a:pt x="70" y="497"/>
                  </a:lnTo>
                  <a:lnTo>
                    <a:pt x="70" y="494"/>
                  </a:lnTo>
                  <a:lnTo>
                    <a:pt x="70" y="493"/>
                  </a:lnTo>
                  <a:lnTo>
                    <a:pt x="85" y="493"/>
                  </a:lnTo>
                  <a:lnTo>
                    <a:pt x="86" y="510"/>
                  </a:lnTo>
                  <a:lnTo>
                    <a:pt x="93" y="510"/>
                  </a:lnTo>
                  <a:lnTo>
                    <a:pt x="93" y="511"/>
                  </a:lnTo>
                  <a:lnTo>
                    <a:pt x="108" y="606"/>
                  </a:lnTo>
                  <a:lnTo>
                    <a:pt x="98" y="653"/>
                  </a:lnTo>
                  <a:lnTo>
                    <a:pt x="98" y="654"/>
                  </a:lnTo>
                  <a:lnTo>
                    <a:pt x="99" y="656"/>
                  </a:lnTo>
                  <a:lnTo>
                    <a:pt x="99" y="659"/>
                  </a:lnTo>
                  <a:lnTo>
                    <a:pt x="100" y="664"/>
                  </a:lnTo>
                  <a:lnTo>
                    <a:pt x="101" y="668"/>
                  </a:lnTo>
                  <a:lnTo>
                    <a:pt x="104" y="673"/>
                  </a:lnTo>
                  <a:lnTo>
                    <a:pt x="106" y="676"/>
                  </a:lnTo>
                  <a:lnTo>
                    <a:pt x="109" y="680"/>
                  </a:lnTo>
                  <a:lnTo>
                    <a:pt x="112" y="681"/>
                  </a:lnTo>
                  <a:lnTo>
                    <a:pt x="116" y="681"/>
                  </a:lnTo>
                  <a:lnTo>
                    <a:pt x="121" y="680"/>
                  </a:lnTo>
                  <a:lnTo>
                    <a:pt x="125" y="679"/>
                  </a:lnTo>
                  <a:lnTo>
                    <a:pt x="127" y="676"/>
                  </a:lnTo>
                  <a:lnTo>
                    <a:pt x="130" y="674"/>
                  </a:lnTo>
                  <a:lnTo>
                    <a:pt x="132" y="671"/>
                  </a:lnTo>
                  <a:lnTo>
                    <a:pt x="136" y="634"/>
                  </a:lnTo>
                  <a:lnTo>
                    <a:pt x="126" y="611"/>
                  </a:lnTo>
                  <a:lnTo>
                    <a:pt x="126" y="608"/>
                  </a:lnTo>
                  <a:lnTo>
                    <a:pt x="129" y="602"/>
                  </a:lnTo>
                  <a:lnTo>
                    <a:pt x="131" y="593"/>
                  </a:lnTo>
                  <a:lnTo>
                    <a:pt x="134" y="582"/>
                  </a:lnTo>
                  <a:lnTo>
                    <a:pt x="136" y="570"/>
                  </a:lnTo>
                  <a:lnTo>
                    <a:pt x="139" y="559"/>
                  </a:lnTo>
                  <a:lnTo>
                    <a:pt x="140" y="549"/>
                  </a:lnTo>
                  <a:lnTo>
                    <a:pt x="140" y="540"/>
                  </a:lnTo>
                  <a:lnTo>
                    <a:pt x="140" y="536"/>
                  </a:lnTo>
                  <a:lnTo>
                    <a:pt x="140" y="533"/>
                  </a:lnTo>
                  <a:lnTo>
                    <a:pt x="139" y="529"/>
                  </a:lnTo>
                  <a:lnTo>
                    <a:pt x="139" y="525"/>
                  </a:lnTo>
                  <a:lnTo>
                    <a:pt x="139" y="521"/>
                  </a:lnTo>
                  <a:lnTo>
                    <a:pt x="137" y="518"/>
                  </a:lnTo>
                  <a:lnTo>
                    <a:pt x="137" y="514"/>
                  </a:lnTo>
                  <a:lnTo>
                    <a:pt x="137" y="510"/>
                  </a:lnTo>
                  <a:lnTo>
                    <a:pt x="221" y="509"/>
                  </a:lnTo>
                  <a:lnTo>
                    <a:pt x="221" y="356"/>
                  </a:lnTo>
                </a:path>
              </a:pathLst>
            </a:custGeom>
            <a:solidFill>
              <a:srgbClr val="00CC00">
                <a:alpha val="100000"/>
              </a:srgbClr>
            </a:solidFill>
            <a:ln w="9525">
              <a:noFill/>
            </a:ln>
          </p:spPr>
          <p:txBody>
            <a:bodyPr/>
            <a:p>
              <a:endParaRPr lang="zh-CN" altLang="en-US" sz="1800">
                <a:latin typeface="微软雅黑" panose="020B0503020204020204" pitchFamily="34" charset="-122"/>
              </a:endParaRPr>
            </a:p>
          </p:txBody>
        </p:sp>
        <p:sp>
          <p:nvSpPr>
            <p:cNvPr id="96279" name="Freeform 23"/>
            <p:cNvSpPr/>
            <p:nvPr/>
          </p:nvSpPr>
          <p:spPr>
            <a:xfrm>
              <a:off x="4430" y="1334"/>
              <a:ext cx="233" cy="687"/>
            </a:xfrm>
            <a:custGeom>
              <a:avLst/>
              <a:gdLst>
                <a:gd name="txL" fmla="*/ 0 w 233"/>
                <a:gd name="txT" fmla="*/ 0 h 687"/>
                <a:gd name="txR" fmla="*/ 233 w 233"/>
                <a:gd name="txB" fmla="*/ 687 h 687"/>
              </a:gdLst>
              <a:ahLst/>
              <a:cxnLst>
                <a:cxn ang="0">
                  <a:pos x="214" y="646"/>
                </a:cxn>
                <a:cxn ang="0">
                  <a:pos x="183" y="612"/>
                </a:cxn>
                <a:cxn ang="0">
                  <a:pos x="184" y="552"/>
                </a:cxn>
                <a:cxn ang="0">
                  <a:pos x="192" y="479"/>
                </a:cxn>
                <a:cxn ang="0">
                  <a:pos x="196" y="473"/>
                </a:cxn>
                <a:cxn ang="0">
                  <a:pos x="203" y="450"/>
                </a:cxn>
                <a:cxn ang="0">
                  <a:pos x="191" y="307"/>
                </a:cxn>
                <a:cxn ang="0">
                  <a:pos x="198" y="325"/>
                </a:cxn>
                <a:cxn ang="0">
                  <a:pos x="207" y="325"/>
                </a:cxn>
                <a:cxn ang="0">
                  <a:pos x="212" y="307"/>
                </a:cxn>
                <a:cxn ang="0">
                  <a:pos x="199" y="273"/>
                </a:cxn>
                <a:cxn ang="0">
                  <a:pos x="205" y="226"/>
                </a:cxn>
                <a:cxn ang="0">
                  <a:pos x="187" y="128"/>
                </a:cxn>
                <a:cxn ang="0">
                  <a:pos x="165" y="107"/>
                </a:cxn>
                <a:cxn ang="0">
                  <a:pos x="156" y="102"/>
                </a:cxn>
                <a:cxn ang="0">
                  <a:pos x="165" y="99"/>
                </a:cxn>
                <a:cxn ang="0">
                  <a:pos x="171" y="85"/>
                </a:cxn>
                <a:cxn ang="0">
                  <a:pos x="165" y="68"/>
                </a:cxn>
                <a:cxn ang="0">
                  <a:pos x="155" y="49"/>
                </a:cxn>
                <a:cxn ang="0">
                  <a:pos x="151" y="32"/>
                </a:cxn>
                <a:cxn ang="0">
                  <a:pos x="150" y="24"/>
                </a:cxn>
                <a:cxn ang="0">
                  <a:pos x="147" y="13"/>
                </a:cxn>
                <a:cxn ang="0">
                  <a:pos x="145" y="2"/>
                </a:cxn>
                <a:cxn ang="0">
                  <a:pos x="119" y="1"/>
                </a:cxn>
                <a:cxn ang="0">
                  <a:pos x="95" y="8"/>
                </a:cxn>
                <a:cxn ang="0">
                  <a:pos x="79" y="35"/>
                </a:cxn>
                <a:cxn ang="0">
                  <a:pos x="68" y="68"/>
                </a:cxn>
                <a:cxn ang="0">
                  <a:pos x="55" y="86"/>
                </a:cxn>
                <a:cxn ang="0">
                  <a:pos x="59" y="99"/>
                </a:cxn>
                <a:cxn ang="0">
                  <a:pos x="65" y="104"/>
                </a:cxn>
                <a:cxn ang="0">
                  <a:pos x="59" y="116"/>
                </a:cxn>
                <a:cxn ang="0">
                  <a:pos x="29" y="179"/>
                </a:cxn>
                <a:cxn ang="0">
                  <a:pos x="12" y="240"/>
                </a:cxn>
                <a:cxn ang="0">
                  <a:pos x="16" y="250"/>
                </a:cxn>
                <a:cxn ang="0">
                  <a:pos x="23" y="264"/>
                </a:cxn>
                <a:cxn ang="0">
                  <a:pos x="4" y="331"/>
                </a:cxn>
                <a:cxn ang="0">
                  <a:pos x="1" y="391"/>
                </a:cxn>
                <a:cxn ang="0">
                  <a:pos x="12" y="399"/>
                </a:cxn>
                <a:cxn ang="0">
                  <a:pos x="35" y="404"/>
                </a:cxn>
                <a:cxn ang="0">
                  <a:pos x="38" y="438"/>
                </a:cxn>
                <a:cxn ang="0">
                  <a:pos x="35" y="463"/>
                </a:cxn>
                <a:cxn ang="0">
                  <a:pos x="44" y="470"/>
                </a:cxn>
                <a:cxn ang="0">
                  <a:pos x="63" y="477"/>
                </a:cxn>
                <a:cxn ang="0">
                  <a:pos x="69" y="490"/>
                </a:cxn>
                <a:cxn ang="0">
                  <a:pos x="76" y="515"/>
                </a:cxn>
                <a:cxn ang="0">
                  <a:pos x="76" y="520"/>
                </a:cxn>
                <a:cxn ang="0">
                  <a:pos x="73" y="537"/>
                </a:cxn>
                <a:cxn ang="0">
                  <a:pos x="75" y="574"/>
                </a:cxn>
                <a:cxn ang="0">
                  <a:pos x="85" y="612"/>
                </a:cxn>
                <a:cxn ang="0">
                  <a:pos x="80" y="676"/>
                </a:cxn>
                <a:cxn ang="0">
                  <a:pos x="91" y="684"/>
                </a:cxn>
                <a:cxn ang="0">
                  <a:pos x="106" y="681"/>
                </a:cxn>
                <a:cxn ang="0">
                  <a:pos x="112" y="663"/>
                </a:cxn>
                <a:cxn ang="0">
                  <a:pos x="105" y="609"/>
                </a:cxn>
                <a:cxn ang="0">
                  <a:pos x="141" y="497"/>
                </a:cxn>
                <a:cxn ang="0">
                  <a:pos x="142" y="518"/>
                </a:cxn>
                <a:cxn ang="0">
                  <a:pos x="146" y="554"/>
                </a:cxn>
                <a:cxn ang="0">
                  <a:pos x="156" y="598"/>
                </a:cxn>
                <a:cxn ang="0">
                  <a:pos x="156" y="655"/>
                </a:cxn>
                <a:cxn ang="0">
                  <a:pos x="171" y="655"/>
                </a:cxn>
                <a:cxn ang="0">
                  <a:pos x="188" y="663"/>
                </a:cxn>
                <a:cxn ang="0">
                  <a:pos x="210" y="672"/>
                </a:cxn>
                <a:cxn ang="0">
                  <a:pos x="229" y="669"/>
                </a:cxn>
              </a:cxnLst>
              <a:rect l="txL" t="txT" r="txR" b="txB"/>
              <a:pathLst>
                <a:path w="233" h="687">
                  <a:moveTo>
                    <a:pt x="230" y="656"/>
                  </a:moveTo>
                  <a:lnTo>
                    <a:pt x="228" y="655"/>
                  </a:lnTo>
                  <a:lnTo>
                    <a:pt x="223" y="652"/>
                  </a:lnTo>
                  <a:lnTo>
                    <a:pt x="214" y="646"/>
                  </a:lnTo>
                  <a:lnTo>
                    <a:pt x="205" y="640"/>
                  </a:lnTo>
                  <a:lnTo>
                    <a:pt x="197" y="631"/>
                  </a:lnTo>
                  <a:lnTo>
                    <a:pt x="188" y="622"/>
                  </a:lnTo>
                  <a:lnTo>
                    <a:pt x="183" y="612"/>
                  </a:lnTo>
                  <a:lnTo>
                    <a:pt x="181" y="604"/>
                  </a:lnTo>
                  <a:lnTo>
                    <a:pt x="182" y="590"/>
                  </a:lnTo>
                  <a:lnTo>
                    <a:pt x="183" y="573"/>
                  </a:lnTo>
                  <a:lnTo>
                    <a:pt x="184" y="552"/>
                  </a:lnTo>
                  <a:lnTo>
                    <a:pt x="187" y="529"/>
                  </a:lnTo>
                  <a:lnTo>
                    <a:pt x="188" y="508"/>
                  </a:lnTo>
                  <a:lnTo>
                    <a:pt x="191" y="491"/>
                  </a:lnTo>
                  <a:lnTo>
                    <a:pt x="192" y="479"/>
                  </a:lnTo>
                  <a:lnTo>
                    <a:pt x="192" y="475"/>
                  </a:lnTo>
                  <a:lnTo>
                    <a:pt x="192" y="474"/>
                  </a:lnTo>
                  <a:lnTo>
                    <a:pt x="193" y="474"/>
                  </a:lnTo>
                  <a:lnTo>
                    <a:pt x="196" y="473"/>
                  </a:lnTo>
                  <a:lnTo>
                    <a:pt x="198" y="469"/>
                  </a:lnTo>
                  <a:lnTo>
                    <a:pt x="199" y="465"/>
                  </a:lnTo>
                  <a:lnTo>
                    <a:pt x="202" y="459"/>
                  </a:lnTo>
                  <a:lnTo>
                    <a:pt x="203" y="450"/>
                  </a:lnTo>
                  <a:lnTo>
                    <a:pt x="204" y="440"/>
                  </a:lnTo>
                  <a:lnTo>
                    <a:pt x="191" y="307"/>
                  </a:lnTo>
                  <a:lnTo>
                    <a:pt x="191" y="305"/>
                  </a:lnTo>
                  <a:lnTo>
                    <a:pt x="191" y="307"/>
                  </a:lnTo>
                  <a:lnTo>
                    <a:pt x="192" y="310"/>
                  </a:lnTo>
                  <a:lnTo>
                    <a:pt x="193" y="315"/>
                  </a:lnTo>
                  <a:lnTo>
                    <a:pt x="196" y="320"/>
                  </a:lnTo>
                  <a:lnTo>
                    <a:pt x="198" y="325"/>
                  </a:lnTo>
                  <a:lnTo>
                    <a:pt x="200" y="329"/>
                  </a:lnTo>
                  <a:lnTo>
                    <a:pt x="202" y="330"/>
                  </a:lnTo>
                  <a:lnTo>
                    <a:pt x="204" y="329"/>
                  </a:lnTo>
                  <a:lnTo>
                    <a:pt x="207" y="325"/>
                  </a:lnTo>
                  <a:lnTo>
                    <a:pt x="209" y="321"/>
                  </a:lnTo>
                  <a:lnTo>
                    <a:pt x="210" y="316"/>
                  </a:lnTo>
                  <a:lnTo>
                    <a:pt x="212" y="312"/>
                  </a:lnTo>
                  <a:lnTo>
                    <a:pt x="212" y="307"/>
                  </a:lnTo>
                  <a:lnTo>
                    <a:pt x="210" y="300"/>
                  </a:lnTo>
                  <a:lnTo>
                    <a:pt x="208" y="293"/>
                  </a:lnTo>
                  <a:lnTo>
                    <a:pt x="204" y="286"/>
                  </a:lnTo>
                  <a:lnTo>
                    <a:pt x="199" y="273"/>
                  </a:lnTo>
                  <a:lnTo>
                    <a:pt x="198" y="263"/>
                  </a:lnTo>
                  <a:lnTo>
                    <a:pt x="200" y="253"/>
                  </a:lnTo>
                  <a:lnTo>
                    <a:pt x="203" y="241"/>
                  </a:lnTo>
                  <a:lnTo>
                    <a:pt x="205" y="226"/>
                  </a:lnTo>
                  <a:lnTo>
                    <a:pt x="205" y="204"/>
                  </a:lnTo>
                  <a:lnTo>
                    <a:pt x="200" y="174"/>
                  </a:lnTo>
                  <a:lnTo>
                    <a:pt x="191" y="134"/>
                  </a:lnTo>
                  <a:lnTo>
                    <a:pt x="187" y="128"/>
                  </a:lnTo>
                  <a:lnTo>
                    <a:pt x="182" y="122"/>
                  </a:lnTo>
                  <a:lnTo>
                    <a:pt x="177" y="116"/>
                  </a:lnTo>
                  <a:lnTo>
                    <a:pt x="171" y="111"/>
                  </a:lnTo>
                  <a:lnTo>
                    <a:pt x="165" y="107"/>
                  </a:lnTo>
                  <a:lnTo>
                    <a:pt x="160" y="105"/>
                  </a:lnTo>
                  <a:lnTo>
                    <a:pt x="157" y="102"/>
                  </a:lnTo>
                  <a:lnTo>
                    <a:pt x="156" y="102"/>
                  </a:lnTo>
                  <a:lnTo>
                    <a:pt x="157" y="101"/>
                  </a:lnTo>
                  <a:lnTo>
                    <a:pt x="160" y="101"/>
                  </a:lnTo>
                  <a:lnTo>
                    <a:pt x="162" y="100"/>
                  </a:lnTo>
                  <a:lnTo>
                    <a:pt x="165" y="99"/>
                  </a:lnTo>
                  <a:lnTo>
                    <a:pt x="167" y="96"/>
                  </a:lnTo>
                  <a:lnTo>
                    <a:pt x="168" y="94"/>
                  </a:lnTo>
                  <a:lnTo>
                    <a:pt x="169" y="89"/>
                  </a:lnTo>
                  <a:lnTo>
                    <a:pt x="171" y="85"/>
                  </a:lnTo>
                  <a:lnTo>
                    <a:pt x="169" y="80"/>
                  </a:lnTo>
                  <a:lnTo>
                    <a:pt x="168" y="76"/>
                  </a:lnTo>
                  <a:lnTo>
                    <a:pt x="167" y="71"/>
                  </a:lnTo>
                  <a:lnTo>
                    <a:pt x="165" y="68"/>
                  </a:lnTo>
                  <a:lnTo>
                    <a:pt x="162" y="64"/>
                  </a:lnTo>
                  <a:lnTo>
                    <a:pt x="160" y="59"/>
                  </a:lnTo>
                  <a:lnTo>
                    <a:pt x="157" y="54"/>
                  </a:lnTo>
                  <a:lnTo>
                    <a:pt x="155" y="49"/>
                  </a:lnTo>
                  <a:lnTo>
                    <a:pt x="153" y="44"/>
                  </a:lnTo>
                  <a:lnTo>
                    <a:pt x="152" y="39"/>
                  </a:lnTo>
                  <a:lnTo>
                    <a:pt x="151" y="35"/>
                  </a:lnTo>
                  <a:lnTo>
                    <a:pt x="151" y="32"/>
                  </a:lnTo>
                  <a:lnTo>
                    <a:pt x="150" y="28"/>
                  </a:lnTo>
                  <a:lnTo>
                    <a:pt x="150" y="26"/>
                  </a:lnTo>
                  <a:lnTo>
                    <a:pt x="150" y="24"/>
                  </a:lnTo>
                  <a:lnTo>
                    <a:pt x="150" y="23"/>
                  </a:lnTo>
                  <a:lnTo>
                    <a:pt x="148" y="21"/>
                  </a:lnTo>
                  <a:lnTo>
                    <a:pt x="148" y="17"/>
                  </a:lnTo>
                  <a:lnTo>
                    <a:pt x="147" y="13"/>
                  </a:lnTo>
                  <a:lnTo>
                    <a:pt x="147" y="9"/>
                  </a:lnTo>
                  <a:lnTo>
                    <a:pt x="146" y="7"/>
                  </a:lnTo>
                  <a:lnTo>
                    <a:pt x="146" y="3"/>
                  </a:lnTo>
                  <a:lnTo>
                    <a:pt x="145" y="2"/>
                  </a:lnTo>
                  <a:lnTo>
                    <a:pt x="141" y="1"/>
                  </a:lnTo>
                  <a:lnTo>
                    <a:pt x="135" y="0"/>
                  </a:lnTo>
                  <a:lnTo>
                    <a:pt x="127" y="1"/>
                  </a:lnTo>
                  <a:lnTo>
                    <a:pt x="119" y="1"/>
                  </a:lnTo>
                  <a:lnTo>
                    <a:pt x="111" y="2"/>
                  </a:lnTo>
                  <a:lnTo>
                    <a:pt x="104" y="4"/>
                  </a:lnTo>
                  <a:lnTo>
                    <a:pt x="99" y="6"/>
                  </a:lnTo>
                  <a:lnTo>
                    <a:pt x="95" y="8"/>
                  </a:lnTo>
                  <a:lnTo>
                    <a:pt x="90" y="13"/>
                  </a:lnTo>
                  <a:lnTo>
                    <a:pt x="86" y="19"/>
                  </a:lnTo>
                  <a:lnTo>
                    <a:pt x="83" y="27"/>
                  </a:lnTo>
                  <a:lnTo>
                    <a:pt x="79" y="35"/>
                  </a:lnTo>
                  <a:lnTo>
                    <a:pt x="75" y="44"/>
                  </a:lnTo>
                  <a:lnTo>
                    <a:pt x="73" y="52"/>
                  </a:lnTo>
                  <a:lnTo>
                    <a:pt x="70" y="60"/>
                  </a:lnTo>
                  <a:lnTo>
                    <a:pt x="68" y="68"/>
                  </a:lnTo>
                  <a:lnTo>
                    <a:pt x="64" y="73"/>
                  </a:lnTo>
                  <a:lnTo>
                    <a:pt x="62" y="79"/>
                  </a:lnTo>
                  <a:lnTo>
                    <a:pt x="59" y="82"/>
                  </a:lnTo>
                  <a:lnTo>
                    <a:pt x="55" y="86"/>
                  </a:lnTo>
                  <a:lnTo>
                    <a:pt x="54" y="89"/>
                  </a:lnTo>
                  <a:lnTo>
                    <a:pt x="52" y="90"/>
                  </a:lnTo>
                  <a:lnTo>
                    <a:pt x="52" y="91"/>
                  </a:lnTo>
                  <a:lnTo>
                    <a:pt x="59" y="99"/>
                  </a:lnTo>
                  <a:lnTo>
                    <a:pt x="62" y="100"/>
                  </a:lnTo>
                  <a:lnTo>
                    <a:pt x="63" y="101"/>
                  </a:lnTo>
                  <a:lnTo>
                    <a:pt x="65" y="104"/>
                  </a:lnTo>
                  <a:lnTo>
                    <a:pt x="66" y="106"/>
                  </a:lnTo>
                  <a:lnTo>
                    <a:pt x="65" y="110"/>
                  </a:lnTo>
                  <a:lnTo>
                    <a:pt x="64" y="113"/>
                  </a:lnTo>
                  <a:lnTo>
                    <a:pt x="59" y="116"/>
                  </a:lnTo>
                  <a:lnTo>
                    <a:pt x="52" y="125"/>
                  </a:lnTo>
                  <a:lnTo>
                    <a:pt x="44" y="138"/>
                  </a:lnTo>
                  <a:lnTo>
                    <a:pt x="37" y="158"/>
                  </a:lnTo>
                  <a:lnTo>
                    <a:pt x="29" y="179"/>
                  </a:lnTo>
                  <a:lnTo>
                    <a:pt x="22" y="200"/>
                  </a:lnTo>
                  <a:lnTo>
                    <a:pt x="17" y="219"/>
                  </a:lnTo>
                  <a:lnTo>
                    <a:pt x="13" y="232"/>
                  </a:lnTo>
                  <a:lnTo>
                    <a:pt x="12" y="240"/>
                  </a:lnTo>
                  <a:lnTo>
                    <a:pt x="12" y="242"/>
                  </a:lnTo>
                  <a:lnTo>
                    <a:pt x="12" y="245"/>
                  </a:lnTo>
                  <a:lnTo>
                    <a:pt x="13" y="247"/>
                  </a:lnTo>
                  <a:lnTo>
                    <a:pt x="16" y="250"/>
                  </a:lnTo>
                  <a:lnTo>
                    <a:pt x="17" y="253"/>
                  </a:lnTo>
                  <a:lnTo>
                    <a:pt x="18" y="257"/>
                  </a:lnTo>
                  <a:lnTo>
                    <a:pt x="21" y="261"/>
                  </a:lnTo>
                  <a:lnTo>
                    <a:pt x="23" y="264"/>
                  </a:lnTo>
                  <a:lnTo>
                    <a:pt x="13" y="300"/>
                  </a:lnTo>
                  <a:lnTo>
                    <a:pt x="9" y="305"/>
                  </a:lnTo>
                  <a:lnTo>
                    <a:pt x="7" y="316"/>
                  </a:lnTo>
                  <a:lnTo>
                    <a:pt x="4" y="331"/>
                  </a:lnTo>
                  <a:lnTo>
                    <a:pt x="2" y="347"/>
                  </a:lnTo>
                  <a:lnTo>
                    <a:pt x="1" y="364"/>
                  </a:lnTo>
                  <a:lnTo>
                    <a:pt x="0" y="378"/>
                  </a:lnTo>
                  <a:lnTo>
                    <a:pt x="1" y="391"/>
                  </a:lnTo>
                  <a:lnTo>
                    <a:pt x="2" y="396"/>
                  </a:lnTo>
                  <a:lnTo>
                    <a:pt x="4" y="397"/>
                  </a:lnTo>
                  <a:lnTo>
                    <a:pt x="7" y="398"/>
                  </a:lnTo>
                  <a:lnTo>
                    <a:pt x="12" y="399"/>
                  </a:lnTo>
                  <a:lnTo>
                    <a:pt x="17" y="401"/>
                  </a:lnTo>
                  <a:lnTo>
                    <a:pt x="22" y="402"/>
                  </a:lnTo>
                  <a:lnTo>
                    <a:pt x="29" y="403"/>
                  </a:lnTo>
                  <a:lnTo>
                    <a:pt x="35" y="404"/>
                  </a:lnTo>
                  <a:lnTo>
                    <a:pt x="43" y="404"/>
                  </a:lnTo>
                  <a:lnTo>
                    <a:pt x="42" y="417"/>
                  </a:lnTo>
                  <a:lnTo>
                    <a:pt x="40" y="428"/>
                  </a:lnTo>
                  <a:lnTo>
                    <a:pt x="38" y="438"/>
                  </a:lnTo>
                  <a:lnTo>
                    <a:pt x="38" y="447"/>
                  </a:lnTo>
                  <a:lnTo>
                    <a:pt x="37" y="453"/>
                  </a:lnTo>
                  <a:lnTo>
                    <a:pt x="35" y="459"/>
                  </a:lnTo>
                  <a:lnTo>
                    <a:pt x="35" y="463"/>
                  </a:lnTo>
                  <a:lnTo>
                    <a:pt x="35" y="464"/>
                  </a:lnTo>
                  <a:lnTo>
                    <a:pt x="37" y="464"/>
                  </a:lnTo>
                  <a:lnTo>
                    <a:pt x="39" y="466"/>
                  </a:lnTo>
                  <a:lnTo>
                    <a:pt x="44" y="470"/>
                  </a:lnTo>
                  <a:lnTo>
                    <a:pt x="50" y="474"/>
                  </a:lnTo>
                  <a:lnTo>
                    <a:pt x="55" y="476"/>
                  </a:lnTo>
                  <a:lnTo>
                    <a:pt x="60" y="477"/>
                  </a:lnTo>
                  <a:lnTo>
                    <a:pt x="63" y="477"/>
                  </a:lnTo>
                  <a:lnTo>
                    <a:pt x="64" y="475"/>
                  </a:lnTo>
                  <a:lnTo>
                    <a:pt x="65" y="477"/>
                  </a:lnTo>
                  <a:lnTo>
                    <a:pt x="66" y="482"/>
                  </a:lnTo>
                  <a:lnTo>
                    <a:pt x="69" y="490"/>
                  </a:lnTo>
                  <a:lnTo>
                    <a:pt x="70" y="497"/>
                  </a:lnTo>
                  <a:lnTo>
                    <a:pt x="73" y="503"/>
                  </a:lnTo>
                  <a:lnTo>
                    <a:pt x="75" y="510"/>
                  </a:lnTo>
                  <a:lnTo>
                    <a:pt x="76" y="515"/>
                  </a:lnTo>
                  <a:lnTo>
                    <a:pt x="78" y="516"/>
                  </a:lnTo>
                  <a:lnTo>
                    <a:pt x="76" y="517"/>
                  </a:lnTo>
                  <a:lnTo>
                    <a:pt x="76" y="518"/>
                  </a:lnTo>
                  <a:lnTo>
                    <a:pt x="76" y="520"/>
                  </a:lnTo>
                  <a:lnTo>
                    <a:pt x="75" y="523"/>
                  </a:lnTo>
                  <a:lnTo>
                    <a:pt x="74" y="527"/>
                  </a:lnTo>
                  <a:lnTo>
                    <a:pt x="73" y="532"/>
                  </a:lnTo>
                  <a:lnTo>
                    <a:pt x="73" y="537"/>
                  </a:lnTo>
                  <a:lnTo>
                    <a:pt x="71" y="543"/>
                  </a:lnTo>
                  <a:lnTo>
                    <a:pt x="71" y="552"/>
                  </a:lnTo>
                  <a:lnTo>
                    <a:pt x="73" y="562"/>
                  </a:lnTo>
                  <a:lnTo>
                    <a:pt x="75" y="574"/>
                  </a:lnTo>
                  <a:lnTo>
                    <a:pt x="78" y="585"/>
                  </a:lnTo>
                  <a:lnTo>
                    <a:pt x="81" y="596"/>
                  </a:lnTo>
                  <a:lnTo>
                    <a:pt x="84" y="606"/>
                  </a:lnTo>
                  <a:lnTo>
                    <a:pt x="85" y="612"/>
                  </a:lnTo>
                  <a:lnTo>
                    <a:pt x="86" y="615"/>
                  </a:lnTo>
                  <a:lnTo>
                    <a:pt x="75" y="638"/>
                  </a:lnTo>
                  <a:lnTo>
                    <a:pt x="79" y="674"/>
                  </a:lnTo>
                  <a:lnTo>
                    <a:pt x="80" y="676"/>
                  </a:lnTo>
                  <a:lnTo>
                    <a:pt x="81" y="677"/>
                  </a:lnTo>
                  <a:lnTo>
                    <a:pt x="84" y="679"/>
                  </a:lnTo>
                  <a:lnTo>
                    <a:pt x="88" y="682"/>
                  </a:lnTo>
                  <a:lnTo>
                    <a:pt x="91" y="684"/>
                  </a:lnTo>
                  <a:lnTo>
                    <a:pt x="95" y="686"/>
                  </a:lnTo>
                  <a:lnTo>
                    <a:pt x="99" y="686"/>
                  </a:lnTo>
                  <a:lnTo>
                    <a:pt x="102" y="683"/>
                  </a:lnTo>
                  <a:lnTo>
                    <a:pt x="106" y="681"/>
                  </a:lnTo>
                  <a:lnTo>
                    <a:pt x="109" y="677"/>
                  </a:lnTo>
                  <a:lnTo>
                    <a:pt x="110" y="672"/>
                  </a:lnTo>
                  <a:lnTo>
                    <a:pt x="111" y="667"/>
                  </a:lnTo>
                  <a:lnTo>
                    <a:pt x="112" y="663"/>
                  </a:lnTo>
                  <a:lnTo>
                    <a:pt x="114" y="659"/>
                  </a:lnTo>
                  <a:lnTo>
                    <a:pt x="114" y="657"/>
                  </a:lnTo>
                  <a:lnTo>
                    <a:pt x="114" y="656"/>
                  </a:lnTo>
                  <a:lnTo>
                    <a:pt x="105" y="609"/>
                  </a:lnTo>
                  <a:lnTo>
                    <a:pt x="120" y="515"/>
                  </a:lnTo>
                  <a:lnTo>
                    <a:pt x="122" y="496"/>
                  </a:lnTo>
                  <a:lnTo>
                    <a:pt x="141" y="496"/>
                  </a:lnTo>
                  <a:lnTo>
                    <a:pt x="141" y="497"/>
                  </a:lnTo>
                  <a:lnTo>
                    <a:pt x="141" y="500"/>
                  </a:lnTo>
                  <a:lnTo>
                    <a:pt x="141" y="505"/>
                  </a:lnTo>
                  <a:lnTo>
                    <a:pt x="141" y="511"/>
                  </a:lnTo>
                  <a:lnTo>
                    <a:pt x="142" y="518"/>
                  </a:lnTo>
                  <a:lnTo>
                    <a:pt x="142" y="526"/>
                  </a:lnTo>
                  <a:lnTo>
                    <a:pt x="143" y="534"/>
                  </a:lnTo>
                  <a:lnTo>
                    <a:pt x="145" y="543"/>
                  </a:lnTo>
                  <a:lnTo>
                    <a:pt x="146" y="554"/>
                  </a:lnTo>
                  <a:lnTo>
                    <a:pt x="148" y="567"/>
                  </a:lnTo>
                  <a:lnTo>
                    <a:pt x="151" y="578"/>
                  </a:lnTo>
                  <a:lnTo>
                    <a:pt x="153" y="589"/>
                  </a:lnTo>
                  <a:lnTo>
                    <a:pt x="156" y="598"/>
                  </a:lnTo>
                  <a:lnTo>
                    <a:pt x="157" y="606"/>
                  </a:lnTo>
                  <a:lnTo>
                    <a:pt x="158" y="611"/>
                  </a:lnTo>
                  <a:lnTo>
                    <a:pt x="160" y="612"/>
                  </a:lnTo>
                  <a:lnTo>
                    <a:pt x="156" y="655"/>
                  </a:lnTo>
                  <a:lnTo>
                    <a:pt x="168" y="658"/>
                  </a:lnTo>
                  <a:lnTo>
                    <a:pt x="168" y="652"/>
                  </a:lnTo>
                  <a:lnTo>
                    <a:pt x="168" y="653"/>
                  </a:lnTo>
                  <a:lnTo>
                    <a:pt x="171" y="655"/>
                  </a:lnTo>
                  <a:lnTo>
                    <a:pt x="174" y="656"/>
                  </a:lnTo>
                  <a:lnTo>
                    <a:pt x="178" y="658"/>
                  </a:lnTo>
                  <a:lnTo>
                    <a:pt x="183" y="661"/>
                  </a:lnTo>
                  <a:lnTo>
                    <a:pt x="188" y="663"/>
                  </a:lnTo>
                  <a:lnTo>
                    <a:pt x="193" y="666"/>
                  </a:lnTo>
                  <a:lnTo>
                    <a:pt x="199" y="669"/>
                  </a:lnTo>
                  <a:lnTo>
                    <a:pt x="204" y="671"/>
                  </a:lnTo>
                  <a:lnTo>
                    <a:pt x="210" y="672"/>
                  </a:lnTo>
                  <a:lnTo>
                    <a:pt x="215" y="672"/>
                  </a:lnTo>
                  <a:lnTo>
                    <a:pt x="220" y="672"/>
                  </a:lnTo>
                  <a:lnTo>
                    <a:pt x="225" y="671"/>
                  </a:lnTo>
                  <a:lnTo>
                    <a:pt x="229" y="669"/>
                  </a:lnTo>
                  <a:lnTo>
                    <a:pt x="232" y="669"/>
                  </a:lnTo>
                  <a:lnTo>
                    <a:pt x="230" y="656"/>
                  </a:lnTo>
                </a:path>
              </a:pathLst>
            </a:custGeom>
            <a:solidFill>
              <a:srgbClr val="4C4C4C">
                <a:alpha val="100000"/>
              </a:srgbClr>
            </a:solidFill>
            <a:ln w="9525">
              <a:noFill/>
            </a:ln>
          </p:spPr>
          <p:txBody>
            <a:bodyPr/>
            <a:p>
              <a:endParaRPr lang="zh-CN" altLang="en-US" sz="1800">
                <a:latin typeface="微软雅黑" panose="020B0503020204020204" pitchFamily="34" charset="-122"/>
              </a:endParaRPr>
            </a:p>
          </p:txBody>
        </p:sp>
        <p:sp>
          <p:nvSpPr>
            <p:cNvPr id="96280" name="Freeform 24"/>
            <p:cNvSpPr/>
            <p:nvPr/>
          </p:nvSpPr>
          <p:spPr>
            <a:xfrm>
              <a:off x="4800" y="1304"/>
              <a:ext cx="221" cy="715"/>
            </a:xfrm>
            <a:custGeom>
              <a:avLst/>
              <a:gdLst>
                <a:gd name="txL" fmla="*/ 0 w 221"/>
                <a:gd name="txT" fmla="*/ 0 h 715"/>
                <a:gd name="txR" fmla="*/ 221 w 221"/>
                <a:gd name="txB" fmla="*/ 715 h 715"/>
              </a:gdLst>
              <a:ahLst/>
              <a:cxnLst>
                <a:cxn ang="0">
                  <a:pos x="220" y="600"/>
                </a:cxn>
                <a:cxn ang="0">
                  <a:pos x="203" y="414"/>
                </a:cxn>
                <a:cxn ang="0">
                  <a:pos x="208" y="407"/>
                </a:cxn>
                <a:cxn ang="0">
                  <a:pos x="212" y="400"/>
                </a:cxn>
                <a:cxn ang="0">
                  <a:pos x="208" y="378"/>
                </a:cxn>
                <a:cxn ang="0">
                  <a:pos x="211" y="295"/>
                </a:cxn>
                <a:cxn ang="0">
                  <a:pos x="207" y="235"/>
                </a:cxn>
                <a:cxn ang="0">
                  <a:pos x="197" y="165"/>
                </a:cxn>
                <a:cxn ang="0">
                  <a:pos x="175" y="137"/>
                </a:cxn>
                <a:cxn ang="0">
                  <a:pos x="142" y="113"/>
                </a:cxn>
                <a:cxn ang="0">
                  <a:pos x="126" y="103"/>
                </a:cxn>
                <a:cxn ang="0">
                  <a:pos x="139" y="64"/>
                </a:cxn>
                <a:cxn ang="0">
                  <a:pos x="141" y="49"/>
                </a:cxn>
                <a:cxn ang="0">
                  <a:pos x="137" y="28"/>
                </a:cxn>
                <a:cxn ang="0">
                  <a:pos x="128" y="12"/>
                </a:cxn>
                <a:cxn ang="0">
                  <a:pos x="121" y="2"/>
                </a:cxn>
                <a:cxn ang="0">
                  <a:pos x="100" y="0"/>
                </a:cxn>
                <a:cxn ang="0">
                  <a:pos x="77" y="1"/>
                </a:cxn>
                <a:cxn ang="0">
                  <a:pos x="72" y="7"/>
                </a:cxn>
                <a:cxn ang="0">
                  <a:pos x="59" y="21"/>
                </a:cxn>
                <a:cxn ang="0">
                  <a:pos x="57" y="42"/>
                </a:cxn>
                <a:cxn ang="0">
                  <a:pos x="60" y="58"/>
                </a:cxn>
                <a:cxn ang="0">
                  <a:pos x="78" y="103"/>
                </a:cxn>
                <a:cxn ang="0">
                  <a:pos x="58" y="116"/>
                </a:cxn>
                <a:cxn ang="0">
                  <a:pos x="26" y="138"/>
                </a:cxn>
                <a:cxn ang="0">
                  <a:pos x="16" y="155"/>
                </a:cxn>
                <a:cxn ang="0">
                  <a:pos x="9" y="210"/>
                </a:cxn>
                <a:cxn ang="0">
                  <a:pos x="3" y="268"/>
                </a:cxn>
                <a:cxn ang="0">
                  <a:pos x="2" y="298"/>
                </a:cxn>
                <a:cxn ang="0">
                  <a:pos x="0" y="353"/>
                </a:cxn>
                <a:cxn ang="0">
                  <a:pos x="3" y="400"/>
                </a:cxn>
                <a:cxn ang="0">
                  <a:pos x="12" y="410"/>
                </a:cxn>
                <a:cxn ang="0">
                  <a:pos x="23" y="412"/>
                </a:cxn>
                <a:cxn ang="0">
                  <a:pos x="14" y="393"/>
                </a:cxn>
                <a:cxn ang="0">
                  <a:pos x="63" y="665"/>
                </a:cxn>
                <a:cxn ang="0">
                  <a:pos x="72" y="711"/>
                </a:cxn>
                <a:cxn ang="0">
                  <a:pos x="108" y="692"/>
                </a:cxn>
                <a:cxn ang="0">
                  <a:pos x="129" y="705"/>
                </a:cxn>
                <a:cxn ang="0">
                  <a:pos x="149" y="714"/>
                </a:cxn>
                <a:cxn ang="0">
                  <a:pos x="162" y="714"/>
                </a:cxn>
                <a:cxn ang="0">
                  <a:pos x="174" y="710"/>
                </a:cxn>
                <a:cxn ang="0">
                  <a:pos x="169" y="683"/>
                </a:cxn>
                <a:cxn ang="0">
                  <a:pos x="177" y="391"/>
                </a:cxn>
                <a:cxn ang="0">
                  <a:pos x="185" y="407"/>
                </a:cxn>
                <a:cxn ang="0">
                  <a:pos x="186" y="408"/>
                </a:cxn>
                <a:cxn ang="0">
                  <a:pos x="188" y="410"/>
                </a:cxn>
                <a:cxn ang="0">
                  <a:pos x="191" y="428"/>
                </a:cxn>
              </a:cxnLst>
              <a:rect l="txL" t="txT" r="txR" b="txB"/>
              <a:pathLst>
                <a:path w="221" h="715">
                  <a:moveTo>
                    <a:pt x="176" y="428"/>
                  </a:moveTo>
                  <a:lnTo>
                    <a:pt x="176" y="600"/>
                  </a:lnTo>
                  <a:lnTo>
                    <a:pt x="220" y="600"/>
                  </a:lnTo>
                  <a:lnTo>
                    <a:pt x="220" y="428"/>
                  </a:lnTo>
                  <a:lnTo>
                    <a:pt x="203" y="428"/>
                  </a:lnTo>
                  <a:lnTo>
                    <a:pt x="203" y="414"/>
                  </a:lnTo>
                  <a:lnTo>
                    <a:pt x="205" y="413"/>
                  </a:lnTo>
                  <a:lnTo>
                    <a:pt x="207" y="410"/>
                  </a:lnTo>
                  <a:lnTo>
                    <a:pt x="208" y="407"/>
                  </a:lnTo>
                  <a:lnTo>
                    <a:pt x="210" y="404"/>
                  </a:lnTo>
                  <a:lnTo>
                    <a:pt x="211" y="402"/>
                  </a:lnTo>
                  <a:lnTo>
                    <a:pt x="212" y="400"/>
                  </a:lnTo>
                  <a:lnTo>
                    <a:pt x="213" y="399"/>
                  </a:lnTo>
                  <a:lnTo>
                    <a:pt x="213" y="398"/>
                  </a:lnTo>
                  <a:lnTo>
                    <a:pt x="208" y="378"/>
                  </a:lnTo>
                  <a:lnTo>
                    <a:pt x="210" y="378"/>
                  </a:lnTo>
                  <a:lnTo>
                    <a:pt x="211" y="301"/>
                  </a:lnTo>
                  <a:lnTo>
                    <a:pt x="211" y="295"/>
                  </a:lnTo>
                  <a:lnTo>
                    <a:pt x="210" y="280"/>
                  </a:lnTo>
                  <a:lnTo>
                    <a:pt x="208" y="259"/>
                  </a:lnTo>
                  <a:lnTo>
                    <a:pt x="207" y="235"/>
                  </a:lnTo>
                  <a:lnTo>
                    <a:pt x="205" y="210"/>
                  </a:lnTo>
                  <a:lnTo>
                    <a:pt x="201" y="185"/>
                  </a:lnTo>
                  <a:lnTo>
                    <a:pt x="197" y="165"/>
                  </a:lnTo>
                  <a:lnTo>
                    <a:pt x="191" y="153"/>
                  </a:lnTo>
                  <a:lnTo>
                    <a:pt x="183" y="144"/>
                  </a:lnTo>
                  <a:lnTo>
                    <a:pt x="175" y="137"/>
                  </a:lnTo>
                  <a:lnTo>
                    <a:pt x="164" y="128"/>
                  </a:lnTo>
                  <a:lnTo>
                    <a:pt x="152" y="121"/>
                  </a:lnTo>
                  <a:lnTo>
                    <a:pt x="142" y="113"/>
                  </a:lnTo>
                  <a:lnTo>
                    <a:pt x="134" y="108"/>
                  </a:lnTo>
                  <a:lnTo>
                    <a:pt x="128" y="105"/>
                  </a:lnTo>
                  <a:lnTo>
                    <a:pt x="126" y="103"/>
                  </a:lnTo>
                  <a:lnTo>
                    <a:pt x="128" y="86"/>
                  </a:lnTo>
                  <a:lnTo>
                    <a:pt x="139" y="65"/>
                  </a:lnTo>
                  <a:lnTo>
                    <a:pt x="139" y="64"/>
                  </a:lnTo>
                  <a:lnTo>
                    <a:pt x="140" y="60"/>
                  </a:lnTo>
                  <a:lnTo>
                    <a:pt x="140" y="55"/>
                  </a:lnTo>
                  <a:lnTo>
                    <a:pt x="141" y="49"/>
                  </a:lnTo>
                  <a:lnTo>
                    <a:pt x="141" y="42"/>
                  </a:lnTo>
                  <a:lnTo>
                    <a:pt x="140" y="34"/>
                  </a:lnTo>
                  <a:lnTo>
                    <a:pt x="137" y="28"/>
                  </a:lnTo>
                  <a:lnTo>
                    <a:pt x="134" y="22"/>
                  </a:lnTo>
                  <a:lnTo>
                    <a:pt x="130" y="16"/>
                  </a:lnTo>
                  <a:lnTo>
                    <a:pt x="128" y="12"/>
                  </a:lnTo>
                  <a:lnTo>
                    <a:pt x="126" y="7"/>
                  </a:lnTo>
                  <a:lnTo>
                    <a:pt x="124" y="4"/>
                  </a:lnTo>
                  <a:lnTo>
                    <a:pt x="121" y="2"/>
                  </a:lnTo>
                  <a:lnTo>
                    <a:pt x="116" y="1"/>
                  </a:lnTo>
                  <a:lnTo>
                    <a:pt x="110" y="0"/>
                  </a:lnTo>
                  <a:lnTo>
                    <a:pt x="100" y="0"/>
                  </a:lnTo>
                  <a:lnTo>
                    <a:pt x="88" y="0"/>
                  </a:lnTo>
                  <a:lnTo>
                    <a:pt x="82" y="0"/>
                  </a:lnTo>
                  <a:lnTo>
                    <a:pt x="77" y="1"/>
                  </a:lnTo>
                  <a:lnTo>
                    <a:pt x="74" y="2"/>
                  </a:lnTo>
                  <a:lnTo>
                    <a:pt x="73" y="4"/>
                  </a:lnTo>
                  <a:lnTo>
                    <a:pt x="72" y="7"/>
                  </a:lnTo>
                  <a:lnTo>
                    <a:pt x="68" y="11"/>
                  </a:lnTo>
                  <a:lnTo>
                    <a:pt x="63" y="16"/>
                  </a:lnTo>
                  <a:lnTo>
                    <a:pt x="59" y="21"/>
                  </a:lnTo>
                  <a:lnTo>
                    <a:pt x="57" y="27"/>
                  </a:lnTo>
                  <a:lnTo>
                    <a:pt x="57" y="34"/>
                  </a:lnTo>
                  <a:lnTo>
                    <a:pt x="57" y="42"/>
                  </a:lnTo>
                  <a:lnTo>
                    <a:pt x="58" y="48"/>
                  </a:lnTo>
                  <a:lnTo>
                    <a:pt x="59" y="54"/>
                  </a:lnTo>
                  <a:lnTo>
                    <a:pt x="60" y="58"/>
                  </a:lnTo>
                  <a:lnTo>
                    <a:pt x="62" y="60"/>
                  </a:lnTo>
                  <a:lnTo>
                    <a:pt x="75" y="92"/>
                  </a:lnTo>
                  <a:lnTo>
                    <a:pt x="78" y="103"/>
                  </a:lnTo>
                  <a:lnTo>
                    <a:pt x="74" y="106"/>
                  </a:lnTo>
                  <a:lnTo>
                    <a:pt x="68" y="110"/>
                  </a:lnTo>
                  <a:lnTo>
                    <a:pt x="58" y="116"/>
                  </a:lnTo>
                  <a:lnTo>
                    <a:pt x="47" y="123"/>
                  </a:lnTo>
                  <a:lnTo>
                    <a:pt x="36" y="131"/>
                  </a:lnTo>
                  <a:lnTo>
                    <a:pt x="26" y="138"/>
                  </a:lnTo>
                  <a:lnTo>
                    <a:pt x="19" y="144"/>
                  </a:lnTo>
                  <a:lnTo>
                    <a:pt x="17" y="148"/>
                  </a:lnTo>
                  <a:lnTo>
                    <a:pt x="16" y="155"/>
                  </a:lnTo>
                  <a:lnTo>
                    <a:pt x="14" y="170"/>
                  </a:lnTo>
                  <a:lnTo>
                    <a:pt x="12" y="189"/>
                  </a:lnTo>
                  <a:lnTo>
                    <a:pt x="9" y="210"/>
                  </a:lnTo>
                  <a:lnTo>
                    <a:pt x="7" y="232"/>
                  </a:lnTo>
                  <a:lnTo>
                    <a:pt x="4" y="252"/>
                  </a:lnTo>
                  <a:lnTo>
                    <a:pt x="3" y="268"/>
                  </a:lnTo>
                  <a:lnTo>
                    <a:pt x="2" y="278"/>
                  </a:lnTo>
                  <a:lnTo>
                    <a:pt x="2" y="284"/>
                  </a:lnTo>
                  <a:lnTo>
                    <a:pt x="2" y="298"/>
                  </a:lnTo>
                  <a:lnTo>
                    <a:pt x="1" y="314"/>
                  </a:lnTo>
                  <a:lnTo>
                    <a:pt x="0" y="334"/>
                  </a:lnTo>
                  <a:lnTo>
                    <a:pt x="0" y="353"/>
                  </a:lnTo>
                  <a:lnTo>
                    <a:pt x="0" y="372"/>
                  </a:lnTo>
                  <a:lnTo>
                    <a:pt x="1" y="388"/>
                  </a:lnTo>
                  <a:lnTo>
                    <a:pt x="3" y="400"/>
                  </a:lnTo>
                  <a:lnTo>
                    <a:pt x="6" y="405"/>
                  </a:lnTo>
                  <a:lnTo>
                    <a:pt x="8" y="408"/>
                  </a:lnTo>
                  <a:lnTo>
                    <a:pt x="12" y="410"/>
                  </a:lnTo>
                  <a:lnTo>
                    <a:pt x="17" y="410"/>
                  </a:lnTo>
                  <a:lnTo>
                    <a:pt x="21" y="412"/>
                  </a:lnTo>
                  <a:lnTo>
                    <a:pt x="23" y="412"/>
                  </a:lnTo>
                  <a:lnTo>
                    <a:pt x="26" y="410"/>
                  </a:lnTo>
                  <a:lnTo>
                    <a:pt x="27" y="410"/>
                  </a:lnTo>
                  <a:lnTo>
                    <a:pt x="14" y="393"/>
                  </a:lnTo>
                  <a:lnTo>
                    <a:pt x="34" y="262"/>
                  </a:lnTo>
                  <a:lnTo>
                    <a:pt x="34" y="402"/>
                  </a:lnTo>
                  <a:lnTo>
                    <a:pt x="63" y="665"/>
                  </a:lnTo>
                  <a:lnTo>
                    <a:pt x="39" y="694"/>
                  </a:lnTo>
                  <a:lnTo>
                    <a:pt x="34" y="714"/>
                  </a:lnTo>
                  <a:lnTo>
                    <a:pt x="72" y="711"/>
                  </a:lnTo>
                  <a:lnTo>
                    <a:pt x="101" y="689"/>
                  </a:lnTo>
                  <a:lnTo>
                    <a:pt x="103" y="690"/>
                  </a:lnTo>
                  <a:lnTo>
                    <a:pt x="108" y="692"/>
                  </a:lnTo>
                  <a:lnTo>
                    <a:pt x="114" y="696"/>
                  </a:lnTo>
                  <a:lnTo>
                    <a:pt x="121" y="700"/>
                  </a:lnTo>
                  <a:lnTo>
                    <a:pt x="129" y="705"/>
                  </a:lnTo>
                  <a:lnTo>
                    <a:pt x="136" y="709"/>
                  </a:lnTo>
                  <a:lnTo>
                    <a:pt x="144" y="711"/>
                  </a:lnTo>
                  <a:lnTo>
                    <a:pt x="149" y="714"/>
                  </a:lnTo>
                  <a:lnTo>
                    <a:pt x="152" y="714"/>
                  </a:lnTo>
                  <a:lnTo>
                    <a:pt x="157" y="714"/>
                  </a:lnTo>
                  <a:lnTo>
                    <a:pt x="162" y="714"/>
                  </a:lnTo>
                  <a:lnTo>
                    <a:pt x="166" y="712"/>
                  </a:lnTo>
                  <a:lnTo>
                    <a:pt x="171" y="711"/>
                  </a:lnTo>
                  <a:lnTo>
                    <a:pt x="174" y="710"/>
                  </a:lnTo>
                  <a:lnTo>
                    <a:pt x="176" y="710"/>
                  </a:lnTo>
                  <a:lnTo>
                    <a:pt x="176" y="709"/>
                  </a:lnTo>
                  <a:lnTo>
                    <a:pt x="169" y="683"/>
                  </a:lnTo>
                  <a:lnTo>
                    <a:pt x="142" y="666"/>
                  </a:lnTo>
                  <a:lnTo>
                    <a:pt x="167" y="419"/>
                  </a:lnTo>
                  <a:lnTo>
                    <a:pt x="177" y="391"/>
                  </a:lnTo>
                  <a:lnTo>
                    <a:pt x="165" y="249"/>
                  </a:lnTo>
                  <a:lnTo>
                    <a:pt x="193" y="394"/>
                  </a:lnTo>
                  <a:lnTo>
                    <a:pt x="185" y="407"/>
                  </a:lnTo>
                  <a:lnTo>
                    <a:pt x="186" y="408"/>
                  </a:lnTo>
                  <a:lnTo>
                    <a:pt x="186" y="409"/>
                  </a:lnTo>
                  <a:lnTo>
                    <a:pt x="187" y="409"/>
                  </a:lnTo>
                  <a:lnTo>
                    <a:pt x="188" y="410"/>
                  </a:lnTo>
                  <a:lnTo>
                    <a:pt x="190" y="412"/>
                  </a:lnTo>
                  <a:lnTo>
                    <a:pt x="191" y="413"/>
                  </a:lnTo>
                  <a:lnTo>
                    <a:pt x="191" y="428"/>
                  </a:lnTo>
                  <a:lnTo>
                    <a:pt x="176" y="428"/>
                  </a:lnTo>
                </a:path>
              </a:pathLst>
            </a:custGeom>
            <a:solidFill>
              <a:srgbClr val="4C4C4C">
                <a:alpha val="100000"/>
              </a:srgbClr>
            </a:solidFill>
            <a:ln w="9525">
              <a:noFill/>
            </a:ln>
          </p:spPr>
          <p:txBody>
            <a:bodyPr/>
            <a:p>
              <a:endParaRPr lang="zh-CN" altLang="en-US" sz="1800">
                <a:latin typeface="微软雅黑" panose="020B0503020204020204" pitchFamily="34" charset="-122"/>
              </a:endParaRPr>
            </a:p>
          </p:txBody>
        </p:sp>
        <p:sp>
          <p:nvSpPr>
            <p:cNvPr id="96281" name="Freeform 25"/>
            <p:cNvSpPr/>
            <p:nvPr/>
          </p:nvSpPr>
          <p:spPr>
            <a:xfrm>
              <a:off x="4127" y="1279"/>
              <a:ext cx="222" cy="683"/>
            </a:xfrm>
            <a:custGeom>
              <a:avLst/>
              <a:gdLst>
                <a:gd name="txL" fmla="*/ 0 w 222"/>
                <a:gd name="txT" fmla="*/ 0 h 683"/>
                <a:gd name="txR" fmla="*/ 222 w 222"/>
                <a:gd name="txB" fmla="*/ 683 h 683"/>
              </a:gdLst>
              <a:ahLst/>
              <a:cxnLst>
                <a:cxn ang="0">
                  <a:pos x="83" y="517"/>
                </a:cxn>
                <a:cxn ang="0">
                  <a:pos x="81" y="532"/>
                </a:cxn>
                <a:cxn ang="0">
                  <a:pos x="83" y="558"/>
                </a:cxn>
                <a:cxn ang="0">
                  <a:pos x="93" y="601"/>
                </a:cxn>
                <a:cxn ang="0">
                  <a:pos x="88" y="670"/>
                </a:cxn>
                <a:cxn ang="0">
                  <a:pos x="96" y="677"/>
                </a:cxn>
                <a:cxn ang="0">
                  <a:pos x="111" y="679"/>
                </a:cxn>
                <a:cxn ang="0">
                  <a:pos x="121" y="663"/>
                </a:cxn>
                <a:cxn ang="0">
                  <a:pos x="122" y="652"/>
                </a:cxn>
                <a:cxn ang="0">
                  <a:pos x="135" y="509"/>
                </a:cxn>
                <a:cxn ang="0">
                  <a:pos x="150" y="496"/>
                </a:cxn>
                <a:cxn ang="0">
                  <a:pos x="152" y="522"/>
                </a:cxn>
                <a:cxn ang="0">
                  <a:pos x="158" y="561"/>
                </a:cxn>
                <a:cxn ang="0">
                  <a:pos x="167" y="601"/>
                </a:cxn>
                <a:cxn ang="0">
                  <a:pos x="168" y="618"/>
                </a:cxn>
                <a:cxn ang="0">
                  <a:pos x="171" y="664"/>
                </a:cxn>
                <a:cxn ang="0">
                  <a:pos x="189" y="682"/>
                </a:cxn>
                <a:cxn ang="0">
                  <a:pos x="208" y="680"/>
                </a:cxn>
                <a:cxn ang="0">
                  <a:pos x="208" y="664"/>
                </a:cxn>
                <a:cxn ang="0">
                  <a:pos x="196" y="632"/>
                </a:cxn>
                <a:cxn ang="0">
                  <a:pos x="191" y="586"/>
                </a:cxn>
                <a:cxn ang="0">
                  <a:pos x="198" y="505"/>
                </a:cxn>
                <a:cxn ang="0">
                  <a:pos x="202" y="470"/>
                </a:cxn>
                <a:cxn ang="0">
                  <a:pos x="209" y="461"/>
                </a:cxn>
                <a:cxn ang="0">
                  <a:pos x="214" y="431"/>
                </a:cxn>
                <a:cxn ang="0">
                  <a:pos x="212" y="363"/>
                </a:cxn>
                <a:cxn ang="0">
                  <a:pos x="216" y="321"/>
                </a:cxn>
                <a:cxn ang="0">
                  <a:pos x="221" y="302"/>
                </a:cxn>
                <a:cxn ang="0">
                  <a:pos x="208" y="268"/>
                </a:cxn>
                <a:cxn ang="0">
                  <a:pos x="216" y="221"/>
                </a:cxn>
                <a:cxn ang="0">
                  <a:pos x="197" y="125"/>
                </a:cxn>
                <a:cxn ang="0">
                  <a:pos x="183" y="115"/>
                </a:cxn>
                <a:cxn ang="0">
                  <a:pos x="178" y="113"/>
                </a:cxn>
                <a:cxn ang="0">
                  <a:pos x="165" y="106"/>
                </a:cxn>
                <a:cxn ang="0">
                  <a:pos x="162" y="97"/>
                </a:cxn>
                <a:cxn ang="0">
                  <a:pos x="171" y="89"/>
                </a:cxn>
                <a:cxn ang="0">
                  <a:pos x="175" y="77"/>
                </a:cxn>
                <a:cxn ang="0">
                  <a:pos x="167" y="74"/>
                </a:cxn>
                <a:cxn ang="0">
                  <a:pos x="168" y="56"/>
                </a:cxn>
                <a:cxn ang="0">
                  <a:pos x="170" y="30"/>
                </a:cxn>
                <a:cxn ang="0">
                  <a:pos x="168" y="24"/>
                </a:cxn>
                <a:cxn ang="0">
                  <a:pos x="168" y="18"/>
                </a:cxn>
                <a:cxn ang="0">
                  <a:pos x="166" y="7"/>
                </a:cxn>
                <a:cxn ang="0">
                  <a:pos x="131" y="0"/>
                </a:cxn>
                <a:cxn ang="0">
                  <a:pos x="94" y="12"/>
                </a:cxn>
                <a:cxn ang="0">
                  <a:pos x="85" y="45"/>
                </a:cxn>
                <a:cxn ang="0">
                  <a:pos x="86" y="73"/>
                </a:cxn>
                <a:cxn ang="0">
                  <a:pos x="76" y="84"/>
                </a:cxn>
                <a:cxn ang="0">
                  <a:pos x="84" y="101"/>
                </a:cxn>
                <a:cxn ang="0">
                  <a:pos x="85" y="105"/>
                </a:cxn>
                <a:cxn ang="0">
                  <a:pos x="57" y="125"/>
                </a:cxn>
                <a:cxn ang="0">
                  <a:pos x="38" y="180"/>
                </a:cxn>
                <a:cxn ang="0">
                  <a:pos x="33" y="233"/>
                </a:cxn>
                <a:cxn ang="0">
                  <a:pos x="40" y="266"/>
                </a:cxn>
                <a:cxn ang="0">
                  <a:pos x="53" y="303"/>
                </a:cxn>
                <a:cxn ang="0">
                  <a:pos x="40" y="341"/>
                </a:cxn>
                <a:cxn ang="0">
                  <a:pos x="38" y="352"/>
                </a:cxn>
              </a:cxnLst>
              <a:rect l="txL" t="txT" r="txR" b="txB"/>
              <a:pathLst>
                <a:path w="222" h="683">
                  <a:moveTo>
                    <a:pt x="0" y="497"/>
                  </a:moveTo>
                  <a:lnTo>
                    <a:pt x="84" y="509"/>
                  </a:lnTo>
                  <a:lnTo>
                    <a:pt x="84" y="513"/>
                  </a:lnTo>
                  <a:lnTo>
                    <a:pt x="83" y="517"/>
                  </a:lnTo>
                  <a:lnTo>
                    <a:pt x="83" y="521"/>
                  </a:lnTo>
                  <a:lnTo>
                    <a:pt x="83" y="524"/>
                  </a:lnTo>
                  <a:lnTo>
                    <a:pt x="81" y="528"/>
                  </a:lnTo>
                  <a:lnTo>
                    <a:pt x="81" y="532"/>
                  </a:lnTo>
                  <a:lnTo>
                    <a:pt x="81" y="535"/>
                  </a:lnTo>
                  <a:lnTo>
                    <a:pt x="81" y="539"/>
                  </a:lnTo>
                  <a:lnTo>
                    <a:pt x="81" y="548"/>
                  </a:lnTo>
                  <a:lnTo>
                    <a:pt x="83" y="558"/>
                  </a:lnTo>
                  <a:lnTo>
                    <a:pt x="85" y="569"/>
                  </a:lnTo>
                  <a:lnTo>
                    <a:pt x="88" y="581"/>
                  </a:lnTo>
                  <a:lnTo>
                    <a:pt x="90" y="592"/>
                  </a:lnTo>
                  <a:lnTo>
                    <a:pt x="93" y="601"/>
                  </a:lnTo>
                  <a:lnTo>
                    <a:pt x="95" y="607"/>
                  </a:lnTo>
                  <a:lnTo>
                    <a:pt x="95" y="610"/>
                  </a:lnTo>
                  <a:lnTo>
                    <a:pt x="85" y="633"/>
                  </a:lnTo>
                  <a:lnTo>
                    <a:pt x="88" y="670"/>
                  </a:lnTo>
                  <a:lnTo>
                    <a:pt x="89" y="670"/>
                  </a:lnTo>
                  <a:lnTo>
                    <a:pt x="90" y="673"/>
                  </a:lnTo>
                  <a:lnTo>
                    <a:pt x="93" y="674"/>
                  </a:lnTo>
                  <a:lnTo>
                    <a:pt x="96" y="677"/>
                  </a:lnTo>
                  <a:lnTo>
                    <a:pt x="100" y="679"/>
                  </a:lnTo>
                  <a:lnTo>
                    <a:pt x="104" y="680"/>
                  </a:lnTo>
                  <a:lnTo>
                    <a:pt x="109" y="680"/>
                  </a:lnTo>
                  <a:lnTo>
                    <a:pt x="111" y="679"/>
                  </a:lnTo>
                  <a:lnTo>
                    <a:pt x="115" y="675"/>
                  </a:lnTo>
                  <a:lnTo>
                    <a:pt x="117" y="672"/>
                  </a:lnTo>
                  <a:lnTo>
                    <a:pt x="119" y="667"/>
                  </a:lnTo>
                  <a:lnTo>
                    <a:pt x="121" y="663"/>
                  </a:lnTo>
                  <a:lnTo>
                    <a:pt x="121" y="658"/>
                  </a:lnTo>
                  <a:lnTo>
                    <a:pt x="122" y="656"/>
                  </a:lnTo>
                  <a:lnTo>
                    <a:pt x="122" y="653"/>
                  </a:lnTo>
                  <a:lnTo>
                    <a:pt x="122" y="652"/>
                  </a:lnTo>
                  <a:lnTo>
                    <a:pt x="114" y="605"/>
                  </a:lnTo>
                  <a:lnTo>
                    <a:pt x="129" y="509"/>
                  </a:lnTo>
                  <a:lnTo>
                    <a:pt x="135" y="509"/>
                  </a:lnTo>
                  <a:lnTo>
                    <a:pt x="135" y="492"/>
                  </a:lnTo>
                  <a:lnTo>
                    <a:pt x="150" y="492"/>
                  </a:lnTo>
                  <a:lnTo>
                    <a:pt x="150" y="493"/>
                  </a:lnTo>
                  <a:lnTo>
                    <a:pt x="150" y="496"/>
                  </a:lnTo>
                  <a:lnTo>
                    <a:pt x="150" y="501"/>
                  </a:lnTo>
                  <a:lnTo>
                    <a:pt x="151" y="507"/>
                  </a:lnTo>
                  <a:lnTo>
                    <a:pt x="151" y="513"/>
                  </a:lnTo>
                  <a:lnTo>
                    <a:pt x="152" y="522"/>
                  </a:lnTo>
                  <a:lnTo>
                    <a:pt x="152" y="530"/>
                  </a:lnTo>
                  <a:lnTo>
                    <a:pt x="153" y="539"/>
                  </a:lnTo>
                  <a:lnTo>
                    <a:pt x="156" y="550"/>
                  </a:lnTo>
                  <a:lnTo>
                    <a:pt x="158" y="561"/>
                  </a:lnTo>
                  <a:lnTo>
                    <a:pt x="161" y="573"/>
                  </a:lnTo>
                  <a:lnTo>
                    <a:pt x="162" y="584"/>
                  </a:lnTo>
                  <a:lnTo>
                    <a:pt x="165" y="594"/>
                  </a:lnTo>
                  <a:lnTo>
                    <a:pt x="167" y="601"/>
                  </a:lnTo>
                  <a:lnTo>
                    <a:pt x="168" y="606"/>
                  </a:lnTo>
                  <a:lnTo>
                    <a:pt x="168" y="608"/>
                  </a:lnTo>
                  <a:lnTo>
                    <a:pt x="168" y="611"/>
                  </a:lnTo>
                  <a:lnTo>
                    <a:pt x="168" y="618"/>
                  </a:lnTo>
                  <a:lnTo>
                    <a:pt x="167" y="628"/>
                  </a:lnTo>
                  <a:lnTo>
                    <a:pt x="168" y="641"/>
                  </a:lnTo>
                  <a:lnTo>
                    <a:pt x="168" y="653"/>
                  </a:lnTo>
                  <a:lnTo>
                    <a:pt x="171" y="664"/>
                  </a:lnTo>
                  <a:lnTo>
                    <a:pt x="173" y="674"/>
                  </a:lnTo>
                  <a:lnTo>
                    <a:pt x="178" y="679"/>
                  </a:lnTo>
                  <a:lnTo>
                    <a:pt x="183" y="680"/>
                  </a:lnTo>
                  <a:lnTo>
                    <a:pt x="189" y="682"/>
                  </a:lnTo>
                  <a:lnTo>
                    <a:pt x="194" y="682"/>
                  </a:lnTo>
                  <a:lnTo>
                    <a:pt x="199" y="682"/>
                  </a:lnTo>
                  <a:lnTo>
                    <a:pt x="204" y="680"/>
                  </a:lnTo>
                  <a:lnTo>
                    <a:pt x="208" y="680"/>
                  </a:lnTo>
                  <a:lnTo>
                    <a:pt x="211" y="679"/>
                  </a:lnTo>
                  <a:lnTo>
                    <a:pt x="209" y="665"/>
                  </a:lnTo>
                  <a:lnTo>
                    <a:pt x="208" y="664"/>
                  </a:lnTo>
                  <a:lnTo>
                    <a:pt x="206" y="659"/>
                  </a:lnTo>
                  <a:lnTo>
                    <a:pt x="203" y="652"/>
                  </a:lnTo>
                  <a:lnTo>
                    <a:pt x="199" y="642"/>
                  </a:lnTo>
                  <a:lnTo>
                    <a:pt x="196" y="632"/>
                  </a:lnTo>
                  <a:lnTo>
                    <a:pt x="193" y="620"/>
                  </a:lnTo>
                  <a:lnTo>
                    <a:pt x="191" y="610"/>
                  </a:lnTo>
                  <a:lnTo>
                    <a:pt x="191" y="599"/>
                  </a:lnTo>
                  <a:lnTo>
                    <a:pt x="191" y="586"/>
                  </a:lnTo>
                  <a:lnTo>
                    <a:pt x="192" y="568"/>
                  </a:lnTo>
                  <a:lnTo>
                    <a:pt x="193" y="547"/>
                  </a:lnTo>
                  <a:lnTo>
                    <a:pt x="196" y="524"/>
                  </a:lnTo>
                  <a:lnTo>
                    <a:pt x="198" y="505"/>
                  </a:lnTo>
                  <a:lnTo>
                    <a:pt x="199" y="486"/>
                  </a:lnTo>
                  <a:lnTo>
                    <a:pt x="201" y="475"/>
                  </a:lnTo>
                  <a:lnTo>
                    <a:pt x="201" y="470"/>
                  </a:lnTo>
                  <a:lnTo>
                    <a:pt x="202" y="470"/>
                  </a:lnTo>
                  <a:lnTo>
                    <a:pt x="203" y="469"/>
                  </a:lnTo>
                  <a:lnTo>
                    <a:pt x="204" y="467"/>
                  </a:lnTo>
                  <a:lnTo>
                    <a:pt x="207" y="465"/>
                  </a:lnTo>
                  <a:lnTo>
                    <a:pt x="209" y="461"/>
                  </a:lnTo>
                  <a:lnTo>
                    <a:pt x="211" y="455"/>
                  </a:lnTo>
                  <a:lnTo>
                    <a:pt x="213" y="446"/>
                  </a:lnTo>
                  <a:lnTo>
                    <a:pt x="214" y="435"/>
                  </a:lnTo>
                  <a:lnTo>
                    <a:pt x="214" y="431"/>
                  </a:lnTo>
                  <a:lnTo>
                    <a:pt x="213" y="419"/>
                  </a:lnTo>
                  <a:lnTo>
                    <a:pt x="213" y="403"/>
                  </a:lnTo>
                  <a:lnTo>
                    <a:pt x="212" y="383"/>
                  </a:lnTo>
                  <a:lnTo>
                    <a:pt x="212" y="363"/>
                  </a:lnTo>
                  <a:lnTo>
                    <a:pt x="212" y="346"/>
                  </a:lnTo>
                  <a:lnTo>
                    <a:pt x="212" y="332"/>
                  </a:lnTo>
                  <a:lnTo>
                    <a:pt x="214" y="325"/>
                  </a:lnTo>
                  <a:lnTo>
                    <a:pt x="216" y="321"/>
                  </a:lnTo>
                  <a:lnTo>
                    <a:pt x="218" y="318"/>
                  </a:lnTo>
                  <a:lnTo>
                    <a:pt x="219" y="313"/>
                  </a:lnTo>
                  <a:lnTo>
                    <a:pt x="221" y="308"/>
                  </a:lnTo>
                  <a:lnTo>
                    <a:pt x="221" y="302"/>
                  </a:lnTo>
                  <a:lnTo>
                    <a:pt x="221" y="295"/>
                  </a:lnTo>
                  <a:lnTo>
                    <a:pt x="218" y="289"/>
                  </a:lnTo>
                  <a:lnTo>
                    <a:pt x="214" y="280"/>
                  </a:lnTo>
                  <a:lnTo>
                    <a:pt x="208" y="268"/>
                  </a:lnTo>
                  <a:lnTo>
                    <a:pt x="208" y="258"/>
                  </a:lnTo>
                  <a:lnTo>
                    <a:pt x="209" y="248"/>
                  </a:lnTo>
                  <a:lnTo>
                    <a:pt x="213" y="237"/>
                  </a:lnTo>
                  <a:lnTo>
                    <a:pt x="216" y="221"/>
                  </a:lnTo>
                  <a:lnTo>
                    <a:pt x="214" y="200"/>
                  </a:lnTo>
                  <a:lnTo>
                    <a:pt x="211" y="170"/>
                  </a:lnTo>
                  <a:lnTo>
                    <a:pt x="199" y="131"/>
                  </a:lnTo>
                  <a:lnTo>
                    <a:pt x="197" y="125"/>
                  </a:lnTo>
                  <a:lnTo>
                    <a:pt x="193" y="121"/>
                  </a:lnTo>
                  <a:lnTo>
                    <a:pt x="191" y="117"/>
                  </a:lnTo>
                  <a:lnTo>
                    <a:pt x="187" y="116"/>
                  </a:lnTo>
                  <a:lnTo>
                    <a:pt x="183" y="115"/>
                  </a:lnTo>
                  <a:lnTo>
                    <a:pt x="181" y="113"/>
                  </a:lnTo>
                  <a:lnTo>
                    <a:pt x="180" y="113"/>
                  </a:lnTo>
                  <a:lnTo>
                    <a:pt x="178" y="113"/>
                  </a:lnTo>
                  <a:lnTo>
                    <a:pt x="176" y="112"/>
                  </a:lnTo>
                  <a:lnTo>
                    <a:pt x="172" y="111"/>
                  </a:lnTo>
                  <a:lnTo>
                    <a:pt x="168" y="108"/>
                  </a:lnTo>
                  <a:lnTo>
                    <a:pt x="165" y="106"/>
                  </a:lnTo>
                  <a:lnTo>
                    <a:pt x="162" y="103"/>
                  </a:lnTo>
                  <a:lnTo>
                    <a:pt x="161" y="101"/>
                  </a:lnTo>
                  <a:lnTo>
                    <a:pt x="161" y="100"/>
                  </a:lnTo>
                  <a:lnTo>
                    <a:pt x="162" y="97"/>
                  </a:lnTo>
                  <a:lnTo>
                    <a:pt x="163" y="95"/>
                  </a:lnTo>
                  <a:lnTo>
                    <a:pt x="166" y="94"/>
                  </a:lnTo>
                  <a:lnTo>
                    <a:pt x="168" y="91"/>
                  </a:lnTo>
                  <a:lnTo>
                    <a:pt x="171" y="89"/>
                  </a:lnTo>
                  <a:lnTo>
                    <a:pt x="172" y="86"/>
                  </a:lnTo>
                  <a:lnTo>
                    <a:pt x="175" y="84"/>
                  </a:lnTo>
                  <a:lnTo>
                    <a:pt x="175" y="81"/>
                  </a:lnTo>
                  <a:lnTo>
                    <a:pt x="175" y="77"/>
                  </a:lnTo>
                  <a:lnTo>
                    <a:pt x="173" y="75"/>
                  </a:lnTo>
                  <a:lnTo>
                    <a:pt x="172" y="75"/>
                  </a:lnTo>
                  <a:lnTo>
                    <a:pt x="170" y="74"/>
                  </a:lnTo>
                  <a:lnTo>
                    <a:pt x="167" y="74"/>
                  </a:lnTo>
                  <a:lnTo>
                    <a:pt x="166" y="73"/>
                  </a:lnTo>
                  <a:lnTo>
                    <a:pt x="165" y="71"/>
                  </a:lnTo>
                  <a:lnTo>
                    <a:pt x="166" y="66"/>
                  </a:lnTo>
                  <a:lnTo>
                    <a:pt x="168" y="56"/>
                  </a:lnTo>
                  <a:lnTo>
                    <a:pt x="170" y="48"/>
                  </a:lnTo>
                  <a:lnTo>
                    <a:pt x="171" y="40"/>
                  </a:lnTo>
                  <a:lnTo>
                    <a:pt x="171" y="34"/>
                  </a:lnTo>
                  <a:lnTo>
                    <a:pt x="170" y="30"/>
                  </a:lnTo>
                  <a:lnTo>
                    <a:pt x="170" y="27"/>
                  </a:lnTo>
                  <a:lnTo>
                    <a:pt x="168" y="25"/>
                  </a:lnTo>
                  <a:lnTo>
                    <a:pt x="168" y="24"/>
                  </a:lnTo>
                  <a:lnTo>
                    <a:pt x="168" y="23"/>
                  </a:lnTo>
                  <a:lnTo>
                    <a:pt x="168" y="22"/>
                  </a:lnTo>
                  <a:lnTo>
                    <a:pt x="168" y="21"/>
                  </a:lnTo>
                  <a:lnTo>
                    <a:pt x="168" y="18"/>
                  </a:lnTo>
                  <a:lnTo>
                    <a:pt x="168" y="16"/>
                  </a:lnTo>
                  <a:lnTo>
                    <a:pt x="167" y="13"/>
                  </a:lnTo>
                  <a:lnTo>
                    <a:pt x="167" y="11"/>
                  </a:lnTo>
                  <a:lnTo>
                    <a:pt x="166" y="7"/>
                  </a:lnTo>
                  <a:lnTo>
                    <a:pt x="160" y="4"/>
                  </a:lnTo>
                  <a:lnTo>
                    <a:pt x="151" y="2"/>
                  </a:lnTo>
                  <a:lnTo>
                    <a:pt x="141" y="1"/>
                  </a:lnTo>
                  <a:lnTo>
                    <a:pt x="131" y="0"/>
                  </a:lnTo>
                  <a:lnTo>
                    <a:pt x="121" y="0"/>
                  </a:lnTo>
                  <a:lnTo>
                    <a:pt x="114" y="0"/>
                  </a:lnTo>
                  <a:lnTo>
                    <a:pt x="109" y="1"/>
                  </a:lnTo>
                  <a:lnTo>
                    <a:pt x="94" y="12"/>
                  </a:lnTo>
                  <a:lnTo>
                    <a:pt x="85" y="21"/>
                  </a:lnTo>
                  <a:lnTo>
                    <a:pt x="83" y="29"/>
                  </a:lnTo>
                  <a:lnTo>
                    <a:pt x="83" y="37"/>
                  </a:lnTo>
                  <a:lnTo>
                    <a:pt x="85" y="45"/>
                  </a:lnTo>
                  <a:lnTo>
                    <a:pt x="88" y="51"/>
                  </a:lnTo>
                  <a:lnTo>
                    <a:pt x="90" y="59"/>
                  </a:lnTo>
                  <a:lnTo>
                    <a:pt x="89" y="66"/>
                  </a:lnTo>
                  <a:lnTo>
                    <a:pt x="86" y="73"/>
                  </a:lnTo>
                  <a:lnTo>
                    <a:pt x="84" y="77"/>
                  </a:lnTo>
                  <a:lnTo>
                    <a:pt x="81" y="81"/>
                  </a:lnTo>
                  <a:lnTo>
                    <a:pt x="79" y="84"/>
                  </a:lnTo>
                  <a:lnTo>
                    <a:pt x="76" y="84"/>
                  </a:lnTo>
                  <a:lnTo>
                    <a:pt x="75" y="85"/>
                  </a:lnTo>
                  <a:lnTo>
                    <a:pt x="73" y="85"/>
                  </a:lnTo>
                  <a:lnTo>
                    <a:pt x="84" y="101"/>
                  </a:lnTo>
                  <a:lnTo>
                    <a:pt x="85" y="102"/>
                  </a:lnTo>
                  <a:lnTo>
                    <a:pt x="85" y="105"/>
                  </a:lnTo>
                  <a:lnTo>
                    <a:pt x="83" y="107"/>
                  </a:lnTo>
                  <a:lnTo>
                    <a:pt x="78" y="112"/>
                  </a:lnTo>
                  <a:lnTo>
                    <a:pt x="69" y="117"/>
                  </a:lnTo>
                  <a:lnTo>
                    <a:pt x="57" y="125"/>
                  </a:lnTo>
                  <a:lnTo>
                    <a:pt x="50" y="132"/>
                  </a:lnTo>
                  <a:lnTo>
                    <a:pt x="45" y="144"/>
                  </a:lnTo>
                  <a:lnTo>
                    <a:pt x="42" y="162"/>
                  </a:lnTo>
                  <a:lnTo>
                    <a:pt x="38" y="180"/>
                  </a:lnTo>
                  <a:lnTo>
                    <a:pt x="36" y="199"/>
                  </a:lnTo>
                  <a:lnTo>
                    <a:pt x="34" y="215"/>
                  </a:lnTo>
                  <a:lnTo>
                    <a:pt x="33" y="227"/>
                  </a:lnTo>
                  <a:lnTo>
                    <a:pt x="33" y="233"/>
                  </a:lnTo>
                  <a:lnTo>
                    <a:pt x="33" y="237"/>
                  </a:lnTo>
                  <a:lnTo>
                    <a:pt x="36" y="245"/>
                  </a:lnTo>
                  <a:lnTo>
                    <a:pt x="38" y="254"/>
                  </a:lnTo>
                  <a:lnTo>
                    <a:pt x="40" y="266"/>
                  </a:lnTo>
                  <a:lnTo>
                    <a:pt x="44" y="278"/>
                  </a:lnTo>
                  <a:lnTo>
                    <a:pt x="48" y="288"/>
                  </a:lnTo>
                  <a:lnTo>
                    <a:pt x="50" y="297"/>
                  </a:lnTo>
                  <a:lnTo>
                    <a:pt x="53" y="303"/>
                  </a:lnTo>
                  <a:lnTo>
                    <a:pt x="48" y="335"/>
                  </a:lnTo>
                  <a:lnTo>
                    <a:pt x="44" y="336"/>
                  </a:lnTo>
                  <a:lnTo>
                    <a:pt x="43" y="339"/>
                  </a:lnTo>
                  <a:lnTo>
                    <a:pt x="40" y="341"/>
                  </a:lnTo>
                  <a:lnTo>
                    <a:pt x="39" y="344"/>
                  </a:lnTo>
                  <a:lnTo>
                    <a:pt x="39" y="347"/>
                  </a:lnTo>
                  <a:lnTo>
                    <a:pt x="38" y="350"/>
                  </a:lnTo>
                  <a:lnTo>
                    <a:pt x="38" y="352"/>
                  </a:lnTo>
                  <a:lnTo>
                    <a:pt x="38" y="353"/>
                  </a:lnTo>
                  <a:lnTo>
                    <a:pt x="0" y="356"/>
                  </a:lnTo>
                  <a:lnTo>
                    <a:pt x="0" y="497"/>
                  </a:lnTo>
                </a:path>
              </a:pathLst>
            </a:custGeom>
            <a:solidFill>
              <a:srgbClr val="4C4C4C">
                <a:alpha val="100000"/>
              </a:srgbClr>
            </a:solidFill>
            <a:ln w="9525">
              <a:noFill/>
            </a:ln>
          </p:spPr>
          <p:txBody>
            <a:bodyPr/>
            <a:p>
              <a:endParaRPr lang="zh-CN" altLang="en-US" sz="1800">
                <a:latin typeface="微软雅黑" panose="020B0503020204020204" pitchFamily="34" charset="-122"/>
              </a:endParaRPr>
            </a:p>
          </p:txBody>
        </p:sp>
        <p:sp>
          <p:nvSpPr>
            <p:cNvPr id="96282" name="Freeform 26"/>
            <p:cNvSpPr/>
            <p:nvPr/>
          </p:nvSpPr>
          <p:spPr>
            <a:xfrm>
              <a:off x="4442" y="1325"/>
              <a:ext cx="234" cy="686"/>
            </a:xfrm>
            <a:custGeom>
              <a:avLst/>
              <a:gdLst>
                <a:gd name="txL" fmla="*/ 0 w 234"/>
                <a:gd name="txT" fmla="*/ 0 h 686"/>
                <a:gd name="txR" fmla="*/ 234 w 234"/>
                <a:gd name="txB" fmla="*/ 686 h 686"/>
              </a:gdLst>
              <a:ahLst/>
              <a:cxnLst>
                <a:cxn ang="0">
                  <a:pos x="215" y="646"/>
                </a:cxn>
                <a:cxn ang="0">
                  <a:pos x="183" y="613"/>
                </a:cxn>
                <a:cxn ang="0">
                  <a:pos x="184" y="551"/>
                </a:cxn>
                <a:cxn ang="0">
                  <a:pos x="192" y="479"/>
                </a:cxn>
                <a:cxn ang="0">
                  <a:pos x="195" y="471"/>
                </a:cxn>
                <a:cxn ang="0">
                  <a:pos x="204" y="450"/>
                </a:cxn>
                <a:cxn ang="0">
                  <a:pos x="190" y="307"/>
                </a:cxn>
                <a:cxn ang="0">
                  <a:pos x="198" y="325"/>
                </a:cxn>
                <a:cxn ang="0">
                  <a:pos x="206" y="325"/>
                </a:cxn>
                <a:cxn ang="0">
                  <a:pos x="211" y="305"/>
                </a:cxn>
                <a:cxn ang="0">
                  <a:pos x="199" y="272"/>
                </a:cxn>
                <a:cxn ang="0">
                  <a:pos x="205" y="225"/>
                </a:cxn>
                <a:cxn ang="0">
                  <a:pos x="187" y="127"/>
                </a:cxn>
                <a:cxn ang="0">
                  <a:pos x="166" y="107"/>
                </a:cxn>
                <a:cxn ang="0">
                  <a:pos x="156" y="101"/>
                </a:cxn>
                <a:cxn ang="0">
                  <a:pos x="164" y="99"/>
                </a:cxn>
                <a:cxn ang="0">
                  <a:pos x="171" y="84"/>
                </a:cxn>
                <a:cxn ang="0">
                  <a:pos x="166" y="68"/>
                </a:cxn>
                <a:cxn ang="0">
                  <a:pos x="154" y="49"/>
                </a:cxn>
                <a:cxn ang="0">
                  <a:pos x="151" y="30"/>
                </a:cxn>
                <a:cxn ang="0">
                  <a:pos x="149" y="24"/>
                </a:cxn>
                <a:cxn ang="0">
                  <a:pos x="147" y="13"/>
                </a:cxn>
                <a:cxn ang="0">
                  <a:pos x="145" y="1"/>
                </a:cxn>
                <a:cxn ang="0">
                  <a:pos x="118" y="1"/>
                </a:cxn>
                <a:cxn ang="0">
                  <a:pos x="95" y="8"/>
                </a:cxn>
                <a:cxn ang="0">
                  <a:pos x="79" y="34"/>
                </a:cxn>
                <a:cxn ang="0">
                  <a:pos x="68" y="66"/>
                </a:cxn>
                <a:cxn ang="0">
                  <a:pos x="57" y="86"/>
                </a:cxn>
                <a:cxn ang="0">
                  <a:pos x="59" y="97"/>
                </a:cxn>
                <a:cxn ang="0">
                  <a:pos x="65" y="104"/>
                </a:cxn>
                <a:cxn ang="0">
                  <a:pos x="59" y="116"/>
                </a:cxn>
                <a:cxn ang="0">
                  <a:pos x="29" y="178"/>
                </a:cxn>
                <a:cxn ang="0">
                  <a:pos x="12" y="240"/>
                </a:cxn>
                <a:cxn ang="0">
                  <a:pos x="16" y="250"/>
                </a:cxn>
                <a:cxn ang="0">
                  <a:pos x="23" y="265"/>
                </a:cxn>
                <a:cxn ang="0">
                  <a:pos x="4" y="330"/>
                </a:cxn>
                <a:cxn ang="0">
                  <a:pos x="1" y="390"/>
                </a:cxn>
                <a:cxn ang="0">
                  <a:pos x="12" y="400"/>
                </a:cxn>
                <a:cxn ang="0">
                  <a:pos x="35" y="403"/>
                </a:cxn>
                <a:cxn ang="0">
                  <a:pos x="39" y="437"/>
                </a:cxn>
                <a:cxn ang="0">
                  <a:pos x="35" y="462"/>
                </a:cxn>
                <a:cxn ang="0">
                  <a:pos x="44" y="470"/>
                </a:cxn>
                <a:cxn ang="0">
                  <a:pos x="64" y="478"/>
                </a:cxn>
                <a:cxn ang="0">
                  <a:pos x="69" y="489"/>
                </a:cxn>
                <a:cxn ang="0">
                  <a:pos x="76" y="515"/>
                </a:cxn>
                <a:cxn ang="0">
                  <a:pos x="76" y="520"/>
                </a:cxn>
                <a:cxn ang="0">
                  <a:pos x="73" y="537"/>
                </a:cxn>
                <a:cxn ang="0">
                  <a:pos x="75" y="574"/>
                </a:cxn>
                <a:cxn ang="0">
                  <a:pos x="86" y="611"/>
                </a:cxn>
                <a:cxn ang="0">
                  <a:pos x="80" y="675"/>
                </a:cxn>
                <a:cxn ang="0">
                  <a:pos x="91" y="683"/>
                </a:cxn>
                <a:cxn ang="0">
                  <a:pos x="106" y="680"/>
                </a:cxn>
                <a:cxn ang="0">
                  <a:pos x="112" y="662"/>
                </a:cxn>
                <a:cxn ang="0">
                  <a:pos x="105" y="609"/>
                </a:cxn>
                <a:cxn ang="0">
                  <a:pos x="141" y="497"/>
                </a:cxn>
                <a:cxn ang="0">
                  <a:pos x="142" y="519"/>
                </a:cxn>
                <a:cxn ang="0">
                  <a:pos x="147" y="554"/>
                </a:cxn>
                <a:cxn ang="0">
                  <a:pos x="156" y="598"/>
                </a:cxn>
                <a:cxn ang="0">
                  <a:pos x="156" y="655"/>
                </a:cxn>
                <a:cxn ang="0">
                  <a:pos x="171" y="654"/>
                </a:cxn>
                <a:cxn ang="0">
                  <a:pos x="188" y="663"/>
                </a:cxn>
                <a:cxn ang="0">
                  <a:pos x="210" y="672"/>
                </a:cxn>
                <a:cxn ang="0">
                  <a:pos x="229" y="670"/>
                </a:cxn>
              </a:cxnLst>
              <a:rect l="txL" t="txT" r="txR" b="txB"/>
              <a:pathLst>
                <a:path w="234" h="686">
                  <a:moveTo>
                    <a:pt x="230" y="656"/>
                  </a:moveTo>
                  <a:lnTo>
                    <a:pt x="228" y="655"/>
                  </a:lnTo>
                  <a:lnTo>
                    <a:pt x="223" y="651"/>
                  </a:lnTo>
                  <a:lnTo>
                    <a:pt x="215" y="646"/>
                  </a:lnTo>
                  <a:lnTo>
                    <a:pt x="205" y="639"/>
                  </a:lnTo>
                  <a:lnTo>
                    <a:pt x="197" y="631"/>
                  </a:lnTo>
                  <a:lnTo>
                    <a:pt x="189" y="623"/>
                  </a:lnTo>
                  <a:lnTo>
                    <a:pt x="183" y="613"/>
                  </a:lnTo>
                  <a:lnTo>
                    <a:pt x="182" y="603"/>
                  </a:lnTo>
                  <a:lnTo>
                    <a:pt x="182" y="590"/>
                  </a:lnTo>
                  <a:lnTo>
                    <a:pt x="183" y="572"/>
                  </a:lnTo>
                  <a:lnTo>
                    <a:pt x="184" y="551"/>
                  </a:lnTo>
                  <a:lnTo>
                    <a:pt x="187" y="530"/>
                  </a:lnTo>
                  <a:lnTo>
                    <a:pt x="188" y="509"/>
                  </a:lnTo>
                  <a:lnTo>
                    <a:pt x="190" y="491"/>
                  </a:lnTo>
                  <a:lnTo>
                    <a:pt x="192" y="479"/>
                  </a:lnTo>
                  <a:lnTo>
                    <a:pt x="192" y="474"/>
                  </a:lnTo>
                  <a:lnTo>
                    <a:pt x="193" y="474"/>
                  </a:lnTo>
                  <a:lnTo>
                    <a:pt x="194" y="474"/>
                  </a:lnTo>
                  <a:lnTo>
                    <a:pt x="195" y="471"/>
                  </a:lnTo>
                  <a:lnTo>
                    <a:pt x="198" y="469"/>
                  </a:lnTo>
                  <a:lnTo>
                    <a:pt x="200" y="465"/>
                  </a:lnTo>
                  <a:lnTo>
                    <a:pt x="202" y="459"/>
                  </a:lnTo>
                  <a:lnTo>
                    <a:pt x="204" y="450"/>
                  </a:lnTo>
                  <a:lnTo>
                    <a:pt x="205" y="439"/>
                  </a:lnTo>
                  <a:lnTo>
                    <a:pt x="190" y="307"/>
                  </a:lnTo>
                  <a:lnTo>
                    <a:pt x="190" y="305"/>
                  </a:lnTo>
                  <a:lnTo>
                    <a:pt x="190" y="307"/>
                  </a:lnTo>
                  <a:lnTo>
                    <a:pt x="192" y="310"/>
                  </a:lnTo>
                  <a:lnTo>
                    <a:pt x="193" y="315"/>
                  </a:lnTo>
                  <a:lnTo>
                    <a:pt x="195" y="320"/>
                  </a:lnTo>
                  <a:lnTo>
                    <a:pt x="198" y="325"/>
                  </a:lnTo>
                  <a:lnTo>
                    <a:pt x="200" y="329"/>
                  </a:lnTo>
                  <a:lnTo>
                    <a:pt x="203" y="330"/>
                  </a:lnTo>
                  <a:lnTo>
                    <a:pt x="205" y="329"/>
                  </a:lnTo>
                  <a:lnTo>
                    <a:pt x="206" y="325"/>
                  </a:lnTo>
                  <a:lnTo>
                    <a:pt x="209" y="322"/>
                  </a:lnTo>
                  <a:lnTo>
                    <a:pt x="210" y="317"/>
                  </a:lnTo>
                  <a:lnTo>
                    <a:pt x="211" y="312"/>
                  </a:lnTo>
                  <a:lnTo>
                    <a:pt x="211" y="305"/>
                  </a:lnTo>
                  <a:lnTo>
                    <a:pt x="210" y="299"/>
                  </a:lnTo>
                  <a:lnTo>
                    <a:pt x="209" y="293"/>
                  </a:lnTo>
                  <a:lnTo>
                    <a:pt x="205" y="284"/>
                  </a:lnTo>
                  <a:lnTo>
                    <a:pt x="199" y="272"/>
                  </a:lnTo>
                  <a:lnTo>
                    <a:pt x="199" y="262"/>
                  </a:lnTo>
                  <a:lnTo>
                    <a:pt x="200" y="252"/>
                  </a:lnTo>
                  <a:lnTo>
                    <a:pt x="204" y="241"/>
                  </a:lnTo>
                  <a:lnTo>
                    <a:pt x="205" y="225"/>
                  </a:lnTo>
                  <a:lnTo>
                    <a:pt x="205" y="204"/>
                  </a:lnTo>
                  <a:lnTo>
                    <a:pt x="200" y="174"/>
                  </a:lnTo>
                  <a:lnTo>
                    <a:pt x="190" y="135"/>
                  </a:lnTo>
                  <a:lnTo>
                    <a:pt x="187" y="127"/>
                  </a:lnTo>
                  <a:lnTo>
                    <a:pt x="183" y="122"/>
                  </a:lnTo>
                  <a:lnTo>
                    <a:pt x="177" y="116"/>
                  </a:lnTo>
                  <a:lnTo>
                    <a:pt x="171" y="111"/>
                  </a:lnTo>
                  <a:lnTo>
                    <a:pt x="166" y="107"/>
                  </a:lnTo>
                  <a:lnTo>
                    <a:pt x="161" y="104"/>
                  </a:lnTo>
                  <a:lnTo>
                    <a:pt x="157" y="102"/>
                  </a:lnTo>
                  <a:lnTo>
                    <a:pt x="156" y="101"/>
                  </a:lnTo>
                  <a:lnTo>
                    <a:pt x="158" y="101"/>
                  </a:lnTo>
                  <a:lnTo>
                    <a:pt x="159" y="101"/>
                  </a:lnTo>
                  <a:lnTo>
                    <a:pt x="162" y="100"/>
                  </a:lnTo>
                  <a:lnTo>
                    <a:pt x="164" y="99"/>
                  </a:lnTo>
                  <a:lnTo>
                    <a:pt x="167" y="96"/>
                  </a:lnTo>
                  <a:lnTo>
                    <a:pt x="169" y="92"/>
                  </a:lnTo>
                  <a:lnTo>
                    <a:pt x="171" y="89"/>
                  </a:lnTo>
                  <a:lnTo>
                    <a:pt x="171" y="84"/>
                  </a:lnTo>
                  <a:lnTo>
                    <a:pt x="171" y="80"/>
                  </a:lnTo>
                  <a:lnTo>
                    <a:pt x="169" y="75"/>
                  </a:lnTo>
                  <a:lnTo>
                    <a:pt x="167" y="71"/>
                  </a:lnTo>
                  <a:lnTo>
                    <a:pt x="166" y="68"/>
                  </a:lnTo>
                  <a:lnTo>
                    <a:pt x="163" y="63"/>
                  </a:lnTo>
                  <a:lnTo>
                    <a:pt x="161" y="59"/>
                  </a:lnTo>
                  <a:lnTo>
                    <a:pt x="157" y="54"/>
                  </a:lnTo>
                  <a:lnTo>
                    <a:pt x="154" y="49"/>
                  </a:lnTo>
                  <a:lnTo>
                    <a:pt x="153" y="44"/>
                  </a:lnTo>
                  <a:lnTo>
                    <a:pt x="152" y="39"/>
                  </a:lnTo>
                  <a:lnTo>
                    <a:pt x="151" y="34"/>
                  </a:lnTo>
                  <a:lnTo>
                    <a:pt x="151" y="30"/>
                  </a:lnTo>
                  <a:lnTo>
                    <a:pt x="151" y="28"/>
                  </a:lnTo>
                  <a:lnTo>
                    <a:pt x="151" y="26"/>
                  </a:lnTo>
                  <a:lnTo>
                    <a:pt x="149" y="24"/>
                  </a:lnTo>
                  <a:lnTo>
                    <a:pt x="149" y="23"/>
                  </a:lnTo>
                  <a:lnTo>
                    <a:pt x="149" y="21"/>
                  </a:lnTo>
                  <a:lnTo>
                    <a:pt x="148" y="17"/>
                  </a:lnTo>
                  <a:lnTo>
                    <a:pt x="147" y="13"/>
                  </a:lnTo>
                  <a:lnTo>
                    <a:pt x="147" y="9"/>
                  </a:lnTo>
                  <a:lnTo>
                    <a:pt x="147" y="6"/>
                  </a:lnTo>
                  <a:lnTo>
                    <a:pt x="147" y="3"/>
                  </a:lnTo>
                  <a:lnTo>
                    <a:pt x="145" y="1"/>
                  </a:lnTo>
                  <a:lnTo>
                    <a:pt x="141" y="0"/>
                  </a:lnTo>
                  <a:lnTo>
                    <a:pt x="135" y="0"/>
                  </a:lnTo>
                  <a:lnTo>
                    <a:pt x="127" y="0"/>
                  </a:lnTo>
                  <a:lnTo>
                    <a:pt x="118" y="1"/>
                  </a:lnTo>
                  <a:lnTo>
                    <a:pt x="111" y="2"/>
                  </a:lnTo>
                  <a:lnTo>
                    <a:pt x="105" y="3"/>
                  </a:lnTo>
                  <a:lnTo>
                    <a:pt x="99" y="4"/>
                  </a:lnTo>
                  <a:lnTo>
                    <a:pt x="95" y="8"/>
                  </a:lnTo>
                  <a:lnTo>
                    <a:pt x="91" y="12"/>
                  </a:lnTo>
                  <a:lnTo>
                    <a:pt x="86" y="18"/>
                  </a:lnTo>
                  <a:lnTo>
                    <a:pt x="83" y="26"/>
                  </a:lnTo>
                  <a:lnTo>
                    <a:pt x="79" y="34"/>
                  </a:lnTo>
                  <a:lnTo>
                    <a:pt x="75" y="43"/>
                  </a:lnTo>
                  <a:lnTo>
                    <a:pt x="73" y="52"/>
                  </a:lnTo>
                  <a:lnTo>
                    <a:pt x="70" y="59"/>
                  </a:lnTo>
                  <a:lnTo>
                    <a:pt x="68" y="66"/>
                  </a:lnTo>
                  <a:lnTo>
                    <a:pt x="65" y="73"/>
                  </a:lnTo>
                  <a:lnTo>
                    <a:pt x="61" y="78"/>
                  </a:lnTo>
                  <a:lnTo>
                    <a:pt x="59" y="82"/>
                  </a:lnTo>
                  <a:lnTo>
                    <a:pt x="57" y="86"/>
                  </a:lnTo>
                  <a:lnTo>
                    <a:pt x="54" y="89"/>
                  </a:lnTo>
                  <a:lnTo>
                    <a:pt x="53" y="90"/>
                  </a:lnTo>
                  <a:lnTo>
                    <a:pt x="52" y="90"/>
                  </a:lnTo>
                  <a:lnTo>
                    <a:pt x="59" y="97"/>
                  </a:lnTo>
                  <a:lnTo>
                    <a:pt x="60" y="99"/>
                  </a:lnTo>
                  <a:lnTo>
                    <a:pt x="61" y="100"/>
                  </a:lnTo>
                  <a:lnTo>
                    <a:pt x="64" y="101"/>
                  </a:lnTo>
                  <a:lnTo>
                    <a:pt x="65" y="104"/>
                  </a:lnTo>
                  <a:lnTo>
                    <a:pt x="66" y="106"/>
                  </a:lnTo>
                  <a:lnTo>
                    <a:pt x="66" y="110"/>
                  </a:lnTo>
                  <a:lnTo>
                    <a:pt x="64" y="112"/>
                  </a:lnTo>
                  <a:lnTo>
                    <a:pt x="59" y="116"/>
                  </a:lnTo>
                  <a:lnTo>
                    <a:pt x="53" y="123"/>
                  </a:lnTo>
                  <a:lnTo>
                    <a:pt x="45" y="138"/>
                  </a:lnTo>
                  <a:lnTo>
                    <a:pt x="37" y="157"/>
                  </a:lnTo>
                  <a:lnTo>
                    <a:pt x="29" y="178"/>
                  </a:lnTo>
                  <a:lnTo>
                    <a:pt x="23" y="200"/>
                  </a:lnTo>
                  <a:lnTo>
                    <a:pt x="17" y="219"/>
                  </a:lnTo>
                  <a:lnTo>
                    <a:pt x="13" y="232"/>
                  </a:lnTo>
                  <a:lnTo>
                    <a:pt x="12" y="240"/>
                  </a:lnTo>
                  <a:lnTo>
                    <a:pt x="12" y="241"/>
                  </a:lnTo>
                  <a:lnTo>
                    <a:pt x="13" y="244"/>
                  </a:lnTo>
                  <a:lnTo>
                    <a:pt x="14" y="247"/>
                  </a:lnTo>
                  <a:lnTo>
                    <a:pt x="16" y="250"/>
                  </a:lnTo>
                  <a:lnTo>
                    <a:pt x="17" y="253"/>
                  </a:lnTo>
                  <a:lnTo>
                    <a:pt x="19" y="257"/>
                  </a:lnTo>
                  <a:lnTo>
                    <a:pt x="21" y="261"/>
                  </a:lnTo>
                  <a:lnTo>
                    <a:pt x="23" y="265"/>
                  </a:lnTo>
                  <a:lnTo>
                    <a:pt x="13" y="299"/>
                  </a:lnTo>
                  <a:lnTo>
                    <a:pt x="11" y="305"/>
                  </a:lnTo>
                  <a:lnTo>
                    <a:pt x="7" y="315"/>
                  </a:lnTo>
                  <a:lnTo>
                    <a:pt x="4" y="330"/>
                  </a:lnTo>
                  <a:lnTo>
                    <a:pt x="2" y="348"/>
                  </a:lnTo>
                  <a:lnTo>
                    <a:pt x="1" y="364"/>
                  </a:lnTo>
                  <a:lnTo>
                    <a:pt x="0" y="379"/>
                  </a:lnTo>
                  <a:lnTo>
                    <a:pt x="1" y="390"/>
                  </a:lnTo>
                  <a:lnTo>
                    <a:pt x="3" y="396"/>
                  </a:lnTo>
                  <a:lnTo>
                    <a:pt x="4" y="397"/>
                  </a:lnTo>
                  <a:lnTo>
                    <a:pt x="8" y="398"/>
                  </a:lnTo>
                  <a:lnTo>
                    <a:pt x="12" y="400"/>
                  </a:lnTo>
                  <a:lnTo>
                    <a:pt x="17" y="401"/>
                  </a:lnTo>
                  <a:lnTo>
                    <a:pt x="23" y="402"/>
                  </a:lnTo>
                  <a:lnTo>
                    <a:pt x="29" y="403"/>
                  </a:lnTo>
                  <a:lnTo>
                    <a:pt x="35" y="403"/>
                  </a:lnTo>
                  <a:lnTo>
                    <a:pt x="43" y="405"/>
                  </a:lnTo>
                  <a:lnTo>
                    <a:pt x="42" y="416"/>
                  </a:lnTo>
                  <a:lnTo>
                    <a:pt x="40" y="427"/>
                  </a:lnTo>
                  <a:lnTo>
                    <a:pt x="39" y="437"/>
                  </a:lnTo>
                  <a:lnTo>
                    <a:pt x="38" y="445"/>
                  </a:lnTo>
                  <a:lnTo>
                    <a:pt x="37" y="453"/>
                  </a:lnTo>
                  <a:lnTo>
                    <a:pt x="35" y="459"/>
                  </a:lnTo>
                  <a:lnTo>
                    <a:pt x="35" y="462"/>
                  </a:lnTo>
                  <a:lnTo>
                    <a:pt x="35" y="463"/>
                  </a:lnTo>
                  <a:lnTo>
                    <a:pt x="37" y="464"/>
                  </a:lnTo>
                  <a:lnTo>
                    <a:pt x="40" y="466"/>
                  </a:lnTo>
                  <a:lnTo>
                    <a:pt x="44" y="470"/>
                  </a:lnTo>
                  <a:lnTo>
                    <a:pt x="50" y="473"/>
                  </a:lnTo>
                  <a:lnTo>
                    <a:pt x="55" y="476"/>
                  </a:lnTo>
                  <a:lnTo>
                    <a:pt x="60" y="478"/>
                  </a:lnTo>
                  <a:lnTo>
                    <a:pt x="64" y="478"/>
                  </a:lnTo>
                  <a:lnTo>
                    <a:pt x="65" y="474"/>
                  </a:lnTo>
                  <a:lnTo>
                    <a:pt x="65" y="478"/>
                  </a:lnTo>
                  <a:lnTo>
                    <a:pt x="66" y="483"/>
                  </a:lnTo>
                  <a:lnTo>
                    <a:pt x="69" y="489"/>
                  </a:lnTo>
                  <a:lnTo>
                    <a:pt x="71" y="496"/>
                  </a:lnTo>
                  <a:lnTo>
                    <a:pt x="74" y="504"/>
                  </a:lnTo>
                  <a:lnTo>
                    <a:pt x="75" y="510"/>
                  </a:lnTo>
                  <a:lnTo>
                    <a:pt x="76" y="515"/>
                  </a:lnTo>
                  <a:lnTo>
                    <a:pt x="78" y="516"/>
                  </a:lnTo>
                  <a:lnTo>
                    <a:pt x="76" y="517"/>
                  </a:lnTo>
                  <a:lnTo>
                    <a:pt x="76" y="520"/>
                  </a:lnTo>
                  <a:lnTo>
                    <a:pt x="75" y="522"/>
                  </a:lnTo>
                  <a:lnTo>
                    <a:pt x="74" y="527"/>
                  </a:lnTo>
                  <a:lnTo>
                    <a:pt x="74" y="531"/>
                  </a:lnTo>
                  <a:lnTo>
                    <a:pt x="73" y="537"/>
                  </a:lnTo>
                  <a:lnTo>
                    <a:pt x="71" y="543"/>
                  </a:lnTo>
                  <a:lnTo>
                    <a:pt x="71" y="552"/>
                  </a:lnTo>
                  <a:lnTo>
                    <a:pt x="74" y="562"/>
                  </a:lnTo>
                  <a:lnTo>
                    <a:pt x="75" y="574"/>
                  </a:lnTo>
                  <a:lnTo>
                    <a:pt x="79" y="585"/>
                  </a:lnTo>
                  <a:lnTo>
                    <a:pt x="81" y="597"/>
                  </a:lnTo>
                  <a:lnTo>
                    <a:pt x="84" y="605"/>
                  </a:lnTo>
                  <a:lnTo>
                    <a:pt x="86" y="611"/>
                  </a:lnTo>
                  <a:lnTo>
                    <a:pt x="86" y="614"/>
                  </a:lnTo>
                  <a:lnTo>
                    <a:pt x="75" y="637"/>
                  </a:lnTo>
                  <a:lnTo>
                    <a:pt x="79" y="675"/>
                  </a:lnTo>
                  <a:lnTo>
                    <a:pt x="80" y="675"/>
                  </a:lnTo>
                  <a:lnTo>
                    <a:pt x="81" y="677"/>
                  </a:lnTo>
                  <a:lnTo>
                    <a:pt x="84" y="680"/>
                  </a:lnTo>
                  <a:lnTo>
                    <a:pt x="87" y="682"/>
                  </a:lnTo>
                  <a:lnTo>
                    <a:pt x="91" y="683"/>
                  </a:lnTo>
                  <a:lnTo>
                    <a:pt x="95" y="685"/>
                  </a:lnTo>
                  <a:lnTo>
                    <a:pt x="99" y="685"/>
                  </a:lnTo>
                  <a:lnTo>
                    <a:pt x="102" y="683"/>
                  </a:lnTo>
                  <a:lnTo>
                    <a:pt x="106" y="680"/>
                  </a:lnTo>
                  <a:lnTo>
                    <a:pt x="109" y="676"/>
                  </a:lnTo>
                  <a:lnTo>
                    <a:pt x="110" y="671"/>
                  </a:lnTo>
                  <a:lnTo>
                    <a:pt x="111" y="667"/>
                  </a:lnTo>
                  <a:lnTo>
                    <a:pt x="112" y="662"/>
                  </a:lnTo>
                  <a:lnTo>
                    <a:pt x="114" y="660"/>
                  </a:lnTo>
                  <a:lnTo>
                    <a:pt x="114" y="657"/>
                  </a:lnTo>
                  <a:lnTo>
                    <a:pt x="114" y="656"/>
                  </a:lnTo>
                  <a:lnTo>
                    <a:pt x="105" y="609"/>
                  </a:lnTo>
                  <a:lnTo>
                    <a:pt x="120" y="515"/>
                  </a:lnTo>
                  <a:lnTo>
                    <a:pt x="123" y="496"/>
                  </a:lnTo>
                  <a:lnTo>
                    <a:pt x="141" y="496"/>
                  </a:lnTo>
                  <a:lnTo>
                    <a:pt x="141" y="497"/>
                  </a:lnTo>
                  <a:lnTo>
                    <a:pt x="141" y="500"/>
                  </a:lnTo>
                  <a:lnTo>
                    <a:pt x="141" y="505"/>
                  </a:lnTo>
                  <a:lnTo>
                    <a:pt x="142" y="511"/>
                  </a:lnTo>
                  <a:lnTo>
                    <a:pt x="142" y="519"/>
                  </a:lnTo>
                  <a:lnTo>
                    <a:pt x="142" y="526"/>
                  </a:lnTo>
                  <a:lnTo>
                    <a:pt x="143" y="535"/>
                  </a:lnTo>
                  <a:lnTo>
                    <a:pt x="145" y="543"/>
                  </a:lnTo>
                  <a:lnTo>
                    <a:pt x="147" y="554"/>
                  </a:lnTo>
                  <a:lnTo>
                    <a:pt x="148" y="566"/>
                  </a:lnTo>
                  <a:lnTo>
                    <a:pt x="151" y="578"/>
                  </a:lnTo>
                  <a:lnTo>
                    <a:pt x="153" y="588"/>
                  </a:lnTo>
                  <a:lnTo>
                    <a:pt x="156" y="598"/>
                  </a:lnTo>
                  <a:lnTo>
                    <a:pt x="158" y="605"/>
                  </a:lnTo>
                  <a:lnTo>
                    <a:pt x="158" y="610"/>
                  </a:lnTo>
                  <a:lnTo>
                    <a:pt x="159" y="613"/>
                  </a:lnTo>
                  <a:lnTo>
                    <a:pt x="156" y="655"/>
                  </a:lnTo>
                  <a:lnTo>
                    <a:pt x="168" y="657"/>
                  </a:lnTo>
                  <a:lnTo>
                    <a:pt x="168" y="652"/>
                  </a:lnTo>
                  <a:lnTo>
                    <a:pt x="169" y="652"/>
                  </a:lnTo>
                  <a:lnTo>
                    <a:pt x="171" y="654"/>
                  </a:lnTo>
                  <a:lnTo>
                    <a:pt x="174" y="656"/>
                  </a:lnTo>
                  <a:lnTo>
                    <a:pt x="178" y="657"/>
                  </a:lnTo>
                  <a:lnTo>
                    <a:pt x="183" y="661"/>
                  </a:lnTo>
                  <a:lnTo>
                    <a:pt x="188" y="663"/>
                  </a:lnTo>
                  <a:lnTo>
                    <a:pt x="194" y="666"/>
                  </a:lnTo>
                  <a:lnTo>
                    <a:pt x="199" y="668"/>
                  </a:lnTo>
                  <a:lnTo>
                    <a:pt x="205" y="671"/>
                  </a:lnTo>
                  <a:lnTo>
                    <a:pt x="210" y="672"/>
                  </a:lnTo>
                  <a:lnTo>
                    <a:pt x="216" y="672"/>
                  </a:lnTo>
                  <a:lnTo>
                    <a:pt x="221" y="671"/>
                  </a:lnTo>
                  <a:lnTo>
                    <a:pt x="225" y="671"/>
                  </a:lnTo>
                  <a:lnTo>
                    <a:pt x="229" y="670"/>
                  </a:lnTo>
                  <a:lnTo>
                    <a:pt x="231" y="670"/>
                  </a:lnTo>
                  <a:lnTo>
                    <a:pt x="233" y="668"/>
                  </a:lnTo>
                  <a:lnTo>
                    <a:pt x="230" y="656"/>
                  </a:lnTo>
                </a:path>
              </a:pathLst>
            </a:custGeom>
            <a:solidFill>
              <a:srgbClr val="FF9900">
                <a:alpha val="100000"/>
              </a:srgbClr>
            </a:solidFill>
            <a:ln w="9525">
              <a:noFill/>
            </a:ln>
          </p:spPr>
          <p:txBody>
            <a:bodyPr/>
            <a:p>
              <a:endParaRPr lang="zh-CN" altLang="en-US" sz="1800">
                <a:latin typeface="微软雅黑" panose="020B0503020204020204" pitchFamily="34" charset="-122"/>
              </a:endParaRPr>
            </a:p>
          </p:txBody>
        </p:sp>
        <p:sp>
          <p:nvSpPr>
            <p:cNvPr id="96283" name="Freeform 27"/>
            <p:cNvSpPr/>
            <p:nvPr/>
          </p:nvSpPr>
          <p:spPr>
            <a:xfrm>
              <a:off x="4813" y="1294"/>
              <a:ext cx="220" cy="717"/>
            </a:xfrm>
            <a:custGeom>
              <a:avLst/>
              <a:gdLst>
                <a:gd name="txL" fmla="*/ 0 w 220"/>
                <a:gd name="txT" fmla="*/ 0 h 717"/>
                <a:gd name="txR" fmla="*/ 220 w 220"/>
                <a:gd name="txB" fmla="*/ 717 h 717"/>
              </a:gdLst>
              <a:ahLst/>
              <a:cxnLst>
                <a:cxn ang="0">
                  <a:pos x="219" y="600"/>
                </a:cxn>
                <a:cxn ang="0">
                  <a:pos x="202" y="416"/>
                </a:cxn>
                <a:cxn ang="0">
                  <a:pos x="207" y="408"/>
                </a:cxn>
                <a:cxn ang="0">
                  <a:pos x="211" y="402"/>
                </a:cxn>
                <a:cxn ang="0">
                  <a:pos x="209" y="380"/>
                </a:cxn>
                <a:cxn ang="0">
                  <a:pos x="210" y="297"/>
                </a:cxn>
                <a:cxn ang="0">
                  <a:pos x="206" y="236"/>
                </a:cxn>
                <a:cxn ang="0">
                  <a:pos x="196" y="167"/>
                </a:cxn>
                <a:cxn ang="0">
                  <a:pos x="174" y="137"/>
                </a:cxn>
                <a:cxn ang="0">
                  <a:pos x="142" y="115"/>
                </a:cxn>
                <a:cxn ang="0">
                  <a:pos x="126" y="105"/>
                </a:cxn>
                <a:cxn ang="0">
                  <a:pos x="138" y="64"/>
                </a:cxn>
                <a:cxn ang="0">
                  <a:pos x="141" y="49"/>
                </a:cxn>
                <a:cxn ang="0">
                  <a:pos x="138" y="28"/>
                </a:cxn>
                <a:cxn ang="0">
                  <a:pos x="128" y="12"/>
                </a:cxn>
                <a:cxn ang="0">
                  <a:pos x="121" y="3"/>
                </a:cxn>
                <a:cxn ang="0">
                  <a:pos x="100" y="0"/>
                </a:cxn>
                <a:cxn ang="0">
                  <a:pos x="77" y="2"/>
                </a:cxn>
                <a:cxn ang="0">
                  <a:pos x="71" y="8"/>
                </a:cxn>
                <a:cxn ang="0">
                  <a:pos x="59" y="21"/>
                </a:cxn>
                <a:cxn ang="0">
                  <a:pos x="58" y="42"/>
                </a:cxn>
                <a:cxn ang="0">
                  <a:pos x="60" y="59"/>
                </a:cxn>
                <a:cxn ang="0">
                  <a:pos x="77" y="105"/>
                </a:cxn>
                <a:cxn ang="0">
                  <a:pos x="58" y="117"/>
                </a:cxn>
                <a:cxn ang="0">
                  <a:pos x="27" y="139"/>
                </a:cxn>
                <a:cxn ang="0">
                  <a:pos x="16" y="157"/>
                </a:cxn>
                <a:cxn ang="0">
                  <a:pos x="9" y="211"/>
                </a:cxn>
                <a:cxn ang="0">
                  <a:pos x="3" y="268"/>
                </a:cxn>
                <a:cxn ang="0">
                  <a:pos x="2" y="298"/>
                </a:cxn>
                <a:cxn ang="0">
                  <a:pos x="0" y="354"/>
                </a:cxn>
                <a:cxn ang="0">
                  <a:pos x="3" y="402"/>
                </a:cxn>
                <a:cxn ang="0">
                  <a:pos x="13" y="411"/>
                </a:cxn>
                <a:cxn ang="0">
                  <a:pos x="24" y="412"/>
                </a:cxn>
                <a:cxn ang="0">
                  <a:pos x="14" y="393"/>
                </a:cxn>
                <a:cxn ang="0">
                  <a:pos x="63" y="666"/>
                </a:cxn>
                <a:cxn ang="0">
                  <a:pos x="71" y="713"/>
                </a:cxn>
                <a:cxn ang="0">
                  <a:pos x="107" y="694"/>
                </a:cxn>
                <a:cxn ang="0">
                  <a:pos x="128" y="706"/>
                </a:cxn>
                <a:cxn ang="0">
                  <a:pos x="148" y="714"/>
                </a:cxn>
                <a:cxn ang="0">
                  <a:pos x="162" y="714"/>
                </a:cxn>
                <a:cxn ang="0">
                  <a:pos x="173" y="712"/>
                </a:cxn>
                <a:cxn ang="0">
                  <a:pos x="168" y="685"/>
                </a:cxn>
                <a:cxn ang="0">
                  <a:pos x="178" y="392"/>
                </a:cxn>
                <a:cxn ang="0">
                  <a:pos x="184" y="408"/>
                </a:cxn>
                <a:cxn ang="0">
                  <a:pos x="185" y="410"/>
                </a:cxn>
                <a:cxn ang="0">
                  <a:pos x="188" y="412"/>
                </a:cxn>
                <a:cxn ang="0">
                  <a:pos x="190" y="429"/>
                </a:cxn>
              </a:cxnLst>
              <a:rect l="txL" t="txT" r="txR" b="txB"/>
              <a:pathLst>
                <a:path w="220" h="717">
                  <a:moveTo>
                    <a:pt x="175" y="429"/>
                  </a:moveTo>
                  <a:lnTo>
                    <a:pt x="175" y="600"/>
                  </a:lnTo>
                  <a:lnTo>
                    <a:pt x="219" y="600"/>
                  </a:lnTo>
                  <a:lnTo>
                    <a:pt x="219" y="429"/>
                  </a:lnTo>
                  <a:lnTo>
                    <a:pt x="202" y="429"/>
                  </a:lnTo>
                  <a:lnTo>
                    <a:pt x="202" y="416"/>
                  </a:lnTo>
                  <a:lnTo>
                    <a:pt x="204" y="413"/>
                  </a:lnTo>
                  <a:lnTo>
                    <a:pt x="206" y="411"/>
                  </a:lnTo>
                  <a:lnTo>
                    <a:pt x="207" y="408"/>
                  </a:lnTo>
                  <a:lnTo>
                    <a:pt x="210" y="406"/>
                  </a:lnTo>
                  <a:lnTo>
                    <a:pt x="211" y="403"/>
                  </a:lnTo>
                  <a:lnTo>
                    <a:pt x="211" y="402"/>
                  </a:lnTo>
                  <a:lnTo>
                    <a:pt x="212" y="400"/>
                  </a:lnTo>
                  <a:lnTo>
                    <a:pt x="209" y="380"/>
                  </a:lnTo>
                  <a:lnTo>
                    <a:pt x="210" y="302"/>
                  </a:lnTo>
                  <a:lnTo>
                    <a:pt x="210" y="297"/>
                  </a:lnTo>
                  <a:lnTo>
                    <a:pt x="209" y="282"/>
                  </a:lnTo>
                  <a:lnTo>
                    <a:pt x="209" y="261"/>
                  </a:lnTo>
                  <a:lnTo>
                    <a:pt x="206" y="236"/>
                  </a:lnTo>
                  <a:lnTo>
                    <a:pt x="204" y="210"/>
                  </a:lnTo>
                  <a:lnTo>
                    <a:pt x="201" y="187"/>
                  </a:lnTo>
                  <a:lnTo>
                    <a:pt x="196" y="167"/>
                  </a:lnTo>
                  <a:lnTo>
                    <a:pt x="191" y="154"/>
                  </a:lnTo>
                  <a:lnTo>
                    <a:pt x="184" y="146"/>
                  </a:lnTo>
                  <a:lnTo>
                    <a:pt x="174" y="137"/>
                  </a:lnTo>
                  <a:lnTo>
                    <a:pt x="163" y="130"/>
                  </a:lnTo>
                  <a:lnTo>
                    <a:pt x="152" y="121"/>
                  </a:lnTo>
                  <a:lnTo>
                    <a:pt x="142" y="115"/>
                  </a:lnTo>
                  <a:lnTo>
                    <a:pt x="133" y="110"/>
                  </a:lnTo>
                  <a:lnTo>
                    <a:pt x="128" y="106"/>
                  </a:lnTo>
                  <a:lnTo>
                    <a:pt x="126" y="105"/>
                  </a:lnTo>
                  <a:lnTo>
                    <a:pt x="128" y="86"/>
                  </a:lnTo>
                  <a:lnTo>
                    <a:pt x="138" y="65"/>
                  </a:lnTo>
                  <a:lnTo>
                    <a:pt x="138" y="64"/>
                  </a:lnTo>
                  <a:lnTo>
                    <a:pt x="139" y="60"/>
                  </a:lnTo>
                  <a:lnTo>
                    <a:pt x="141" y="55"/>
                  </a:lnTo>
                  <a:lnTo>
                    <a:pt x="141" y="49"/>
                  </a:lnTo>
                  <a:lnTo>
                    <a:pt x="141" y="43"/>
                  </a:lnTo>
                  <a:lnTo>
                    <a:pt x="139" y="35"/>
                  </a:lnTo>
                  <a:lnTo>
                    <a:pt x="138" y="28"/>
                  </a:lnTo>
                  <a:lnTo>
                    <a:pt x="134" y="22"/>
                  </a:lnTo>
                  <a:lnTo>
                    <a:pt x="129" y="17"/>
                  </a:lnTo>
                  <a:lnTo>
                    <a:pt x="128" y="12"/>
                  </a:lnTo>
                  <a:lnTo>
                    <a:pt x="126" y="8"/>
                  </a:lnTo>
                  <a:lnTo>
                    <a:pt x="124" y="6"/>
                  </a:lnTo>
                  <a:lnTo>
                    <a:pt x="121" y="3"/>
                  </a:lnTo>
                  <a:lnTo>
                    <a:pt x="117" y="1"/>
                  </a:lnTo>
                  <a:lnTo>
                    <a:pt x="110" y="1"/>
                  </a:lnTo>
                  <a:lnTo>
                    <a:pt x="100" y="0"/>
                  </a:lnTo>
                  <a:lnTo>
                    <a:pt x="89" y="1"/>
                  </a:lnTo>
                  <a:lnTo>
                    <a:pt x="81" y="1"/>
                  </a:lnTo>
                  <a:lnTo>
                    <a:pt x="77" y="2"/>
                  </a:lnTo>
                  <a:lnTo>
                    <a:pt x="75" y="3"/>
                  </a:lnTo>
                  <a:lnTo>
                    <a:pt x="73" y="6"/>
                  </a:lnTo>
                  <a:lnTo>
                    <a:pt x="71" y="8"/>
                  </a:lnTo>
                  <a:lnTo>
                    <a:pt x="69" y="12"/>
                  </a:lnTo>
                  <a:lnTo>
                    <a:pt x="63" y="16"/>
                  </a:lnTo>
                  <a:lnTo>
                    <a:pt x="59" y="21"/>
                  </a:lnTo>
                  <a:lnTo>
                    <a:pt x="58" y="27"/>
                  </a:lnTo>
                  <a:lnTo>
                    <a:pt x="56" y="34"/>
                  </a:lnTo>
                  <a:lnTo>
                    <a:pt x="58" y="42"/>
                  </a:lnTo>
                  <a:lnTo>
                    <a:pt x="58" y="49"/>
                  </a:lnTo>
                  <a:lnTo>
                    <a:pt x="60" y="55"/>
                  </a:lnTo>
                  <a:lnTo>
                    <a:pt x="60" y="59"/>
                  </a:lnTo>
                  <a:lnTo>
                    <a:pt x="61" y="60"/>
                  </a:lnTo>
                  <a:lnTo>
                    <a:pt x="75" y="92"/>
                  </a:lnTo>
                  <a:lnTo>
                    <a:pt x="77" y="105"/>
                  </a:lnTo>
                  <a:lnTo>
                    <a:pt x="75" y="106"/>
                  </a:lnTo>
                  <a:lnTo>
                    <a:pt x="68" y="111"/>
                  </a:lnTo>
                  <a:lnTo>
                    <a:pt x="58" y="117"/>
                  </a:lnTo>
                  <a:lnTo>
                    <a:pt x="47" y="125"/>
                  </a:lnTo>
                  <a:lnTo>
                    <a:pt x="35" y="132"/>
                  </a:lnTo>
                  <a:lnTo>
                    <a:pt x="27" y="139"/>
                  </a:lnTo>
                  <a:lnTo>
                    <a:pt x="19" y="146"/>
                  </a:lnTo>
                  <a:lnTo>
                    <a:pt x="17" y="149"/>
                  </a:lnTo>
                  <a:lnTo>
                    <a:pt x="16" y="157"/>
                  </a:lnTo>
                  <a:lnTo>
                    <a:pt x="14" y="170"/>
                  </a:lnTo>
                  <a:lnTo>
                    <a:pt x="12" y="189"/>
                  </a:lnTo>
                  <a:lnTo>
                    <a:pt x="9" y="211"/>
                  </a:lnTo>
                  <a:lnTo>
                    <a:pt x="7" y="232"/>
                  </a:lnTo>
                  <a:lnTo>
                    <a:pt x="4" y="252"/>
                  </a:lnTo>
                  <a:lnTo>
                    <a:pt x="3" y="268"/>
                  </a:lnTo>
                  <a:lnTo>
                    <a:pt x="3" y="278"/>
                  </a:lnTo>
                  <a:lnTo>
                    <a:pt x="2" y="286"/>
                  </a:lnTo>
                  <a:lnTo>
                    <a:pt x="2" y="298"/>
                  </a:lnTo>
                  <a:lnTo>
                    <a:pt x="1" y="315"/>
                  </a:lnTo>
                  <a:lnTo>
                    <a:pt x="1" y="334"/>
                  </a:lnTo>
                  <a:lnTo>
                    <a:pt x="0" y="354"/>
                  </a:lnTo>
                  <a:lnTo>
                    <a:pt x="1" y="374"/>
                  </a:lnTo>
                  <a:lnTo>
                    <a:pt x="1" y="390"/>
                  </a:lnTo>
                  <a:lnTo>
                    <a:pt x="3" y="402"/>
                  </a:lnTo>
                  <a:lnTo>
                    <a:pt x="6" y="407"/>
                  </a:lnTo>
                  <a:lnTo>
                    <a:pt x="9" y="410"/>
                  </a:lnTo>
                  <a:lnTo>
                    <a:pt x="13" y="411"/>
                  </a:lnTo>
                  <a:lnTo>
                    <a:pt x="17" y="412"/>
                  </a:lnTo>
                  <a:lnTo>
                    <a:pt x="21" y="412"/>
                  </a:lnTo>
                  <a:lnTo>
                    <a:pt x="24" y="412"/>
                  </a:lnTo>
                  <a:lnTo>
                    <a:pt x="25" y="412"/>
                  </a:lnTo>
                  <a:lnTo>
                    <a:pt x="27" y="412"/>
                  </a:lnTo>
                  <a:lnTo>
                    <a:pt x="14" y="393"/>
                  </a:lnTo>
                  <a:lnTo>
                    <a:pt x="35" y="262"/>
                  </a:lnTo>
                  <a:lnTo>
                    <a:pt x="34" y="403"/>
                  </a:lnTo>
                  <a:lnTo>
                    <a:pt x="63" y="666"/>
                  </a:lnTo>
                  <a:lnTo>
                    <a:pt x="39" y="696"/>
                  </a:lnTo>
                  <a:lnTo>
                    <a:pt x="35" y="714"/>
                  </a:lnTo>
                  <a:lnTo>
                    <a:pt x="71" y="713"/>
                  </a:lnTo>
                  <a:lnTo>
                    <a:pt x="101" y="691"/>
                  </a:lnTo>
                  <a:lnTo>
                    <a:pt x="103" y="692"/>
                  </a:lnTo>
                  <a:lnTo>
                    <a:pt x="107" y="694"/>
                  </a:lnTo>
                  <a:lnTo>
                    <a:pt x="113" y="697"/>
                  </a:lnTo>
                  <a:lnTo>
                    <a:pt x="121" y="702"/>
                  </a:lnTo>
                  <a:lnTo>
                    <a:pt x="128" y="706"/>
                  </a:lnTo>
                  <a:lnTo>
                    <a:pt x="136" y="709"/>
                  </a:lnTo>
                  <a:lnTo>
                    <a:pt x="143" y="713"/>
                  </a:lnTo>
                  <a:lnTo>
                    <a:pt x="148" y="714"/>
                  </a:lnTo>
                  <a:lnTo>
                    <a:pt x="152" y="716"/>
                  </a:lnTo>
                  <a:lnTo>
                    <a:pt x="157" y="716"/>
                  </a:lnTo>
                  <a:lnTo>
                    <a:pt x="162" y="714"/>
                  </a:lnTo>
                  <a:lnTo>
                    <a:pt x="167" y="714"/>
                  </a:lnTo>
                  <a:lnTo>
                    <a:pt x="170" y="713"/>
                  </a:lnTo>
                  <a:lnTo>
                    <a:pt x="173" y="712"/>
                  </a:lnTo>
                  <a:lnTo>
                    <a:pt x="175" y="711"/>
                  </a:lnTo>
                  <a:lnTo>
                    <a:pt x="176" y="711"/>
                  </a:lnTo>
                  <a:lnTo>
                    <a:pt x="168" y="685"/>
                  </a:lnTo>
                  <a:lnTo>
                    <a:pt x="142" y="668"/>
                  </a:lnTo>
                  <a:lnTo>
                    <a:pt x="167" y="421"/>
                  </a:lnTo>
                  <a:lnTo>
                    <a:pt x="178" y="392"/>
                  </a:lnTo>
                  <a:lnTo>
                    <a:pt x="164" y="250"/>
                  </a:lnTo>
                  <a:lnTo>
                    <a:pt x="193" y="396"/>
                  </a:lnTo>
                  <a:lnTo>
                    <a:pt x="184" y="408"/>
                  </a:lnTo>
                  <a:lnTo>
                    <a:pt x="185" y="408"/>
                  </a:lnTo>
                  <a:lnTo>
                    <a:pt x="185" y="410"/>
                  </a:lnTo>
                  <a:lnTo>
                    <a:pt x="186" y="410"/>
                  </a:lnTo>
                  <a:lnTo>
                    <a:pt x="186" y="411"/>
                  </a:lnTo>
                  <a:lnTo>
                    <a:pt x="188" y="412"/>
                  </a:lnTo>
                  <a:lnTo>
                    <a:pt x="189" y="413"/>
                  </a:lnTo>
                  <a:lnTo>
                    <a:pt x="190" y="414"/>
                  </a:lnTo>
                  <a:lnTo>
                    <a:pt x="190" y="429"/>
                  </a:lnTo>
                  <a:lnTo>
                    <a:pt x="175" y="429"/>
                  </a:lnTo>
                </a:path>
              </a:pathLst>
            </a:custGeom>
            <a:solidFill>
              <a:srgbClr val="99CCFF">
                <a:alpha val="100000"/>
              </a:srgbClr>
            </a:solidFill>
            <a:ln w="9525">
              <a:noFill/>
            </a:ln>
          </p:spPr>
          <p:txBody>
            <a:bodyPr/>
            <a:p>
              <a:endParaRPr lang="zh-CN" altLang="en-US" sz="1800">
                <a:latin typeface="微软雅黑" panose="020B0503020204020204" pitchFamily="34" charset="-122"/>
              </a:endParaRPr>
            </a:p>
          </p:txBody>
        </p:sp>
        <p:sp>
          <p:nvSpPr>
            <p:cNvPr id="96284" name="Freeform 28"/>
            <p:cNvSpPr/>
            <p:nvPr/>
          </p:nvSpPr>
          <p:spPr>
            <a:xfrm>
              <a:off x="4131" y="1279"/>
              <a:ext cx="206" cy="684"/>
            </a:xfrm>
            <a:custGeom>
              <a:avLst/>
              <a:gdLst>
                <a:gd name="txL" fmla="*/ 0 w 206"/>
                <a:gd name="txT" fmla="*/ 0 h 684"/>
                <a:gd name="txR" fmla="*/ 206 w 206"/>
                <a:gd name="txB" fmla="*/ 684 h 684"/>
              </a:gdLst>
              <a:ahLst/>
              <a:cxnLst>
                <a:cxn ang="0">
                  <a:pos x="67" y="516"/>
                </a:cxn>
                <a:cxn ang="0">
                  <a:pos x="65" y="533"/>
                </a:cxn>
                <a:cxn ang="0">
                  <a:pos x="67" y="559"/>
                </a:cxn>
                <a:cxn ang="0">
                  <a:pos x="77" y="602"/>
                </a:cxn>
                <a:cxn ang="0">
                  <a:pos x="72" y="670"/>
                </a:cxn>
                <a:cxn ang="0">
                  <a:pos x="80" y="678"/>
                </a:cxn>
                <a:cxn ang="0">
                  <a:pos x="95" y="680"/>
                </a:cxn>
                <a:cxn ang="0">
                  <a:pos x="105" y="664"/>
                </a:cxn>
                <a:cxn ang="0">
                  <a:pos x="106" y="653"/>
                </a:cxn>
                <a:cxn ang="0">
                  <a:pos x="119" y="510"/>
                </a:cxn>
                <a:cxn ang="0">
                  <a:pos x="134" y="497"/>
                </a:cxn>
                <a:cxn ang="0">
                  <a:pos x="136" y="523"/>
                </a:cxn>
                <a:cxn ang="0">
                  <a:pos x="142" y="562"/>
                </a:cxn>
                <a:cxn ang="0">
                  <a:pos x="151" y="602"/>
                </a:cxn>
                <a:cxn ang="0">
                  <a:pos x="152" y="619"/>
                </a:cxn>
                <a:cxn ang="0">
                  <a:pos x="155" y="665"/>
                </a:cxn>
                <a:cxn ang="0">
                  <a:pos x="173" y="683"/>
                </a:cxn>
                <a:cxn ang="0">
                  <a:pos x="192" y="680"/>
                </a:cxn>
                <a:cxn ang="0">
                  <a:pos x="192" y="665"/>
                </a:cxn>
                <a:cxn ang="0">
                  <a:pos x="180" y="632"/>
                </a:cxn>
                <a:cxn ang="0">
                  <a:pos x="175" y="587"/>
                </a:cxn>
                <a:cxn ang="0">
                  <a:pos x="182" y="505"/>
                </a:cxn>
                <a:cxn ang="0">
                  <a:pos x="186" y="471"/>
                </a:cxn>
                <a:cxn ang="0">
                  <a:pos x="193" y="462"/>
                </a:cxn>
                <a:cxn ang="0">
                  <a:pos x="198" y="432"/>
                </a:cxn>
                <a:cxn ang="0">
                  <a:pos x="196" y="364"/>
                </a:cxn>
                <a:cxn ang="0">
                  <a:pos x="200" y="322"/>
                </a:cxn>
                <a:cxn ang="0">
                  <a:pos x="205" y="302"/>
                </a:cxn>
                <a:cxn ang="0">
                  <a:pos x="192" y="268"/>
                </a:cxn>
                <a:cxn ang="0">
                  <a:pos x="200" y="221"/>
                </a:cxn>
                <a:cxn ang="0">
                  <a:pos x="181" y="125"/>
                </a:cxn>
                <a:cxn ang="0">
                  <a:pos x="167" y="115"/>
                </a:cxn>
                <a:cxn ang="0">
                  <a:pos x="162" y="114"/>
                </a:cxn>
                <a:cxn ang="0">
                  <a:pos x="149" y="106"/>
                </a:cxn>
                <a:cxn ang="0">
                  <a:pos x="146" y="97"/>
                </a:cxn>
                <a:cxn ang="0">
                  <a:pos x="155" y="89"/>
                </a:cxn>
                <a:cxn ang="0">
                  <a:pos x="159" y="78"/>
                </a:cxn>
                <a:cxn ang="0">
                  <a:pos x="151" y="74"/>
                </a:cxn>
                <a:cxn ang="0">
                  <a:pos x="152" y="57"/>
                </a:cxn>
                <a:cxn ang="0">
                  <a:pos x="154" y="30"/>
                </a:cxn>
                <a:cxn ang="0">
                  <a:pos x="152" y="24"/>
                </a:cxn>
                <a:cxn ang="0">
                  <a:pos x="152" y="18"/>
                </a:cxn>
                <a:cxn ang="0">
                  <a:pos x="150" y="7"/>
                </a:cxn>
                <a:cxn ang="0">
                  <a:pos x="115" y="0"/>
                </a:cxn>
                <a:cxn ang="0">
                  <a:pos x="78" y="12"/>
                </a:cxn>
                <a:cxn ang="0">
                  <a:pos x="69" y="45"/>
                </a:cxn>
                <a:cxn ang="0">
                  <a:pos x="72" y="73"/>
                </a:cxn>
                <a:cxn ang="0">
                  <a:pos x="60" y="84"/>
                </a:cxn>
                <a:cxn ang="0">
                  <a:pos x="68" y="101"/>
                </a:cxn>
                <a:cxn ang="0">
                  <a:pos x="69" y="105"/>
                </a:cxn>
                <a:cxn ang="0">
                  <a:pos x="41" y="125"/>
                </a:cxn>
                <a:cxn ang="0">
                  <a:pos x="22" y="180"/>
                </a:cxn>
                <a:cxn ang="0">
                  <a:pos x="17" y="234"/>
                </a:cxn>
                <a:cxn ang="0">
                  <a:pos x="24" y="266"/>
                </a:cxn>
                <a:cxn ang="0">
                  <a:pos x="37" y="303"/>
                </a:cxn>
                <a:cxn ang="0">
                  <a:pos x="24" y="342"/>
                </a:cxn>
                <a:cxn ang="0">
                  <a:pos x="22" y="353"/>
                </a:cxn>
              </a:cxnLst>
              <a:rect l="txL" t="txT" r="txR" b="txB"/>
              <a:pathLst>
                <a:path w="206" h="684">
                  <a:moveTo>
                    <a:pt x="0" y="492"/>
                  </a:moveTo>
                  <a:lnTo>
                    <a:pt x="68" y="510"/>
                  </a:lnTo>
                  <a:lnTo>
                    <a:pt x="68" y="514"/>
                  </a:lnTo>
                  <a:lnTo>
                    <a:pt x="67" y="516"/>
                  </a:lnTo>
                  <a:lnTo>
                    <a:pt x="67" y="521"/>
                  </a:lnTo>
                  <a:lnTo>
                    <a:pt x="67" y="525"/>
                  </a:lnTo>
                  <a:lnTo>
                    <a:pt x="65" y="529"/>
                  </a:lnTo>
                  <a:lnTo>
                    <a:pt x="65" y="533"/>
                  </a:lnTo>
                  <a:lnTo>
                    <a:pt x="65" y="536"/>
                  </a:lnTo>
                  <a:lnTo>
                    <a:pt x="65" y="540"/>
                  </a:lnTo>
                  <a:lnTo>
                    <a:pt x="65" y="547"/>
                  </a:lnTo>
                  <a:lnTo>
                    <a:pt x="67" y="559"/>
                  </a:lnTo>
                  <a:lnTo>
                    <a:pt x="69" y="570"/>
                  </a:lnTo>
                  <a:lnTo>
                    <a:pt x="72" y="582"/>
                  </a:lnTo>
                  <a:lnTo>
                    <a:pt x="74" y="593"/>
                  </a:lnTo>
                  <a:lnTo>
                    <a:pt x="77" y="602"/>
                  </a:lnTo>
                  <a:lnTo>
                    <a:pt x="79" y="608"/>
                  </a:lnTo>
                  <a:lnTo>
                    <a:pt x="79" y="611"/>
                  </a:lnTo>
                  <a:lnTo>
                    <a:pt x="69" y="634"/>
                  </a:lnTo>
                  <a:lnTo>
                    <a:pt x="72" y="670"/>
                  </a:lnTo>
                  <a:lnTo>
                    <a:pt x="73" y="671"/>
                  </a:lnTo>
                  <a:lnTo>
                    <a:pt x="74" y="674"/>
                  </a:lnTo>
                  <a:lnTo>
                    <a:pt x="77" y="675"/>
                  </a:lnTo>
                  <a:lnTo>
                    <a:pt x="80" y="678"/>
                  </a:lnTo>
                  <a:lnTo>
                    <a:pt x="84" y="680"/>
                  </a:lnTo>
                  <a:lnTo>
                    <a:pt x="88" y="681"/>
                  </a:lnTo>
                  <a:lnTo>
                    <a:pt x="93" y="681"/>
                  </a:lnTo>
                  <a:lnTo>
                    <a:pt x="95" y="680"/>
                  </a:lnTo>
                  <a:lnTo>
                    <a:pt x="99" y="676"/>
                  </a:lnTo>
                  <a:lnTo>
                    <a:pt x="101" y="673"/>
                  </a:lnTo>
                  <a:lnTo>
                    <a:pt x="103" y="668"/>
                  </a:lnTo>
                  <a:lnTo>
                    <a:pt x="105" y="664"/>
                  </a:lnTo>
                  <a:lnTo>
                    <a:pt x="105" y="659"/>
                  </a:lnTo>
                  <a:lnTo>
                    <a:pt x="106" y="655"/>
                  </a:lnTo>
                  <a:lnTo>
                    <a:pt x="106" y="654"/>
                  </a:lnTo>
                  <a:lnTo>
                    <a:pt x="106" y="653"/>
                  </a:lnTo>
                  <a:lnTo>
                    <a:pt x="98" y="606"/>
                  </a:lnTo>
                  <a:lnTo>
                    <a:pt x="113" y="510"/>
                  </a:lnTo>
                  <a:lnTo>
                    <a:pt x="119" y="510"/>
                  </a:lnTo>
                  <a:lnTo>
                    <a:pt x="119" y="493"/>
                  </a:lnTo>
                  <a:lnTo>
                    <a:pt x="134" y="493"/>
                  </a:lnTo>
                  <a:lnTo>
                    <a:pt x="134" y="497"/>
                  </a:lnTo>
                  <a:lnTo>
                    <a:pt x="134" y="502"/>
                  </a:lnTo>
                  <a:lnTo>
                    <a:pt x="135" y="508"/>
                  </a:lnTo>
                  <a:lnTo>
                    <a:pt x="135" y="514"/>
                  </a:lnTo>
                  <a:lnTo>
                    <a:pt x="136" y="523"/>
                  </a:lnTo>
                  <a:lnTo>
                    <a:pt x="136" y="531"/>
                  </a:lnTo>
                  <a:lnTo>
                    <a:pt x="137" y="540"/>
                  </a:lnTo>
                  <a:lnTo>
                    <a:pt x="140" y="551"/>
                  </a:lnTo>
                  <a:lnTo>
                    <a:pt x="142" y="562"/>
                  </a:lnTo>
                  <a:lnTo>
                    <a:pt x="144" y="573"/>
                  </a:lnTo>
                  <a:lnTo>
                    <a:pt x="146" y="585"/>
                  </a:lnTo>
                  <a:lnTo>
                    <a:pt x="149" y="594"/>
                  </a:lnTo>
                  <a:lnTo>
                    <a:pt x="151" y="602"/>
                  </a:lnTo>
                  <a:lnTo>
                    <a:pt x="152" y="607"/>
                  </a:lnTo>
                  <a:lnTo>
                    <a:pt x="152" y="609"/>
                  </a:lnTo>
                  <a:lnTo>
                    <a:pt x="152" y="612"/>
                  </a:lnTo>
                  <a:lnTo>
                    <a:pt x="152" y="619"/>
                  </a:lnTo>
                  <a:lnTo>
                    <a:pt x="151" y="629"/>
                  </a:lnTo>
                  <a:lnTo>
                    <a:pt x="152" y="642"/>
                  </a:lnTo>
                  <a:lnTo>
                    <a:pt x="152" y="654"/>
                  </a:lnTo>
                  <a:lnTo>
                    <a:pt x="155" y="665"/>
                  </a:lnTo>
                  <a:lnTo>
                    <a:pt x="157" y="675"/>
                  </a:lnTo>
                  <a:lnTo>
                    <a:pt x="162" y="680"/>
                  </a:lnTo>
                  <a:lnTo>
                    <a:pt x="167" y="681"/>
                  </a:lnTo>
                  <a:lnTo>
                    <a:pt x="173" y="683"/>
                  </a:lnTo>
                  <a:lnTo>
                    <a:pt x="178" y="683"/>
                  </a:lnTo>
                  <a:lnTo>
                    <a:pt x="183" y="683"/>
                  </a:lnTo>
                  <a:lnTo>
                    <a:pt x="188" y="681"/>
                  </a:lnTo>
                  <a:lnTo>
                    <a:pt x="192" y="680"/>
                  </a:lnTo>
                  <a:lnTo>
                    <a:pt x="195" y="680"/>
                  </a:lnTo>
                  <a:lnTo>
                    <a:pt x="193" y="666"/>
                  </a:lnTo>
                  <a:lnTo>
                    <a:pt x="192" y="665"/>
                  </a:lnTo>
                  <a:lnTo>
                    <a:pt x="190" y="660"/>
                  </a:lnTo>
                  <a:lnTo>
                    <a:pt x="187" y="653"/>
                  </a:lnTo>
                  <a:lnTo>
                    <a:pt x="183" y="643"/>
                  </a:lnTo>
                  <a:lnTo>
                    <a:pt x="180" y="632"/>
                  </a:lnTo>
                  <a:lnTo>
                    <a:pt x="177" y="621"/>
                  </a:lnTo>
                  <a:lnTo>
                    <a:pt x="175" y="611"/>
                  </a:lnTo>
                  <a:lnTo>
                    <a:pt x="175" y="599"/>
                  </a:lnTo>
                  <a:lnTo>
                    <a:pt x="175" y="587"/>
                  </a:lnTo>
                  <a:lnTo>
                    <a:pt x="176" y="568"/>
                  </a:lnTo>
                  <a:lnTo>
                    <a:pt x="177" y="547"/>
                  </a:lnTo>
                  <a:lnTo>
                    <a:pt x="180" y="525"/>
                  </a:lnTo>
                  <a:lnTo>
                    <a:pt x="182" y="505"/>
                  </a:lnTo>
                  <a:lnTo>
                    <a:pt x="183" y="487"/>
                  </a:lnTo>
                  <a:lnTo>
                    <a:pt x="185" y="475"/>
                  </a:lnTo>
                  <a:lnTo>
                    <a:pt x="185" y="471"/>
                  </a:lnTo>
                  <a:lnTo>
                    <a:pt x="186" y="471"/>
                  </a:lnTo>
                  <a:lnTo>
                    <a:pt x="187" y="469"/>
                  </a:lnTo>
                  <a:lnTo>
                    <a:pt x="188" y="468"/>
                  </a:lnTo>
                  <a:lnTo>
                    <a:pt x="191" y="466"/>
                  </a:lnTo>
                  <a:lnTo>
                    <a:pt x="193" y="462"/>
                  </a:lnTo>
                  <a:lnTo>
                    <a:pt x="195" y="456"/>
                  </a:lnTo>
                  <a:lnTo>
                    <a:pt x="197" y="447"/>
                  </a:lnTo>
                  <a:lnTo>
                    <a:pt x="198" y="436"/>
                  </a:lnTo>
                  <a:lnTo>
                    <a:pt x="198" y="432"/>
                  </a:lnTo>
                  <a:lnTo>
                    <a:pt x="197" y="420"/>
                  </a:lnTo>
                  <a:lnTo>
                    <a:pt x="197" y="404"/>
                  </a:lnTo>
                  <a:lnTo>
                    <a:pt x="196" y="384"/>
                  </a:lnTo>
                  <a:lnTo>
                    <a:pt x="196" y="364"/>
                  </a:lnTo>
                  <a:lnTo>
                    <a:pt x="196" y="347"/>
                  </a:lnTo>
                  <a:lnTo>
                    <a:pt x="196" y="333"/>
                  </a:lnTo>
                  <a:lnTo>
                    <a:pt x="198" y="326"/>
                  </a:lnTo>
                  <a:lnTo>
                    <a:pt x="200" y="322"/>
                  </a:lnTo>
                  <a:lnTo>
                    <a:pt x="202" y="317"/>
                  </a:lnTo>
                  <a:lnTo>
                    <a:pt x="203" y="313"/>
                  </a:lnTo>
                  <a:lnTo>
                    <a:pt x="205" y="308"/>
                  </a:lnTo>
                  <a:lnTo>
                    <a:pt x="205" y="302"/>
                  </a:lnTo>
                  <a:lnTo>
                    <a:pt x="205" y="296"/>
                  </a:lnTo>
                  <a:lnTo>
                    <a:pt x="202" y="290"/>
                  </a:lnTo>
                  <a:lnTo>
                    <a:pt x="198" y="281"/>
                  </a:lnTo>
                  <a:lnTo>
                    <a:pt x="192" y="268"/>
                  </a:lnTo>
                  <a:lnTo>
                    <a:pt x="192" y="259"/>
                  </a:lnTo>
                  <a:lnTo>
                    <a:pt x="193" y="249"/>
                  </a:lnTo>
                  <a:lnTo>
                    <a:pt x="197" y="237"/>
                  </a:lnTo>
                  <a:lnTo>
                    <a:pt x="200" y="221"/>
                  </a:lnTo>
                  <a:lnTo>
                    <a:pt x="198" y="200"/>
                  </a:lnTo>
                  <a:lnTo>
                    <a:pt x="195" y="171"/>
                  </a:lnTo>
                  <a:lnTo>
                    <a:pt x="183" y="130"/>
                  </a:lnTo>
                  <a:lnTo>
                    <a:pt x="181" y="125"/>
                  </a:lnTo>
                  <a:lnTo>
                    <a:pt x="177" y="121"/>
                  </a:lnTo>
                  <a:lnTo>
                    <a:pt x="175" y="117"/>
                  </a:lnTo>
                  <a:lnTo>
                    <a:pt x="171" y="116"/>
                  </a:lnTo>
                  <a:lnTo>
                    <a:pt x="167" y="115"/>
                  </a:lnTo>
                  <a:lnTo>
                    <a:pt x="165" y="114"/>
                  </a:lnTo>
                  <a:lnTo>
                    <a:pt x="164" y="114"/>
                  </a:lnTo>
                  <a:lnTo>
                    <a:pt x="162" y="114"/>
                  </a:lnTo>
                  <a:lnTo>
                    <a:pt x="160" y="112"/>
                  </a:lnTo>
                  <a:lnTo>
                    <a:pt x="156" y="111"/>
                  </a:lnTo>
                  <a:lnTo>
                    <a:pt x="152" y="109"/>
                  </a:lnTo>
                  <a:lnTo>
                    <a:pt x="149" y="106"/>
                  </a:lnTo>
                  <a:lnTo>
                    <a:pt x="146" y="104"/>
                  </a:lnTo>
                  <a:lnTo>
                    <a:pt x="145" y="101"/>
                  </a:lnTo>
                  <a:lnTo>
                    <a:pt x="145" y="100"/>
                  </a:lnTo>
                  <a:lnTo>
                    <a:pt x="146" y="97"/>
                  </a:lnTo>
                  <a:lnTo>
                    <a:pt x="147" y="95"/>
                  </a:lnTo>
                  <a:lnTo>
                    <a:pt x="150" y="94"/>
                  </a:lnTo>
                  <a:lnTo>
                    <a:pt x="152" y="91"/>
                  </a:lnTo>
                  <a:lnTo>
                    <a:pt x="155" y="89"/>
                  </a:lnTo>
                  <a:lnTo>
                    <a:pt x="157" y="86"/>
                  </a:lnTo>
                  <a:lnTo>
                    <a:pt x="159" y="84"/>
                  </a:lnTo>
                  <a:lnTo>
                    <a:pt x="159" y="81"/>
                  </a:lnTo>
                  <a:lnTo>
                    <a:pt x="159" y="78"/>
                  </a:lnTo>
                  <a:lnTo>
                    <a:pt x="157" y="75"/>
                  </a:lnTo>
                  <a:lnTo>
                    <a:pt x="156" y="75"/>
                  </a:lnTo>
                  <a:lnTo>
                    <a:pt x="154" y="74"/>
                  </a:lnTo>
                  <a:lnTo>
                    <a:pt x="151" y="74"/>
                  </a:lnTo>
                  <a:lnTo>
                    <a:pt x="150" y="73"/>
                  </a:lnTo>
                  <a:lnTo>
                    <a:pt x="149" y="70"/>
                  </a:lnTo>
                  <a:lnTo>
                    <a:pt x="150" y="66"/>
                  </a:lnTo>
                  <a:lnTo>
                    <a:pt x="152" y="57"/>
                  </a:lnTo>
                  <a:lnTo>
                    <a:pt x="154" y="48"/>
                  </a:lnTo>
                  <a:lnTo>
                    <a:pt x="155" y="40"/>
                  </a:lnTo>
                  <a:lnTo>
                    <a:pt x="155" y="34"/>
                  </a:lnTo>
                  <a:lnTo>
                    <a:pt x="154" y="30"/>
                  </a:lnTo>
                  <a:lnTo>
                    <a:pt x="154" y="27"/>
                  </a:lnTo>
                  <a:lnTo>
                    <a:pt x="152" y="26"/>
                  </a:lnTo>
                  <a:lnTo>
                    <a:pt x="152" y="24"/>
                  </a:lnTo>
                  <a:lnTo>
                    <a:pt x="152" y="23"/>
                  </a:lnTo>
                  <a:lnTo>
                    <a:pt x="152" y="22"/>
                  </a:lnTo>
                  <a:lnTo>
                    <a:pt x="152" y="21"/>
                  </a:lnTo>
                  <a:lnTo>
                    <a:pt x="152" y="18"/>
                  </a:lnTo>
                  <a:lnTo>
                    <a:pt x="152" y="16"/>
                  </a:lnTo>
                  <a:lnTo>
                    <a:pt x="151" y="13"/>
                  </a:lnTo>
                  <a:lnTo>
                    <a:pt x="151" y="11"/>
                  </a:lnTo>
                  <a:lnTo>
                    <a:pt x="150" y="7"/>
                  </a:lnTo>
                  <a:lnTo>
                    <a:pt x="144" y="4"/>
                  </a:lnTo>
                  <a:lnTo>
                    <a:pt x="135" y="2"/>
                  </a:lnTo>
                  <a:lnTo>
                    <a:pt x="125" y="1"/>
                  </a:lnTo>
                  <a:lnTo>
                    <a:pt x="115" y="0"/>
                  </a:lnTo>
                  <a:lnTo>
                    <a:pt x="105" y="0"/>
                  </a:lnTo>
                  <a:lnTo>
                    <a:pt x="98" y="0"/>
                  </a:lnTo>
                  <a:lnTo>
                    <a:pt x="93" y="1"/>
                  </a:lnTo>
                  <a:lnTo>
                    <a:pt x="78" y="12"/>
                  </a:lnTo>
                  <a:lnTo>
                    <a:pt x="69" y="21"/>
                  </a:lnTo>
                  <a:lnTo>
                    <a:pt x="67" y="29"/>
                  </a:lnTo>
                  <a:lnTo>
                    <a:pt x="67" y="37"/>
                  </a:lnTo>
                  <a:lnTo>
                    <a:pt x="69" y="45"/>
                  </a:lnTo>
                  <a:lnTo>
                    <a:pt x="72" y="52"/>
                  </a:lnTo>
                  <a:lnTo>
                    <a:pt x="74" y="59"/>
                  </a:lnTo>
                  <a:lnTo>
                    <a:pt x="73" y="66"/>
                  </a:lnTo>
                  <a:lnTo>
                    <a:pt x="72" y="73"/>
                  </a:lnTo>
                  <a:lnTo>
                    <a:pt x="68" y="78"/>
                  </a:lnTo>
                  <a:lnTo>
                    <a:pt x="65" y="81"/>
                  </a:lnTo>
                  <a:lnTo>
                    <a:pt x="63" y="84"/>
                  </a:lnTo>
                  <a:lnTo>
                    <a:pt x="60" y="84"/>
                  </a:lnTo>
                  <a:lnTo>
                    <a:pt x="59" y="85"/>
                  </a:lnTo>
                  <a:lnTo>
                    <a:pt x="57" y="85"/>
                  </a:lnTo>
                  <a:lnTo>
                    <a:pt x="68" y="101"/>
                  </a:lnTo>
                  <a:lnTo>
                    <a:pt x="69" y="102"/>
                  </a:lnTo>
                  <a:lnTo>
                    <a:pt x="69" y="105"/>
                  </a:lnTo>
                  <a:lnTo>
                    <a:pt x="67" y="107"/>
                  </a:lnTo>
                  <a:lnTo>
                    <a:pt x="62" y="112"/>
                  </a:lnTo>
                  <a:lnTo>
                    <a:pt x="53" y="117"/>
                  </a:lnTo>
                  <a:lnTo>
                    <a:pt x="41" y="125"/>
                  </a:lnTo>
                  <a:lnTo>
                    <a:pt x="34" y="132"/>
                  </a:lnTo>
                  <a:lnTo>
                    <a:pt x="29" y="145"/>
                  </a:lnTo>
                  <a:lnTo>
                    <a:pt x="26" y="162"/>
                  </a:lnTo>
                  <a:lnTo>
                    <a:pt x="22" y="180"/>
                  </a:lnTo>
                  <a:lnTo>
                    <a:pt x="19" y="199"/>
                  </a:lnTo>
                  <a:lnTo>
                    <a:pt x="18" y="215"/>
                  </a:lnTo>
                  <a:lnTo>
                    <a:pt x="17" y="228"/>
                  </a:lnTo>
                  <a:lnTo>
                    <a:pt x="17" y="234"/>
                  </a:lnTo>
                  <a:lnTo>
                    <a:pt x="17" y="237"/>
                  </a:lnTo>
                  <a:lnTo>
                    <a:pt x="19" y="245"/>
                  </a:lnTo>
                  <a:lnTo>
                    <a:pt x="22" y="255"/>
                  </a:lnTo>
                  <a:lnTo>
                    <a:pt x="24" y="266"/>
                  </a:lnTo>
                  <a:lnTo>
                    <a:pt x="28" y="278"/>
                  </a:lnTo>
                  <a:lnTo>
                    <a:pt x="32" y="288"/>
                  </a:lnTo>
                  <a:lnTo>
                    <a:pt x="34" y="297"/>
                  </a:lnTo>
                  <a:lnTo>
                    <a:pt x="37" y="303"/>
                  </a:lnTo>
                  <a:lnTo>
                    <a:pt x="32" y="335"/>
                  </a:lnTo>
                  <a:lnTo>
                    <a:pt x="28" y="337"/>
                  </a:lnTo>
                  <a:lnTo>
                    <a:pt x="27" y="339"/>
                  </a:lnTo>
                  <a:lnTo>
                    <a:pt x="24" y="342"/>
                  </a:lnTo>
                  <a:lnTo>
                    <a:pt x="23" y="344"/>
                  </a:lnTo>
                  <a:lnTo>
                    <a:pt x="23" y="347"/>
                  </a:lnTo>
                  <a:lnTo>
                    <a:pt x="22" y="350"/>
                  </a:lnTo>
                  <a:lnTo>
                    <a:pt x="22" y="353"/>
                  </a:lnTo>
                  <a:lnTo>
                    <a:pt x="22" y="354"/>
                  </a:lnTo>
                  <a:lnTo>
                    <a:pt x="0" y="356"/>
                  </a:lnTo>
                  <a:lnTo>
                    <a:pt x="0" y="492"/>
                  </a:lnTo>
                </a:path>
              </a:pathLst>
            </a:custGeom>
            <a:solidFill>
              <a:srgbClr val="FFCC66">
                <a:alpha val="100000"/>
              </a:srgbClr>
            </a:solidFill>
            <a:ln w="9525">
              <a:noFill/>
            </a:ln>
          </p:spPr>
          <p:txBody>
            <a:bodyPr/>
            <a:p>
              <a:endParaRPr lang="zh-CN" altLang="en-US" sz="1800">
                <a:latin typeface="微软雅黑" panose="020B0503020204020204" pitchFamily="34" charset="-122"/>
              </a:endParaRPr>
            </a:p>
          </p:txBody>
        </p:sp>
        <p:sp>
          <p:nvSpPr>
            <p:cNvPr id="96285" name="Freeform 29"/>
            <p:cNvSpPr/>
            <p:nvPr/>
          </p:nvSpPr>
          <p:spPr>
            <a:xfrm>
              <a:off x="4464" y="1600"/>
              <a:ext cx="25" cy="27"/>
            </a:xfrm>
            <a:custGeom>
              <a:avLst/>
              <a:gdLst>
                <a:gd name="txL" fmla="*/ 0 w 25"/>
                <a:gd name="txT" fmla="*/ 0 h 27"/>
                <a:gd name="txR" fmla="*/ 25 w 25"/>
                <a:gd name="txB" fmla="*/ 27 h 27"/>
              </a:gdLst>
              <a:ahLst/>
              <a:cxnLst>
                <a:cxn ang="0">
                  <a:pos x="6" y="0"/>
                </a:cxn>
                <a:cxn ang="0">
                  <a:pos x="0" y="24"/>
                </a:cxn>
                <a:cxn ang="0">
                  <a:pos x="22" y="26"/>
                </a:cxn>
                <a:cxn ang="0">
                  <a:pos x="24" y="14"/>
                </a:cxn>
                <a:cxn ang="0">
                  <a:pos x="12" y="6"/>
                </a:cxn>
                <a:cxn ang="0">
                  <a:pos x="6" y="0"/>
                </a:cxn>
              </a:cxnLst>
              <a:rect l="txL" t="txT" r="txR" b="txB"/>
              <a:pathLst>
                <a:path w="25" h="27">
                  <a:moveTo>
                    <a:pt x="6" y="0"/>
                  </a:moveTo>
                  <a:lnTo>
                    <a:pt x="0" y="24"/>
                  </a:lnTo>
                  <a:lnTo>
                    <a:pt x="22" y="26"/>
                  </a:lnTo>
                  <a:lnTo>
                    <a:pt x="24" y="14"/>
                  </a:lnTo>
                  <a:lnTo>
                    <a:pt x="12" y="6"/>
                  </a:lnTo>
                  <a:lnTo>
                    <a:pt x="6" y="0"/>
                  </a:lnTo>
                </a:path>
              </a:pathLst>
            </a:custGeom>
            <a:solidFill>
              <a:srgbClr val="4C4C4C">
                <a:alpha val="100000"/>
              </a:srgbClr>
            </a:solidFill>
            <a:ln w="9525">
              <a:noFill/>
            </a:ln>
          </p:spPr>
          <p:txBody>
            <a:bodyPr/>
            <a:p>
              <a:endParaRPr lang="zh-CN" altLang="en-US" sz="1800">
                <a:latin typeface="微软雅黑" panose="020B0503020204020204" pitchFamily="34" charset="-122"/>
              </a:endParaRPr>
            </a:p>
          </p:txBody>
        </p:sp>
      </p:grpSp>
      <p:sp>
        <p:nvSpPr>
          <p:cNvPr id="2"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四、财务管理提升</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3</a:t>
            </a:r>
            <a:r>
              <a:rPr lang="zh-CN" altLang="en-US" sz="1800" b="0" dirty="0">
                <a:solidFill>
                  <a:schemeClr val="tx1"/>
                </a:solidFill>
                <a:latin typeface="微软雅黑" panose="020B0503020204020204" pitchFamily="34" charset="-122"/>
                <a:ea typeface="微软雅黑" panose="020B0503020204020204" pitchFamily="34" charset="-122"/>
              </a:rPr>
              <a:t>、打造团队</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3" name="直接连接符 2"/>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3" name="Rectangle 3"/>
          <p:cNvSpPr>
            <a:spLocks noGrp="1"/>
          </p:cNvSpPr>
          <p:nvPr>
            <p:ph idx="1"/>
          </p:nvPr>
        </p:nvSpPr>
        <p:spPr>
          <a:xfrm>
            <a:off x="608965" y="1271270"/>
            <a:ext cx="7976870" cy="2358390"/>
          </a:xfrm>
          <a:noFill/>
          <a:ln>
            <a:solidFill>
              <a:srgbClr val="00B050"/>
            </a:solidFill>
          </a:ln>
        </p:spPr>
        <p:txBody>
          <a:bodyPr/>
          <a:p>
            <a:pPr marL="381000" indent="-381000" eaLnBrk="1" hangingPunct="1">
              <a:buClr>
                <a:srgbClr val="0000FF"/>
              </a:buClr>
              <a:buFont typeface="Wingdings" panose="05000000000000000000" pitchFamily="2" charset="2"/>
              <a:buChar char="p"/>
            </a:pPr>
            <a:r>
              <a:rPr lang="zh-CN" altLang="en-US" sz="1800" b="0" dirty="0">
                <a:solidFill>
                  <a:srgbClr val="6600CC"/>
                </a:solidFill>
                <a:ea typeface="微软雅黑" panose="020B0503020204020204" pitchFamily="34" charset="-122"/>
              </a:rPr>
              <a:t>注重服务与监督</a:t>
            </a:r>
            <a:endParaRPr lang="zh-CN" altLang="en-US" sz="1800" b="0" dirty="0">
              <a:solidFill>
                <a:srgbClr val="6600CC"/>
              </a:solidFill>
              <a:ea typeface="微软雅黑" panose="020B0503020204020204" pitchFamily="34" charset="-122"/>
            </a:endParaRPr>
          </a:p>
          <a:p>
            <a:pPr marL="381000" indent="-381000" eaLnBrk="1" hangingPunct="1">
              <a:lnSpc>
                <a:spcPct val="150000"/>
              </a:lnSpc>
              <a:buClr>
                <a:srgbClr val="0000FF"/>
              </a:buClr>
              <a:buFont typeface="Wingdings" panose="05000000000000000000" pitchFamily="2" charset="2"/>
              <a:buNone/>
            </a:pPr>
            <a:r>
              <a:rPr lang="zh-CN" altLang="en-US" sz="1800" b="0" dirty="0">
                <a:latin typeface="微软雅黑" panose="020B0503020204020204" pitchFamily="34" charset="-122"/>
                <a:ea typeface="微软雅黑" panose="020B0503020204020204" pitchFamily="34" charset="-122"/>
              </a:rPr>
              <a:t>      坚持服务与监督并重，在坚持原则的基础上，在专业上积极为其他部门寻求灵活的解决方案，共同服务于企业发展的大局，为公司贡献财务价值。</a:t>
            </a:r>
            <a:endParaRPr lang="zh-CN" altLang="en-US" sz="1800" b="0" dirty="0">
              <a:latin typeface="微软雅黑" panose="020B0503020204020204" pitchFamily="34" charset="-122"/>
              <a:ea typeface="微软雅黑" panose="020B0503020204020204" pitchFamily="34" charset="-122"/>
            </a:endParaRPr>
          </a:p>
        </p:txBody>
      </p:sp>
      <p:pic>
        <p:nvPicPr>
          <p:cNvPr id="97284" name="Picture 5" descr="PE01846_"/>
          <p:cNvPicPr>
            <a:picLocks noChangeAspect="1"/>
          </p:cNvPicPr>
          <p:nvPr/>
        </p:nvPicPr>
        <p:blipFill>
          <a:blip r:embed="rId1"/>
          <a:stretch>
            <a:fillRect/>
          </a:stretch>
        </p:blipFill>
        <p:spPr>
          <a:xfrm>
            <a:off x="5184000" y="4077000"/>
            <a:ext cx="3402000" cy="1900125"/>
          </a:xfrm>
          <a:prstGeom prst="rect">
            <a:avLst/>
          </a:prstGeom>
          <a:noFill/>
          <a:ln w="9525">
            <a:noFill/>
          </a:ln>
        </p:spPr>
      </p:pic>
      <p:sp>
        <p:nvSpPr>
          <p:cNvPr id="3" name="Rectangle 2"/>
          <p:cNvSpPr>
            <a:spLocks noGrp="1"/>
          </p:cNvSpPr>
          <p:nvPr/>
        </p:nvSpPr>
        <p:spPr>
          <a:xfrm>
            <a:off x="428625" y="235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四、财务管理提升</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851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3</a:t>
            </a:r>
            <a:r>
              <a:rPr lang="zh-CN" altLang="en-US" sz="1800" b="0" dirty="0">
                <a:solidFill>
                  <a:schemeClr val="tx1"/>
                </a:solidFill>
                <a:latin typeface="微软雅黑" panose="020B0503020204020204" pitchFamily="34" charset="-122"/>
                <a:ea typeface="微软雅黑" panose="020B0503020204020204" pitchFamily="34" charset="-122"/>
              </a:rPr>
              <a:t>、注重服务</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cxnSp>
        <p:nvCxnSpPr>
          <p:cNvPr id="4" name="直接连接符 3"/>
          <p:cNvCxnSpPr/>
          <p:nvPr/>
        </p:nvCxnSpPr>
        <p:spPr>
          <a:xfrm flipV="1">
            <a:off x="417150" y="646610"/>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3"/>
          <p:cNvSpPr>
            <a:spLocks noGrp="1"/>
          </p:cNvSpPr>
          <p:nvPr>
            <p:ph idx="1"/>
          </p:nvPr>
        </p:nvSpPr>
        <p:spPr>
          <a:xfrm>
            <a:off x="648000" y="1917000"/>
            <a:ext cx="5994000" cy="2470500"/>
          </a:xfrm>
          <a:noFill/>
          <a:ln>
            <a:solidFill>
              <a:srgbClr val="00B050"/>
            </a:solidFill>
          </a:ln>
        </p:spPr>
        <p:txBody>
          <a:bodyPr/>
          <a:p>
            <a:pPr marL="0" indent="0" eaLnBrk="1" latinLnBrk="0" hangingPunct="1">
              <a:lnSpc>
                <a:spcPct val="150000"/>
              </a:lnSpc>
              <a:spcBef>
                <a:spcPct val="0"/>
              </a:spcBef>
              <a:spcAft>
                <a:spcPts val="0"/>
              </a:spcAft>
              <a:buClr>
                <a:srgbClr val="0000FF"/>
              </a:buClr>
              <a:buFont typeface="Wingdings" panose="05000000000000000000" pitchFamily="2" charset="2"/>
              <a:buNone/>
            </a:pPr>
            <a:r>
              <a:rPr lang="zh-CN" altLang="en-US" sz="1915" b="0" dirty="0">
                <a:solidFill>
                  <a:srgbClr val="000000"/>
                </a:solidFill>
                <a:ea typeface="微软雅黑" panose="020B0503020204020204" pitchFamily="34" charset="-122"/>
              </a:rPr>
              <a:t>① 了解一些财务知识，能更好地理解和分析客户需求，与客户对话</a:t>
            </a:r>
            <a:endParaRPr lang="zh-CN" altLang="en-US" sz="1915" b="0" dirty="0">
              <a:solidFill>
                <a:srgbClr val="000000"/>
              </a:solidFill>
              <a:ea typeface="微软雅黑" panose="020B0503020204020204" pitchFamily="34" charset="-122"/>
            </a:endParaRPr>
          </a:p>
          <a:p>
            <a:pPr marL="0" indent="0" eaLnBrk="1" latinLnBrk="0" hangingPunct="1">
              <a:lnSpc>
                <a:spcPct val="150000"/>
              </a:lnSpc>
              <a:spcBef>
                <a:spcPct val="0"/>
              </a:spcBef>
              <a:spcAft>
                <a:spcPts val="0"/>
              </a:spcAft>
              <a:buClr>
                <a:srgbClr val="0000FF"/>
              </a:buClr>
              <a:buFont typeface="Wingdings" panose="05000000000000000000" pitchFamily="2" charset="2"/>
              <a:buNone/>
            </a:pPr>
            <a:r>
              <a:rPr lang="zh-CN" altLang="en-US" sz="1915" b="0" dirty="0">
                <a:solidFill>
                  <a:srgbClr val="000000"/>
                </a:solidFill>
                <a:ea typeface="微软雅黑" panose="020B0503020204020204" pitchFamily="34" charset="-122"/>
              </a:rPr>
              <a:t>②日常费用报销、收付款</a:t>
            </a:r>
            <a:endParaRPr lang="zh-CN" altLang="en-US" sz="1915" b="0" dirty="0">
              <a:solidFill>
                <a:srgbClr val="3366FF"/>
              </a:solidFill>
              <a:ea typeface="微软雅黑" panose="020B0503020204020204" pitchFamily="34" charset="-122"/>
            </a:endParaRPr>
          </a:p>
          <a:p>
            <a:pPr marL="0" indent="0" eaLnBrk="1" latinLnBrk="0" hangingPunct="1">
              <a:lnSpc>
                <a:spcPct val="150000"/>
              </a:lnSpc>
              <a:spcBef>
                <a:spcPct val="0"/>
              </a:spcBef>
              <a:spcAft>
                <a:spcPts val="0"/>
              </a:spcAft>
              <a:buClr>
                <a:srgbClr val="0000FF"/>
              </a:buClr>
              <a:buFont typeface="Wingdings" panose="05000000000000000000" pitchFamily="2" charset="2"/>
              <a:buNone/>
            </a:pPr>
            <a:r>
              <a:rPr lang="zh-CN" altLang="en-US" sz="1915" b="0" dirty="0">
                <a:solidFill>
                  <a:srgbClr val="000000"/>
                </a:solidFill>
                <a:ea typeface="微软雅黑" panose="020B0503020204020204" pitchFamily="34" charset="-122"/>
              </a:rPr>
              <a:t>③日常生活开销</a:t>
            </a:r>
            <a:endParaRPr lang="zh-CN" altLang="en-US" sz="1915" b="0" dirty="0">
              <a:solidFill>
                <a:srgbClr val="000000"/>
              </a:solidFill>
              <a:ea typeface="微软雅黑" panose="020B0503020204020204" pitchFamily="34" charset="-122"/>
            </a:endParaRPr>
          </a:p>
          <a:p>
            <a:pPr marL="0" indent="0" eaLnBrk="1" latinLnBrk="0" hangingPunct="1">
              <a:lnSpc>
                <a:spcPct val="150000"/>
              </a:lnSpc>
              <a:spcBef>
                <a:spcPct val="0"/>
              </a:spcBef>
              <a:spcAft>
                <a:spcPts val="0"/>
              </a:spcAft>
              <a:buClr>
                <a:srgbClr val="0000FF"/>
              </a:buClr>
              <a:buFont typeface="Wingdings" panose="05000000000000000000" pitchFamily="2" charset="2"/>
              <a:buNone/>
            </a:pPr>
            <a:r>
              <a:rPr lang="zh-CN" altLang="en-US" sz="1915" b="0" dirty="0">
                <a:solidFill>
                  <a:srgbClr val="000000"/>
                </a:solidFill>
                <a:ea typeface="微软雅黑" panose="020B0503020204020204" pitchFamily="34" charset="-122"/>
              </a:rPr>
              <a:t>④个人理财</a:t>
            </a:r>
            <a:endParaRPr lang="zh-CN" altLang="en-US" sz="1915" b="0" dirty="0">
              <a:ea typeface="微软雅黑" panose="020B0503020204020204" pitchFamily="34" charset="-122"/>
            </a:endParaRPr>
          </a:p>
        </p:txBody>
      </p:sp>
      <p:pic>
        <p:nvPicPr>
          <p:cNvPr id="6147" name="Picture 2"/>
          <p:cNvPicPr>
            <a:picLocks noChangeAspect="1"/>
          </p:cNvPicPr>
          <p:nvPr/>
        </p:nvPicPr>
        <p:blipFill>
          <a:blip r:embed="rId1"/>
          <a:stretch>
            <a:fillRect/>
          </a:stretch>
        </p:blipFill>
        <p:spPr>
          <a:xfrm>
            <a:off x="6737851" y="2384100"/>
            <a:ext cx="2430000" cy="2997000"/>
          </a:xfrm>
          <a:prstGeom prst="rect">
            <a:avLst/>
          </a:prstGeom>
          <a:noFill/>
          <a:ln w="9525">
            <a:noFill/>
          </a:ln>
          <a:effectLst>
            <a:prstShdw prst="shdw13" dist="53882" dir="13499999">
              <a:schemeClr val="bg2">
                <a:alpha val="50000"/>
              </a:schemeClr>
            </a:prstShdw>
          </a:effectLst>
        </p:spPr>
      </p:pic>
      <p:sp>
        <p:nvSpPr>
          <p:cNvPr id="6149" name="Text Box 6"/>
          <p:cNvSpPr txBox="1"/>
          <p:nvPr/>
        </p:nvSpPr>
        <p:spPr>
          <a:xfrm>
            <a:off x="648000" y="4482000"/>
            <a:ext cx="5994000" cy="1331595"/>
          </a:xfrm>
          <a:prstGeom prst="rect">
            <a:avLst/>
          </a:prstGeom>
          <a:noFill/>
          <a:ln w="9525">
            <a:solidFill>
              <a:srgbClr val="00B050"/>
            </a:solidFill>
          </a:ln>
        </p:spPr>
        <p:txBody>
          <a:bodyPr wrap="square">
            <a:spAutoFit/>
          </a:bodyPr>
          <a:p>
            <a:pPr>
              <a:lnSpc>
                <a:spcPct val="115000"/>
              </a:lnSpc>
            </a:pPr>
            <a:r>
              <a:rPr lang="zh-CN" altLang="zh-CN" sz="2340" b="1" dirty="0">
                <a:solidFill>
                  <a:srgbClr val="000000"/>
                </a:solidFill>
                <a:latin typeface="Arial" panose="020B0604020202020204" pitchFamily="34" charset="0"/>
              </a:rPr>
              <a:t>财务管理贯穿于公司</a:t>
            </a:r>
            <a:r>
              <a:rPr lang="zh-CN" altLang="zh-CN" sz="2340" b="1" dirty="0">
                <a:solidFill>
                  <a:srgbClr val="FF0000"/>
                </a:solidFill>
                <a:latin typeface="Arial" panose="020B0604020202020204" pitchFamily="34" charset="0"/>
              </a:rPr>
              <a:t>经济活动之中</a:t>
            </a:r>
            <a:r>
              <a:rPr lang="zh-CN" altLang="en-US" sz="2340" b="1" dirty="0">
                <a:solidFill>
                  <a:srgbClr val="000000"/>
                </a:solidFill>
                <a:latin typeface="Arial" panose="020B0604020202020204" pitchFamily="34" charset="0"/>
              </a:rPr>
              <a:t>，处于企业管理的</a:t>
            </a:r>
            <a:r>
              <a:rPr lang="zh-CN" altLang="en-US" sz="2340" b="1" dirty="0">
                <a:solidFill>
                  <a:srgbClr val="FF0000"/>
                </a:solidFill>
                <a:latin typeface="Arial" panose="020B0604020202020204" pitchFamily="34" charset="0"/>
              </a:rPr>
              <a:t>核心地位，</a:t>
            </a:r>
            <a:r>
              <a:rPr lang="zh-CN" altLang="en-US" sz="2340" b="1" dirty="0">
                <a:latin typeface="Arial" panose="020B0604020202020204" pitchFamily="34" charset="0"/>
              </a:rPr>
              <a:t>财务管理对企业的管控作用需要各部门的共同配合去实现。</a:t>
            </a:r>
            <a:r>
              <a:rPr lang="zh-CN" altLang="en-US" sz="2340" dirty="0">
                <a:latin typeface="Arial" panose="020B0604020202020204" pitchFamily="34" charset="0"/>
              </a:rPr>
              <a:t> </a:t>
            </a:r>
            <a:endParaRPr lang="zh-CN" altLang="en-US" sz="2340" dirty="0">
              <a:latin typeface="Arial" panose="020B0604020202020204" pitchFamily="34" charset="0"/>
            </a:endParaRPr>
          </a:p>
        </p:txBody>
      </p:sp>
      <p:cxnSp>
        <p:nvCxnSpPr>
          <p:cNvPr id="2" name="直接连接符 1"/>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一、</a:t>
            </a:r>
            <a:r>
              <a:rPr lang="zh-CN" altLang="en-US" sz="2550" dirty="0">
                <a:solidFill>
                  <a:schemeClr val="tx1"/>
                </a:solidFill>
                <a:latin typeface="微软雅黑" panose="020B0503020204020204" pitchFamily="34" charset="-122"/>
                <a:ea typeface="微软雅黑" panose="020B0503020204020204" pitchFamily="34" charset="-122"/>
                <a:sym typeface="+mn-ea"/>
              </a:rPr>
              <a:t>认识财务管理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28625" y="64597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915" b="0" dirty="0">
                <a:solidFill>
                  <a:schemeClr val="tx1"/>
                </a:solidFill>
                <a:latin typeface="微软雅黑" panose="020B0503020204020204" pitchFamily="34" charset="-122"/>
                <a:ea typeface="微软雅黑" panose="020B0503020204020204" pitchFamily="34" charset="-122"/>
              </a:rPr>
              <a:t>2</a:t>
            </a:r>
            <a:r>
              <a:rPr lang="zh-CN" altLang="en-US" sz="1915" b="0" dirty="0">
                <a:solidFill>
                  <a:schemeClr val="tx1"/>
                </a:solidFill>
                <a:latin typeface="微软雅黑" panose="020B0503020204020204" pitchFamily="34" charset="-122"/>
                <a:ea typeface="微软雅黑" panose="020B0503020204020204" pitchFamily="34" charset="-122"/>
              </a:rPr>
              <a:t>、为什么要了解财务知识？</a:t>
            </a:r>
            <a:endParaRPr lang="zh-CN" altLang="en-US" sz="1915" b="0" dirty="0">
              <a:solidFill>
                <a:schemeClr val="tx1"/>
              </a:solidFill>
              <a:latin typeface="微软雅黑" panose="020B0503020204020204" pitchFamily="34" charset="-122"/>
              <a:ea typeface="微软雅黑" panose="020B0503020204020204" pitchFamily="34" charset="-122"/>
            </a:endParaRPr>
          </a:p>
        </p:txBody>
      </p:sp>
      <p:sp>
        <p:nvSpPr>
          <p:cNvPr id="5" name="Rectangle 2"/>
          <p:cNvSpPr>
            <a:spLocks noGrp="1"/>
          </p:cNvSpPr>
          <p:nvPr/>
        </p:nvSpPr>
        <p:spPr>
          <a:xfrm>
            <a:off x="648000" y="126900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marL="285750" indent="-285750" eaLnBrk="1" hangingPunct="1">
              <a:buFont typeface="Wingdings" panose="05000000000000000000" charset="0"/>
              <a:buChar char=""/>
            </a:pPr>
            <a:r>
              <a:rPr lang="zh-CN" altLang="en-US" sz="1915" b="0" dirty="0">
                <a:solidFill>
                  <a:schemeClr val="tx1"/>
                </a:solidFill>
                <a:latin typeface="微软雅黑" panose="020B0503020204020204" pitchFamily="34" charset="-122"/>
                <a:ea typeface="微软雅黑" panose="020B0503020204020204" pitchFamily="34" charset="-122"/>
              </a:rPr>
              <a:t>工作与生活的需要</a:t>
            </a:r>
            <a:endParaRPr lang="zh-CN" altLang="en-US" sz="1915" b="0" dirty="0">
              <a:solidFill>
                <a:schemeClr val="tx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内容占位符 2"/>
          <p:cNvSpPr>
            <a:spLocks noGrp="1"/>
          </p:cNvSpPr>
          <p:nvPr>
            <p:ph/>
          </p:nvPr>
        </p:nvSpPr>
        <p:spPr>
          <a:xfrm>
            <a:off x="895985" y="1418590"/>
            <a:ext cx="4625340" cy="2691765"/>
          </a:xfrm>
          <a:prstGeom prst="rect">
            <a:avLst/>
          </a:prstGeom>
          <a:noFill/>
          <a:ln w="9525">
            <a:solidFill>
              <a:srgbClr val="00B050"/>
            </a:solidFill>
          </a:ln>
        </p:spPr>
        <p:txBody>
          <a:bodyPr/>
          <a:p>
            <a:pPr marL="0" indent="0" eaLnBrk="1" latinLnBrk="0" hangingPunct="1">
              <a:lnSpc>
                <a:spcPct val="150000"/>
              </a:lnSpc>
              <a:spcBef>
                <a:spcPts val="0"/>
              </a:spcBef>
              <a:buClr>
                <a:srgbClr val="0000FF"/>
              </a:buClr>
              <a:buFont typeface="Wingdings" panose="05000000000000000000" pitchFamily="2" charset="2"/>
              <a:buNone/>
            </a:pPr>
            <a:r>
              <a:rPr lang="zh-CN" altLang="en-US" sz="1800" b="0" dirty="0">
                <a:solidFill>
                  <a:schemeClr val="tx1"/>
                </a:solidFill>
                <a:latin typeface="微软雅黑" panose="020B0503020204020204" pitchFamily="34" charset="-122"/>
                <a:ea typeface="微软雅黑" panose="020B0503020204020204" pitchFamily="34" charset="-122"/>
              </a:rPr>
              <a:t>作为非财务人员，您对财务的认识</a:t>
            </a:r>
            <a:endParaRPr lang="zh-CN" altLang="en-US" sz="1800" b="0" dirty="0">
              <a:solidFill>
                <a:schemeClr val="tx1"/>
              </a:solidFill>
              <a:latin typeface="微软雅黑" panose="020B0503020204020204" pitchFamily="34" charset="-122"/>
              <a:ea typeface="微软雅黑" panose="020B0503020204020204" pitchFamily="34" charset="-122"/>
            </a:endParaRPr>
          </a:p>
          <a:p>
            <a:pPr marL="0" lvl="1" indent="0" eaLnBrk="1" latinLnBrk="0" hangingPunct="1">
              <a:lnSpc>
                <a:spcPct val="150000"/>
              </a:lnSpc>
              <a:spcBef>
                <a:spcPts val="0"/>
              </a:spcBef>
              <a:buClr>
                <a:srgbClr val="3366FF"/>
              </a:buClr>
              <a:buFont typeface="Wingdings" panose="05000000000000000000" pitchFamily="2" charset="2"/>
              <a:buChar char="Ø"/>
            </a:pPr>
            <a:r>
              <a:rPr lang="zh-CN" altLang="en-US" sz="1800" b="0" dirty="0">
                <a:solidFill>
                  <a:schemeClr val="tx1"/>
                </a:solidFill>
                <a:latin typeface="微软雅黑" panose="020B0503020204020204" pitchFamily="34" charset="-122"/>
                <a:ea typeface="微软雅黑" panose="020B0503020204020204" pitchFamily="34" charset="-122"/>
              </a:rPr>
              <a:t>报销费用？老找麻烦，单据不符合规定？</a:t>
            </a:r>
            <a:endParaRPr lang="zh-CN" altLang="en-US" sz="1800" b="0" dirty="0">
              <a:solidFill>
                <a:schemeClr val="tx1"/>
              </a:solidFill>
              <a:latin typeface="微软雅黑" panose="020B0503020204020204" pitchFamily="34" charset="-122"/>
              <a:ea typeface="微软雅黑" panose="020B0503020204020204" pitchFamily="34" charset="-122"/>
            </a:endParaRPr>
          </a:p>
          <a:p>
            <a:pPr marL="0" lvl="1" indent="0" eaLnBrk="1" latinLnBrk="0" hangingPunct="1">
              <a:lnSpc>
                <a:spcPct val="150000"/>
              </a:lnSpc>
              <a:spcBef>
                <a:spcPts val="0"/>
              </a:spcBef>
              <a:buClr>
                <a:srgbClr val="3366FF"/>
              </a:buClr>
              <a:buFont typeface="Wingdings" panose="05000000000000000000" pitchFamily="2" charset="2"/>
              <a:buChar char="Ø"/>
            </a:pPr>
            <a:r>
              <a:rPr lang="zh-CN" altLang="en-US" sz="1800" b="0" dirty="0">
                <a:solidFill>
                  <a:schemeClr val="tx1"/>
                </a:solidFill>
                <a:latin typeface="微软雅黑" panose="020B0503020204020204" pitchFamily="34" charset="-122"/>
                <a:ea typeface="微软雅黑" panose="020B0503020204020204" pitchFamily="34" charset="-122"/>
              </a:rPr>
              <a:t>发放工资？为几分钱的事也较真？</a:t>
            </a:r>
            <a:endParaRPr lang="zh-CN" altLang="en-US" sz="1800" b="0" dirty="0">
              <a:solidFill>
                <a:schemeClr val="tx1"/>
              </a:solidFill>
              <a:latin typeface="微软雅黑" panose="020B0503020204020204" pitchFamily="34" charset="-122"/>
              <a:ea typeface="微软雅黑" panose="020B0503020204020204" pitchFamily="34" charset="-122"/>
            </a:endParaRPr>
          </a:p>
          <a:p>
            <a:pPr marL="0" lvl="1" indent="0" eaLnBrk="1" latinLnBrk="0" hangingPunct="1">
              <a:lnSpc>
                <a:spcPct val="150000"/>
              </a:lnSpc>
              <a:spcBef>
                <a:spcPts val="0"/>
              </a:spcBef>
              <a:buClr>
                <a:srgbClr val="3366FF"/>
              </a:buClr>
              <a:buFont typeface="Wingdings" panose="05000000000000000000" pitchFamily="2" charset="2"/>
              <a:buChar char="Ø"/>
            </a:pPr>
            <a:r>
              <a:rPr lang="zh-CN" altLang="en-US" sz="1800" b="0" dirty="0">
                <a:solidFill>
                  <a:schemeClr val="tx1"/>
                </a:solidFill>
                <a:latin typeface="微软雅黑" panose="020B0503020204020204" pitchFamily="34" charset="-122"/>
                <a:ea typeface="微软雅黑" panose="020B0503020204020204" pitchFamily="34" charset="-122"/>
              </a:rPr>
              <a:t>会计就是记账嘛，有什么难的？</a:t>
            </a:r>
            <a:endParaRPr lang="zh-CN" altLang="en-US" sz="1800" b="0" dirty="0">
              <a:solidFill>
                <a:schemeClr val="tx1"/>
              </a:solidFill>
              <a:latin typeface="微软雅黑" panose="020B0503020204020204" pitchFamily="34" charset="-122"/>
              <a:ea typeface="微软雅黑" panose="020B0503020204020204" pitchFamily="34" charset="-122"/>
            </a:endParaRPr>
          </a:p>
          <a:p>
            <a:pPr marL="0" lvl="1" indent="0" eaLnBrk="1" latinLnBrk="0" hangingPunct="1">
              <a:lnSpc>
                <a:spcPct val="150000"/>
              </a:lnSpc>
              <a:spcBef>
                <a:spcPts val="0"/>
              </a:spcBef>
              <a:buClr>
                <a:srgbClr val="3366FF"/>
              </a:buClr>
              <a:buFont typeface="Wingdings" panose="05000000000000000000" pitchFamily="2" charset="2"/>
              <a:buChar char="Ø"/>
            </a:pPr>
            <a:r>
              <a:rPr lang="zh-CN" altLang="en-US" sz="1800" b="0" dirty="0">
                <a:solidFill>
                  <a:schemeClr val="tx1"/>
                </a:solidFill>
                <a:latin typeface="微软雅黑" panose="020B0503020204020204" pitchFamily="34" charset="-122"/>
                <a:ea typeface="微软雅黑" panose="020B0503020204020204" pitchFamily="34" charset="-122"/>
              </a:rPr>
              <a:t>做事死板？不好沟通，不通情理？</a:t>
            </a:r>
            <a:endParaRPr lang="zh-CN" altLang="en-US" sz="1800" b="0" dirty="0">
              <a:solidFill>
                <a:schemeClr val="tx1"/>
              </a:solidFill>
              <a:latin typeface="微软雅黑" panose="020B0503020204020204" pitchFamily="34" charset="-122"/>
              <a:ea typeface="微软雅黑" panose="020B0503020204020204" pitchFamily="34" charset="-122"/>
            </a:endParaRPr>
          </a:p>
          <a:p>
            <a:pPr marL="0" lvl="1" indent="0" eaLnBrk="1" latinLnBrk="0" hangingPunct="1">
              <a:lnSpc>
                <a:spcPct val="150000"/>
              </a:lnSpc>
              <a:spcBef>
                <a:spcPts val="0"/>
              </a:spcBef>
              <a:buClr>
                <a:srgbClr val="3366FF"/>
              </a:buClr>
              <a:buFont typeface="Wingdings" panose="05000000000000000000" pitchFamily="2" charset="2"/>
              <a:buNone/>
            </a:pPr>
            <a:r>
              <a:rPr lang="zh-CN" altLang="en-US" sz="1800" b="0" dirty="0">
                <a:solidFill>
                  <a:schemeClr val="tx1"/>
                </a:solidFill>
                <a:latin typeface="微软雅黑" panose="020B0503020204020204" pitchFamily="34" charset="-122"/>
                <a:ea typeface="微软雅黑" panose="020B0503020204020204" pitchFamily="34" charset="-122"/>
              </a:rPr>
              <a:t>  </a:t>
            </a:r>
            <a:r>
              <a:rPr lang="en-US" altLang="zh-CN" sz="1800" b="0" dirty="0">
                <a:solidFill>
                  <a:schemeClr val="tx1"/>
                </a:solidFill>
                <a:latin typeface="微软雅黑" panose="020B0503020204020204" pitchFamily="34" charset="-122"/>
                <a:ea typeface="微软雅黑" panose="020B0503020204020204" pitchFamily="34" charset="-122"/>
              </a:rPr>
              <a:t>……</a:t>
            </a:r>
            <a:endParaRPr lang="en-US" altLang="zh-CN" sz="1800" b="0" dirty="0">
              <a:solidFill>
                <a:schemeClr val="tx1"/>
              </a:solidFill>
              <a:latin typeface="微软雅黑" panose="020B0503020204020204" pitchFamily="34" charset="-122"/>
              <a:ea typeface="微软雅黑" panose="020B0503020204020204" pitchFamily="34" charset="-122"/>
            </a:endParaRPr>
          </a:p>
        </p:txBody>
      </p:sp>
      <p:pic>
        <p:nvPicPr>
          <p:cNvPr id="7172" name="Picture 4"/>
          <p:cNvPicPr>
            <a:picLocks noChangeAspect="1"/>
          </p:cNvPicPr>
          <p:nvPr/>
        </p:nvPicPr>
        <p:blipFill>
          <a:blip r:embed="rId1"/>
          <a:stretch>
            <a:fillRect/>
          </a:stretch>
        </p:blipFill>
        <p:spPr>
          <a:xfrm>
            <a:off x="5948045" y="1692275"/>
            <a:ext cx="2202815" cy="2144395"/>
          </a:xfrm>
          <a:prstGeom prst="rect">
            <a:avLst/>
          </a:prstGeom>
          <a:noFill/>
          <a:ln w="9525">
            <a:noFill/>
          </a:ln>
          <a:effectLst>
            <a:outerShdw dist="17961" dir="2699999" algn="ctr" rotWithShape="0">
              <a:schemeClr val="bg2"/>
            </a:outerShdw>
          </a:effectLst>
        </p:spPr>
      </p:pic>
      <p:sp>
        <p:nvSpPr>
          <p:cNvPr id="7174" name="WordArt 6"/>
          <p:cNvSpPr>
            <a:spLocks noTextEdit="1"/>
          </p:cNvSpPr>
          <p:nvPr/>
        </p:nvSpPr>
        <p:spPr>
          <a:xfrm>
            <a:off x="895985" y="4260215"/>
            <a:ext cx="7583170" cy="1861185"/>
          </a:xfrm>
          <a:prstGeom prst="rect">
            <a:avLst/>
          </a:prstGeom>
        </p:spPr>
        <p:txBody>
          <a:bodyPr wrap="none" fromWordArt="1">
            <a:prstTxWarp prst="textDeflate">
              <a:avLst>
                <a:gd name="adj" fmla="val 26227"/>
              </a:avLst>
            </a:prstTxWarp>
            <a:normAutofit/>
          </a:bodyPr>
          <a:p>
            <a:pPr algn="l" eaLnBrk="0" hangingPunct="0"/>
            <a:r>
              <a:rPr lang="zh-CN" altLang="en-US" sz="1915">
                <a:ln w="9525" cap="flat" cmpd="sng">
                  <a:solidFill>
                    <a:srgbClr val="0000FF"/>
                  </a:solidFill>
                  <a:prstDash val="solid"/>
                  <a:headEnd type="none" w="med" len="med"/>
                  <a:tailEnd type="none" w="med" len="med"/>
                </a:ln>
                <a:solidFill>
                  <a:srgbClr val="6600CC"/>
                </a:solidFill>
                <a:effectLst>
                  <a:outerShdw dist="38100" dir="2699999" algn="tl" rotWithShape="0">
                    <a:srgbClr val="000000">
                      <a:alpha val="43137"/>
                    </a:srgbClr>
                  </a:outerShdw>
                </a:effectLst>
                <a:latin typeface="微软雅黑" panose="020B0503020204020204" pitchFamily="34" charset="-122"/>
              </a:rPr>
              <a:t>这仅仅关乎财务的核算职能</a:t>
            </a:r>
            <a:endParaRPr lang="zh-CN" altLang="en-US" sz="1915">
              <a:ln w="9525" cap="flat" cmpd="sng">
                <a:solidFill>
                  <a:srgbClr val="0000FF"/>
                </a:solidFill>
                <a:prstDash val="solid"/>
                <a:headEnd type="none" w="med" len="med"/>
                <a:tailEnd type="none" w="med" len="med"/>
              </a:ln>
              <a:solidFill>
                <a:srgbClr val="6600CC"/>
              </a:solidFill>
              <a:effectLst>
                <a:outerShdw dist="38100" dir="2699999" algn="tl" rotWithShape="0">
                  <a:srgbClr val="000000">
                    <a:alpha val="43137"/>
                  </a:srgbClr>
                </a:outerShdw>
              </a:effectLst>
              <a:latin typeface="微软雅黑" panose="020B0503020204020204" pitchFamily="34" charset="-122"/>
            </a:endParaRPr>
          </a:p>
        </p:txBody>
      </p:sp>
      <p:cxnSp>
        <p:nvCxnSpPr>
          <p:cNvPr id="2" name="直接连接符 1"/>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一、</a:t>
            </a:r>
            <a:r>
              <a:rPr lang="zh-CN" altLang="en-US" sz="2550" dirty="0">
                <a:solidFill>
                  <a:schemeClr val="tx1"/>
                </a:solidFill>
                <a:latin typeface="微软雅黑" panose="020B0503020204020204" pitchFamily="34" charset="-122"/>
                <a:ea typeface="微软雅黑" panose="020B0503020204020204" pitchFamily="34" charset="-122"/>
                <a:sym typeface="+mn-ea"/>
              </a:rPr>
              <a:t>认识财务管理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3</a:t>
            </a:r>
            <a:r>
              <a:rPr lang="zh-CN" alt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sym typeface="+mn-ea"/>
              </a:rPr>
              <a:t>表面上的财务工作</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Rectangle 7"/>
          <p:cNvSpPr/>
          <p:nvPr/>
        </p:nvSpPr>
        <p:spPr>
          <a:xfrm>
            <a:off x="512445" y="1522730"/>
            <a:ext cx="8579485" cy="4779010"/>
          </a:xfrm>
          <a:prstGeom prst="rect">
            <a:avLst/>
          </a:prstGeom>
          <a:noFill/>
          <a:ln w="12700">
            <a:solidFill>
              <a:srgbClr val="00B050"/>
            </a:solidFill>
          </a:ln>
        </p:spPr>
        <p:txBody>
          <a:bodyPr/>
          <a:p>
            <a:pPr>
              <a:lnSpc>
                <a:spcPct val="115000"/>
              </a:lnSpc>
              <a:spcAft>
                <a:spcPct val="20000"/>
              </a:spcAft>
              <a:buClr>
                <a:srgbClr val="0000FF"/>
              </a:buClr>
              <a:buFont typeface="Wingdings" panose="05000000000000000000" pitchFamily="2" charset="2"/>
            </a:pPr>
            <a:r>
              <a:rPr lang="zh-CN" altLang="en-US" sz="1800" dirty="0">
                <a:solidFill>
                  <a:schemeClr val="tx1"/>
                </a:solidFill>
                <a:latin typeface="微软雅黑" panose="020B0503020204020204" pitchFamily="34" charset="-122"/>
              </a:rPr>
              <a:t>①  实质：利用价值形式对企业生产经营活动进行的综合性管理，综合性是财务管理最显著的特性 。</a:t>
            </a:r>
            <a:endParaRPr lang="zh-CN" altLang="en-US" sz="1800" dirty="0">
              <a:solidFill>
                <a:schemeClr val="tx1"/>
              </a:solidFill>
              <a:latin typeface="微软雅黑" panose="020B0503020204020204" pitchFamily="34" charset="-122"/>
            </a:endParaRPr>
          </a:p>
          <a:p>
            <a:pPr>
              <a:lnSpc>
                <a:spcPct val="115000"/>
              </a:lnSpc>
              <a:spcAft>
                <a:spcPct val="20000"/>
              </a:spcAft>
              <a:buClr>
                <a:srgbClr val="0000FF"/>
              </a:buClr>
              <a:buFont typeface="Wingdings" panose="05000000000000000000" pitchFamily="2" charset="2"/>
            </a:pPr>
            <a:r>
              <a:rPr lang="zh-CN" altLang="en-US" sz="1800" dirty="0">
                <a:solidFill>
                  <a:schemeClr val="tx1"/>
                </a:solidFill>
                <a:latin typeface="微软雅黑" panose="020B0503020204020204" pitchFamily="34" charset="-122"/>
              </a:rPr>
              <a:t>②  通俗说法：财务是企业聚财、用财、发财、理财的活动。</a:t>
            </a:r>
            <a:endParaRPr lang="zh-CN" altLang="en-US" sz="1800" dirty="0">
              <a:solidFill>
                <a:schemeClr val="tx1"/>
              </a:solidFill>
              <a:latin typeface="微软雅黑" panose="020B0503020204020204" pitchFamily="34" charset="-122"/>
            </a:endParaRPr>
          </a:p>
          <a:p>
            <a:pPr>
              <a:lnSpc>
                <a:spcPct val="115000"/>
              </a:lnSpc>
              <a:spcAft>
                <a:spcPct val="20000"/>
              </a:spcAft>
              <a:buClr>
                <a:srgbClr val="0000FF"/>
              </a:buClr>
              <a:buFont typeface="Wingdings" panose="05000000000000000000" pitchFamily="2" charset="2"/>
            </a:pPr>
            <a:r>
              <a:rPr lang="zh-CN" altLang="en-US" sz="1800" dirty="0">
                <a:solidFill>
                  <a:schemeClr val="tx1"/>
                </a:solidFill>
                <a:latin typeface="微软雅黑" panose="020B0503020204020204" pitchFamily="34" charset="-122"/>
              </a:rPr>
              <a:t>③  专业说法：财务是企业筹集资金、运用资金、分配资金的活动，及其体现的经济关系。</a:t>
            </a:r>
            <a:endParaRPr lang="zh-CN" altLang="en-US" sz="1800" dirty="0">
              <a:solidFill>
                <a:schemeClr val="tx1"/>
              </a:solidFill>
              <a:latin typeface="微软雅黑" panose="020B0503020204020204" pitchFamily="34" charset="-122"/>
            </a:endParaRPr>
          </a:p>
          <a:p>
            <a:pPr marL="342900" indent="-342900" algn="ctr">
              <a:lnSpc>
                <a:spcPct val="115000"/>
              </a:lnSpc>
              <a:spcAft>
                <a:spcPct val="20000"/>
              </a:spcAft>
              <a:buClr>
                <a:srgbClr val="0000FF"/>
              </a:buClr>
              <a:buFont typeface="Wingdings" panose="05000000000000000000" pitchFamily="2" charset="2"/>
              <a:buNone/>
            </a:pPr>
            <a:endParaRPr lang="zh-CN" altLang="en-US" sz="1800" dirty="0">
              <a:solidFill>
                <a:schemeClr val="tx1"/>
              </a:solidFill>
              <a:latin typeface="微软雅黑" panose="020B0503020204020204" pitchFamily="34" charset="-122"/>
            </a:endParaRPr>
          </a:p>
          <a:p>
            <a:pPr marL="342900" indent="-342900" algn="ctr">
              <a:lnSpc>
                <a:spcPct val="115000"/>
              </a:lnSpc>
              <a:spcAft>
                <a:spcPct val="20000"/>
              </a:spcAft>
              <a:buClr>
                <a:srgbClr val="0000FF"/>
              </a:buClr>
              <a:buFont typeface="Wingdings" panose="05000000000000000000" pitchFamily="2" charset="2"/>
              <a:buNone/>
            </a:pPr>
            <a:r>
              <a:rPr lang="zh-CN" altLang="en-US" sz="1800" dirty="0">
                <a:solidFill>
                  <a:srgbClr val="FF0000"/>
                </a:solidFill>
                <a:latin typeface="微软雅黑" panose="020B0503020204020204" pitchFamily="34" charset="-122"/>
              </a:rPr>
              <a:t>企业财务活动的主体，不是一般的财会人员，而是企业的经营管理者。</a:t>
            </a:r>
            <a:endParaRPr lang="zh-CN" altLang="en-US" sz="1800" dirty="0">
              <a:solidFill>
                <a:srgbClr val="FF0000"/>
              </a:solidFill>
              <a:latin typeface="微软雅黑" panose="020B0503020204020204" pitchFamily="34" charset="-122"/>
            </a:endParaRPr>
          </a:p>
        </p:txBody>
      </p:sp>
      <p:sp>
        <p:nvSpPr>
          <p:cNvPr id="2" name="Rectangle 2"/>
          <p:cNvSpPr>
            <a:spLocks noGrp="1"/>
          </p:cNvSpPr>
          <p:nvPr/>
        </p:nvSpPr>
        <p:spPr>
          <a:xfrm>
            <a:off x="512390" y="647685"/>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algn="l" eaLnBrk="1" hangingPunct="1">
              <a:lnSpc>
                <a:spcPct val="100000"/>
              </a:lnSpc>
            </a:pPr>
            <a:r>
              <a:rPr lang="en-US" altLang="zh-CN" sz="1800" b="0" kern="0" dirty="0">
                <a:solidFill>
                  <a:schemeClr val="tx1"/>
                </a:solidFill>
                <a:latin typeface="微软雅黑" panose="020B0503020204020204" pitchFamily="34" charset="-122"/>
                <a:ea typeface="微软雅黑" panose="020B0503020204020204" pitchFamily="34" charset="-122"/>
                <a:sym typeface="+mn-ea"/>
              </a:rPr>
              <a:t>4</a:t>
            </a:r>
            <a:r>
              <a:rPr lang="zh-CN" altLang="en-US" sz="1800" b="0" kern="0" dirty="0">
                <a:solidFill>
                  <a:schemeClr val="tx1"/>
                </a:solidFill>
                <a:latin typeface="微软雅黑" panose="020B0503020204020204" pitchFamily="34" charset="-122"/>
                <a:ea typeface="微软雅黑" panose="020B0503020204020204" pitchFamily="34" charset="-122"/>
                <a:sym typeface="+mn-ea"/>
              </a:rPr>
              <a:t>、财务管理的实质</a:t>
            </a:r>
            <a:endParaRPr lang="zh-CN" altLang="en-US" sz="1800" b="0" kern="0" dirty="0">
              <a:solidFill>
                <a:schemeClr val="tx1"/>
              </a:solidFill>
              <a:latin typeface="微软雅黑" panose="020B0503020204020204" pitchFamily="34" charset="-122"/>
              <a:ea typeface="微软雅黑" panose="020B0503020204020204" pitchFamily="34" charset="-122"/>
              <a:sym typeface="+mn-ea"/>
            </a:endParaRPr>
          </a:p>
        </p:txBody>
      </p:sp>
      <p:cxnSp>
        <p:nvCxnSpPr>
          <p:cNvPr id="3" name="直接连接符 2"/>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4"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一、</a:t>
            </a:r>
            <a:r>
              <a:rPr lang="zh-CN" altLang="en-US" sz="2550" dirty="0">
                <a:solidFill>
                  <a:schemeClr val="tx1"/>
                </a:solidFill>
                <a:latin typeface="微软雅黑" panose="020B0503020204020204" pitchFamily="34" charset="-122"/>
                <a:ea typeface="微软雅黑" panose="020B0503020204020204" pitchFamily="34" charset="-122"/>
                <a:sym typeface="+mn-ea"/>
              </a:rPr>
              <a:t>认识财务管理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AutoShape 70"/>
          <p:cNvSpPr/>
          <p:nvPr/>
        </p:nvSpPr>
        <p:spPr>
          <a:xfrm>
            <a:off x="4104000" y="3916688"/>
            <a:ext cx="1539000" cy="1535625"/>
          </a:xfrm>
          <a:prstGeom prst="octagon">
            <a:avLst>
              <a:gd name="adj" fmla="val 29287"/>
            </a:avLst>
          </a:prstGeom>
          <a:solidFill>
            <a:srgbClr val="FF6600">
              <a:alpha val="67842"/>
            </a:srgbClr>
          </a:soli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p>
            <a:endParaRPr lang="zh-CN" altLang="en-US" sz="2340" dirty="0">
              <a:latin typeface="Arial" panose="020B0604020202020204" pitchFamily="34" charset="0"/>
            </a:endParaRPr>
          </a:p>
        </p:txBody>
      </p:sp>
      <p:sp>
        <p:nvSpPr>
          <p:cNvPr id="9220" name="AutoShape 71"/>
          <p:cNvSpPr/>
          <p:nvPr/>
        </p:nvSpPr>
        <p:spPr>
          <a:xfrm>
            <a:off x="4060125" y="1645313"/>
            <a:ext cx="1539000" cy="1539000"/>
          </a:xfrm>
          <a:prstGeom prst="octagon">
            <a:avLst>
              <a:gd name="adj" fmla="val 29287"/>
            </a:avLst>
          </a:prstGeom>
          <a:gradFill rotWithShape="1">
            <a:gsLst>
              <a:gs pos="0">
                <a:srgbClr val="004242"/>
              </a:gs>
              <a:gs pos="50000">
                <a:srgbClr val="009999"/>
              </a:gs>
              <a:gs pos="100000">
                <a:srgbClr val="004242"/>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p>
            <a:endParaRPr lang="zh-CN" altLang="en-US" sz="2340" dirty="0">
              <a:latin typeface="Arial" panose="020B0604020202020204" pitchFamily="34" charset="0"/>
            </a:endParaRPr>
          </a:p>
        </p:txBody>
      </p:sp>
      <p:sp>
        <p:nvSpPr>
          <p:cNvPr id="9221" name="Rectangle 72"/>
          <p:cNvSpPr/>
          <p:nvPr/>
        </p:nvSpPr>
        <p:spPr>
          <a:xfrm>
            <a:off x="4105688" y="2291625"/>
            <a:ext cx="1451250" cy="746760"/>
          </a:xfrm>
          <a:prstGeom prst="rect">
            <a:avLst/>
          </a:prstGeom>
          <a:noFill/>
          <a:ln w="9525">
            <a:noFill/>
          </a:ln>
        </p:spPr>
        <p:txBody>
          <a:bodyPr>
            <a:spAutoFit/>
          </a:bodyPr>
          <a:p>
            <a:pPr algn="ctr"/>
            <a:r>
              <a:rPr lang="zh-CN" altLang="en-US" sz="2125" b="1" dirty="0">
                <a:solidFill>
                  <a:srgbClr val="6600CC"/>
                </a:solidFill>
                <a:latin typeface="微软雅黑" panose="020B0503020204020204" pitchFamily="34" charset="-122"/>
                <a:cs typeface="Arial" panose="020B0604020202020204" pitchFamily="34" charset="0"/>
              </a:rPr>
              <a:t>财务决策</a:t>
            </a:r>
            <a:endParaRPr lang="zh-CN" altLang="en-US" sz="2125" b="1" dirty="0">
              <a:solidFill>
                <a:srgbClr val="6600CC"/>
              </a:solidFill>
              <a:latin typeface="微软雅黑" panose="020B0503020204020204" pitchFamily="34" charset="-122"/>
              <a:cs typeface="Arial" panose="020B0604020202020204" pitchFamily="34" charset="0"/>
            </a:endParaRPr>
          </a:p>
          <a:p>
            <a:pPr algn="ctr"/>
            <a:endParaRPr lang="zh-CN" altLang="en-US" sz="2125" b="1" dirty="0">
              <a:solidFill>
                <a:srgbClr val="FEFEFE"/>
              </a:solidFill>
              <a:latin typeface="微软雅黑" panose="020B0503020204020204" pitchFamily="34" charset="-122"/>
              <a:ea typeface="Arial" panose="020B0604020202020204" pitchFamily="34" charset="0"/>
            </a:endParaRPr>
          </a:p>
        </p:txBody>
      </p:sp>
      <p:sp>
        <p:nvSpPr>
          <p:cNvPr id="9222" name="AutoShape 73"/>
          <p:cNvSpPr/>
          <p:nvPr/>
        </p:nvSpPr>
        <p:spPr>
          <a:xfrm>
            <a:off x="1458000" y="2781000"/>
            <a:ext cx="1539000" cy="1539000"/>
          </a:xfrm>
          <a:prstGeom prst="octagon">
            <a:avLst>
              <a:gd name="adj" fmla="val 29287"/>
            </a:avLst>
          </a:prstGeom>
          <a:gradFill rotWithShape="1">
            <a:gsLst>
              <a:gs pos="0">
                <a:srgbClr val="161642"/>
              </a:gs>
              <a:gs pos="50000">
                <a:srgbClr val="333399"/>
              </a:gs>
              <a:gs pos="100000">
                <a:srgbClr val="161642"/>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p>
            <a:endParaRPr lang="zh-CN" altLang="en-US" sz="2340" dirty="0">
              <a:latin typeface="Arial" panose="020B0604020202020204" pitchFamily="34" charset="0"/>
            </a:endParaRPr>
          </a:p>
        </p:txBody>
      </p:sp>
      <p:sp>
        <p:nvSpPr>
          <p:cNvPr id="9223" name="Rectangle 77"/>
          <p:cNvSpPr/>
          <p:nvPr/>
        </p:nvSpPr>
        <p:spPr>
          <a:xfrm>
            <a:off x="4266000" y="4252500"/>
            <a:ext cx="1377000" cy="746760"/>
          </a:xfrm>
          <a:prstGeom prst="rect">
            <a:avLst/>
          </a:prstGeom>
          <a:noFill/>
          <a:ln w="9525">
            <a:noFill/>
          </a:ln>
        </p:spPr>
        <p:txBody>
          <a:bodyPr>
            <a:spAutoFit/>
          </a:bodyPr>
          <a:p>
            <a:pPr algn="ctr"/>
            <a:r>
              <a:rPr lang="zh-CN" altLang="en-US" sz="2125" b="1" dirty="0">
                <a:solidFill>
                  <a:srgbClr val="6600CC"/>
                </a:solidFill>
                <a:latin typeface="微软雅黑" panose="020B0503020204020204" pitchFamily="34" charset="-122"/>
              </a:rPr>
              <a:t>财务监督与控制</a:t>
            </a:r>
            <a:endParaRPr lang="zh-CN" altLang="en-US" sz="2125" b="1" dirty="0">
              <a:solidFill>
                <a:srgbClr val="6600CC"/>
              </a:solidFill>
              <a:latin typeface="微软雅黑" panose="020B0503020204020204" pitchFamily="34" charset="-122"/>
            </a:endParaRPr>
          </a:p>
        </p:txBody>
      </p:sp>
      <p:grpSp>
        <p:nvGrpSpPr>
          <p:cNvPr id="9224" name="Group 78"/>
          <p:cNvGrpSpPr/>
          <p:nvPr/>
        </p:nvGrpSpPr>
        <p:grpSpPr>
          <a:xfrm>
            <a:off x="3523500" y="3766500"/>
            <a:ext cx="418500" cy="421875"/>
            <a:chOff x="523" y="2809"/>
            <a:chExt cx="876" cy="882"/>
          </a:xfrm>
        </p:grpSpPr>
        <p:sp>
          <p:nvSpPr>
            <p:cNvPr id="9281" name="Oval 79"/>
            <p:cNvSpPr/>
            <p:nvPr/>
          </p:nvSpPr>
          <p:spPr>
            <a:xfrm>
              <a:off x="523" y="2809"/>
              <a:ext cx="876" cy="876"/>
            </a:xfrm>
            <a:prstGeom prst="ellipse">
              <a:avLst/>
            </a:prstGeom>
            <a:noFill/>
            <a:ln w="19050" cap="flat" cmpd="sng">
              <a:solidFill>
                <a:srgbClr val="FFFFFF">
                  <a:alpha val="30196"/>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82" name="Line 80"/>
            <p:cNvSpPr/>
            <p:nvPr/>
          </p:nvSpPr>
          <p:spPr>
            <a:xfrm>
              <a:off x="964" y="2809"/>
              <a:ext cx="0" cy="870"/>
            </a:xfrm>
            <a:prstGeom prst="line">
              <a:avLst/>
            </a:prstGeom>
            <a:ln w="19050" cap="flat" cmpd="sng">
              <a:solidFill>
                <a:srgbClr val="FFFFFF">
                  <a:alpha val="30196"/>
                </a:srgbClr>
              </a:solidFill>
              <a:prstDash val="solid"/>
              <a:headEnd type="none" w="med" len="med"/>
              <a:tailEnd type="none" w="med" len="med"/>
            </a:ln>
          </p:spPr>
        </p:sp>
        <p:sp>
          <p:nvSpPr>
            <p:cNvPr id="9283" name="Line 81"/>
            <p:cNvSpPr/>
            <p:nvPr/>
          </p:nvSpPr>
          <p:spPr>
            <a:xfrm>
              <a:off x="523" y="3244"/>
              <a:ext cx="876" cy="0"/>
            </a:xfrm>
            <a:prstGeom prst="line">
              <a:avLst/>
            </a:prstGeom>
            <a:ln w="19050" cap="flat" cmpd="sng">
              <a:solidFill>
                <a:srgbClr val="FFFFFF">
                  <a:alpha val="30196"/>
                </a:srgbClr>
              </a:solidFill>
              <a:prstDash val="solid"/>
              <a:headEnd type="none" w="med" len="med"/>
              <a:tailEnd type="none" w="med" len="med"/>
            </a:ln>
          </p:spPr>
        </p:sp>
        <p:sp>
          <p:nvSpPr>
            <p:cNvPr id="9284" name="Freeform 82"/>
            <p:cNvSpPr/>
            <p:nvPr/>
          </p:nvSpPr>
          <p:spPr>
            <a:xfrm>
              <a:off x="1023" y="2815"/>
              <a:ext cx="182" cy="864"/>
            </a:xfrm>
            <a:custGeom>
              <a:avLst/>
              <a:gdLst>
                <a:gd name="txL" fmla="*/ 0 w 182"/>
                <a:gd name="txT" fmla="*/ 0 h 864"/>
                <a:gd name="txR" fmla="*/ 182 w 182"/>
                <a:gd name="txB" fmla="*/ 864 h 864"/>
              </a:gdLst>
              <a:ahLst/>
              <a:cxnLst>
                <a:cxn ang="0">
                  <a:pos x="0" y="0"/>
                </a:cxn>
                <a:cxn ang="0">
                  <a:pos x="182" y="435"/>
                </a:cxn>
                <a:cxn ang="0">
                  <a:pos x="6" y="864"/>
                </a:cxn>
              </a:cxnLst>
              <a:rect l="txL" t="txT" r="txR" b="txB"/>
              <a:pathLst>
                <a:path w="182" h="864">
                  <a:moveTo>
                    <a:pt x="0" y="0"/>
                  </a:moveTo>
                  <a:cubicBezTo>
                    <a:pt x="59" y="89"/>
                    <a:pt x="182" y="177"/>
                    <a:pt x="182" y="435"/>
                  </a:cubicBezTo>
                  <a:cubicBezTo>
                    <a:pt x="182" y="693"/>
                    <a:pt x="70" y="800"/>
                    <a:pt x="6" y="864"/>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sz="2340"/>
            </a:p>
          </p:txBody>
        </p:sp>
        <p:sp>
          <p:nvSpPr>
            <p:cNvPr id="9285" name="Freeform 83"/>
            <p:cNvSpPr/>
            <p:nvPr/>
          </p:nvSpPr>
          <p:spPr>
            <a:xfrm>
              <a:off x="726" y="2821"/>
              <a:ext cx="197" cy="870"/>
            </a:xfrm>
            <a:custGeom>
              <a:avLst/>
              <a:gdLst>
                <a:gd name="txL" fmla="*/ 0 w 197"/>
                <a:gd name="txT" fmla="*/ 0 h 870"/>
                <a:gd name="txR" fmla="*/ 197 w 197"/>
                <a:gd name="txB" fmla="*/ 870 h 870"/>
              </a:gdLst>
              <a:ahLst/>
              <a:cxnLst>
                <a:cxn ang="0">
                  <a:pos x="167" y="0"/>
                </a:cxn>
                <a:cxn ang="0">
                  <a:pos x="0" y="436"/>
                </a:cxn>
                <a:cxn ang="0">
                  <a:pos x="197" y="870"/>
                </a:cxn>
              </a:cxnLst>
              <a:rect l="txL" t="txT" r="txR" b="tx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sz="2340"/>
            </a:p>
          </p:txBody>
        </p:sp>
        <p:sp>
          <p:nvSpPr>
            <p:cNvPr id="9286" name="Freeform 84"/>
            <p:cNvSpPr/>
            <p:nvPr/>
          </p:nvSpPr>
          <p:spPr>
            <a:xfrm rot="5400000">
              <a:off x="891" y="3171"/>
              <a:ext cx="114" cy="653"/>
            </a:xfrm>
            <a:custGeom>
              <a:avLst/>
              <a:gdLst>
                <a:gd name="txL" fmla="*/ 0 w 197"/>
                <a:gd name="txT" fmla="*/ 0 h 870"/>
                <a:gd name="txR" fmla="*/ 197 w 197"/>
                <a:gd name="txB" fmla="*/ 870 h 870"/>
              </a:gdLst>
              <a:ahLst/>
              <a:cxnLst>
                <a:cxn ang="0">
                  <a:pos x="1" y="0"/>
                </a:cxn>
                <a:cxn ang="0">
                  <a:pos x="0" y="4"/>
                </a:cxn>
                <a:cxn ang="0">
                  <a:pos x="1" y="7"/>
                </a:cxn>
              </a:cxnLst>
              <a:rect l="txL" t="txT" r="txR" b="tx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sz="2340"/>
            </a:p>
          </p:txBody>
        </p:sp>
        <p:sp>
          <p:nvSpPr>
            <p:cNvPr id="9287" name="Freeform 85"/>
            <p:cNvSpPr/>
            <p:nvPr/>
          </p:nvSpPr>
          <p:spPr>
            <a:xfrm rot="-5400000" flipV="1">
              <a:off x="899" y="2668"/>
              <a:ext cx="114" cy="653"/>
            </a:xfrm>
            <a:custGeom>
              <a:avLst/>
              <a:gdLst>
                <a:gd name="txL" fmla="*/ 0 w 197"/>
                <a:gd name="txT" fmla="*/ 0 h 870"/>
                <a:gd name="txR" fmla="*/ 197 w 197"/>
                <a:gd name="txB" fmla="*/ 870 h 870"/>
              </a:gdLst>
              <a:ahLst/>
              <a:cxnLst>
                <a:cxn ang="0">
                  <a:pos x="1" y="0"/>
                </a:cxn>
                <a:cxn ang="0">
                  <a:pos x="0" y="4"/>
                </a:cxn>
                <a:cxn ang="0">
                  <a:pos x="1" y="7"/>
                </a:cxn>
              </a:cxnLst>
              <a:rect l="txL" t="txT" r="txR" b="tx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sz="2340"/>
            </a:p>
          </p:txBody>
        </p:sp>
      </p:grpSp>
      <p:grpSp>
        <p:nvGrpSpPr>
          <p:cNvPr id="9225" name="Group 69"/>
          <p:cNvGrpSpPr/>
          <p:nvPr/>
        </p:nvGrpSpPr>
        <p:grpSpPr>
          <a:xfrm>
            <a:off x="2997000" y="2862000"/>
            <a:ext cx="1532250" cy="1505250"/>
            <a:chOff x="3108" y="1777"/>
            <a:chExt cx="908" cy="892"/>
          </a:xfrm>
        </p:grpSpPr>
        <p:sp>
          <p:nvSpPr>
            <p:cNvPr id="9273" name="AutoShape 74"/>
            <p:cNvSpPr/>
            <p:nvPr/>
          </p:nvSpPr>
          <p:spPr>
            <a:xfrm>
              <a:off x="3108" y="1777"/>
              <a:ext cx="908" cy="892"/>
            </a:xfrm>
            <a:prstGeom prst="octagon">
              <a:avLst>
                <a:gd name="adj" fmla="val 29287"/>
              </a:avLst>
            </a:prstGeom>
            <a:gradFill rotWithShape="1">
              <a:gsLst>
                <a:gs pos="0">
                  <a:srgbClr val="425800"/>
                </a:gs>
                <a:gs pos="50000">
                  <a:srgbClr val="99CC00"/>
                </a:gs>
                <a:gs pos="100000">
                  <a:srgbClr val="425800"/>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p>
              <a:endParaRPr lang="zh-CN" altLang="en-US" sz="2340" dirty="0">
                <a:latin typeface="Arial" panose="020B0604020202020204" pitchFamily="34" charset="0"/>
              </a:endParaRPr>
            </a:p>
          </p:txBody>
        </p:sp>
        <p:sp>
          <p:nvSpPr>
            <p:cNvPr id="9274" name="Rectangle 76"/>
            <p:cNvSpPr/>
            <p:nvPr/>
          </p:nvSpPr>
          <p:spPr>
            <a:xfrm>
              <a:off x="3168" y="1968"/>
              <a:ext cx="776" cy="248"/>
            </a:xfrm>
            <a:prstGeom prst="rect">
              <a:avLst/>
            </a:prstGeom>
            <a:noFill/>
            <a:ln w="9525">
              <a:noFill/>
            </a:ln>
          </p:spPr>
          <p:txBody>
            <a:bodyPr>
              <a:spAutoFit/>
            </a:bodyPr>
            <a:p>
              <a:pPr algn="ctr"/>
              <a:r>
                <a:rPr lang="zh-CN" altLang="en-US" sz="2125" b="1" dirty="0">
                  <a:solidFill>
                    <a:srgbClr val="6600CC"/>
                  </a:solidFill>
                  <a:latin typeface="微软雅黑" panose="020B0503020204020204" pitchFamily="34" charset="-122"/>
                  <a:cs typeface="Arial" panose="020B0604020202020204" pitchFamily="34" charset="0"/>
                </a:rPr>
                <a:t>财务计划</a:t>
              </a:r>
              <a:endParaRPr lang="zh-CN" altLang="en-US" sz="2125" b="1" dirty="0">
                <a:solidFill>
                  <a:srgbClr val="6600CC"/>
                </a:solidFill>
                <a:latin typeface="微软雅黑" panose="020B0503020204020204" pitchFamily="34" charset="-122"/>
                <a:ea typeface="Arial" panose="020B0604020202020204" pitchFamily="34" charset="0"/>
              </a:endParaRPr>
            </a:p>
          </p:txBody>
        </p:sp>
        <p:grpSp>
          <p:nvGrpSpPr>
            <p:cNvPr id="9275" name="Group 86"/>
            <p:cNvGrpSpPr/>
            <p:nvPr/>
          </p:nvGrpSpPr>
          <p:grpSpPr>
            <a:xfrm>
              <a:off x="3372" y="2341"/>
              <a:ext cx="380" cy="242"/>
              <a:chOff x="3824" y="1835"/>
              <a:chExt cx="491" cy="312"/>
            </a:xfrm>
          </p:grpSpPr>
          <p:grpSp>
            <p:nvGrpSpPr>
              <p:cNvPr id="9276" name="Group 87"/>
              <p:cNvGrpSpPr/>
              <p:nvPr/>
            </p:nvGrpSpPr>
            <p:grpSpPr>
              <a:xfrm>
                <a:off x="3824" y="1835"/>
                <a:ext cx="491" cy="312"/>
                <a:chOff x="347" y="2022"/>
                <a:chExt cx="491" cy="312"/>
              </a:xfrm>
            </p:grpSpPr>
            <p:sp>
              <p:nvSpPr>
                <p:cNvPr id="9278" name="Freeform 88"/>
                <p:cNvSpPr/>
                <p:nvPr/>
              </p:nvSpPr>
              <p:spPr>
                <a:xfrm>
                  <a:off x="347" y="2022"/>
                  <a:ext cx="491" cy="312"/>
                </a:xfrm>
                <a:custGeom>
                  <a:avLst/>
                  <a:gdLst>
                    <a:gd name="txL" fmla="*/ 0 w 491"/>
                    <a:gd name="txT" fmla="*/ 0 h 312"/>
                    <a:gd name="txR" fmla="*/ 491 w 491"/>
                    <a:gd name="txB" fmla="*/ 312 h 312"/>
                  </a:gdLst>
                  <a:ahLst/>
                  <a:cxnLst>
                    <a:cxn ang="0">
                      <a:pos x="9" y="96"/>
                    </a:cxn>
                    <a:cxn ang="0">
                      <a:pos x="10" y="159"/>
                    </a:cxn>
                    <a:cxn ang="0">
                      <a:pos x="288" y="312"/>
                    </a:cxn>
                    <a:cxn ang="0">
                      <a:pos x="486" y="184"/>
                    </a:cxn>
                    <a:cxn ang="0">
                      <a:pos x="303" y="302"/>
                    </a:cxn>
                    <a:cxn ang="0">
                      <a:pos x="283" y="246"/>
                    </a:cxn>
                    <a:cxn ang="0">
                      <a:pos x="480" y="128"/>
                    </a:cxn>
                    <a:cxn ang="0">
                      <a:pos x="202" y="0"/>
                    </a:cxn>
                    <a:cxn ang="0">
                      <a:pos x="9" y="96"/>
                    </a:cxn>
                  </a:cxnLst>
                  <a:rect l="txL" t="txT" r="txR" b="txB"/>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close/>
                    </a:path>
                  </a:pathLst>
                </a:custGeom>
                <a:noFill/>
                <a:ln w="19050" cap="flat" cmpd="sng">
                  <a:solidFill>
                    <a:srgbClr val="FFFFFF">
                      <a:alpha val="34901"/>
                    </a:srgbClr>
                  </a:solidFill>
                  <a:prstDash val="solid"/>
                  <a:round/>
                  <a:headEnd type="none" w="med" len="med"/>
                  <a:tailEnd type="none" w="med" len="med"/>
                </a:ln>
              </p:spPr>
              <p:txBody>
                <a:bodyPr/>
                <a:p>
                  <a:endParaRPr lang="zh-CN" altLang="en-US" sz="2340"/>
                </a:p>
              </p:txBody>
            </p:sp>
            <p:sp>
              <p:nvSpPr>
                <p:cNvPr id="9279" name="Freeform 89"/>
                <p:cNvSpPr/>
                <p:nvPr/>
              </p:nvSpPr>
              <p:spPr>
                <a:xfrm>
                  <a:off x="615" y="2154"/>
                  <a:ext cx="215" cy="171"/>
                </a:xfrm>
                <a:custGeom>
                  <a:avLst/>
                  <a:gdLst>
                    <a:gd name="txL" fmla="*/ 0 w 215"/>
                    <a:gd name="txT" fmla="*/ 0 h 171"/>
                    <a:gd name="txR" fmla="*/ 215 w 215"/>
                    <a:gd name="txB" fmla="*/ 171 h 171"/>
                  </a:gdLst>
                  <a:ahLst/>
                  <a:cxnLst>
                    <a:cxn ang="0">
                      <a:pos x="15" y="117"/>
                    </a:cxn>
                    <a:cxn ang="0">
                      <a:pos x="23" y="171"/>
                    </a:cxn>
                    <a:cxn ang="0">
                      <a:pos x="215" y="48"/>
                    </a:cxn>
                    <a:cxn ang="0">
                      <a:pos x="203" y="0"/>
                    </a:cxn>
                    <a:cxn ang="0">
                      <a:pos x="15" y="117"/>
                    </a:cxn>
                  </a:cxnLst>
                  <a:rect l="txL" t="txT" r="txR" b="txB"/>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close/>
                    </a:path>
                  </a:pathLst>
                </a:custGeom>
                <a:noFill/>
                <a:ln w="19050" cap="flat" cmpd="sng">
                  <a:solidFill>
                    <a:srgbClr val="FFFFFF">
                      <a:alpha val="34901"/>
                    </a:srgbClr>
                  </a:solidFill>
                  <a:prstDash val="solid"/>
                  <a:round/>
                  <a:headEnd type="none" w="med" len="med"/>
                  <a:tailEnd type="none" w="med" len="med"/>
                </a:ln>
              </p:spPr>
              <p:txBody>
                <a:bodyPr/>
                <a:p>
                  <a:endParaRPr lang="zh-CN" altLang="en-US" sz="2340"/>
                </a:p>
              </p:txBody>
            </p:sp>
            <p:sp>
              <p:nvSpPr>
                <p:cNvPr id="9280" name="Line 90"/>
                <p:cNvSpPr/>
                <p:nvPr/>
              </p:nvSpPr>
              <p:spPr>
                <a:xfrm>
                  <a:off x="368" y="2128"/>
                  <a:ext cx="253" cy="137"/>
                </a:xfrm>
                <a:prstGeom prst="line">
                  <a:avLst/>
                </a:prstGeom>
                <a:ln w="19050" cap="flat" cmpd="sng">
                  <a:solidFill>
                    <a:srgbClr val="FFFFFF">
                      <a:alpha val="34901"/>
                    </a:srgbClr>
                  </a:solidFill>
                  <a:prstDash val="solid"/>
                  <a:headEnd type="none" w="med" len="med"/>
                  <a:tailEnd type="none" w="med" len="med"/>
                </a:ln>
              </p:spPr>
            </p:sp>
          </p:grpSp>
          <p:sp>
            <p:nvSpPr>
              <p:cNvPr id="9277" name="Freeform 91"/>
              <p:cNvSpPr/>
              <p:nvPr/>
            </p:nvSpPr>
            <p:spPr>
              <a:xfrm>
                <a:off x="4169" y="2067"/>
                <a:ext cx="48" cy="44"/>
              </a:xfrm>
              <a:custGeom>
                <a:avLst/>
                <a:gdLst>
                  <a:gd name="txL" fmla="*/ 0 w 48"/>
                  <a:gd name="txT" fmla="*/ 0 h 44"/>
                  <a:gd name="txR" fmla="*/ 48 w 48"/>
                  <a:gd name="txB" fmla="*/ 44 h 44"/>
                </a:gdLst>
                <a:ahLst/>
                <a:cxnLst>
                  <a:cxn ang="0">
                    <a:pos x="0" y="14"/>
                  </a:cxn>
                  <a:cxn ang="0">
                    <a:pos x="18" y="0"/>
                  </a:cxn>
                  <a:cxn ang="0">
                    <a:pos x="48" y="26"/>
                  </a:cxn>
                  <a:cxn ang="0">
                    <a:pos x="27" y="44"/>
                  </a:cxn>
                  <a:cxn ang="0">
                    <a:pos x="0" y="14"/>
                  </a:cxn>
                </a:cxnLst>
                <a:rect l="txL" t="txT" r="txR" b="txB"/>
                <a:pathLst>
                  <a:path w="48" h="44">
                    <a:moveTo>
                      <a:pt x="0" y="14"/>
                    </a:moveTo>
                    <a:lnTo>
                      <a:pt x="18" y="0"/>
                    </a:lnTo>
                    <a:lnTo>
                      <a:pt x="48" y="26"/>
                    </a:lnTo>
                    <a:lnTo>
                      <a:pt x="27" y="44"/>
                    </a:lnTo>
                    <a:lnTo>
                      <a:pt x="0" y="14"/>
                    </a:lnTo>
                    <a:close/>
                  </a:path>
                </a:pathLst>
              </a:custGeom>
              <a:noFill/>
              <a:ln w="19050" cap="flat" cmpd="sng">
                <a:solidFill>
                  <a:srgbClr val="FFFFFF">
                    <a:alpha val="34901"/>
                  </a:srgbClr>
                </a:solidFill>
                <a:prstDash val="solid"/>
                <a:round/>
                <a:headEnd type="none" w="med" len="med"/>
                <a:tailEnd type="none" w="med" len="med"/>
              </a:ln>
            </p:spPr>
            <p:txBody>
              <a:bodyPr/>
              <a:p>
                <a:endParaRPr lang="zh-CN" altLang="en-US" sz="2340"/>
              </a:p>
            </p:txBody>
          </p:sp>
        </p:grpSp>
      </p:grpSp>
      <p:grpSp>
        <p:nvGrpSpPr>
          <p:cNvPr id="9226" name="Group 92"/>
          <p:cNvGrpSpPr/>
          <p:nvPr/>
        </p:nvGrpSpPr>
        <p:grpSpPr>
          <a:xfrm>
            <a:off x="4679438" y="4811063"/>
            <a:ext cx="381375" cy="415125"/>
            <a:chOff x="173" y="1670"/>
            <a:chExt cx="676" cy="727"/>
          </a:xfrm>
        </p:grpSpPr>
        <p:sp>
          <p:nvSpPr>
            <p:cNvPr id="9256" name="Oval 93"/>
            <p:cNvSpPr/>
            <p:nvPr/>
          </p:nvSpPr>
          <p:spPr>
            <a:xfrm>
              <a:off x="442" y="1670"/>
              <a:ext cx="111" cy="105"/>
            </a:xfrm>
            <a:prstGeom prst="ellipse">
              <a:avLst/>
            </a:prstGeom>
            <a:noFill/>
            <a:ln w="9525" cap="flat" cmpd="sng">
              <a:solidFill>
                <a:srgbClr val="FFFFFF">
                  <a:alpha val="70195"/>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57" name="Oval 94"/>
            <p:cNvSpPr/>
            <p:nvPr/>
          </p:nvSpPr>
          <p:spPr>
            <a:xfrm>
              <a:off x="276" y="1958"/>
              <a:ext cx="157" cy="149"/>
            </a:xfrm>
            <a:prstGeom prst="ellipse">
              <a:avLst/>
            </a:prstGeom>
            <a:noFill/>
            <a:ln w="9525" cap="flat" cmpd="sng">
              <a:solidFill>
                <a:srgbClr val="FFFFFF">
                  <a:alpha val="70195"/>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58" name="Oval 95"/>
            <p:cNvSpPr/>
            <p:nvPr/>
          </p:nvSpPr>
          <p:spPr>
            <a:xfrm>
              <a:off x="570" y="1845"/>
              <a:ext cx="117" cy="111"/>
            </a:xfrm>
            <a:prstGeom prst="ellipse">
              <a:avLst/>
            </a:prstGeom>
            <a:noFill/>
            <a:ln w="9525" cap="flat" cmpd="sng">
              <a:solidFill>
                <a:srgbClr val="FFFFFF">
                  <a:alpha val="70195"/>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59" name="Oval 96"/>
            <p:cNvSpPr/>
            <p:nvPr/>
          </p:nvSpPr>
          <p:spPr>
            <a:xfrm>
              <a:off x="322" y="2319"/>
              <a:ext cx="82" cy="78"/>
            </a:xfrm>
            <a:prstGeom prst="ellipse">
              <a:avLst/>
            </a:prstGeom>
            <a:noFill/>
            <a:ln w="9525" cap="flat" cmpd="sng">
              <a:solidFill>
                <a:srgbClr val="FFFFFF">
                  <a:alpha val="70195"/>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60" name="Line 97"/>
            <p:cNvSpPr/>
            <p:nvPr/>
          </p:nvSpPr>
          <p:spPr>
            <a:xfrm>
              <a:off x="355" y="2106"/>
              <a:ext cx="0" cy="215"/>
            </a:xfrm>
            <a:prstGeom prst="line">
              <a:avLst/>
            </a:prstGeom>
            <a:ln w="12700" cap="flat" cmpd="sng">
              <a:solidFill>
                <a:srgbClr val="FFFFFF">
                  <a:alpha val="70195"/>
                </a:srgbClr>
              </a:solidFill>
              <a:prstDash val="solid"/>
              <a:headEnd type="none" w="med" len="med"/>
              <a:tailEnd type="none" w="med" len="med"/>
            </a:ln>
          </p:spPr>
        </p:sp>
        <p:sp>
          <p:nvSpPr>
            <p:cNvPr id="9261" name="Line 98"/>
            <p:cNvSpPr/>
            <p:nvPr/>
          </p:nvSpPr>
          <p:spPr>
            <a:xfrm flipV="1">
              <a:off x="413" y="1926"/>
              <a:ext cx="175" cy="52"/>
            </a:xfrm>
            <a:prstGeom prst="line">
              <a:avLst/>
            </a:prstGeom>
            <a:ln w="9525" cap="flat" cmpd="sng">
              <a:solidFill>
                <a:srgbClr val="FFFFFF">
                  <a:alpha val="70195"/>
                </a:srgbClr>
              </a:solidFill>
              <a:prstDash val="solid"/>
              <a:headEnd type="none" w="med" len="med"/>
              <a:tailEnd type="none" w="med" len="med"/>
            </a:ln>
          </p:spPr>
        </p:sp>
        <p:sp>
          <p:nvSpPr>
            <p:cNvPr id="9262" name="Line 99"/>
            <p:cNvSpPr/>
            <p:nvPr/>
          </p:nvSpPr>
          <p:spPr>
            <a:xfrm flipH="1" flipV="1">
              <a:off x="524" y="1757"/>
              <a:ext cx="69" cy="93"/>
            </a:xfrm>
            <a:prstGeom prst="line">
              <a:avLst/>
            </a:prstGeom>
            <a:ln w="9525" cap="flat" cmpd="sng">
              <a:solidFill>
                <a:srgbClr val="FFFFFF">
                  <a:alpha val="70195"/>
                </a:srgbClr>
              </a:solidFill>
              <a:prstDash val="solid"/>
              <a:headEnd type="none" w="med" len="med"/>
              <a:tailEnd type="none" w="med" len="med"/>
            </a:ln>
          </p:spPr>
        </p:sp>
        <p:sp>
          <p:nvSpPr>
            <p:cNvPr id="9263" name="Oval 100"/>
            <p:cNvSpPr/>
            <p:nvPr/>
          </p:nvSpPr>
          <p:spPr>
            <a:xfrm>
              <a:off x="767" y="1769"/>
              <a:ext cx="82" cy="78"/>
            </a:xfrm>
            <a:prstGeom prst="ellipse">
              <a:avLst/>
            </a:prstGeom>
            <a:noFill/>
            <a:ln w="9525" cap="flat" cmpd="sng">
              <a:solidFill>
                <a:srgbClr val="FFFFFF">
                  <a:alpha val="70195"/>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64" name="Oval 101"/>
            <p:cNvSpPr/>
            <p:nvPr/>
          </p:nvSpPr>
          <p:spPr>
            <a:xfrm>
              <a:off x="653" y="2069"/>
              <a:ext cx="94" cy="89"/>
            </a:xfrm>
            <a:prstGeom prst="ellipse">
              <a:avLst/>
            </a:prstGeom>
            <a:noFill/>
            <a:ln w="9525" cap="flat" cmpd="sng">
              <a:solidFill>
                <a:srgbClr val="FFFFFF">
                  <a:alpha val="70195"/>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65" name="Line 102"/>
            <p:cNvSpPr/>
            <p:nvPr/>
          </p:nvSpPr>
          <p:spPr>
            <a:xfrm>
              <a:off x="652" y="1955"/>
              <a:ext cx="29" cy="134"/>
            </a:xfrm>
            <a:prstGeom prst="line">
              <a:avLst/>
            </a:prstGeom>
            <a:ln w="9525" cap="flat" cmpd="sng">
              <a:solidFill>
                <a:srgbClr val="FFFFFF">
                  <a:alpha val="70195"/>
                </a:srgbClr>
              </a:solidFill>
              <a:prstDash val="solid"/>
              <a:headEnd type="none" w="med" len="med"/>
              <a:tailEnd type="none" w="med" len="med"/>
            </a:ln>
          </p:spPr>
        </p:sp>
        <p:sp>
          <p:nvSpPr>
            <p:cNvPr id="9266" name="Line 103"/>
            <p:cNvSpPr/>
            <p:nvPr/>
          </p:nvSpPr>
          <p:spPr>
            <a:xfrm flipV="1">
              <a:off x="687" y="1804"/>
              <a:ext cx="87" cy="75"/>
            </a:xfrm>
            <a:prstGeom prst="line">
              <a:avLst/>
            </a:prstGeom>
            <a:ln w="9525" cap="flat" cmpd="sng">
              <a:solidFill>
                <a:srgbClr val="FFFFFF">
                  <a:alpha val="70195"/>
                </a:srgbClr>
              </a:solidFill>
              <a:prstDash val="solid"/>
              <a:headEnd type="none" w="med" len="med"/>
              <a:tailEnd type="none" w="med" len="med"/>
            </a:ln>
          </p:spPr>
        </p:sp>
        <p:sp>
          <p:nvSpPr>
            <p:cNvPr id="9267" name="Oval 104"/>
            <p:cNvSpPr/>
            <p:nvPr/>
          </p:nvSpPr>
          <p:spPr>
            <a:xfrm>
              <a:off x="173" y="1839"/>
              <a:ext cx="82" cy="78"/>
            </a:xfrm>
            <a:prstGeom prst="ellipse">
              <a:avLst/>
            </a:prstGeom>
            <a:noFill/>
            <a:ln w="9525" cap="flat" cmpd="sng">
              <a:solidFill>
                <a:srgbClr val="FFFFFF">
                  <a:alpha val="70195"/>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68" name="Line 105"/>
            <p:cNvSpPr/>
            <p:nvPr/>
          </p:nvSpPr>
          <p:spPr>
            <a:xfrm>
              <a:off x="221" y="1908"/>
              <a:ext cx="70" cy="70"/>
            </a:xfrm>
            <a:prstGeom prst="line">
              <a:avLst/>
            </a:prstGeom>
            <a:ln w="9525" cap="flat" cmpd="sng">
              <a:solidFill>
                <a:srgbClr val="FFFFFF">
                  <a:alpha val="70195"/>
                </a:srgbClr>
              </a:solidFill>
              <a:prstDash val="solid"/>
              <a:headEnd type="none" w="med" len="med"/>
              <a:tailEnd type="none" w="med" len="med"/>
            </a:ln>
          </p:spPr>
        </p:sp>
        <p:sp>
          <p:nvSpPr>
            <p:cNvPr id="9269" name="Line 106"/>
            <p:cNvSpPr/>
            <p:nvPr/>
          </p:nvSpPr>
          <p:spPr>
            <a:xfrm flipH="1">
              <a:off x="550" y="2132"/>
              <a:ext cx="127" cy="36"/>
            </a:xfrm>
            <a:prstGeom prst="line">
              <a:avLst/>
            </a:prstGeom>
            <a:ln w="9525" cap="flat" cmpd="sng">
              <a:solidFill>
                <a:srgbClr val="FFFFFF">
                  <a:alpha val="70195"/>
                </a:srgbClr>
              </a:solidFill>
              <a:prstDash val="solid"/>
              <a:headEnd type="none" w="med" len="med"/>
              <a:tailEnd type="none" w="med" len="med"/>
            </a:ln>
          </p:spPr>
        </p:sp>
        <p:sp>
          <p:nvSpPr>
            <p:cNvPr id="9270" name="Oval 107"/>
            <p:cNvSpPr/>
            <p:nvPr/>
          </p:nvSpPr>
          <p:spPr>
            <a:xfrm>
              <a:off x="493" y="2135"/>
              <a:ext cx="82" cy="78"/>
            </a:xfrm>
            <a:prstGeom prst="ellipse">
              <a:avLst/>
            </a:prstGeom>
            <a:noFill/>
            <a:ln w="9525" cap="flat" cmpd="sng">
              <a:solidFill>
                <a:srgbClr val="FFFFFF">
                  <a:alpha val="70195"/>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71" name="Line 108"/>
            <p:cNvSpPr/>
            <p:nvPr/>
          </p:nvSpPr>
          <p:spPr>
            <a:xfrm>
              <a:off x="727" y="2147"/>
              <a:ext cx="29" cy="35"/>
            </a:xfrm>
            <a:prstGeom prst="line">
              <a:avLst/>
            </a:prstGeom>
            <a:ln w="9525" cap="flat" cmpd="sng">
              <a:solidFill>
                <a:srgbClr val="FFFFFF">
                  <a:alpha val="70195"/>
                </a:srgbClr>
              </a:solidFill>
              <a:prstDash val="solid"/>
              <a:headEnd type="none" w="med" len="med"/>
              <a:tailEnd type="none" w="med" len="med"/>
            </a:ln>
          </p:spPr>
        </p:sp>
        <p:sp>
          <p:nvSpPr>
            <p:cNvPr id="9272" name="Oval 109"/>
            <p:cNvSpPr/>
            <p:nvPr/>
          </p:nvSpPr>
          <p:spPr>
            <a:xfrm>
              <a:off x="740" y="2190"/>
              <a:ext cx="82" cy="78"/>
            </a:xfrm>
            <a:prstGeom prst="ellipse">
              <a:avLst/>
            </a:prstGeom>
            <a:noFill/>
            <a:ln w="9525" cap="flat" cmpd="sng">
              <a:solidFill>
                <a:srgbClr val="FFFFFF">
                  <a:alpha val="70195"/>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grpSp>
      <p:sp>
        <p:nvSpPr>
          <p:cNvPr id="9228" name="AutoShape 114"/>
          <p:cNvSpPr/>
          <p:nvPr/>
        </p:nvSpPr>
        <p:spPr>
          <a:xfrm>
            <a:off x="6723001" y="2781000"/>
            <a:ext cx="1454625" cy="1451250"/>
          </a:xfrm>
          <a:prstGeom prst="octagon">
            <a:avLst>
              <a:gd name="adj" fmla="val 29287"/>
            </a:avLst>
          </a:prstGeom>
          <a:gradFill rotWithShape="1">
            <a:gsLst>
              <a:gs pos="0">
                <a:srgbClr val="516162"/>
              </a:gs>
              <a:gs pos="50000">
                <a:srgbClr val="BBE0E3"/>
              </a:gs>
              <a:gs pos="100000">
                <a:srgbClr val="516162"/>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p>
            <a:endParaRPr lang="zh-CN" altLang="en-US" sz="2340" dirty="0">
              <a:latin typeface="Arial" panose="020B0604020202020204" pitchFamily="34" charset="0"/>
            </a:endParaRPr>
          </a:p>
        </p:txBody>
      </p:sp>
      <p:grpSp>
        <p:nvGrpSpPr>
          <p:cNvPr id="9229" name="Group 115"/>
          <p:cNvGrpSpPr/>
          <p:nvPr/>
        </p:nvGrpSpPr>
        <p:grpSpPr>
          <a:xfrm>
            <a:off x="1861313" y="3749625"/>
            <a:ext cx="438750" cy="340875"/>
            <a:chOff x="1298" y="1792"/>
            <a:chExt cx="300" cy="234"/>
          </a:xfrm>
        </p:grpSpPr>
        <p:sp>
          <p:nvSpPr>
            <p:cNvPr id="9251" name="Line 116"/>
            <p:cNvSpPr/>
            <p:nvPr/>
          </p:nvSpPr>
          <p:spPr>
            <a:xfrm flipV="1">
              <a:off x="1523" y="1792"/>
              <a:ext cx="0" cy="60"/>
            </a:xfrm>
            <a:prstGeom prst="line">
              <a:avLst/>
            </a:prstGeom>
            <a:ln w="57150" cap="flat" cmpd="sng">
              <a:solidFill>
                <a:srgbClr val="FEFEFE">
                  <a:alpha val="36862"/>
                </a:srgbClr>
              </a:solidFill>
              <a:prstDash val="solid"/>
              <a:headEnd type="none" w="med" len="med"/>
              <a:tailEnd type="none" w="med" len="med"/>
            </a:ln>
          </p:spPr>
        </p:sp>
        <p:sp>
          <p:nvSpPr>
            <p:cNvPr id="9252" name="Rectangle 117"/>
            <p:cNvSpPr/>
            <p:nvPr/>
          </p:nvSpPr>
          <p:spPr>
            <a:xfrm>
              <a:off x="1428" y="1961"/>
              <a:ext cx="43" cy="57"/>
            </a:xfrm>
            <a:prstGeom prst="rect">
              <a:avLst/>
            </a:prstGeom>
            <a:solidFill>
              <a:srgbClr val="FFFFFF">
                <a:alpha val="34901"/>
              </a:srgbClr>
            </a:solidFill>
            <a:ln w="9525">
              <a:noFill/>
            </a:ln>
          </p:spPr>
          <p:txBody>
            <a:bodyPr wrap="none" anchor="ctr"/>
            <a:p>
              <a:endParaRPr lang="zh-CN" altLang="en-US" sz="2340" dirty="0">
                <a:latin typeface="Arial" panose="020B0604020202020204" pitchFamily="34" charset="0"/>
              </a:endParaRPr>
            </a:p>
          </p:txBody>
        </p:sp>
        <p:sp>
          <p:nvSpPr>
            <p:cNvPr id="9253" name="Rectangle 118"/>
            <p:cNvSpPr/>
            <p:nvPr/>
          </p:nvSpPr>
          <p:spPr>
            <a:xfrm>
              <a:off x="1384" y="1908"/>
              <a:ext cx="29" cy="29"/>
            </a:xfrm>
            <a:prstGeom prst="rect">
              <a:avLst/>
            </a:prstGeom>
            <a:solidFill>
              <a:srgbClr val="FFFFFF">
                <a:alpha val="34901"/>
              </a:srgbClr>
            </a:solidFill>
            <a:ln w="9525" cap="flat" cmpd="sng">
              <a:solidFill>
                <a:srgbClr val="FEFEFE">
                  <a:alpha val="36862"/>
                </a:srgbClr>
              </a:solidFill>
              <a:prstDash val="solid"/>
              <a:miter/>
              <a:headEnd type="none" w="med" len="med"/>
              <a:tailEnd type="none" w="med" len="med"/>
            </a:ln>
          </p:spPr>
          <p:txBody>
            <a:bodyPr wrap="none" anchor="ctr"/>
            <a:p>
              <a:endParaRPr lang="zh-CN" altLang="en-US" sz="2340" dirty="0">
                <a:latin typeface="Arial" panose="020B0604020202020204" pitchFamily="34" charset="0"/>
              </a:endParaRPr>
            </a:p>
          </p:txBody>
        </p:sp>
        <p:sp>
          <p:nvSpPr>
            <p:cNvPr id="9254" name="Rectangle 119"/>
            <p:cNvSpPr/>
            <p:nvPr/>
          </p:nvSpPr>
          <p:spPr>
            <a:xfrm>
              <a:off x="1488" y="1908"/>
              <a:ext cx="29" cy="29"/>
            </a:xfrm>
            <a:prstGeom prst="rect">
              <a:avLst/>
            </a:prstGeom>
            <a:solidFill>
              <a:srgbClr val="FFFFFF">
                <a:alpha val="34901"/>
              </a:srgbClr>
            </a:solidFill>
            <a:ln w="9525" cap="flat" cmpd="sng">
              <a:solidFill>
                <a:srgbClr val="FEFEFE">
                  <a:alpha val="36862"/>
                </a:srgbClr>
              </a:solidFill>
              <a:prstDash val="solid"/>
              <a:miter/>
              <a:headEnd type="none" w="med" len="med"/>
              <a:tailEnd type="none" w="med" len="med"/>
            </a:ln>
          </p:spPr>
          <p:txBody>
            <a:bodyPr wrap="none" anchor="ctr"/>
            <a:p>
              <a:endParaRPr lang="zh-CN" altLang="en-US" sz="2340" dirty="0">
                <a:latin typeface="Arial" panose="020B0604020202020204" pitchFamily="34" charset="0"/>
              </a:endParaRPr>
            </a:p>
          </p:txBody>
        </p:sp>
        <p:sp>
          <p:nvSpPr>
            <p:cNvPr id="9255" name="AutoShape 120"/>
            <p:cNvSpPr/>
            <p:nvPr/>
          </p:nvSpPr>
          <p:spPr>
            <a:xfrm>
              <a:off x="1298" y="1802"/>
              <a:ext cx="300" cy="224"/>
            </a:xfrm>
            <a:prstGeom prst="upArrow">
              <a:avLst>
                <a:gd name="adj1" fmla="val 63675"/>
                <a:gd name="adj2" fmla="val 44657"/>
              </a:avLst>
            </a:prstGeom>
            <a:noFill/>
            <a:ln w="28575" cap="flat" cmpd="sng">
              <a:solidFill>
                <a:srgbClr val="FEFEFE">
                  <a:alpha val="36862"/>
                </a:srgbClr>
              </a:solidFill>
              <a:prstDash val="solid"/>
              <a:miter/>
              <a:headEnd type="none" w="med" len="med"/>
              <a:tailEnd type="none" w="med" len="med"/>
            </a:ln>
          </p:spPr>
          <p:txBody>
            <a:bodyPr wrap="none" anchor="ctr"/>
            <a:p>
              <a:endParaRPr lang="zh-CN" altLang="en-US" sz="2340" dirty="0">
                <a:latin typeface="Arial" panose="020B0604020202020204" pitchFamily="34" charset="0"/>
              </a:endParaRPr>
            </a:p>
          </p:txBody>
        </p:sp>
      </p:grpSp>
      <p:grpSp>
        <p:nvGrpSpPr>
          <p:cNvPr id="9230" name="Group 121"/>
          <p:cNvGrpSpPr/>
          <p:nvPr/>
        </p:nvGrpSpPr>
        <p:grpSpPr>
          <a:xfrm>
            <a:off x="7425001" y="3796875"/>
            <a:ext cx="455625" cy="374625"/>
            <a:chOff x="3435" y="2922"/>
            <a:chExt cx="357" cy="295"/>
          </a:xfrm>
        </p:grpSpPr>
        <p:sp>
          <p:nvSpPr>
            <p:cNvPr id="9247" name="Freeform 122"/>
            <p:cNvSpPr/>
            <p:nvPr/>
          </p:nvSpPr>
          <p:spPr>
            <a:xfrm rot="1584055">
              <a:off x="3435" y="2976"/>
              <a:ext cx="152" cy="241"/>
            </a:xfrm>
            <a:custGeom>
              <a:avLst/>
              <a:gdLst>
                <a:gd name="txL" fmla="*/ 0 w 688"/>
                <a:gd name="txT" fmla="*/ 0 h 1090"/>
                <a:gd name="txR" fmla="*/ 688 w 688"/>
                <a:gd name="txB" fmla="*/ 1090 h 1090"/>
              </a:gdLst>
              <a:ahLst/>
              <a:cxnLst>
                <a:cxn ang="0">
                  <a:pos x="0" y="0"/>
                </a:cxn>
                <a:cxn ang="0">
                  <a:pos x="0" y="0"/>
                </a:cxn>
                <a:cxn ang="0">
                  <a:pos x="0" y="0"/>
                </a:cxn>
                <a:cxn ang="0">
                  <a:pos x="0" y="0"/>
                </a:cxn>
                <a:cxn ang="0">
                  <a:pos x="0" y="0"/>
                </a:cxn>
                <a:cxn ang="0">
                  <a:pos x="0" y="0"/>
                </a:cxn>
                <a:cxn ang="0">
                  <a:pos x="0" y="0"/>
                </a:cxn>
              </a:cxnLst>
              <a:rect l="txL" t="txT" r="txR" b="txB"/>
              <a:pathLst>
                <a:path w="688" h="1090">
                  <a:moveTo>
                    <a:pt x="0" y="190"/>
                  </a:moveTo>
                  <a:cubicBezTo>
                    <a:pt x="6" y="34"/>
                    <a:pt x="235" y="0"/>
                    <a:pt x="341" y="0"/>
                  </a:cubicBezTo>
                  <a:cubicBezTo>
                    <a:pt x="447" y="0"/>
                    <a:pt x="677" y="34"/>
                    <a:pt x="688" y="185"/>
                  </a:cubicBezTo>
                  <a:cubicBezTo>
                    <a:pt x="688" y="185"/>
                    <a:pt x="687" y="448"/>
                    <a:pt x="686" y="711"/>
                  </a:cubicBezTo>
                  <a:cubicBezTo>
                    <a:pt x="688" y="912"/>
                    <a:pt x="531" y="1080"/>
                    <a:pt x="347" y="1085"/>
                  </a:cubicBezTo>
                  <a:cubicBezTo>
                    <a:pt x="163" y="1090"/>
                    <a:pt x="8" y="885"/>
                    <a:pt x="6" y="699"/>
                  </a:cubicBezTo>
                  <a:cubicBezTo>
                    <a:pt x="1" y="450"/>
                    <a:pt x="0" y="190"/>
                    <a:pt x="0" y="190"/>
                  </a:cubicBezTo>
                  <a:close/>
                </a:path>
              </a:pathLst>
            </a:custGeom>
            <a:noFill/>
            <a:ln w="19050" cap="flat" cmpd="sng">
              <a:solidFill>
                <a:srgbClr val="FFFFFF">
                  <a:alpha val="56862"/>
                </a:srgbClr>
              </a:solidFill>
              <a:prstDash val="solid"/>
              <a:round/>
              <a:headEnd type="none" w="med" len="med"/>
              <a:tailEnd type="none" w="med" len="med"/>
            </a:ln>
          </p:spPr>
          <p:txBody>
            <a:bodyPr/>
            <a:p>
              <a:endParaRPr lang="zh-CN" altLang="en-US" sz="2340"/>
            </a:p>
          </p:txBody>
        </p:sp>
        <p:sp>
          <p:nvSpPr>
            <p:cNvPr id="9248" name="Line 123"/>
            <p:cNvSpPr/>
            <p:nvPr/>
          </p:nvSpPr>
          <p:spPr>
            <a:xfrm rot="1584055">
              <a:off x="3461" y="3044"/>
              <a:ext cx="152" cy="0"/>
            </a:xfrm>
            <a:prstGeom prst="line">
              <a:avLst/>
            </a:prstGeom>
            <a:ln w="19050" cap="flat" cmpd="sng">
              <a:solidFill>
                <a:srgbClr val="FEFEFE">
                  <a:alpha val="56862"/>
                </a:srgbClr>
              </a:solidFill>
              <a:prstDash val="solid"/>
              <a:headEnd type="none" w="med" len="med"/>
              <a:tailEnd type="none" w="med" len="med"/>
            </a:ln>
          </p:spPr>
        </p:sp>
        <p:sp>
          <p:nvSpPr>
            <p:cNvPr id="9249" name="Line 124"/>
            <p:cNvSpPr/>
            <p:nvPr/>
          </p:nvSpPr>
          <p:spPr>
            <a:xfrm rot="1584055">
              <a:off x="3552" y="2986"/>
              <a:ext cx="0" cy="62"/>
            </a:xfrm>
            <a:prstGeom prst="line">
              <a:avLst/>
            </a:prstGeom>
            <a:ln w="19050" cap="flat" cmpd="sng">
              <a:solidFill>
                <a:srgbClr val="FEFEFE">
                  <a:alpha val="56862"/>
                </a:srgbClr>
              </a:solidFill>
              <a:prstDash val="solid"/>
              <a:headEnd type="none" w="med" len="med"/>
              <a:tailEnd type="none" w="med" len="med"/>
            </a:ln>
          </p:spPr>
        </p:sp>
        <p:sp>
          <p:nvSpPr>
            <p:cNvPr id="9250" name="Freeform 125"/>
            <p:cNvSpPr/>
            <p:nvPr/>
          </p:nvSpPr>
          <p:spPr>
            <a:xfrm>
              <a:off x="3564" y="2922"/>
              <a:ext cx="228" cy="165"/>
            </a:xfrm>
            <a:custGeom>
              <a:avLst/>
              <a:gdLst>
                <a:gd name="txL" fmla="*/ 0 w 228"/>
                <a:gd name="txT" fmla="*/ 0 h 165"/>
                <a:gd name="txR" fmla="*/ 228 w 228"/>
                <a:gd name="txB" fmla="*/ 165 h 165"/>
              </a:gdLst>
              <a:ahLst/>
              <a:cxnLst>
                <a:cxn ang="0">
                  <a:pos x="0" y="68"/>
                </a:cxn>
                <a:cxn ang="0">
                  <a:pos x="88" y="8"/>
                </a:cxn>
                <a:cxn ang="0">
                  <a:pos x="121" y="115"/>
                </a:cxn>
                <a:cxn ang="0">
                  <a:pos x="228" y="126"/>
                </a:cxn>
              </a:cxnLst>
              <a:rect l="txL" t="txT" r="txR" b="txB"/>
              <a:pathLst>
                <a:path w="228" h="165">
                  <a:moveTo>
                    <a:pt x="0" y="68"/>
                  </a:moveTo>
                  <a:cubicBezTo>
                    <a:pt x="4" y="25"/>
                    <a:pt x="68" y="0"/>
                    <a:pt x="88" y="8"/>
                  </a:cubicBezTo>
                  <a:cubicBezTo>
                    <a:pt x="138" y="53"/>
                    <a:pt x="82" y="65"/>
                    <a:pt x="121" y="115"/>
                  </a:cubicBezTo>
                  <a:cubicBezTo>
                    <a:pt x="160" y="165"/>
                    <a:pt x="206" y="124"/>
                    <a:pt x="228" y="126"/>
                  </a:cubicBezTo>
                </a:path>
              </a:pathLst>
            </a:custGeom>
            <a:noFill/>
            <a:ln w="19050" cap="flat" cmpd="sng">
              <a:solidFill>
                <a:srgbClr val="FEFEFE">
                  <a:alpha val="56862"/>
                </a:srgbClr>
              </a:solidFill>
              <a:prstDash val="solid"/>
              <a:round/>
              <a:headEnd type="none" w="med" len="med"/>
              <a:tailEnd type="none" w="med" len="med"/>
            </a:ln>
          </p:spPr>
          <p:txBody>
            <a:bodyPr/>
            <a:p>
              <a:endParaRPr lang="zh-CN" altLang="en-US" sz="2340"/>
            </a:p>
          </p:txBody>
        </p:sp>
      </p:grpSp>
      <p:sp>
        <p:nvSpPr>
          <p:cNvPr id="23567" name="Rectangle 126"/>
          <p:cNvSpPr>
            <a:spLocks noChangeArrowheads="1"/>
          </p:cNvSpPr>
          <p:nvPr/>
        </p:nvSpPr>
        <p:spPr bwMode="black">
          <a:xfrm>
            <a:off x="729000" y="5616000"/>
            <a:ext cx="8343001" cy="875665"/>
          </a:xfrm>
          <a:prstGeom prst="rect">
            <a:avLst/>
          </a:prstGeom>
          <a:noFill/>
          <a:ln w="9525" algn="ctr">
            <a:solidFill>
              <a:schemeClr val="bg1"/>
            </a:solid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550" b="1" i="0" u="none" strike="noStrike" kern="1200" cap="none" spc="0" normalizeH="0" baseline="0" noProof="0" dirty="0">
                <a:ln>
                  <a:noFill/>
                </a:ln>
                <a:solidFill>
                  <a:srgbClr val="800000"/>
                </a:solidFill>
                <a:effectLst/>
                <a:uLnTx/>
                <a:uFillTx/>
                <a:latin typeface="Arial" panose="020B0604020202020204" pitchFamily="34" charset="0"/>
                <a:ea typeface="微软雅黑" panose="020B0503020204020204" pitchFamily="34" charset="-122"/>
                <a:cs typeface="Arial" panose="020B0604020202020204" pitchFamily="34" charset="0"/>
              </a:rPr>
              <a:t>核算职能和监督职能是财务的两大基本职能，</a:t>
            </a:r>
            <a:endParaRPr kumimoji="0" lang="zh-CN" altLang="en-US" sz="2550" b="1" i="0" u="none" strike="noStrike" kern="1200" cap="none" spc="0" normalizeH="0" baseline="0" noProof="0" dirty="0">
              <a:ln>
                <a:noFill/>
              </a:ln>
              <a:solidFill>
                <a:srgbClr val="800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550" b="1" i="0" u="none" strike="noStrike" kern="1200" cap="none" spc="0" normalizeH="0" baseline="0" noProof="0" dirty="0">
                <a:ln>
                  <a:noFill/>
                </a:ln>
                <a:solidFill>
                  <a:srgbClr val="800000"/>
                </a:solidFill>
                <a:effectLst/>
                <a:uLnTx/>
                <a:uFillTx/>
                <a:latin typeface="Arial" panose="020B0604020202020204" pitchFamily="34" charset="0"/>
                <a:ea typeface="微软雅黑" panose="020B0503020204020204" pitchFamily="34" charset="-122"/>
                <a:cs typeface="Arial" panose="020B0604020202020204" pitchFamily="34" charset="0"/>
              </a:rPr>
              <a:t> 核算职能是</a:t>
            </a:r>
            <a:r>
              <a:rPr kumimoji="0" lang="zh-CN" altLang="en-US" sz="255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pitchFamily="34" charset="-122"/>
                <a:cs typeface="Arial" panose="020B0604020202020204" pitchFamily="34" charset="0"/>
              </a:rPr>
              <a:t>前提</a:t>
            </a:r>
            <a:r>
              <a:rPr kumimoji="0" lang="zh-CN" altLang="en-US" sz="2550" b="1" i="0" u="none" strike="noStrike" kern="1200" cap="none" spc="0" normalizeH="0" baseline="0" noProof="0" dirty="0">
                <a:ln>
                  <a:noFill/>
                </a:ln>
                <a:solidFill>
                  <a:srgbClr val="800000"/>
                </a:solidFill>
                <a:effectLst/>
                <a:uLnTx/>
                <a:uFillTx/>
                <a:latin typeface="Arial" panose="020B0604020202020204" pitchFamily="34" charset="0"/>
                <a:ea typeface="微软雅黑" panose="020B0503020204020204" pitchFamily="34" charset="-122"/>
                <a:cs typeface="Arial" panose="020B0604020202020204" pitchFamily="34" charset="0"/>
              </a:rPr>
              <a:t>，监督职能是</a:t>
            </a:r>
            <a:r>
              <a:rPr kumimoji="0" lang="zh-CN" altLang="en-US" sz="255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pitchFamily="34" charset="-122"/>
                <a:cs typeface="Arial" panose="020B0604020202020204" pitchFamily="34" charset="0"/>
              </a:rPr>
              <a:t>保障</a:t>
            </a:r>
            <a:r>
              <a:rPr kumimoji="0" lang="en-US" altLang="zh-CN" sz="255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255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9232" name="Group 127"/>
          <p:cNvGrpSpPr/>
          <p:nvPr/>
        </p:nvGrpSpPr>
        <p:grpSpPr>
          <a:xfrm>
            <a:off x="4588313" y="1822500"/>
            <a:ext cx="445500" cy="381375"/>
            <a:chOff x="2640" y="3304"/>
            <a:chExt cx="294" cy="252"/>
          </a:xfrm>
        </p:grpSpPr>
        <p:sp>
          <p:nvSpPr>
            <p:cNvPr id="9241" name="AutoShape 128"/>
            <p:cNvSpPr/>
            <p:nvPr/>
          </p:nvSpPr>
          <p:spPr>
            <a:xfrm>
              <a:off x="2700" y="3304"/>
              <a:ext cx="176" cy="176"/>
            </a:xfrm>
            <a:prstGeom prst="roundRect">
              <a:avLst>
                <a:gd name="adj" fmla="val 6250"/>
              </a:avLst>
            </a:prstGeom>
            <a:noFill/>
            <a:ln w="19050" cap="flat" cmpd="sng">
              <a:solidFill>
                <a:srgbClr val="FFFFFF">
                  <a:alpha val="59999"/>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42" name="AutoShape 129"/>
            <p:cNvSpPr/>
            <p:nvPr/>
          </p:nvSpPr>
          <p:spPr>
            <a:xfrm>
              <a:off x="2640" y="3478"/>
              <a:ext cx="294" cy="78"/>
            </a:xfrm>
            <a:prstGeom prst="roundRect">
              <a:avLst>
                <a:gd name="adj" fmla="val 16667"/>
              </a:avLst>
            </a:prstGeom>
            <a:noFill/>
            <a:ln w="19050" cap="flat" cmpd="sng">
              <a:solidFill>
                <a:srgbClr val="FFFFFF">
                  <a:alpha val="59999"/>
                </a:srgbClr>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sp>
          <p:nvSpPr>
            <p:cNvPr id="9243" name="Line 130"/>
            <p:cNvSpPr/>
            <p:nvPr/>
          </p:nvSpPr>
          <p:spPr>
            <a:xfrm flipH="1">
              <a:off x="2847" y="3517"/>
              <a:ext cx="45" cy="0"/>
            </a:xfrm>
            <a:prstGeom prst="line">
              <a:avLst/>
            </a:prstGeom>
            <a:ln w="19050" cap="flat" cmpd="sng">
              <a:solidFill>
                <a:srgbClr val="FFFFFF">
                  <a:alpha val="59999"/>
                </a:srgbClr>
              </a:solidFill>
              <a:prstDash val="solid"/>
              <a:headEnd type="none" w="med" len="med"/>
              <a:tailEnd type="none" w="med" len="med"/>
            </a:ln>
          </p:spPr>
        </p:sp>
        <p:sp>
          <p:nvSpPr>
            <p:cNvPr id="9244" name="Line 131"/>
            <p:cNvSpPr/>
            <p:nvPr/>
          </p:nvSpPr>
          <p:spPr>
            <a:xfrm flipH="1">
              <a:off x="2759" y="3359"/>
              <a:ext cx="73" cy="0"/>
            </a:xfrm>
            <a:prstGeom prst="line">
              <a:avLst/>
            </a:prstGeom>
            <a:ln w="19050" cap="flat" cmpd="sng">
              <a:solidFill>
                <a:srgbClr val="FFFFFF">
                  <a:alpha val="59999"/>
                </a:srgbClr>
              </a:solidFill>
              <a:prstDash val="solid"/>
              <a:headEnd type="none" w="med" len="med"/>
              <a:tailEnd type="none" w="med" len="med"/>
            </a:ln>
          </p:spPr>
        </p:sp>
        <p:sp>
          <p:nvSpPr>
            <p:cNvPr id="9245" name="Line 132"/>
            <p:cNvSpPr/>
            <p:nvPr/>
          </p:nvSpPr>
          <p:spPr>
            <a:xfrm flipH="1">
              <a:off x="2787" y="3385"/>
              <a:ext cx="45" cy="0"/>
            </a:xfrm>
            <a:prstGeom prst="line">
              <a:avLst/>
            </a:prstGeom>
            <a:ln w="19050" cap="flat" cmpd="sng">
              <a:solidFill>
                <a:srgbClr val="FFFFFF">
                  <a:alpha val="59999"/>
                </a:srgbClr>
              </a:solidFill>
              <a:prstDash val="solid"/>
              <a:headEnd type="none" w="med" len="med"/>
              <a:tailEnd type="none" w="med" len="med"/>
            </a:ln>
          </p:spPr>
        </p:sp>
        <p:sp>
          <p:nvSpPr>
            <p:cNvPr id="9246" name="Line 133"/>
            <p:cNvSpPr/>
            <p:nvPr/>
          </p:nvSpPr>
          <p:spPr>
            <a:xfrm flipH="1">
              <a:off x="2800" y="3434"/>
              <a:ext cx="32" cy="0"/>
            </a:xfrm>
            <a:prstGeom prst="line">
              <a:avLst/>
            </a:prstGeom>
            <a:ln w="19050" cap="flat" cmpd="sng">
              <a:solidFill>
                <a:srgbClr val="FFFFFF">
                  <a:alpha val="59999"/>
                </a:srgbClr>
              </a:solidFill>
              <a:prstDash val="solid"/>
              <a:headEnd type="none" w="med" len="med"/>
              <a:tailEnd type="none" w="med" len="med"/>
            </a:ln>
          </p:spPr>
        </p:sp>
      </p:grpSp>
      <p:grpSp>
        <p:nvGrpSpPr>
          <p:cNvPr id="9233" name="Group 68"/>
          <p:cNvGrpSpPr/>
          <p:nvPr/>
        </p:nvGrpSpPr>
        <p:grpSpPr>
          <a:xfrm>
            <a:off x="5184000" y="2781000"/>
            <a:ext cx="1447875" cy="1444500"/>
            <a:chOff x="912" y="912"/>
            <a:chExt cx="858" cy="856"/>
          </a:xfrm>
        </p:grpSpPr>
        <p:sp>
          <p:nvSpPr>
            <p:cNvPr id="9239" name="AutoShape 113"/>
            <p:cNvSpPr/>
            <p:nvPr/>
          </p:nvSpPr>
          <p:spPr>
            <a:xfrm>
              <a:off x="912" y="912"/>
              <a:ext cx="858" cy="856"/>
            </a:xfrm>
            <a:prstGeom prst="octagon">
              <a:avLst>
                <a:gd name="adj" fmla="val 29287"/>
              </a:avLst>
            </a:prstGeom>
            <a:gradFill rotWithShape="1">
              <a:gsLst>
                <a:gs pos="0">
                  <a:srgbClr val="516162"/>
                </a:gs>
                <a:gs pos="50000">
                  <a:srgbClr val="BBE0E3"/>
                </a:gs>
                <a:gs pos="100000">
                  <a:srgbClr val="516162"/>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p>
              <a:endParaRPr lang="zh-CN" altLang="en-US" sz="2340" dirty="0">
                <a:latin typeface="Arial" panose="020B0604020202020204" pitchFamily="34" charset="0"/>
              </a:endParaRPr>
            </a:p>
          </p:txBody>
        </p:sp>
        <p:sp>
          <p:nvSpPr>
            <p:cNvPr id="9240" name="Rectangle 134"/>
            <p:cNvSpPr/>
            <p:nvPr/>
          </p:nvSpPr>
          <p:spPr>
            <a:xfrm>
              <a:off x="960" y="1200"/>
              <a:ext cx="802" cy="443"/>
            </a:xfrm>
            <a:prstGeom prst="rect">
              <a:avLst/>
            </a:prstGeom>
            <a:noFill/>
            <a:ln w="9525">
              <a:noFill/>
            </a:ln>
          </p:spPr>
          <p:txBody>
            <a:bodyPr>
              <a:spAutoFit/>
            </a:bodyPr>
            <a:p>
              <a:pPr algn="ctr"/>
              <a:r>
                <a:rPr lang="zh-CN" altLang="en-US" sz="2125" b="1" dirty="0">
                  <a:latin typeface="微软雅黑" panose="020B0503020204020204" pitchFamily="34" charset="-122"/>
                  <a:cs typeface="Arial" panose="020B0604020202020204" pitchFamily="34" charset="0"/>
                </a:rPr>
                <a:t>财务核算与分析</a:t>
              </a:r>
              <a:endParaRPr lang="zh-CN" altLang="en-US" sz="2125" b="1" dirty="0">
                <a:latin typeface="微软雅黑" panose="020B0503020204020204" pitchFamily="34" charset="-122"/>
                <a:ea typeface="Arial" panose="020B0604020202020204" pitchFamily="34" charset="0"/>
              </a:endParaRPr>
            </a:p>
          </p:txBody>
        </p:sp>
      </p:grpSp>
      <p:sp>
        <p:nvSpPr>
          <p:cNvPr id="9234" name="Rectangle 135"/>
          <p:cNvSpPr/>
          <p:nvPr/>
        </p:nvSpPr>
        <p:spPr>
          <a:xfrm>
            <a:off x="6804001" y="3105000"/>
            <a:ext cx="1309500" cy="419100"/>
          </a:xfrm>
          <a:prstGeom prst="rect">
            <a:avLst/>
          </a:prstGeom>
          <a:noFill/>
          <a:ln w="9525">
            <a:noFill/>
          </a:ln>
        </p:spPr>
        <p:txBody>
          <a:bodyPr>
            <a:spAutoFit/>
          </a:bodyPr>
          <a:p>
            <a:pPr algn="ctr"/>
            <a:r>
              <a:rPr lang="zh-CN" altLang="en-US" sz="2125" b="1" dirty="0">
                <a:latin typeface="微软雅黑" panose="020B0503020204020204" pitchFamily="34" charset="-122"/>
                <a:cs typeface="Arial" panose="020B0604020202020204" pitchFamily="34" charset="0"/>
              </a:rPr>
              <a:t>绩效考评</a:t>
            </a:r>
            <a:endParaRPr lang="zh-CN" altLang="en-US" sz="2125" b="1" dirty="0">
              <a:latin typeface="微软雅黑" panose="020B0503020204020204" pitchFamily="34" charset="-122"/>
              <a:ea typeface="Arial" panose="020B0604020202020204" pitchFamily="34" charset="0"/>
            </a:endParaRPr>
          </a:p>
        </p:txBody>
      </p:sp>
      <p:sp>
        <p:nvSpPr>
          <p:cNvPr id="9235" name="Rectangle 136"/>
          <p:cNvSpPr/>
          <p:nvPr/>
        </p:nvSpPr>
        <p:spPr>
          <a:xfrm>
            <a:off x="1539000" y="3186000"/>
            <a:ext cx="1309500" cy="419100"/>
          </a:xfrm>
          <a:prstGeom prst="rect">
            <a:avLst/>
          </a:prstGeom>
          <a:noFill/>
          <a:ln w="9525">
            <a:noFill/>
          </a:ln>
        </p:spPr>
        <p:txBody>
          <a:bodyPr>
            <a:spAutoFit/>
          </a:bodyPr>
          <a:p>
            <a:pPr algn="ctr"/>
            <a:r>
              <a:rPr lang="zh-CN" altLang="en-US" sz="2125" b="1" dirty="0">
                <a:solidFill>
                  <a:schemeClr val="bg1"/>
                </a:solidFill>
                <a:latin typeface="微软雅黑" panose="020B0503020204020204" pitchFamily="34" charset="-122"/>
                <a:cs typeface="Arial" panose="020B0604020202020204" pitchFamily="34" charset="0"/>
              </a:rPr>
              <a:t>财务预测</a:t>
            </a:r>
            <a:endParaRPr lang="zh-CN" altLang="en-US" sz="2125" b="1" dirty="0">
              <a:solidFill>
                <a:schemeClr val="bg1"/>
              </a:solidFill>
              <a:latin typeface="微软雅黑" panose="020B0503020204020204" pitchFamily="34" charset="-122"/>
              <a:ea typeface="Arial" panose="020B0604020202020204" pitchFamily="34" charset="0"/>
            </a:endParaRPr>
          </a:p>
        </p:txBody>
      </p:sp>
      <p:sp>
        <p:nvSpPr>
          <p:cNvPr id="20550" name="AutoShape 70"/>
          <p:cNvSpPr>
            <a:spLocks noChangeArrowheads="1"/>
          </p:cNvSpPr>
          <p:nvPr/>
        </p:nvSpPr>
        <p:spPr bwMode="auto">
          <a:xfrm>
            <a:off x="2349000" y="1404000"/>
            <a:ext cx="972000" cy="1377000"/>
          </a:xfrm>
          <a:prstGeom prst="cloudCallout">
            <a:avLst>
              <a:gd name="adj1" fmla="val -45310"/>
              <a:gd name="adj2" fmla="val 69977"/>
            </a:avLst>
          </a:prstGeom>
          <a:solidFill>
            <a:srgbClr val="FFFF00"/>
          </a:solidFill>
          <a:ln w="9525">
            <a:solidFill>
              <a:schemeClr val="tx1"/>
            </a:solidFill>
            <a:round/>
          </a:ln>
          <a:effectLst>
            <a:prstShdw prst="shdw18" dist="17961" dir="13500000">
              <a:schemeClr val="tx1">
                <a:gamma/>
                <a:shade val="60000"/>
                <a:invGamma/>
                <a:alpha val="50000"/>
              </a:schemeClr>
            </a:prstShdw>
          </a:effectLst>
        </p:spPr>
        <p:txBody>
          <a:bodyPr lIns="97875" tIns="48938" rIns="97875" bIns="48938" anchor="b"/>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34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事前</a:t>
            </a:r>
            <a:endParaRPr kumimoji="0" lang="zh-CN" altLang="en-US" sz="234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0553" name="AutoShape 73"/>
          <p:cNvSpPr>
            <a:spLocks noChangeArrowheads="1"/>
          </p:cNvSpPr>
          <p:nvPr/>
        </p:nvSpPr>
        <p:spPr bwMode="auto">
          <a:xfrm>
            <a:off x="6075001" y="4482000"/>
            <a:ext cx="1296000" cy="1134000"/>
          </a:xfrm>
          <a:prstGeom prst="cloudCallout">
            <a:avLst>
              <a:gd name="adj1" fmla="val -121486"/>
              <a:gd name="adj2" fmla="val -16222"/>
            </a:avLst>
          </a:prstGeom>
          <a:solidFill>
            <a:srgbClr val="FFFF00"/>
          </a:solidFill>
          <a:ln w="9525">
            <a:solidFill>
              <a:schemeClr val="tx1"/>
            </a:solidFill>
            <a:round/>
          </a:ln>
          <a:effectLst>
            <a:prstShdw prst="shdw18" dist="17961" dir="13500000">
              <a:schemeClr val="tx1">
                <a:gamma/>
                <a:shade val="60000"/>
                <a:invGamma/>
                <a:alpha val="50000"/>
              </a:schemeClr>
            </a:prstShdw>
          </a:effectLst>
        </p:spPr>
        <p:txBody>
          <a:bodyPr lIns="97875" tIns="48938" rIns="97875" bIns="48938" anchor="b"/>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34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事中</a:t>
            </a:r>
            <a:endParaRPr kumimoji="0" lang="zh-CN" altLang="en-US" sz="234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0554" name="AutoShape 74"/>
          <p:cNvSpPr>
            <a:spLocks noChangeArrowheads="1"/>
          </p:cNvSpPr>
          <p:nvPr/>
        </p:nvSpPr>
        <p:spPr bwMode="auto">
          <a:xfrm>
            <a:off x="7047001" y="1080000"/>
            <a:ext cx="972000" cy="1377000"/>
          </a:xfrm>
          <a:prstGeom prst="cloudCallout">
            <a:avLst>
              <a:gd name="adj1" fmla="val -136981"/>
              <a:gd name="adj2" fmla="val 101347"/>
            </a:avLst>
          </a:prstGeom>
          <a:solidFill>
            <a:srgbClr val="FFFF00"/>
          </a:solidFill>
          <a:ln w="9525">
            <a:solidFill>
              <a:schemeClr val="tx1"/>
            </a:solidFill>
            <a:round/>
          </a:ln>
          <a:effectLst>
            <a:prstShdw prst="shdw18" dist="17961" dir="13500000">
              <a:schemeClr val="tx1">
                <a:gamma/>
                <a:shade val="60000"/>
                <a:invGamma/>
                <a:alpha val="50000"/>
              </a:schemeClr>
            </a:prstShdw>
          </a:effectLst>
        </p:spPr>
        <p:txBody>
          <a:bodyPr lIns="97875" tIns="48938" rIns="97875" bIns="48938" anchor="b"/>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34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事后</a:t>
            </a:r>
            <a:endParaRPr kumimoji="0" lang="zh-CN" altLang="en-US" sz="234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cxnSp>
        <p:nvCxnSpPr>
          <p:cNvPr id="3" name="直接连接符 2"/>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4"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一、</a:t>
            </a:r>
            <a:r>
              <a:rPr lang="zh-CN" altLang="en-US" sz="2550" dirty="0">
                <a:solidFill>
                  <a:schemeClr val="tx1"/>
                </a:solidFill>
                <a:latin typeface="微软雅黑" panose="020B0503020204020204" pitchFamily="34" charset="-122"/>
                <a:ea typeface="微软雅黑" panose="020B0503020204020204" pitchFamily="34" charset="-122"/>
                <a:sym typeface="+mn-ea"/>
              </a:rPr>
              <a:t>认识财务管理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5</a:t>
            </a:r>
            <a:r>
              <a:rPr lang="zh-CN" alt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sym typeface="+mn-ea"/>
              </a:rPr>
              <a:t>真实的财务职能</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AutoShape 3"/>
          <p:cNvSpPr/>
          <p:nvPr/>
        </p:nvSpPr>
        <p:spPr>
          <a:xfrm>
            <a:off x="1134000" y="2376000"/>
            <a:ext cx="7128001" cy="2916000"/>
          </a:xfrm>
          <a:prstGeom prst="roundRect">
            <a:avLst>
              <a:gd name="adj" fmla="val 16667"/>
            </a:avLst>
          </a:prstGeom>
          <a:noFill/>
          <a:ln w="19050" cap="flat" cmpd="sng">
            <a:solidFill>
              <a:srgbClr val="EFC821"/>
            </a:solidFill>
            <a:prstDash val="solid"/>
            <a:headEnd type="none" w="med" len="med"/>
            <a:tailEnd type="none" w="med" len="med"/>
          </a:ln>
        </p:spPr>
        <p:txBody>
          <a:bodyPr wrap="none" anchor="ctr"/>
          <a:p>
            <a:endParaRPr lang="zh-CN" altLang="en-US" sz="2340" dirty="0">
              <a:latin typeface="Arial" panose="020B0604020202020204" pitchFamily="34" charset="0"/>
            </a:endParaRPr>
          </a:p>
        </p:txBody>
      </p:sp>
      <p:grpSp>
        <p:nvGrpSpPr>
          <p:cNvPr id="10244" name="Group 4"/>
          <p:cNvGrpSpPr/>
          <p:nvPr/>
        </p:nvGrpSpPr>
        <p:grpSpPr>
          <a:xfrm>
            <a:off x="2268000" y="1485000"/>
            <a:ext cx="4981500" cy="897750"/>
            <a:chOff x="720" y="1392"/>
            <a:chExt cx="4058" cy="480"/>
          </a:xfrm>
        </p:grpSpPr>
        <p:sp>
          <p:nvSpPr>
            <p:cNvPr id="10249" name="AutoShape 5"/>
            <p:cNvSpPr/>
            <p:nvPr/>
          </p:nvSpPr>
          <p:spPr>
            <a:xfrm>
              <a:off x="720" y="1392"/>
              <a:ext cx="4058" cy="480"/>
            </a:xfrm>
            <a:prstGeom prst="roundRect">
              <a:avLst>
                <a:gd name="adj" fmla="val 17509"/>
              </a:avLst>
            </a:prstGeom>
            <a:solidFill>
              <a:srgbClr val="EFC821"/>
            </a:solidFill>
            <a:ln w="9525">
              <a:noFill/>
            </a:ln>
          </p:spPr>
          <p:txBody>
            <a:bodyPr wrap="none" anchor="ctr"/>
            <a:p>
              <a:endParaRPr lang="zh-CN" altLang="en-US" sz="2340" dirty="0">
                <a:latin typeface="Arial" panose="020B0604020202020204" pitchFamily="34" charset="0"/>
              </a:endParaRPr>
            </a:p>
          </p:txBody>
        </p:sp>
        <p:grpSp>
          <p:nvGrpSpPr>
            <p:cNvPr id="10250" name="Group 6"/>
            <p:cNvGrpSpPr/>
            <p:nvPr/>
          </p:nvGrpSpPr>
          <p:grpSpPr>
            <a:xfrm>
              <a:off x="730" y="1407"/>
              <a:ext cx="4043" cy="444"/>
              <a:chOff x="744" y="1407"/>
              <a:chExt cx="3988" cy="444"/>
            </a:xfrm>
          </p:grpSpPr>
          <p:sp>
            <p:nvSpPr>
              <p:cNvPr id="10251" name="AutoShape 7"/>
              <p:cNvSpPr/>
              <p:nvPr/>
            </p:nvSpPr>
            <p:spPr>
              <a:xfrm>
                <a:off x="744" y="1736"/>
                <a:ext cx="3988" cy="115"/>
              </a:xfrm>
              <a:prstGeom prst="roundRect">
                <a:avLst>
                  <a:gd name="adj" fmla="val 50000"/>
                </a:avLst>
              </a:prstGeom>
              <a:gradFill rotWithShape="1">
                <a:gsLst>
                  <a:gs pos="0">
                    <a:srgbClr val="EFC821">
                      <a:alpha val="0"/>
                    </a:srgbClr>
                  </a:gs>
                  <a:gs pos="100000">
                    <a:srgbClr val="F9ECB2"/>
                  </a:gs>
                </a:gsLst>
                <a:lin ang="5400000" scaled="1"/>
                <a:tileRect/>
              </a:gradFill>
              <a:ln w="9525">
                <a:noFill/>
              </a:ln>
            </p:spPr>
            <p:txBody>
              <a:bodyPr wrap="none" anchor="ctr"/>
              <a:p>
                <a:endParaRPr lang="zh-CN" altLang="en-US" sz="2340" dirty="0">
                  <a:latin typeface="Arial" panose="020B0604020202020204" pitchFamily="34" charset="0"/>
                </a:endParaRPr>
              </a:p>
            </p:txBody>
          </p:sp>
          <p:sp>
            <p:nvSpPr>
              <p:cNvPr id="10252" name="AutoShape 8"/>
              <p:cNvSpPr/>
              <p:nvPr/>
            </p:nvSpPr>
            <p:spPr>
              <a:xfrm>
                <a:off x="744" y="1407"/>
                <a:ext cx="3988" cy="115"/>
              </a:xfrm>
              <a:prstGeom prst="roundRect">
                <a:avLst>
                  <a:gd name="adj" fmla="val 50000"/>
                </a:avLst>
              </a:prstGeom>
              <a:gradFill rotWithShape="1">
                <a:gsLst>
                  <a:gs pos="0">
                    <a:srgbClr val="F9EAAB"/>
                  </a:gs>
                  <a:gs pos="100000">
                    <a:srgbClr val="EFC821">
                      <a:alpha val="0"/>
                    </a:srgbClr>
                  </a:gs>
                </a:gsLst>
                <a:lin ang="5400000" scaled="1"/>
                <a:tileRect/>
              </a:gradFill>
              <a:ln w="9525">
                <a:noFill/>
              </a:ln>
            </p:spPr>
            <p:txBody>
              <a:bodyPr wrap="none" anchor="ctr"/>
              <a:p>
                <a:endParaRPr lang="zh-CN" altLang="en-US" sz="2340" dirty="0">
                  <a:latin typeface="Arial" panose="020B0604020202020204" pitchFamily="34" charset="0"/>
                </a:endParaRPr>
              </a:p>
            </p:txBody>
          </p:sp>
        </p:grpSp>
      </p:grpSp>
      <p:sp>
        <p:nvSpPr>
          <p:cNvPr id="10245" name="Rectangle 9"/>
          <p:cNvSpPr/>
          <p:nvPr/>
        </p:nvSpPr>
        <p:spPr>
          <a:xfrm>
            <a:off x="2835000" y="1566000"/>
            <a:ext cx="3564000" cy="516890"/>
          </a:xfrm>
          <a:prstGeom prst="rect">
            <a:avLst/>
          </a:prstGeom>
          <a:noFill/>
          <a:ln w="9525">
            <a:noFill/>
          </a:ln>
          <a:effectLst>
            <a:outerShdw dist="17961" dir="2699999" algn="ctr" rotWithShape="0">
              <a:schemeClr val="bg2"/>
            </a:outerShdw>
          </a:effectLst>
        </p:spPr>
        <p:txBody>
          <a:bodyPr>
            <a:spAutoFit/>
          </a:bodyPr>
          <a:p>
            <a:pPr algn="ctr">
              <a:spcBef>
                <a:spcPct val="50000"/>
              </a:spcBef>
              <a:buClr>
                <a:srgbClr val="1F3F5F"/>
              </a:buClr>
            </a:pPr>
            <a:r>
              <a:rPr lang="zh-CN" altLang="en-US" sz="2765" b="1" dirty="0">
                <a:solidFill>
                  <a:srgbClr val="800000"/>
                </a:solidFill>
                <a:latin typeface="Arial" panose="020B0604020202020204" pitchFamily="34" charset="0"/>
              </a:rPr>
              <a:t>财务管理转型</a:t>
            </a:r>
            <a:endParaRPr lang="zh-CN" altLang="en-US" sz="2765" b="1" dirty="0">
              <a:latin typeface="微软雅黑" panose="020B0503020204020204" pitchFamily="34" charset="-122"/>
            </a:endParaRPr>
          </a:p>
        </p:txBody>
      </p:sp>
      <p:sp>
        <p:nvSpPr>
          <p:cNvPr id="10246" name="Text Box 10"/>
          <p:cNvSpPr txBox="1"/>
          <p:nvPr/>
        </p:nvSpPr>
        <p:spPr>
          <a:xfrm>
            <a:off x="1377000" y="2619000"/>
            <a:ext cx="6642001" cy="2209800"/>
          </a:xfrm>
          <a:prstGeom prst="rect">
            <a:avLst/>
          </a:prstGeom>
          <a:noFill/>
          <a:ln w="9525">
            <a:noFill/>
          </a:ln>
        </p:spPr>
        <p:txBody>
          <a:bodyPr>
            <a:spAutoFit/>
          </a:bodyPr>
          <a:p>
            <a:pPr eaLnBrk="0" hangingPunct="0">
              <a:lnSpc>
                <a:spcPct val="135000"/>
              </a:lnSpc>
              <a:buFont typeface="Wingdings" panose="05000000000000000000" pitchFamily="2" charset="2"/>
            </a:pPr>
            <a:r>
              <a:rPr lang="zh-CN" altLang="en-US" sz="2550" b="1" dirty="0">
                <a:latin typeface="Arial" panose="020B0604020202020204" pitchFamily="34" charset="0"/>
              </a:rPr>
              <a:t>财务管理已由传统的算账记账与事后管理          </a:t>
            </a:r>
            <a:r>
              <a:rPr lang="zh-CN" altLang="en-US" sz="2550" b="1" dirty="0">
                <a:solidFill>
                  <a:srgbClr val="6600CC"/>
                </a:solidFill>
                <a:latin typeface="Arial" panose="020B0604020202020204" pitchFamily="34" charset="0"/>
              </a:rPr>
              <a:t>财务信息化</a:t>
            </a:r>
            <a:r>
              <a:rPr lang="zh-CN" altLang="en-US" sz="2550" b="1" dirty="0">
                <a:latin typeface="Arial" panose="020B0604020202020204" pitchFamily="34" charset="0"/>
              </a:rPr>
              <a:t>、</a:t>
            </a:r>
            <a:r>
              <a:rPr lang="zh-CN" altLang="en-US" sz="2550" b="1" dirty="0">
                <a:solidFill>
                  <a:srgbClr val="6600CC"/>
                </a:solidFill>
                <a:latin typeface="Arial" panose="020B0604020202020204" pitchFamily="34" charset="0"/>
              </a:rPr>
              <a:t>管理精细化、事前事中事后全方位管理，</a:t>
            </a:r>
            <a:r>
              <a:rPr lang="zh-CN" altLang="en-US" sz="2550" b="1" dirty="0">
                <a:latin typeface="Arial" panose="020B0604020202020204" pitchFamily="34" charset="0"/>
              </a:rPr>
              <a:t>和以</a:t>
            </a:r>
            <a:r>
              <a:rPr lang="zh-CN" altLang="en-US" sz="2550" b="1" dirty="0">
                <a:solidFill>
                  <a:srgbClr val="6600CC"/>
                </a:solidFill>
                <a:latin typeface="Arial" panose="020B0604020202020204" pitchFamily="34" charset="0"/>
              </a:rPr>
              <a:t>面向业务、支持战略实施</a:t>
            </a:r>
            <a:r>
              <a:rPr lang="zh-CN" altLang="en-US" sz="2550" b="1" dirty="0">
                <a:latin typeface="Arial" panose="020B0604020202020204" pitchFamily="34" charset="0"/>
              </a:rPr>
              <a:t>为目标的财务管理模式转变。   </a:t>
            </a:r>
            <a:endParaRPr lang="zh-CN" altLang="en-US" sz="2550" b="1" dirty="0">
              <a:solidFill>
                <a:srgbClr val="000000"/>
              </a:solidFill>
              <a:latin typeface="Calibri" panose="020F0502020204030204" pitchFamily="34" charset="0"/>
              <a:ea typeface="楷体_GB2312" panose="02010609030101010101" pitchFamily="49" charset="-122"/>
            </a:endParaRPr>
          </a:p>
        </p:txBody>
      </p:sp>
      <p:pic>
        <p:nvPicPr>
          <p:cNvPr id="10247" name="Picture 11" descr="NATURE3"/>
          <p:cNvPicPr>
            <a:picLocks noChangeAspect="1"/>
          </p:cNvPicPr>
          <p:nvPr/>
        </p:nvPicPr>
        <p:blipFill>
          <a:blip r:embed="rId1"/>
          <a:stretch>
            <a:fillRect/>
          </a:stretch>
        </p:blipFill>
        <p:spPr>
          <a:xfrm>
            <a:off x="1134000" y="5940000"/>
            <a:ext cx="7290001" cy="648000"/>
          </a:xfrm>
          <a:prstGeom prst="rect">
            <a:avLst/>
          </a:prstGeom>
          <a:noFill/>
          <a:ln w="9525">
            <a:noFill/>
          </a:ln>
        </p:spPr>
      </p:pic>
      <p:cxnSp>
        <p:nvCxnSpPr>
          <p:cNvPr id="3" name="直接连接符 2"/>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4"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一、</a:t>
            </a:r>
            <a:r>
              <a:rPr lang="zh-CN" altLang="en-US" sz="2550" dirty="0">
                <a:solidFill>
                  <a:schemeClr val="tx1"/>
                </a:solidFill>
                <a:latin typeface="微软雅黑" panose="020B0503020204020204" pitchFamily="34" charset="-122"/>
                <a:ea typeface="微软雅黑" panose="020B0503020204020204" pitchFamily="34" charset="-122"/>
                <a:sym typeface="+mn-ea"/>
              </a:rPr>
              <a:t>认识财务管理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6</a:t>
            </a:r>
            <a:r>
              <a:rPr lang="zh-CN" alt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sym typeface="+mn-ea"/>
              </a:rPr>
              <a:t>财务管理转型</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Oval 3"/>
          <p:cNvSpPr>
            <a:spLocks noChangeArrowheads="1"/>
          </p:cNvSpPr>
          <p:nvPr/>
        </p:nvSpPr>
        <p:spPr bwMode="gray">
          <a:xfrm>
            <a:off x="3030750" y="1910250"/>
            <a:ext cx="3979125" cy="39791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Oval 4"/>
          <p:cNvSpPr>
            <a:spLocks noChangeArrowheads="1"/>
          </p:cNvSpPr>
          <p:nvPr/>
        </p:nvSpPr>
        <p:spPr bwMode="gray">
          <a:xfrm>
            <a:off x="3555563" y="2419875"/>
            <a:ext cx="2922750" cy="291937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w="9525">
            <a:noFill/>
            <a:round/>
          </a:ln>
          <a:effectLst>
            <a:prstShdw prst="shdw17" dist="17961" dir="2700000">
              <a:srgbClr val="FFFFFF">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9" name="Text Box 5"/>
          <p:cNvSpPr txBox="1"/>
          <p:nvPr/>
        </p:nvSpPr>
        <p:spPr>
          <a:xfrm>
            <a:off x="3928500" y="3510000"/>
            <a:ext cx="2268000" cy="443865"/>
          </a:xfrm>
          <a:prstGeom prst="rect">
            <a:avLst/>
          </a:prstGeom>
          <a:noFill/>
          <a:ln w="9525">
            <a:noFill/>
          </a:ln>
        </p:spPr>
        <p:txBody>
          <a:bodyPr>
            <a:spAutoFit/>
          </a:bodyPr>
          <a:p>
            <a:pPr algn="ctr">
              <a:lnSpc>
                <a:spcPct val="90000"/>
              </a:lnSpc>
              <a:spcBef>
                <a:spcPct val="50000"/>
              </a:spcBef>
            </a:pPr>
            <a:r>
              <a:rPr lang="zh-CN" altLang="en-US" sz="2550" b="1" dirty="0">
                <a:latin typeface="Arial" panose="020B0604020202020204" pitchFamily="34" charset="0"/>
                <a:cs typeface="Arial" panose="020B0604020202020204" pitchFamily="34" charset="0"/>
              </a:rPr>
              <a:t>财务管理转型</a:t>
            </a:r>
            <a:endParaRPr lang="zh-CN" altLang="en-US" sz="2550" b="1" dirty="0">
              <a:latin typeface="Arial" panose="020B0604020202020204" pitchFamily="34" charset="0"/>
              <a:ea typeface="Arial" panose="020B0604020202020204" pitchFamily="34" charset="0"/>
            </a:endParaRPr>
          </a:p>
        </p:txBody>
      </p:sp>
      <p:sp>
        <p:nvSpPr>
          <p:cNvPr id="11270" name="Text Box 6"/>
          <p:cNvSpPr txBox="1"/>
          <p:nvPr/>
        </p:nvSpPr>
        <p:spPr>
          <a:xfrm>
            <a:off x="1453105" y="1627445"/>
            <a:ext cx="3402000" cy="1271270"/>
          </a:xfrm>
          <a:prstGeom prst="rect">
            <a:avLst/>
          </a:prstGeom>
          <a:noFill/>
          <a:ln w="9525">
            <a:noFill/>
          </a:ln>
        </p:spPr>
        <p:txBody>
          <a:bodyPr>
            <a:spAutoFit/>
          </a:bodyPr>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战略规划的主要参与者</a:t>
            </a:r>
            <a:endParaRPr lang="zh-CN" altLang="en-US" sz="1600" b="1" dirty="0">
              <a:solidFill>
                <a:srgbClr val="080808"/>
              </a:solidFill>
              <a:latin typeface="微软雅黑" panose="020B0503020204020204" pitchFamily="34" charset="-122"/>
              <a:cs typeface="Arial" panose="020B0604020202020204" pitchFamily="34" charset="0"/>
            </a:endParaRPr>
          </a:p>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风险的控制者</a:t>
            </a:r>
            <a:endParaRPr lang="zh-CN" altLang="en-US" sz="1600" b="1" dirty="0">
              <a:solidFill>
                <a:srgbClr val="080808"/>
              </a:solidFill>
              <a:latin typeface="微软雅黑" panose="020B0503020204020204" pitchFamily="34" charset="-122"/>
              <a:cs typeface="Arial" panose="020B0604020202020204" pitchFamily="34" charset="0"/>
            </a:endParaRPr>
          </a:p>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财务策略的制定者</a:t>
            </a:r>
            <a:endParaRPr lang="zh-CN" altLang="en-US" sz="1600" b="1" dirty="0">
              <a:solidFill>
                <a:srgbClr val="080808"/>
              </a:solidFill>
              <a:latin typeface="微软雅黑" panose="020B0503020204020204" pitchFamily="34" charset="-122"/>
              <a:cs typeface="Arial" panose="020B0604020202020204" pitchFamily="34" charset="0"/>
            </a:endParaRPr>
          </a:p>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财务资源的规划和分配者</a:t>
            </a:r>
            <a:endParaRPr lang="zh-CN" altLang="en-US" sz="1600" b="1" dirty="0">
              <a:solidFill>
                <a:srgbClr val="080808"/>
              </a:solidFill>
              <a:latin typeface="微软雅黑" panose="020B0503020204020204" pitchFamily="34" charset="-122"/>
            </a:endParaRPr>
          </a:p>
        </p:txBody>
      </p:sp>
      <p:sp>
        <p:nvSpPr>
          <p:cNvPr id="11271" name="Text Box 7"/>
          <p:cNvSpPr txBox="1"/>
          <p:nvPr/>
        </p:nvSpPr>
        <p:spPr>
          <a:xfrm>
            <a:off x="474420" y="4796455"/>
            <a:ext cx="2556563" cy="1271270"/>
          </a:xfrm>
          <a:prstGeom prst="rect">
            <a:avLst/>
          </a:prstGeom>
          <a:noFill/>
          <a:ln w="9525">
            <a:noFill/>
          </a:ln>
        </p:spPr>
        <p:txBody>
          <a:bodyPr>
            <a:spAutoFit/>
          </a:bodyPr>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业务决策制定的参与者</a:t>
            </a:r>
            <a:endParaRPr lang="zh-CN" altLang="en-US" sz="1600" b="1" dirty="0">
              <a:solidFill>
                <a:srgbClr val="080808"/>
              </a:solidFill>
              <a:latin typeface="微软雅黑" panose="020B0503020204020204" pitchFamily="34" charset="-122"/>
              <a:cs typeface="Arial" panose="020B0604020202020204" pitchFamily="34" charset="0"/>
            </a:endParaRPr>
          </a:p>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内部专业财务顾问</a:t>
            </a:r>
            <a:endParaRPr lang="zh-CN" altLang="en-US" sz="1600" b="1" dirty="0">
              <a:solidFill>
                <a:srgbClr val="080808"/>
              </a:solidFill>
              <a:latin typeface="微软雅黑" panose="020B0503020204020204" pitchFamily="34" charset="-122"/>
              <a:cs typeface="Arial" panose="020B0604020202020204" pitchFamily="34" charset="0"/>
            </a:endParaRPr>
          </a:p>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业绩成本分析者</a:t>
            </a:r>
            <a:endParaRPr lang="zh-CN" altLang="en-US" sz="1600" b="1" dirty="0">
              <a:solidFill>
                <a:srgbClr val="080808"/>
              </a:solidFill>
              <a:latin typeface="微软雅黑" panose="020B0503020204020204" pitchFamily="34" charset="-122"/>
              <a:cs typeface="Arial" panose="020B0604020202020204" pitchFamily="34" charset="0"/>
            </a:endParaRPr>
          </a:p>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预算</a:t>
            </a:r>
            <a:r>
              <a:rPr lang="en-US" altLang="zh-CN" sz="1600" b="1" dirty="0">
                <a:solidFill>
                  <a:srgbClr val="080808"/>
                </a:solidFill>
                <a:latin typeface="微软雅黑" panose="020B0503020204020204" pitchFamily="34" charset="-122"/>
                <a:cs typeface="Arial" panose="020B0604020202020204" pitchFamily="34" charset="0"/>
              </a:rPr>
              <a:t>/</a:t>
            </a:r>
            <a:r>
              <a:rPr lang="zh-CN" altLang="en-US" sz="1600" b="1" dirty="0">
                <a:solidFill>
                  <a:srgbClr val="080808"/>
                </a:solidFill>
                <a:latin typeface="微软雅黑" panose="020B0503020204020204" pitchFamily="34" charset="-122"/>
                <a:cs typeface="Arial" panose="020B0604020202020204" pitchFamily="34" charset="0"/>
              </a:rPr>
              <a:t>计划参与制定者</a:t>
            </a:r>
            <a:endParaRPr lang="zh-CN" altLang="en-US" sz="1600" b="1" dirty="0">
              <a:solidFill>
                <a:srgbClr val="080808"/>
              </a:solidFill>
              <a:latin typeface="微软雅黑" panose="020B0503020204020204" pitchFamily="34" charset="-122"/>
            </a:endParaRPr>
          </a:p>
        </p:txBody>
      </p:sp>
      <p:sp>
        <p:nvSpPr>
          <p:cNvPr id="11272" name="Text Box 8"/>
          <p:cNvSpPr txBox="1"/>
          <p:nvPr/>
        </p:nvSpPr>
        <p:spPr>
          <a:xfrm>
            <a:off x="7009829" y="4943850"/>
            <a:ext cx="2512687" cy="975995"/>
          </a:xfrm>
          <a:prstGeom prst="rect">
            <a:avLst/>
          </a:prstGeom>
          <a:noFill/>
          <a:ln w="9525">
            <a:noFill/>
          </a:ln>
        </p:spPr>
        <p:txBody>
          <a:bodyPr>
            <a:spAutoFit/>
          </a:bodyPr>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高效率的财务信息处理者</a:t>
            </a:r>
            <a:endParaRPr lang="zh-CN" altLang="en-US" sz="1600" b="1" dirty="0">
              <a:solidFill>
                <a:srgbClr val="080808"/>
              </a:solidFill>
              <a:latin typeface="微软雅黑" panose="020B0503020204020204" pitchFamily="34" charset="-122"/>
              <a:cs typeface="Arial" panose="020B0604020202020204" pitchFamily="34" charset="0"/>
            </a:endParaRPr>
          </a:p>
          <a:p>
            <a:pPr eaLnBrk="0" hangingPunct="0">
              <a:lnSpc>
                <a:spcPct val="120000"/>
              </a:lnSpc>
              <a:buChar char="•"/>
            </a:pPr>
            <a:r>
              <a:rPr lang="zh-CN" altLang="en-US" sz="1600" b="1" dirty="0">
                <a:solidFill>
                  <a:srgbClr val="080808"/>
                </a:solidFill>
                <a:latin typeface="微软雅黑" panose="020B0503020204020204" pitchFamily="34" charset="-122"/>
                <a:cs typeface="Arial" panose="020B0604020202020204" pitchFamily="34" charset="0"/>
              </a:rPr>
              <a:t>及时、高质量的内外部财务信息提供者</a:t>
            </a:r>
            <a:endParaRPr lang="zh-CN" altLang="en-US" sz="1600" b="1" dirty="0">
              <a:solidFill>
                <a:srgbClr val="080808"/>
              </a:solidFill>
              <a:latin typeface="微软雅黑" panose="020B0503020204020204" pitchFamily="34" charset="-122"/>
            </a:endParaRPr>
          </a:p>
        </p:txBody>
      </p:sp>
      <p:grpSp>
        <p:nvGrpSpPr>
          <p:cNvPr id="11273" name="Group 16"/>
          <p:cNvGrpSpPr/>
          <p:nvPr/>
        </p:nvGrpSpPr>
        <p:grpSpPr>
          <a:xfrm>
            <a:off x="2634188" y="3906563"/>
            <a:ext cx="1734750" cy="1714500"/>
            <a:chOff x="437" y="1700"/>
            <a:chExt cx="1110" cy="1096"/>
          </a:xfrm>
        </p:grpSpPr>
        <p:grpSp>
          <p:nvGrpSpPr>
            <p:cNvPr id="11296" name="Group 17"/>
            <p:cNvGrpSpPr/>
            <p:nvPr/>
          </p:nvGrpSpPr>
          <p:grpSpPr>
            <a:xfrm>
              <a:off x="437" y="1700"/>
              <a:ext cx="1110" cy="1096"/>
              <a:chOff x="437" y="1700"/>
              <a:chExt cx="1110" cy="1096"/>
            </a:xfrm>
          </p:grpSpPr>
          <p:sp>
            <p:nvSpPr>
              <p:cNvPr id="67" name="Oval 18"/>
              <p:cNvSpPr>
                <a:spLocks noChangeArrowheads="1"/>
              </p:cNvSpPr>
              <p:nvPr/>
            </p:nvSpPr>
            <p:spPr bwMode="gray">
              <a:xfrm>
                <a:off x="437" y="1700"/>
                <a:ext cx="1110" cy="1096"/>
              </a:xfrm>
              <a:prstGeom prst="ellipse">
                <a:avLst/>
              </a:prstGeom>
              <a:solidFill>
                <a:srgbClr val="FFC319">
                  <a:alpha val="10001"/>
                </a:srgbClr>
              </a:solidFill>
              <a:ln w="5715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Oval 19"/>
              <p:cNvSpPr>
                <a:spLocks noChangeArrowheads="1"/>
              </p:cNvSpPr>
              <p:nvPr/>
            </p:nvSpPr>
            <p:spPr bwMode="gray">
              <a:xfrm>
                <a:off x="462" y="1725"/>
                <a:ext cx="1062" cy="1051"/>
              </a:xfrm>
              <a:prstGeom prst="ellipse">
                <a:avLst/>
              </a:prstGeom>
              <a:solidFill>
                <a:srgbClr val="FFC319">
                  <a:alpha val="10001"/>
                </a:srgbClr>
              </a:solidFill>
              <a:ln w="5715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297" name="Group 20"/>
            <p:cNvGrpSpPr/>
            <p:nvPr/>
          </p:nvGrpSpPr>
          <p:grpSpPr>
            <a:xfrm>
              <a:off x="486" y="1748"/>
              <a:ext cx="1026" cy="1014"/>
              <a:chOff x="437" y="1700"/>
              <a:chExt cx="1110" cy="1096"/>
            </a:xfrm>
          </p:grpSpPr>
          <p:sp>
            <p:nvSpPr>
              <p:cNvPr id="65" name="Oval 21"/>
              <p:cNvSpPr>
                <a:spLocks noChangeArrowheads="1"/>
              </p:cNvSpPr>
              <p:nvPr/>
            </p:nvSpPr>
            <p:spPr bwMode="gray">
              <a:xfrm>
                <a:off x="437" y="1696"/>
                <a:ext cx="1114" cy="1096"/>
              </a:xfrm>
              <a:prstGeom prst="ellipse">
                <a:avLst/>
              </a:prstGeom>
              <a:solidFill>
                <a:srgbClr val="FFC319">
                  <a:alpha val="10001"/>
                </a:srgbClr>
              </a:solidFill>
              <a:ln w="5715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Oval 22"/>
              <p:cNvSpPr>
                <a:spLocks noChangeArrowheads="1"/>
              </p:cNvSpPr>
              <p:nvPr/>
            </p:nvSpPr>
            <p:spPr bwMode="gray">
              <a:xfrm>
                <a:off x="461" y="1724"/>
                <a:ext cx="1063" cy="1047"/>
              </a:xfrm>
              <a:prstGeom prst="ellipse">
                <a:avLst/>
              </a:prstGeom>
              <a:solidFill>
                <a:srgbClr val="FFC319">
                  <a:alpha val="10001"/>
                </a:srgbClr>
              </a:solidFill>
              <a:ln w="5715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11274" name="Group 23"/>
          <p:cNvGrpSpPr/>
          <p:nvPr/>
        </p:nvGrpSpPr>
        <p:grpSpPr>
          <a:xfrm>
            <a:off x="5536688" y="3906563"/>
            <a:ext cx="1734750" cy="1714500"/>
            <a:chOff x="437" y="1700"/>
            <a:chExt cx="1110" cy="1096"/>
          </a:xfrm>
        </p:grpSpPr>
        <p:grpSp>
          <p:nvGrpSpPr>
            <p:cNvPr id="11290" name="Group 24"/>
            <p:cNvGrpSpPr/>
            <p:nvPr/>
          </p:nvGrpSpPr>
          <p:grpSpPr>
            <a:xfrm>
              <a:off x="437" y="1700"/>
              <a:ext cx="1110" cy="1096"/>
              <a:chOff x="437" y="1700"/>
              <a:chExt cx="1110" cy="1096"/>
            </a:xfrm>
          </p:grpSpPr>
          <p:sp>
            <p:nvSpPr>
              <p:cNvPr id="74" name="Oval 25"/>
              <p:cNvSpPr>
                <a:spLocks noChangeArrowheads="1"/>
              </p:cNvSpPr>
              <p:nvPr/>
            </p:nvSpPr>
            <p:spPr bwMode="gray">
              <a:xfrm>
                <a:off x="437" y="1700"/>
                <a:ext cx="1110" cy="1096"/>
              </a:xfrm>
              <a:prstGeom prst="ellipse">
                <a:avLst/>
              </a:prstGeom>
              <a:solidFill>
                <a:srgbClr val="A8D02A">
                  <a:alpha val="10001"/>
                </a:srgbClr>
              </a:solidFill>
              <a:ln w="5715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 name="Oval 26"/>
              <p:cNvSpPr>
                <a:spLocks noChangeArrowheads="1"/>
              </p:cNvSpPr>
              <p:nvPr/>
            </p:nvSpPr>
            <p:spPr bwMode="gray">
              <a:xfrm>
                <a:off x="462" y="1725"/>
                <a:ext cx="1062" cy="1051"/>
              </a:xfrm>
              <a:prstGeom prst="ellipse">
                <a:avLst/>
              </a:prstGeom>
              <a:solidFill>
                <a:srgbClr val="817E00">
                  <a:alpha val="10001"/>
                </a:srgbClr>
              </a:solidFill>
              <a:ln w="5715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291" name="Group 27"/>
            <p:cNvGrpSpPr/>
            <p:nvPr/>
          </p:nvGrpSpPr>
          <p:grpSpPr>
            <a:xfrm>
              <a:off x="486" y="1748"/>
              <a:ext cx="1026" cy="1014"/>
              <a:chOff x="437" y="1700"/>
              <a:chExt cx="1110" cy="1096"/>
            </a:xfrm>
          </p:grpSpPr>
          <p:sp>
            <p:nvSpPr>
              <p:cNvPr id="72" name="Oval 28"/>
              <p:cNvSpPr>
                <a:spLocks noChangeArrowheads="1"/>
              </p:cNvSpPr>
              <p:nvPr/>
            </p:nvSpPr>
            <p:spPr bwMode="gray">
              <a:xfrm>
                <a:off x="437" y="1696"/>
                <a:ext cx="1114" cy="1096"/>
              </a:xfrm>
              <a:prstGeom prst="ellipse">
                <a:avLst/>
              </a:prstGeom>
              <a:solidFill>
                <a:srgbClr val="817E00">
                  <a:alpha val="10001"/>
                </a:srgbClr>
              </a:solidFill>
              <a:ln w="5715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 name="Oval 29"/>
              <p:cNvSpPr>
                <a:spLocks noChangeArrowheads="1"/>
              </p:cNvSpPr>
              <p:nvPr/>
            </p:nvSpPr>
            <p:spPr bwMode="gray">
              <a:xfrm>
                <a:off x="461" y="1724"/>
                <a:ext cx="1063" cy="1047"/>
              </a:xfrm>
              <a:prstGeom prst="ellipse">
                <a:avLst/>
              </a:prstGeom>
              <a:solidFill>
                <a:srgbClr val="817E00">
                  <a:alpha val="10001"/>
                </a:srgbClr>
              </a:solidFill>
              <a:ln w="57150">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11275" name="Group 30"/>
          <p:cNvGrpSpPr/>
          <p:nvPr/>
        </p:nvGrpSpPr>
        <p:grpSpPr>
          <a:xfrm>
            <a:off x="4212000" y="1405688"/>
            <a:ext cx="1559250" cy="1539000"/>
            <a:chOff x="708" y="2203"/>
            <a:chExt cx="751" cy="741"/>
          </a:xfrm>
        </p:grpSpPr>
        <p:sp>
          <p:nvSpPr>
            <p:cNvPr id="77" name="Oval 31"/>
            <p:cNvSpPr>
              <a:spLocks noChangeArrowheads="1"/>
            </p:cNvSpPr>
            <p:nvPr/>
          </p:nvSpPr>
          <p:spPr bwMode="gray">
            <a:xfrm>
              <a:off x="728" y="2235"/>
              <a:ext cx="716" cy="709"/>
            </a:xfrm>
            <a:prstGeom prst="ellipse">
              <a:avLst/>
            </a:prstGeom>
            <a:gradFill rotWithShape="1">
              <a:gsLst>
                <a:gs pos="0">
                  <a:srgbClr val="FF6161"/>
                </a:gs>
                <a:gs pos="100000">
                  <a:srgbClr val="FF6161">
                    <a:gamma/>
                    <a:shade val="31765"/>
                    <a:invGamma/>
                  </a:srgb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289" name="Picture 32"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11276" name="Rectangle 33"/>
          <p:cNvSpPr/>
          <p:nvPr/>
        </p:nvSpPr>
        <p:spPr>
          <a:xfrm>
            <a:off x="4171500" y="1890000"/>
            <a:ext cx="1542375" cy="746760"/>
          </a:xfrm>
          <a:prstGeom prst="rect">
            <a:avLst/>
          </a:prstGeom>
          <a:noFill/>
          <a:ln w="9525">
            <a:noFill/>
          </a:ln>
          <a:effectLst>
            <a:outerShdw dist="17961" dir="2699999" algn="ctr" rotWithShape="0">
              <a:srgbClr val="000000">
                <a:alpha val="50000"/>
              </a:srgbClr>
            </a:outerShdw>
          </a:effectLst>
        </p:spPr>
        <p:txBody>
          <a:bodyPr>
            <a:spAutoFit/>
          </a:bodyPr>
          <a:p>
            <a:pPr algn="ctr"/>
            <a:r>
              <a:rPr lang="en-US" altLang="zh-CN" sz="2125" b="1" dirty="0">
                <a:solidFill>
                  <a:srgbClr val="F8F8F8"/>
                </a:solidFill>
                <a:latin typeface="微软雅黑" panose="020B0503020204020204" pitchFamily="34" charset="-122"/>
                <a:cs typeface="Arial" panose="020B0604020202020204" pitchFamily="34" charset="0"/>
              </a:rPr>
              <a:t> </a:t>
            </a:r>
            <a:r>
              <a:rPr lang="zh-CN" altLang="en-US" sz="2125" b="1" dirty="0">
                <a:solidFill>
                  <a:srgbClr val="6600CC"/>
                </a:solidFill>
                <a:latin typeface="微软雅黑" panose="020B0503020204020204" pitchFamily="34" charset="-122"/>
                <a:cs typeface="Arial" panose="020B0604020202020204" pitchFamily="34" charset="0"/>
              </a:rPr>
              <a:t>公司价值创造者</a:t>
            </a:r>
            <a:endParaRPr lang="zh-CN" altLang="en-US" sz="2125" b="1" dirty="0">
              <a:solidFill>
                <a:srgbClr val="6600CC"/>
              </a:solidFill>
              <a:latin typeface="微软雅黑" panose="020B0503020204020204" pitchFamily="34" charset="-122"/>
              <a:ea typeface="Arial" panose="020B0604020202020204" pitchFamily="34" charset="0"/>
            </a:endParaRPr>
          </a:p>
        </p:txBody>
      </p:sp>
      <p:grpSp>
        <p:nvGrpSpPr>
          <p:cNvPr id="11277" name="Group 34"/>
          <p:cNvGrpSpPr/>
          <p:nvPr/>
        </p:nvGrpSpPr>
        <p:grpSpPr>
          <a:xfrm>
            <a:off x="2710125" y="3972375"/>
            <a:ext cx="1559250" cy="1539000"/>
            <a:chOff x="708" y="2203"/>
            <a:chExt cx="751" cy="741"/>
          </a:xfrm>
        </p:grpSpPr>
        <p:sp>
          <p:nvSpPr>
            <p:cNvPr id="81" name="Oval 35"/>
            <p:cNvSpPr>
              <a:spLocks noChangeArrowheads="1"/>
            </p:cNvSpPr>
            <p:nvPr/>
          </p:nvSpPr>
          <p:spPr bwMode="gray">
            <a:xfrm>
              <a:off x="728" y="2235"/>
              <a:ext cx="716" cy="709"/>
            </a:xfrm>
            <a:prstGeom prst="ellipse">
              <a:avLst/>
            </a:prstGeom>
            <a:gradFill rotWithShape="1">
              <a:gsLst>
                <a:gs pos="0">
                  <a:srgbClr val="FFC319"/>
                </a:gs>
                <a:gs pos="100000">
                  <a:srgbClr val="FFC319">
                    <a:gamma/>
                    <a:shade val="31765"/>
                    <a:invGamma/>
                  </a:srgb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287" name="Picture 36"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11278" name="Rectangle 37"/>
          <p:cNvSpPr/>
          <p:nvPr/>
        </p:nvSpPr>
        <p:spPr>
          <a:xfrm>
            <a:off x="2713500" y="4320000"/>
            <a:ext cx="1542375" cy="746760"/>
          </a:xfrm>
          <a:prstGeom prst="rect">
            <a:avLst/>
          </a:prstGeom>
          <a:noFill/>
          <a:ln w="9525">
            <a:noFill/>
          </a:ln>
          <a:effectLst>
            <a:outerShdw dist="17961" dir="2699999" algn="ctr" rotWithShape="0">
              <a:srgbClr val="000000">
                <a:alpha val="50000"/>
              </a:srgbClr>
            </a:outerShdw>
          </a:effectLst>
        </p:spPr>
        <p:txBody>
          <a:bodyPr>
            <a:spAutoFit/>
          </a:bodyPr>
          <a:p>
            <a:pPr algn="ctr"/>
            <a:r>
              <a:rPr lang="zh-CN" altLang="en-US" sz="2125" b="1" dirty="0">
                <a:solidFill>
                  <a:srgbClr val="6600CC"/>
                </a:solidFill>
                <a:latin typeface="Arial" panose="020B0604020202020204" pitchFamily="34" charset="0"/>
                <a:cs typeface="Arial" panose="020B0604020202020204" pitchFamily="34" charset="0"/>
              </a:rPr>
              <a:t>决策和业务发展伙伴</a:t>
            </a:r>
            <a:endParaRPr lang="zh-CN" altLang="en-US" sz="2125" b="1" dirty="0">
              <a:solidFill>
                <a:srgbClr val="6600CC"/>
              </a:solidFill>
              <a:latin typeface="Arial" panose="020B0604020202020204" pitchFamily="34" charset="0"/>
              <a:ea typeface="Arial" panose="020B0604020202020204" pitchFamily="34" charset="0"/>
            </a:endParaRPr>
          </a:p>
        </p:txBody>
      </p:sp>
      <p:grpSp>
        <p:nvGrpSpPr>
          <p:cNvPr id="11279" name="Group 38"/>
          <p:cNvGrpSpPr/>
          <p:nvPr/>
        </p:nvGrpSpPr>
        <p:grpSpPr>
          <a:xfrm>
            <a:off x="5644689" y="3972375"/>
            <a:ext cx="1559250" cy="1539000"/>
            <a:chOff x="708" y="2203"/>
            <a:chExt cx="751" cy="741"/>
          </a:xfrm>
        </p:grpSpPr>
        <p:sp>
          <p:nvSpPr>
            <p:cNvPr id="85" name="Oval 39"/>
            <p:cNvSpPr>
              <a:spLocks noChangeArrowheads="1"/>
            </p:cNvSpPr>
            <p:nvPr/>
          </p:nvSpPr>
          <p:spPr bwMode="gray">
            <a:xfrm>
              <a:off x="728" y="2235"/>
              <a:ext cx="716" cy="709"/>
            </a:xfrm>
            <a:prstGeom prst="ellipse">
              <a:avLst/>
            </a:prstGeom>
            <a:gradFill rotWithShape="1">
              <a:gsLst>
                <a:gs pos="0">
                  <a:srgbClr val="0099CC"/>
                </a:gs>
                <a:gs pos="100000">
                  <a:srgbClr val="0099CC">
                    <a:gamma/>
                    <a:shade val="31765"/>
                    <a:invGamma/>
                  </a:srgb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285" name="Picture 40"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11280" name="Group 41"/>
          <p:cNvGrpSpPr/>
          <p:nvPr/>
        </p:nvGrpSpPr>
        <p:grpSpPr>
          <a:xfrm>
            <a:off x="5626125" y="3972375"/>
            <a:ext cx="1559250" cy="1539000"/>
            <a:chOff x="708" y="2203"/>
            <a:chExt cx="751" cy="741"/>
          </a:xfrm>
        </p:grpSpPr>
        <p:sp>
          <p:nvSpPr>
            <p:cNvPr id="88" name="Oval 42"/>
            <p:cNvSpPr>
              <a:spLocks noChangeArrowheads="1"/>
            </p:cNvSpPr>
            <p:nvPr/>
          </p:nvSpPr>
          <p:spPr bwMode="gray">
            <a:xfrm>
              <a:off x="728" y="2235"/>
              <a:ext cx="716" cy="709"/>
            </a:xfrm>
            <a:prstGeom prst="ellipse">
              <a:avLst/>
            </a:prstGeom>
            <a:gradFill rotWithShape="1">
              <a:gsLst>
                <a:gs pos="0">
                  <a:srgbClr val="A8D02A"/>
                </a:gs>
                <a:gs pos="100000">
                  <a:srgbClr val="A8D02A">
                    <a:gamma/>
                    <a:shade val="31765"/>
                    <a:invGamma/>
                  </a:srgb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91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283" name="Picture 43"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11281" name="Rectangle 44"/>
          <p:cNvSpPr/>
          <p:nvPr/>
        </p:nvSpPr>
        <p:spPr>
          <a:xfrm>
            <a:off x="5627814" y="4428000"/>
            <a:ext cx="1542375" cy="746760"/>
          </a:xfrm>
          <a:prstGeom prst="rect">
            <a:avLst/>
          </a:prstGeom>
          <a:noFill/>
          <a:ln w="9525">
            <a:noFill/>
          </a:ln>
          <a:effectLst>
            <a:outerShdw dist="17961" dir="2699999" algn="ctr" rotWithShape="0">
              <a:srgbClr val="000000">
                <a:alpha val="50000"/>
              </a:srgbClr>
            </a:outerShdw>
          </a:effectLst>
        </p:spPr>
        <p:txBody>
          <a:bodyPr>
            <a:spAutoFit/>
          </a:bodyPr>
          <a:p>
            <a:pPr algn="ctr"/>
            <a:r>
              <a:rPr lang="zh-CN" altLang="en-US" sz="2125" b="1" dirty="0">
                <a:solidFill>
                  <a:srgbClr val="6600CC"/>
                </a:solidFill>
                <a:latin typeface="Arial" panose="020B0604020202020204" pitchFamily="34" charset="0"/>
                <a:cs typeface="Arial" panose="020B0604020202020204" pitchFamily="34" charset="0"/>
              </a:rPr>
              <a:t>高效信息提供者</a:t>
            </a:r>
            <a:endParaRPr lang="zh-CN" altLang="en-US" sz="2125" b="1" dirty="0">
              <a:solidFill>
                <a:srgbClr val="6600CC"/>
              </a:solidFill>
              <a:latin typeface="Arial" panose="020B0604020202020204" pitchFamily="34" charset="0"/>
              <a:ea typeface="Arial" panose="020B0604020202020204" pitchFamily="34" charset="0"/>
            </a:endParaRPr>
          </a:p>
        </p:txBody>
      </p:sp>
      <p:cxnSp>
        <p:nvCxnSpPr>
          <p:cNvPr id="3" name="直接连接符 2"/>
          <p:cNvCxnSpPr/>
          <p:nvPr/>
        </p:nvCxnSpPr>
        <p:spPr>
          <a:xfrm flipV="1">
            <a:off x="417150" y="645975"/>
            <a:ext cx="8816851" cy="2025"/>
          </a:xfrm>
          <a:prstGeom prst="line">
            <a:avLst/>
          </a:prstGeom>
          <a:ln>
            <a:solidFill>
              <a:srgbClr val="00B05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4" name="Rectangle 2"/>
          <p:cNvSpPr>
            <a:spLocks noGrp="1"/>
          </p:cNvSpPr>
          <p:nvPr/>
        </p:nvSpPr>
        <p:spPr>
          <a:xfrm>
            <a:off x="428625" y="2295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zh-CN" altLang="en-US" sz="2550" dirty="0">
                <a:solidFill>
                  <a:schemeClr val="tx1"/>
                </a:solidFill>
                <a:latin typeface="微软雅黑" panose="020B0503020204020204" pitchFamily="34" charset="-122"/>
                <a:ea typeface="微软雅黑" panose="020B0503020204020204" pitchFamily="34" charset="-122"/>
              </a:rPr>
              <a:t>一、</a:t>
            </a:r>
            <a:r>
              <a:rPr lang="zh-CN" altLang="en-US" sz="2550" dirty="0">
                <a:solidFill>
                  <a:schemeClr val="tx1"/>
                </a:solidFill>
                <a:latin typeface="微软雅黑" panose="020B0503020204020204" pitchFamily="34" charset="-122"/>
                <a:ea typeface="微软雅黑" panose="020B0503020204020204" pitchFamily="34" charset="-122"/>
                <a:sym typeface="+mn-ea"/>
              </a:rPr>
              <a:t>认识财务管理</a:t>
            </a:r>
            <a:endParaRPr lang="zh-CN" altLang="en-US" sz="2550" dirty="0">
              <a:solidFill>
                <a:schemeClr val="tx1"/>
              </a:solidFill>
              <a:latin typeface="微软雅黑" panose="020B0503020204020204" pitchFamily="34" charset="-122"/>
              <a:ea typeface="微软雅黑" panose="020B0503020204020204" pitchFamily="34" charset="-122"/>
              <a:sym typeface="+mn-ea"/>
            </a:endParaRPr>
          </a:p>
        </p:txBody>
      </p:sp>
      <p:sp>
        <p:nvSpPr>
          <p:cNvPr id="5122" name="Rectangle 2"/>
          <p:cNvSpPr>
            <a:spLocks noGrp="1"/>
          </p:cNvSpPr>
          <p:nvPr/>
        </p:nvSpPr>
        <p:spPr>
          <a:xfrm>
            <a:off x="417195" y="647880"/>
            <a:ext cx="7722001" cy="622688"/>
          </a:xfrm>
        </p:spPr>
        <p:txBody>
          <a:bodyPr vert="horz" wrap="square" lIns="97875" tIns="48938" rIns="97875" bIns="48938" anchor="b"/>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微软雅黑" panose="020B0503020204020204" pitchFamily="34" charset="-122"/>
                <a:ea typeface="微软雅黑" panose="020B0503020204020204" pitchFamily="34" charset="-122"/>
              </a:rPr>
              <a:t>7</a:t>
            </a:r>
            <a:r>
              <a:rPr lang="zh-CN" altLang="en-US" sz="1800" b="0" dirty="0">
                <a:solidFill>
                  <a:schemeClr val="tx1"/>
                </a:solidFill>
                <a:latin typeface="微软雅黑" panose="020B0503020204020204" pitchFamily="34" charset="-122"/>
                <a:ea typeface="微软雅黑" panose="020B0503020204020204" pitchFamily="34" charset="-122"/>
              </a:rPr>
              <a:t>、</a:t>
            </a:r>
            <a:r>
              <a:rPr lang="zh-CN" altLang="en-US" sz="1800" b="0" dirty="0">
                <a:solidFill>
                  <a:schemeClr val="tx1"/>
                </a:solidFill>
                <a:latin typeface="微软雅黑" panose="020B0503020204020204" pitchFamily="34" charset="-122"/>
                <a:ea typeface="微软雅黑" panose="020B0503020204020204" pitchFamily="34" charset="-122"/>
                <a:sym typeface="+mn-ea"/>
              </a:rPr>
              <a:t>财务部门的角色定位</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UNIT_TYPE" val="f"/>
  <p:tag name="KSO_WM_BEAUTIFY_FLAG" val="#wm#"/>
  <p:tag name="KSO_WM_FIGMA_FLAG" val="#fgm#"/>
  <p:tag name="KSO_WM_UNIT_INDEX" val="2"/>
  <p:tag name="KSO_WM_UNIT_SUBTYPE" val="c"/>
  <p:tag name="KSO_WM_UNIT_TEXT_TYPE" val="1"/>
  <p:tag name="KSO_WM_UNIT_PRESET_TEXT" val="20XX YEAR"/>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847"/>
  <p:tag name="KSO_WM_TEMPLATE_CATEGORY" val="custom"/>
</p:tagLst>
</file>

<file path=ppt/tags/tag10.xml><?xml version="1.0" encoding="utf-8"?>
<p:tagLst xmlns:p="http://schemas.openxmlformats.org/presentationml/2006/main">
  <p:tag name="KSO_WM_TEMPLATE_CATEGORY" val="custom"/>
  <p:tag name="KSO_WM_TEMPLATE_INDEX" val="159"/>
</p:tagLst>
</file>

<file path=ppt/tags/tag11.xml><?xml version="1.0" encoding="utf-8"?>
<p:tagLst xmlns:p="http://schemas.openxmlformats.org/presentationml/2006/main">
  <p:tag name="KSO_WM_TEMPLATE_CATEGORY" val="custom"/>
  <p:tag name="KSO_WM_TEMPLATE_INDEX" val="159"/>
</p:tagLst>
</file>

<file path=ppt/tags/tag12.xml><?xml version="1.0" encoding="utf-8"?>
<p:tagLst xmlns:p="http://schemas.openxmlformats.org/presentationml/2006/main">
  <p:tag name="KSO_WM_TEMPLATE_CATEGORY" val="custom"/>
  <p:tag name="KSO_WM_TEMPLATE_INDEX" val="159"/>
</p:tagLst>
</file>

<file path=ppt/tags/tag13.xml><?xml version="1.0" encoding="utf-8"?>
<p:tagLst xmlns:p="http://schemas.openxmlformats.org/presentationml/2006/main">
  <p:tag name="KSO_WM_TEMPLATE_CATEGORY" val="custom"/>
  <p:tag name="KSO_WM_TEMPLATE_INDEX" val="159"/>
</p:tagLst>
</file>

<file path=ppt/tags/tag14.xml><?xml version="1.0" encoding="utf-8"?>
<p:tagLst xmlns:p="http://schemas.openxmlformats.org/presentationml/2006/main">
  <p:tag name="KSO_WM_TEMPLATE_CATEGORY" val="custom"/>
  <p:tag name="KSO_WM_TEMPLATE_INDEX" val="159"/>
</p:tagLst>
</file>

<file path=ppt/tags/tag15.xml><?xml version="1.0" encoding="utf-8"?>
<p:tagLst xmlns:p="http://schemas.openxmlformats.org/presentationml/2006/main">
  <p:tag name="KSO_WM_TEMPLATE_CATEGORY" val="custom"/>
  <p:tag name="KSO_WM_TEMPLATE_INDEX" val="159"/>
</p:tagLst>
</file>

<file path=ppt/tags/tag16.xml><?xml version="1.0" encoding="utf-8"?>
<p:tagLst xmlns:p="http://schemas.openxmlformats.org/presentationml/2006/main">
  <p:tag name="KSO_WM_TEMPLATE_CATEGORY" val="custom"/>
  <p:tag name="KSO_WM_TEMPLATE_INDEX" val="159"/>
</p:tagLst>
</file>

<file path=ppt/tags/tag17.xml><?xml version="1.0" encoding="utf-8"?>
<p:tagLst xmlns:p="http://schemas.openxmlformats.org/presentationml/2006/main">
  <p:tag name="KSO_WM_TEMPLATE_CATEGORY" val="custom"/>
  <p:tag name="KSO_WM_TEMPLATE_INDEX" val="159"/>
</p:tagLst>
</file>

<file path=ppt/tags/tag18.xml><?xml version="1.0" encoding="utf-8"?>
<p:tagLst xmlns:p="http://schemas.openxmlformats.org/presentationml/2006/main">
  <p:tag name="KSO_WM_TEMPLATE_CATEGORY" val="custom"/>
  <p:tag name="KSO_WM_TEMPLATE_INDEX" val="159"/>
</p:tagLst>
</file>

<file path=ppt/tags/tag19.xml><?xml version="1.0" encoding="utf-8"?>
<p:tagLst xmlns:p="http://schemas.openxmlformats.org/presentationml/2006/main">
  <p:tag name="KSO_WM_TEMPLATE_CATEGORY" val="custom"/>
  <p:tag name="KSO_WM_TEMPLATE_INDEX" val="159"/>
</p:tagLst>
</file>

<file path=ppt/tags/tag2.xml><?xml version="1.0" encoding="utf-8"?>
<p:tagLst xmlns:p="http://schemas.openxmlformats.org/presentationml/2006/main">
  <p:tag name="KSO_WM_UNIT_TYPE" val="f"/>
  <p:tag name="KSO_WM_BEAUTIFY_FLAG" val="#wm#"/>
  <p:tag name="KSO_WM_FIGMA_FLAG" val="#fgm#"/>
  <p:tag name="KSO_WM_UNIT_INDEX" val="2"/>
  <p:tag name="KSO_WM_UNIT_SUBTYPE" val="c"/>
  <p:tag name="KSO_WM_UNIT_TEXT_TYPE" val="1"/>
  <p:tag name="KSO_WM_UNIT_PRESET_TEXT" val="20XX YEAR"/>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847"/>
  <p:tag name="KSO_WM_TEMPLATE_CATEGORY" val="custom"/>
</p:tagLst>
</file>

<file path=ppt/tags/tag20.xml><?xml version="1.0" encoding="utf-8"?>
<p:tagLst xmlns:p="http://schemas.openxmlformats.org/presentationml/2006/main">
  <p:tag name="KSO_WM_TEMPLATE_CATEGORY" val="custom"/>
  <p:tag name="KSO_WM_TEMPLATE_INDEX" val="159"/>
</p:tagLst>
</file>

<file path=ppt/tags/tag21.xml><?xml version="1.0" encoding="utf-8"?>
<p:tagLst xmlns:p="http://schemas.openxmlformats.org/presentationml/2006/main">
  <p:tag name="KSO_WM_TEMPLATE_CATEGORY" val="custom"/>
  <p:tag name="KSO_WM_TEMPLATE_INDEX" val="159"/>
</p:tagLst>
</file>

<file path=ppt/tags/tag22.xml><?xml version="1.0" encoding="utf-8"?>
<p:tagLst xmlns:p="http://schemas.openxmlformats.org/presentationml/2006/main">
  <p:tag name="KSO_WM_TEMPLATE_CATEGORY" val="custom"/>
  <p:tag name="KSO_WM_TEMPLATE_INDEX" val="159"/>
</p:tagLst>
</file>

<file path=ppt/tags/tag23.xml><?xml version="1.0" encoding="utf-8"?>
<p:tagLst xmlns:p="http://schemas.openxmlformats.org/presentationml/2006/main">
  <p:tag name="KSO_WM_TEMPLATE_CATEGORY" val="custom"/>
  <p:tag name="KSO_WM_TEMPLATE_INDEX" val="159"/>
</p:tagLst>
</file>

<file path=ppt/tags/tag24.xml><?xml version="1.0" encoding="utf-8"?>
<p:tagLst xmlns:p="http://schemas.openxmlformats.org/presentationml/2006/main">
  <p:tag name="KSO_WM_TEMPLATE_CATEGORY" val="custom"/>
  <p:tag name="KSO_WM_TEMPLATE_INDEX" val="159"/>
</p:tagLst>
</file>

<file path=ppt/tags/tag25.xml><?xml version="1.0" encoding="utf-8"?>
<p:tagLst xmlns:p="http://schemas.openxmlformats.org/presentationml/2006/main">
  <p:tag name="KSO_WM_TEMPLATE_CATEGORY" val="custom"/>
  <p:tag name="KSO_WM_TEMPLATE_INDEX" val="159"/>
</p:tagLst>
</file>

<file path=ppt/tags/tag26.xml><?xml version="1.0" encoding="utf-8"?>
<p:tagLst xmlns:p="http://schemas.openxmlformats.org/presentationml/2006/main">
  <p:tag name="KSO_WM_TEMPLATE_CATEGORY" val="custom"/>
  <p:tag name="KSO_WM_TEMPLATE_INDEX" val="159"/>
</p:tagLst>
</file>

<file path=ppt/tags/tag27.xml><?xml version="1.0" encoding="utf-8"?>
<p:tagLst xmlns:p="http://schemas.openxmlformats.org/presentationml/2006/main">
  <p:tag name="KSO_WM_TEMPLATE_CATEGORY" val="custom"/>
  <p:tag name="KSO_WM_TEMPLATE_INDEX" val="159"/>
</p:tagLst>
</file>

<file path=ppt/tags/tag28.xml><?xml version="1.0" encoding="utf-8"?>
<p:tagLst xmlns:p="http://schemas.openxmlformats.org/presentationml/2006/main">
  <p:tag name="KSO_WM_TEMPLATE_CATEGORY" val="custom"/>
  <p:tag name="KSO_WM_TEMPLATE_INDEX" val="159"/>
</p:tagLst>
</file>

<file path=ppt/tags/tag29.xml><?xml version="1.0" encoding="utf-8"?>
<p:tagLst xmlns:p="http://schemas.openxmlformats.org/presentationml/2006/main">
  <p:tag name="KSO_WM_TEMPLATE_CATEGORY" val="custom"/>
  <p:tag name="KSO_WM_TEMPLATE_INDEX" val="159"/>
</p:tagLst>
</file>

<file path=ppt/tags/tag3.xml><?xml version="1.0" encoding="utf-8"?>
<p:tagLst xmlns:p="http://schemas.openxmlformats.org/presentationml/2006/main">
  <p:tag name="KSO_WM_TEMPLATE_CATEGORY" val="custom"/>
  <p:tag name="KSO_WM_TEMPLATE_INDEX" val="159"/>
</p:tagLst>
</file>

<file path=ppt/tags/tag30.xml><?xml version="1.0" encoding="utf-8"?>
<p:tagLst xmlns:p="http://schemas.openxmlformats.org/presentationml/2006/main">
  <p:tag name="KSO_WM_TEMPLATE_CATEGORY" val="custom"/>
  <p:tag name="KSO_WM_TEMPLATE_INDEX" val="159"/>
</p:tagLst>
</file>

<file path=ppt/tags/tag31.xml><?xml version="1.0" encoding="utf-8"?>
<p:tagLst xmlns:p="http://schemas.openxmlformats.org/presentationml/2006/main">
  <p:tag name="KSO_WM_TEMPLATE_CATEGORY" val="custom"/>
  <p:tag name="KSO_WM_TEMPLATE_INDEX" val="159"/>
</p:tagLst>
</file>

<file path=ppt/tags/tag32.xml><?xml version="1.0" encoding="utf-8"?>
<p:tagLst xmlns:p="http://schemas.openxmlformats.org/presentationml/2006/main">
  <p:tag name="KSO_WM_TEMPLATE_CATEGORY" val="custom"/>
  <p:tag name="KSO_WM_TEMPLATE_INDEX" val="159"/>
</p:tagLst>
</file>

<file path=ppt/tags/tag33.xml><?xml version="1.0" encoding="utf-8"?>
<p:tagLst xmlns:p="http://schemas.openxmlformats.org/presentationml/2006/main">
  <p:tag name="KSO_WM_TEMPLATE_CATEGORY" val="custom"/>
  <p:tag name="KSO_WM_TEMPLATE_INDEX" val="159"/>
</p:tagLst>
</file>

<file path=ppt/tags/tag34.xml><?xml version="1.0" encoding="utf-8"?>
<p:tagLst xmlns:p="http://schemas.openxmlformats.org/presentationml/2006/main">
  <p:tag name="KSO_WM_TEMPLATE_CATEGORY" val="custom"/>
  <p:tag name="KSO_WM_TEMPLATE_INDEX" val="159"/>
</p:tagLst>
</file>

<file path=ppt/tags/tag35.xml><?xml version="1.0" encoding="utf-8"?>
<p:tagLst xmlns:p="http://schemas.openxmlformats.org/presentationml/2006/main">
  <p:tag name="KSO_WM_TEMPLATE_CATEGORY" val="custom"/>
  <p:tag name="KSO_WM_TEMPLATE_INDEX" val="159"/>
</p:tagLst>
</file>

<file path=ppt/tags/tag36.xml><?xml version="1.0" encoding="utf-8"?>
<p:tagLst xmlns:p="http://schemas.openxmlformats.org/presentationml/2006/main">
  <p:tag name="KSO_WM_TEMPLATE_CATEGORY" val="custom"/>
  <p:tag name="KSO_WM_TEMPLATE_INDEX" val="159"/>
</p:tagLst>
</file>

<file path=ppt/tags/tag4.xml><?xml version="1.0" encoding="utf-8"?>
<p:tagLst xmlns:p="http://schemas.openxmlformats.org/presentationml/2006/main">
  <p:tag name="KSO_WM_TEMPLATE_CATEGORY" val="custom"/>
  <p:tag name="KSO_WM_TEMPLATE_INDEX" val="159"/>
</p:tagLst>
</file>

<file path=ppt/tags/tag5.xml><?xml version="1.0" encoding="utf-8"?>
<p:tagLst xmlns:p="http://schemas.openxmlformats.org/presentationml/2006/main">
  <p:tag name="KSO_WM_TEMPLATE_CATEGORY" val="custom"/>
  <p:tag name="KSO_WM_TEMPLATE_INDEX" val="159"/>
</p:tagLst>
</file>

<file path=ppt/tags/tag6.xml><?xml version="1.0" encoding="utf-8"?>
<p:tagLst xmlns:p="http://schemas.openxmlformats.org/presentationml/2006/main">
  <p:tag name="KSO_WM_TEMPLATE_CATEGORY" val="custom"/>
  <p:tag name="KSO_WM_TEMPLATE_INDEX" val="159"/>
</p:tagLst>
</file>

<file path=ppt/tags/tag7.xml><?xml version="1.0" encoding="utf-8"?>
<p:tagLst xmlns:p="http://schemas.openxmlformats.org/presentationml/2006/main">
  <p:tag name="KSO_WM_TEMPLATE_CATEGORY" val="custom"/>
  <p:tag name="KSO_WM_TEMPLATE_INDEX" val="159"/>
</p:tagLst>
</file>

<file path=ppt/tags/tag8.xml><?xml version="1.0" encoding="utf-8"?>
<p:tagLst xmlns:p="http://schemas.openxmlformats.org/presentationml/2006/main">
  <p:tag name="KSO_WM_TEMPLATE_CATEGORY" val="custom"/>
  <p:tag name="KSO_WM_TEMPLATE_INDEX" val="159"/>
</p:tagLst>
</file>

<file path=ppt/tags/tag9.xml><?xml version="1.0" encoding="utf-8"?>
<p:tagLst xmlns:p="http://schemas.openxmlformats.org/presentationml/2006/main">
  <p:tag name="KSO_WM_TEMPLATE_CATEGORY" val="custom"/>
  <p:tag name="KSO_WM_TEMPLATE_INDEX" val="159"/>
</p:tagLst>
</file>

<file path=ppt/theme/theme1.xml><?xml version="1.0" encoding="utf-8"?>
<a:theme xmlns:a="http://schemas.openxmlformats.org/drawingml/2006/main" name="QPT Handout Basic A4">
  <a:themeElements>
    <a:clrScheme name="">
      <a:dk1>
        <a:srgbClr val="000000"/>
      </a:dk1>
      <a:lt1>
        <a:srgbClr val="FFFFFF"/>
      </a:lt1>
      <a:dk2>
        <a:srgbClr val="FFFFFF"/>
      </a:dk2>
      <a:lt2>
        <a:srgbClr val="FFFFFF"/>
      </a:lt2>
      <a:accent1>
        <a:srgbClr val="83C2E5"/>
      </a:accent1>
      <a:accent2>
        <a:srgbClr val="D6EBF6"/>
      </a:accent2>
      <a:accent3>
        <a:srgbClr val="FFFFFF"/>
      </a:accent3>
      <a:accent4>
        <a:srgbClr val="000000"/>
      </a:accent4>
      <a:accent5>
        <a:srgbClr val="C1DDF0"/>
      </a:accent5>
      <a:accent6>
        <a:srgbClr val="C2D5DF"/>
      </a:accent6>
      <a:hlink>
        <a:srgbClr val="288FC8"/>
      </a:hlink>
      <a:folHlink>
        <a:srgbClr val="006699"/>
      </a:folHlink>
    </a:clrScheme>
    <a:fontScheme name="QPT Handout Basic A4">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2075" tIns="46038" rIns="92075" bIns="46038" numCol="1" anchor="b"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2075" tIns="46038" rIns="92075" bIns="46038" numCol="1" anchor="b"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2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QPT Handout Basic A4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QPT Handout Basic A4 2">
        <a:dk1>
          <a:srgbClr val="000000"/>
        </a:dk1>
        <a:lt1>
          <a:srgbClr val="FFFFFF"/>
        </a:lt1>
        <a:dk2>
          <a:srgbClr val="FFFFFF"/>
        </a:dk2>
        <a:lt2>
          <a:srgbClr val="FFFFFF"/>
        </a:lt2>
        <a:accent1>
          <a:srgbClr val="00CC66"/>
        </a:accent1>
        <a:accent2>
          <a:srgbClr val="33CCCC"/>
        </a:accent2>
        <a:accent3>
          <a:srgbClr val="FFFFFF"/>
        </a:accent3>
        <a:accent4>
          <a:srgbClr val="000000"/>
        </a:accent4>
        <a:accent5>
          <a:srgbClr val="AAE2B8"/>
        </a:accent5>
        <a:accent6>
          <a:srgbClr val="2DB9B9"/>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QPT Handout Basic A4 3">
        <a:dk1>
          <a:srgbClr val="000000"/>
        </a:dk1>
        <a:lt1>
          <a:srgbClr val="FFFFFF"/>
        </a:lt1>
        <a:dk2>
          <a:srgbClr val="FFFFFF"/>
        </a:dk2>
        <a:lt2>
          <a:srgbClr val="FFFFFF"/>
        </a:lt2>
        <a:accent1>
          <a:srgbClr val="33CCCC"/>
        </a:accent1>
        <a:accent2>
          <a:srgbClr val="00CC66"/>
        </a:accent2>
        <a:accent3>
          <a:srgbClr val="FFFFFF"/>
        </a:accent3>
        <a:accent4>
          <a:srgbClr val="000000"/>
        </a:accent4>
        <a:accent5>
          <a:srgbClr val="ADE2E2"/>
        </a:accent5>
        <a:accent6>
          <a:srgbClr val="00B95C"/>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QPT Handout Basic A4 4">
        <a:dk1>
          <a:srgbClr val="000000"/>
        </a:dk1>
        <a:lt1>
          <a:srgbClr val="FFFFFF"/>
        </a:lt1>
        <a:dk2>
          <a:srgbClr val="FFFFFF"/>
        </a:dk2>
        <a:lt2>
          <a:srgbClr val="FFFFFF"/>
        </a:lt2>
        <a:accent1>
          <a:srgbClr val="000066"/>
        </a:accent1>
        <a:accent2>
          <a:srgbClr val="A50021"/>
        </a:accent2>
        <a:accent3>
          <a:srgbClr val="FFFFFF"/>
        </a:accent3>
        <a:accent4>
          <a:srgbClr val="000000"/>
        </a:accent4>
        <a:accent5>
          <a:srgbClr val="AAAAB8"/>
        </a:accent5>
        <a:accent6>
          <a:srgbClr val="95001D"/>
        </a:accent6>
        <a:hlink>
          <a:srgbClr val="006600"/>
        </a:hlink>
        <a:folHlink>
          <a:srgbClr val="AF9C53"/>
        </a:folHlink>
      </a:clrScheme>
      <a:clrMap bg1="lt1" tx1="dk1" bg2="lt2" tx2="dk2" accent1="accent1" accent2="accent2" accent3="accent3" accent4="accent4" accent5="accent5" accent6="accent6" hlink="hlink" folHlink="folHlink"/>
    </a:extraClrScheme>
    <a:extraClrScheme>
      <a:clrScheme name="QPT Handout Basic A4 5">
        <a:dk1>
          <a:srgbClr val="000000"/>
        </a:dk1>
        <a:lt1>
          <a:srgbClr val="FFFFFF"/>
        </a:lt1>
        <a:dk2>
          <a:srgbClr val="FFFFFF"/>
        </a:dk2>
        <a:lt2>
          <a:srgbClr val="FFFFFF"/>
        </a:lt2>
        <a:accent1>
          <a:srgbClr val="A50021"/>
        </a:accent1>
        <a:accent2>
          <a:srgbClr val="000066"/>
        </a:accent2>
        <a:accent3>
          <a:srgbClr val="FFFFFF"/>
        </a:accent3>
        <a:accent4>
          <a:srgbClr val="000000"/>
        </a:accent4>
        <a:accent5>
          <a:srgbClr val="CFAAAB"/>
        </a:accent5>
        <a:accent6>
          <a:srgbClr val="00005C"/>
        </a:accent6>
        <a:hlink>
          <a:srgbClr val="AF9C53"/>
        </a:hlink>
        <a:folHlink>
          <a:srgbClr val="006600"/>
        </a:folHlink>
      </a:clrScheme>
      <a:clrMap bg1="lt1" tx1="dk1" bg2="lt2" tx2="dk2" accent1="accent1" accent2="accent2" accent3="accent3" accent4="accent4" accent5="accent5" accent6="accent6" hlink="hlink" folHlink="folHlink"/>
    </a:extraClrScheme>
    <a:extraClrScheme>
      <a:clrScheme name="QPT Handout Basic A4 6">
        <a:dk1>
          <a:srgbClr val="000000"/>
        </a:dk1>
        <a:lt1>
          <a:srgbClr val="FFFFFF"/>
        </a:lt1>
        <a:dk2>
          <a:srgbClr val="FFFFFF"/>
        </a:dk2>
        <a:lt2>
          <a:srgbClr val="FFFFFF"/>
        </a:lt2>
        <a:accent1>
          <a:srgbClr val="33CC33"/>
        </a:accent1>
        <a:accent2>
          <a:srgbClr val="FF6600"/>
        </a:accent2>
        <a:accent3>
          <a:srgbClr val="FFFFFF"/>
        </a:accent3>
        <a:accent4>
          <a:srgbClr val="000000"/>
        </a:accent4>
        <a:accent5>
          <a:srgbClr val="ADE2AD"/>
        </a:accent5>
        <a:accent6>
          <a:srgbClr val="E75C00"/>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QPT Handout Basic A4 7">
        <a:dk1>
          <a:srgbClr val="000000"/>
        </a:dk1>
        <a:lt1>
          <a:srgbClr val="FFFFFF"/>
        </a:lt1>
        <a:dk2>
          <a:srgbClr val="FFFFFF"/>
        </a:dk2>
        <a:lt2>
          <a:srgbClr val="FFFFFF"/>
        </a:lt2>
        <a:accent1>
          <a:srgbClr val="333399"/>
        </a:accent1>
        <a:accent2>
          <a:srgbClr val="FFCC00"/>
        </a:accent2>
        <a:accent3>
          <a:srgbClr val="FFFFFF"/>
        </a:accent3>
        <a:accent4>
          <a:srgbClr val="000000"/>
        </a:accent4>
        <a:accent5>
          <a:srgbClr val="ADADCA"/>
        </a:accent5>
        <a:accent6>
          <a:srgbClr val="E7B900"/>
        </a:accent6>
        <a:hlink>
          <a:srgbClr val="33CC33"/>
        </a:hlink>
        <a:folHlink>
          <a:srgbClr val="FF6600"/>
        </a:folHlink>
      </a:clrScheme>
      <a:clrMap bg1="lt1" tx1="dk1" bg2="lt2" tx2="dk2" accent1="accent1" accent2="accent2" accent3="accent3" accent4="accent4" accent5="accent5" accent6="accent6" hlink="hlink" folHlink="folHlink"/>
    </a:extraClrScheme>
    <a:extraClrScheme>
      <a:clrScheme name="QPT Handout Basic A4 8">
        <a:dk1>
          <a:srgbClr val="000000"/>
        </a:dk1>
        <a:lt1>
          <a:srgbClr val="FFFFFF"/>
        </a:lt1>
        <a:dk2>
          <a:srgbClr val="FFFFFF"/>
        </a:dk2>
        <a:lt2>
          <a:srgbClr val="FFFFFF"/>
        </a:lt2>
        <a:accent1>
          <a:srgbClr val="807C00"/>
        </a:accent1>
        <a:accent2>
          <a:srgbClr val="003366"/>
        </a:accent2>
        <a:accent3>
          <a:srgbClr val="FFFFFF"/>
        </a:accent3>
        <a:accent4>
          <a:srgbClr val="000000"/>
        </a:accent4>
        <a:accent5>
          <a:srgbClr val="C0BFAA"/>
        </a:accent5>
        <a:accent6>
          <a:srgbClr val="002D5C"/>
        </a:accent6>
        <a:hlink>
          <a:srgbClr val="993366"/>
        </a:hlink>
        <a:folHlink>
          <a:srgbClr val="6699FF"/>
        </a:folHlink>
      </a:clrScheme>
      <a:clrMap bg1="lt1" tx1="dk1" bg2="lt2" tx2="dk2" accent1="accent1" accent2="accent2" accent3="accent3" accent4="accent4" accent5="accent5" accent6="accent6" hlink="hlink" folHlink="folHlink"/>
    </a:extraClrScheme>
    <a:extraClrScheme>
      <a:clrScheme name="QPT Handout Basic A4 9">
        <a:dk1>
          <a:srgbClr val="000000"/>
        </a:dk1>
        <a:lt1>
          <a:srgbClr val="FFFFFF"/>
        </a:lt1>
        <a:dk2>
          <a:srgbClr val="FFFFFF"/>
        </a:dk2>
        <a:lt2>
          <a:srgbClr val="FFFFFF"/>
        </a:lt2>
        <a:accent1>
          <a:srgbClr val="6699FF"/>
        </a:accent1>
        <a:accent2>
          <a:srgbClr val="993366"/>
        </a:accent2>
        <a:accent3>
          <a:srgbClr val="FFFFFF"/>
        </a:accent3>
        <a:accent4>
          <a:srgbClr val="000000"/>
        </a:accent4>
        <a:accent5>
          <a:srgbClr val="B8CAFF"/>
        </a:accent5>
        <a:accent6>
          <a:srgbClr val="8A2D5C"/>
        </a:accent6>
        <a:hlink>
          <a:srgbClr val="FF9400"/>
        </a:hlink>
        <a:folHlink>
          <a:srgbClr val="807C00"/>
        </a:folHlink>
      </a:clrScheme>
      <a:clrMap bg1="lt1" tx1="dk1" bg2="lt2" tx2="dk2" accent1="accent1" accent2="accent2" accent3="accent3" accent4="accent4" accent5="accent5" accent6="accent6" hlink="hlink" folHlink="folHlink"/>
    </a:extraClrScheme>
    <a:extraClrScheme>
      <a:clrScheme name="QPT Handout Basic A4 10">
        <a:dk1>
          <a:srgbClr val="000000"/>
        </a:dk1>
        <a:lt1>
          <a:srgbClr val="FFFFFF"/>
        </a:lt1>
        <a:dk2>
          <a:srgbClr val="FFFFFF"/>
        </a:dk2>
        <a:lt2>
          <a:srgbClr val="FFFFFF"/>
        </a:lt2>
        <a:accent1>
          <a:srgbClr val="72BAE2"/>
        </a:accent1>
        <a:accent2>
          <a:srgbClr val="6694FF"/>
        </a:accent2>
        <a:accent3>
          <a:srgbClr val="FFFFFF"/>
        </a:accent3>
        <a:accent4>
          <a:srgbClr val="000000"/>
        </a:accent4>
        <a:accent5>
          <a:srgbClr val="BCD9EE"/>
        </a:accent5>
        <a:accent6>
          <a:srgbClr val="5C86E7"/>
        </a:accent6>
        <a:hlink>
          <a:srgbClr val="0043D8"/>
        </a:hlink>
        <a:folHlink>
          <a:srgbClr val="3D70B3"/>
        </a:folHlink>
      </a:clrScheme>
      <a:clrMap bg1="lt1" tx1="dk1" bg2="lt2" tx2="dk2" accent1="accent1" accent2="accent2" accent3="accent3" accent4="accent4" accent5="accent5" accent6="accent6" hlink="hlink" folHlink="folHlink"/>
    </a:extraClrScheme>
    <a:extraClrScheme>
      <a:clrScheme name="QPT Handout Basic A4 11">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4A8BEA"/>
        </a:hlink>
        <a:folHlink>
          <a:srgbClr val="006699"/>
        </a:folHlink>
      </a:clrScheme>
      <a:clrMap bg1="lt1" tx1="dk1" bg2="lt2" tx2="dk2" accent1="accent1" accent2="accent2" accent3="accent3" accent4="accent4" accent5="accent5" accent6="accent6" hlink="hlink" folHlink="folHlink"/>
    </a:extraClrScheme>
    <a:extraClrScheme>
      <a:clrScheme name="QPT Handout Basic A4 12">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2674E6"/>
        </a:hlink>
        <a:folHlink>
          <a:srgbClr val="00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4936</Words>
  <Application>WPS 演示</Application>
  <PresentationFormat>全屏显示(4:3)</PresentationFormat>
  <Paragraphs>643</Paragraphs>
  <Slides>34</Slides>
  <Notes>44</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34</vt:i4>
      </vt:variant>
    </vt:vector>
  </HeadingPairs>
  <TitlesOfParts>
    <vt:vector size="47" baseType="lpstr">
      <vt:lpstr>Arial</vt:lpstr>
      <vt:lpstr>宋体</vt:lpstr>
      <vt:lpstr>Wingdings</vt:lpstr>
      <vt:lpstr>微软雅黑</vt:lpstr>
      <vt:lpstr>Monotype Sorts</vt:lpstr>
      <vt:lpstr>Wingdings</vt:lpstr>
      <vt:lpstr>Webdings</vt:lpstr>
      <vt:lpstr>黑体</vt:lpstr>
      <vt:lpstr>Calibri</vt:lpstr>
      <vt:lpstr>楷体_GB2312</vt:lpstr>
      <vt:lpstr>Arial Unicode MS</vt:lpstr>
      <vt:lpstr>QPT Handout Basic A4</vt:lpstr>
      <vt:lpstr>A000120140530A99PPBG</vt:lpstr>
      <vt:lpstr>财务管理基础培训</vt:lpstr>
      <vt:lpstr>PowerPoint 演示文稿</vt:lpstr>
      <vt:lpstr>1、为什么要了解财务知识？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WPS_1670391199</cp:lastModifiedBy>
  <cp:revision>488</cp:revision>
  <dcterms:created xsi:type="dcterms:W3CDTF">2017-07-12T01:39:00Z</dcterms:created>
  <dcterms:modified xsi:type="dcterms:W3CDTF">2025-06-18T07:01:40Z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2052-12.1.0.21541</vt:lpwstr>
  </property>
  <property fmtid="{D5CDD505-2E9C-101B-9397-08002B2CF9AE}" pid="4" name="ICV">
    <vt:lpwstr>3B78539378054940831DD88B12712E85_12</vt:lpwstr>
  </property>
</Properties>
</file>