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5" r:id="rId3"/>
  </p:sldMasterIdLst>
  <p:notesMasterIdLst>
    <p:notesMasterId r:id="rId5"/>
  </p:notesMasterIdLst>
  <p:sldIdLst>
    <p:sldId id="284" r:id="rId4"/>
    <p:sldId id="283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78" r:id="rId14"/>
    <p:sldId id="267" r:id="rId15"/>
    <p:sldId id="268" r:id="rId16"/>
    <p:sldId id="269" r:id="rId17"/>
    <p:sldId id="270" r:id="rId18"/>
    <p:sldId id="272" r:id="rId19"/>
    <p:sldId id="273" r:id="rId20"/>
    <p:sldId id="281" r:id="rId21"/>
    <p:sldId id="274" r:id="rId22"/>
    <p:sldId id="282" r:id="rId23"/>
    <p:sldId id="275" r:id="rId24"/>
    <p:sldId id="276" r:id="rId25"/>
    <p:sldId id="277" r:id="rId26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D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"/>
          <p:cNvSpPr>
            <a:spLocks noGrp="1"/>
          </p:cNvSpPr>
          <p:nvPr>
            <p:ph type="body" idx="17827585" hasCustomPrompt="1"/>
            <p:custDataLst>
              <p:tags r:id="rId2"/>
            </p:custDataLst>
          </p:nvPr>
        </p:nvSpPr>
        <p:spPr>
          <a:xfrm>
            <a:off x="182245" y="60960"/>
            <a:ext cx="4801870" cy="457200"/>
          </a:xfrm>
        </p:spPr>
        <p:txBody>
          <a:bodyPr/>
          <a:p>
            <a:pPr algn="l"/>
            <a:r>
              <a:rPr lang="en-US" altLang="en-US">
                <a:solidFill>
                  <a:schemeClr val="accent2">
                    <a:lumMod val="75000"/>
                  </a:schemeClr>
                </a:solidFill>
              </a:rPr>
              <a:t>区外</a:t>
            </a:r>
            <a:r>
              <a:rPr lang="zh-CN" altLang="en-US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创业就业专项工程</a:t>
            </a:r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"/>
          <p:cNvGrpSpPr/>
          <p:nvPr/>
        </p:nvGrpSpPr>
        <p:grpSpPr>
          <a:xfrm flipH="1" flipV="1">
            <a:off x="8020050" y="-3437090"/>
            <a:ext cx="5016628" cy="6539015"/>
            <a:chOff x="0" y="0"/>
            <a:chExt cx="5016628" cy="6539015"/>
          </a:xfrm>
        </p:grpSpPr>
        <p:sp>
          <p:nvSpPr>
            <p:cNvPr id="3" name="任意多边形 18"/>
            <p:cNvSpPr/>
            <p:nvPr/>
          </p:nvSpPr>
          <p:spPr>
            <a:xfrm rot="2700000">
              <a:off x="744038" y="831386"/>
              <a:ext cx="5016629" cy="3353856"/>
            </a:xfrm>
            <a:custGeom>
              <a:avLst/>
              <a:gdLst/>
              <a:ahLst/>
              <a:cxnLst/>
              <a:rect l="l" t="t" r="r" b="b"/>
              <a:pathLst>
                <a:path w="5016629" h="3353856">
                  <a:moveTo>
                    <a:pt x="0" y="0"/>
                  </a:moveTo>
                  <a:lnTo>
                    <a:pt x="5016629" y="0"/>
                  </a:lnTo>
                  <a:lnTo>
                    <a:pt x="5016629" y="780507"/>
                  </a:lnTo>
                  <a:lnTo>
                    <a:pt x="780507" y="780507"/>
                  </a:lnTo>
                  <a:lnTo>
                    <a:pt x="780507" y="3353856"/>
                  </a:lnTo>
                  <a:lnTo>
                    <a:pt x="0" y="2573349"/>
                  </a:lnTo>
                  <a:close/>
                </a:path>
              </a:pathLst>
            </a:custGeom>
            <a:gradFill flip="y" rotWithShape="1">
              <a:gsLst>
                <a:gs pos="0">
                  <a:schemeClr val="accent2">
                    <a:lumMod val="100000"/>
                  </a:schemeClr>
                </a:gs>
                <a:gs pos="93000">
                  <a:schemeClr val="accent1">
                    <a:lumMod val="100000"/>
                  </a:schemeClr>
                </a:gs>
              </a:gsLst>
              <a:lin ang="2700000" scaled="0"/>
            </a:gradFill>
            <a:effectLst>
              <a:outerShdw blurRad="38100" dist="38100" dir="2700000" algn="bl" rotWithShape="0">
                <a:srgbClr val="000000">
                  <a:alpha val="25000"/>
                </a:srgbClr>
              </a:outerShdw>
            </a:effectLst>
          </p:spPr>
          <p:txBody>
            <a:bodyPr vert="horz" wrap="square" lIns="91440" tIns="45720" rIns="91440" bIns="4572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endParaRPr lang="zh-CN" sz="1800" dirty="0">
                <a:latin typeface="阿里巴巴普惠体" pitchFamily="34" charset="-120"/>
                <a:ea typeface="阿里巴巴普惠体" pitchFamily="34" charset="-122"/>
                <a:cs typeface="阿里巴巴普惠体" pitchFamily="34" charset="-120"/>
              </a:endParaRPr>
            </a:p>
          </p:txBody>
        </p:sp>
        <p:sp>
          <p:nvSpPr>
            <p:cNvPr id="4" name="任意多边形 19"/>
            <p:cNvSpPr/>
            <p:nvPr/>
          </p:nvSpPr>
          <p:spPr>
            <a:xfrm rot="2700000">
              <a:off x="-1" y="1522386"/>
              <a:ext cx="5016630" cy="5016628"/>
            </a:xfrm>
            <a:custGeom>
              <a:avLst/>
              <a:gdLst/>
              <a:ahLst/>
              <a:cxnLst/>
              <a:rect l="l" t="t" r="r" b="b"/>
              <a:pathLst>
                <a:path w="3809185" h="3809185">
                  <a:moveTo>
                    <a:pt x="0" y="0"/>
                  </a:moveTo>
                  <a:lnTo>
                    <a:pt x="3809185" y="0"/>
                  </a:lnTo>
                  <a:lnTo>
                    <a:pt x="3809185" y="592648"/>
                  </a:lnTo>
                  <a:lnTo>
                    <a:pt x="592648" y="592648"/>
                  </a:lnTo>
                  <a:lnTo>
                    <a:pt x="592648" y="3809185"/>
                  </a:lnTo>
                  <a:lnTo>
                    <a:pt x="0" y="3809185"/>
                  </a:lnTo>
                  <a:close/>
                </a:path>
              </a:pathLst>
            </a:custGeom>
            <a:gradFill flip="y" rotWithShape="1">
              <a:gsLst>
                <a:gs pos="0">
                  <a:schemeClr val="accent2">
                    <a:lumMod val="100000"/>
                  </a:schemeClr>
                </a:gs>
                <a:gs pos="93000">
                  <a:schemeClr val="accent1">
                    <a:lumMod val="100000"/>
                  </a:schemeClr>
                </a:gs>
              </a:gsLst>
              <a:lin ang="1200000" scaled="0"/>
            </a:gradFill>
            <a:effectLst>
              <a:outerShdw blurRad="38100" dist="38100" dir="2700000" algn="bl" rotWithShape="0">
                <a:srgbClr val="000000">
                  <a:alpha val="25000"/>
                </a:srgbClr>
              </a:outerShdw>
            </a:effectLst>
          </p:spPr>
          <p:txBody>
            <a:bodyPr vert="horz" wrap="square" lIns="91440" tIns="45720" rIns="91440" bIns="4572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endParaRPr lang="zh-CN" sz="1800" dirty="0">
                <a:latin typeface="阿里巴巴普惠体" pitchFamily="34" charset="-120"/>
                <a:ea typeface="阿里巴巴普惠体" pitchFamily="34" charset="-122"/>
                <a:cs typeface="阿里巴巴普惠体" pitchFamily="34" charset="-120"/>
              </a:endParaRPr>
            </a:p>
          </p:txBody>
        </p:sp>
      </p:grpSp>
      <p:grpSp>
        <p:nvGrpSpPr>
          <p:cNvPr id="6" name="group"/>
          <p:cNvGrpSpPr/>
          <p:nvPr/>
        </p:nvGrpSpPr>
        <p:grpSpPr>
          <a:xfrm>
            <a:off x="300795" y="6033498"/>
            <a:ext cx="1669413" cy="2210496"/>
            <a:chOff x="0" y="0"/>
            <a:chExt cx="1669413" cy="2210496"/>
          </a:xfrm>
        </p:grpSpPr>
        <p:sp>
          <p:nvSpPr>
            <p:cNvPr id="7" name="矩形 22"/>
            <p:cNvSpPr/>
            <p:nvPr/>
          </p:nvSpPr>
          <p:spPr>
            <a:xfrm rot="2700000">
              <a:off x="0" y="0"/>
              <a:ext cx="1669413" cy="1669413"/>
            </a:xfrm>
            <a:prstGeom prst="rect">
              <a:avLst/>
            </a:prstGeom>
            <a:gradFill flip="y" rotWithShape="1">
              <a:gsLst>
                <a:gs pos="0">
                  <a:schemeClr val="accent2">
                    <a:lumMod val="100000"/>
                  </a:schemeClr>
                </a:gs>
                <a:gs pos="93000">
                  <a:schemeClr val="accent1">
                    <a:lumMod val="100000"/>
                  </a:schemeClr>
                </a:gs>
              </a:gsLst>
              <a:lin ang="1800000" scaled="0"/>
            </a:gradFill>
            <a:effectLst>
              <a:outerShdw blurRad="38100" dist="38100" dir="10800000" algn="bl" rotWithShape="0">
                <a:srgbClr val="000000">
                  <a:alpha val="25000"/>
                </a:srgbClr>
              </a:outerShdw>
            </a:effectLst>
          </p:spPr>
          <p:txBody>
            <a:bodyPr vert="horz" wrap="square" lIns="91440" tIns="45720" rIns="91440" bIns="4572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endParaRPr lang="zh-CN" sz="1800" dirty="0">
                <a:latin typeface="阿里巴巴普惠体" pitchFamily="34" charset="-120"/>
                <a:ea typeface="阿里巴巴普惠体" pitchFamily="34" charset="-122"/>
                <a:cs typeface="阿里巴巴普惠体" pitchFamily="34" charset="-120"/>
              </a:endParaRPr>
            </a:p>
          </p:txBody>
        </p:sp>
        <p:sp>
          <p:nvSpPr>
            <p:cNvPr id="8" name="矩形 23"/>
            <p:cNvSpPr/>
            <p:nvPr/>
          </p:nvSpPr>
          <p:spPr>
            <a:xfrm rot="2700000">
              <a:off x="0" y="541084"/>
              <a:ext cx="1669413" cy="1669413"/>
            </a:xfrm>
            <a:prstGeom prst="rect">
              <a:avLst/>
            </a:prstGeom>
            <a:gradFill flip="y" rotWithShape="1">
              <a:gsLst>
                <a:gs pos="0">
                  <a:schemeClr val="accent2">
                    <a:lumMod val="100000"/>
                  </a:schemeClr>
                </a:gs>
                <a:gs pos="93000">
                  <a:schemeClr val="accent1">
                    <a:lumMod val="100000"/>
                  </a:schemeClr>
                </a:gs>
              </a:gsLst>
              <a:lin ang="1200000" scaled="0"/>
            </a:gradFill>
            <a:effectLst>
              <a:outerShdw blurRad="38100" dist="63500" dir="16200000" algn="bl" rotWithShape="0">
                <a:srgbClr val="000000">
                  <a:alpha val="25000"/>
                </a:srgbClr>
              </a:outerShdw>
            </a:effectLst>
          </p:spPr>
          <p:txBody>
            <a:bodyPr vert="horz" wrap="square" lIns="91440" tIns="45720" rIns="91440" bIns="4572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endParaRPr lang="zh-CN" sz="1800" dirty="0">
                <a:latin typeface="阿里巴巴普惠体" pitchFamily="34" charset="-120"/>
                <a:ea typeface="阿里巴巴普惠体" pitchFamily="34" charset="-122"/>
                <a:cs typeface="阿里巴巴普惠体" pitchFamily="34" charset="-120"/>
              </a:endParaRPr>
            </a:p>
          </p:txBody>
        </p:sp>
      </p:grpSp>
      <p:sp>
        <p:nvSpPr>
          <p:cNvPr id="10" name="矩形 26"/>
          <p:cNvSpPr/>
          <p:nvPr/>
        </p:nvSpPr>
        <p:spPr>
          <a:xfrm rot="2700000">
            <a:off x="11121926" y="4047057"/>
            <a:ext cx="228161" cy="228161"/>
          </a:xfrm>
          <a:prstGeom prst="rect">
            <a:avLst/>
          </a:prstGeom>
          <a:gradFill flip="y" rotWithShape="1">
            <a:gsLst>
              <a:gs pos="0">
                <a:schemeClr val="accent2">
                  <a:lumMod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lin ang="1800000" scaled="0"/>
          </a:gradFill>
          <a:effectLst>
            <a:outerShdw blurRad="25400" dist="38100" dir="10800000" algn="bl" rotWithShape="0">
              <a:srgbClr val="000000">
                <a:alpha val="15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sp>
        <p:nvSpPr>
          <p:cNvPr id="11" name="矩形 28"/>
          <p:cNvSpPr/>
          <p:nvPr/>
        </p:nvSpPr>
        <p:spPr>
          <a:xfrm rot="2700000">
            <a:off x="10632103" y="5875799"/>
            <a:ext cx="366636" cy="366636"/>
          </a:xfrm>
          <a:prstGeom prst="rect">
            <a:avLst/>
          </a:prstGeom>
          <a:noFill/>
          <a:ln w="19050">
            <a:gradFill flip="y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5400000" scaled="0"/>
            </a:gradFill>
          </a:ln>
          <a:effectLst>
            <a:outerShdw blurRad="38100" dist="38100" dir="10800000" algn="bl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sp>
        <p:nvSpPr>
          <p:cNvPr id="12" name="矩形 20"/>
          <p:cNvSpPr/>
          <p:nvPr/>
        </p:nvSpPr>
        <p:spPr>
          <a:xfrm rot="2700000">
            <a:off x="1189951" y="1307271"/>
            <a:ext cx="321005" cy="321005"/>
          </a:xfrm>
          <a:prstGeom prst="rect">
            <a:avLst/>
          </a:prstGeom>
          <a:gradFill flip="y" rotWithShape="1">
            <a:gsLst>
              <a:gs pos="0">
                <a:schemeClr val="accent2">
                  <a:lumMod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lin ang="1800000" scaled="0"/>
          </a:gradFill>
          <a:effectLst>
            <a:outerShdw blurRad="25400" dist="38100" dir="10800000" algn="bl" rotWithShape="0">
              <a:srgbClr val="000000">
                <a:alpha val="15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"/>
          <p:cNvGrpSpPr/>
          <p:nvPr/>
        </p:nvGrpSpPr>
        <p:grpSpPr>
          <a:xfrm flipV="1">
            <a:off x="-189567" y="-769788"/>
            <a:ext cx="1103967" cy="1438986"/>
            <a:chOff x="0" y="0"/>
            <a:chExt cx="1103967" cy="1438986"/>
          </a:xfrm>
        </p:grpSpPr>
        <p:sp>
          <p:nvSpPr>
            <p:cNvPr id="3" name="任意多边形 5"/>
            <p:cNvSpPr/>
            <p:nvPr/>
          </p:nvSpPr>
          <p:spPr>
            <a:xfrm rot="2700000">
              <a:off x="163735" y="182956"/>
              <a:ext cx="1103967" cy="738055"/>
            </a:xfrm>
            <a:custGeom>
              <a:avLst/>
              <a:gdLst/>
              <a:ahLst/>
              <a:cxnLst/>
              <a:rect l="l" t="t" r="r" b="b"/>
              <a:pathLst>
                <a:path w="1103967" h="738055">
                  <a:moveTo>
                    <a:pt x="0" y="0"/>
                  </a:moveTo>
                  <a:lnTo>
                    <a:pt x="1103967" y="0"/>
                  </a:lnTo>
                  <a:lnTo>
                    <a:pt x="1103967" y="171760"/>
                  </a:lnTo>
                  <a:lnTo>
                    <a:pt x="171760" y="171760"/>
                  </a:lnTo>
                  <a:lnTo>
                    <a:pt x="171760" y="738055"/>
                  </a:lnTo>
                  <a:lnTo>
                    <a:pt x="0" y="566295"/>
                  </a:lnTo>
                  <a:close/>
                </a:path>
              </a:pathLst>
            </a:custGeom>
            <a:gradFill flip="y" rotWithShape="1">
              <a:gsLst>
                <a:gs pos="0">
                  <a:schemeClr val="accent2">
                    <a:lumMod val="100000"/>
                  </a:schemeClr>
                </a:gs>
                <a:gs pos="93000">
                  <a:schemeClr val="accent1">
                    <a:lumMod val="100000"/>
                  </a:schemeClr>
                </a:gs>
              </a:gsLst>
              <a:lin ang="2700000" scaled="0"/>
            </a:gradFill>
            <a:effectLst>
              <a:outerShdw blurRad="38100" dist="38100" dir="2700000" algn="bl" rotWithShape="0">
                <a:srgbClr val="000000">
                  <a:alpha val="25000"/>
                </a:srgbClr>
              </a:outerShdw>
            </a:effectLst>
          </p:spPr>
          <p:txBody>
            <a:bodyPr vert="horz" wrap="square" lIns="91440" tIns="45720" rIns="91440" bIns="4572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endParaRPr lang="zh-CN" sz="1800" dirty="0">
                <a:latin typeface="阿里巴巴普惠体" pitchFamily="34" charset="-120"/>
                <a:ea typeface="阿里巴巴普惠体" pitchFamily="34" charset="-122"/>
                <a:cs typeface="阿里巴巴普惠体" pitchFamily="34" charset="-120"/>
              </a:endParaRPr>
            </a:p>
          </p:txBody>
        </p:sp>
        <p:sp>
          <p:nvSpPr>
            <p:cNvPr id="4" name="任意多边形 6"/>
            <p:cNvSpPr/>
            <p:nvPr/>
          </p:nvSpPr>
          <p:spPr>
            <a:xfrm rot="2700000">
              <a:off x="0" y="335019"/>
              <a:ext cx="1103967" cy="1103967"/>
            </a:xfrm>
            <a:custGeom>
              <a:avLst/>
              <a:gdLst/>
              <a:ahLst/>
              <a:cxnLst/>
              <a:rect l="l" t="t" r="r" b="b"/>
              <a:pathLst>
                <a:path w="838255" h="838255">
                  <a:moveTo>
                    <a:pt x="0" y="0"/>
                  </a:moveTo>
                  <a:lnTo>
                    <a:pt x="838255" y="0"/>
                  </a:lnTo>
                  <a:lnTo>
                    <a:pt x="838255" y="130419"/>
                  </a:lnTo>
                  <a:lnTo>
                    <a:pt x="130419" y="130419"/>
                  </a:lnTo>
                  <a:lnTo>
                    <a:pt x="130419" y="838255"/>
                  </a:lnTo>
                  <a:lnTo>
                    <a:pt x="0" y="838255"/>
                  </a:lnTo>
                  <a:close/>
                </a:path>
              </a:pathLst>
            </a:custGeom>
            <a:gradFill flip="y" rotWithShape="1">
              <a:gsLst>
                <a:gs pos="0">
                  <a:schemeClr val="accent2">
                    <a:lumMod val="100000"/>
                  </a:schemeClr>
                </a:gs>
                <a:gs pos="93000">
                  <a:schemeClr val="accent1">
                    <a:lumMod val="100000"/>
                  </a:schemeClr>
                </a:gs>
              </a:gsLst>
              <a:lin ang="1200000" scaled="0"/>
            </a:gradFill>
            <a:effectLst>
              <a:outerShdw blurRad="38100" dist="38100" dir="2700000" algn="bl" rotWithShape="0">
                <a:srgbClr val="000000">
                  <a:alpha val="25000"/>
                </a:srgbClr>
              </a:outerShdw>
            </a:effectLst>
          </p:spPr>
          <p:txBody>
            <a:bodyPr vert="horz" wrap="square" lIns="91440" tIns="45720" rIns="91440" bIns="4572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endParaRPr lang="zh-CN" sz="1800" dirty="0">
                <a:latin typeface="阿里巴巴普惠体" pitchFamily="34" charset="-120"/>
                <a:ea typeface="阿里巴巴普惠体" pitchFamily="34" charset="-122"/>
                <a:cs typeface="阿里巴巴普惠体" pitchFamily="34" charset="-120"/>
              </a:endParaRPr>
            </a:p>
          </p:txBody>
        </p:sp>
      </p:grpSp>
      <p:grpSp>
        <p:nvGrpSpPr>
          <p:cNvPr id="6" name="group"/>
          <p:cNvGrpSpPr/>
          <p:nvPr/>
        </p:nvGrpSpPr>
        <p:grpSpPr>
          <a:xfrm flipH="1">
            <a:off x="11277503" y="6178988"/>
            <a:ext cx="1103967" cy="1438986"/>
            <a:chOff x="0" y="0"/>
            <a:chExt cx="1103967" cy="1438986"/>
          </a:xfrm>
        </p:grpSpPr>
        <p:sp>
          <p:nvSpPr>
            <p:cNvPr id="7" name="任意多边形 8"/>
            <p:cNvSpPr/>
            <p:nvPr/>
          </p:nvSpPr>
          <p:spPr>
            <a:xfrm rot="2700000">
              <a:off x="163735" y="182956"/>
              <a:ext cx="1103967" cy="738055"/>
            </a:xfrm>
            <a:custGeom>
              <a:avLst/>
              <a:gdLst/>
              <a:ahLst/>
              <a:cxnLst/>
              <a:rect l="l" t="t" r="r" b="b"/>
              <a:pathLst>
                <a:path w="1103967" h="738055">
                  <a:moveTo>
                    <a:pt x="0" y="0"/>
                  </a:moveTo>
                  <a:lnTo>
                    <a:pt x="1103967" y="0"/>
                  </a:lnTo>
                  <a:lnTo>
                    <a:pt x="1103967" y="171760"/>
                  </a:lnTo>
                  <a:lnTo>
                    <a:pt x="171760" y="171760"/>
                  </a:lnTo>
                  <a:lnTo>
                    <a:pt x="171760" y="738055"/>
                  </a:lnTo>
                  <a:lnTo>
                    <a:pt x="0" y="566295"/>
                  </a:lnTo>
                  <a:close/>
                </a:path>
              </a:pathLst>
            </a:custGeom>
            <a:gradFill flip="y" rotWithShape="1">
              <a:gsLst>
                <a:gs pos="0">
                  <a:schemeClr val="accent2">
                    <a:lumMod val="100000"/>
                  </a:schemeClr>
                </a:gs>
                <a:gs pos="93000">
                  <a:schemeClr val="accent1">
                    <a:lumMod val="100000"/>
                  </a:schemeClr>
                </a:gs>
              </a:gsLst>
              <a:lin ang="2700000" scaled="0"/>
            </a:gradFill>
            <a:effectLst>
              <a:outerShdw blurRad="38100" dist="38100" dir="2700000" algn="bl" rotWithShape="0">
                <a:srgbClr val="000000">
                  <a:alpha val="25000"/>
                </a:srgbClr>
              </a:outerShdw>
            </a:effectLst>
          </p:spPr>
          <p:txBody>
            <a:bodyPr vert="horz" wrap="square" lIns="91440" tIns="45720" rIns="91440" bIns="4572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endParaRPr lang="zh-CN" sz="1800" dirty="0">
                <a:latin typeface="阿里巴巴普惠体" pitchFamily="34" charset="-120"/>
                <a:ea typeface="阿里巴巴普惠体" pitchFamily="34" charset="-122"/>
                <a:cs typeface="阿里巴巴普惠体" pitchFamily="34" charset="-120"/>
              </a:endParaRPr>
            </a:p>
          </p:txBody>
        </p:sp>
        <p:sp>
          <p:nvSpPr>
            <p:cNvPr id="8" name="任意多边形 9"/>
            <p:cNvSpPr/>
            <p:nvPr/>
          </p:nvSpPr>
          <p:spPr>
            <a:xfrm rot="2700000">
              <a:off x="0" y="335019"/>
              <a:ext cx="1103967" cy="1103967"/>
            </a:xfrm>
            <a:custGeom>
              <a:avLst/>
              <a:gdLst/>
              <a:ahLst/>
              <a:cxnLst/>
              <a:rect l="l" t="t" r="r" b="b"/>
              <a:pathLst>
                <a:path w="838255" h="838255">
                  <a:moveTo>
                    <a:pt x="0" y="0"/>
                  </a:moveTo>
                  <a:lnTo>
                    <a:pt x="838255" y="0"/>
                  </a:lnTo>
                  <a:lnTo>
                    <a:pt x="838255" y="130419"/>
                  </a:lnTo>
                  <a:lnTo>
                    <a:pt x="130419" y="130419"/>
                  </a:lnTo>
                  <a:lnTo>
                    <a:pt x="130419" y="838255"/>
                  </a:lnTo>
                  <a:lnTo>
                    <a:pt x="0" y="838255"/>
                  </a:lnTo>
                  <a:close/>
                </a:path>
              </a:pathLst>
            </a:custGeom>
            <a:gradFill flip="y" rotWithShape="1">
              <a:gsLst>
                <a:gs pos="0">
                  <a:schemeClr val="accent2">
                    <a:lumMod val="100000"/>
                  </a:schemeClr>
                </a:gs>
                <a:gs pos="93000">
                  <a:schemeClr val="accent1">
                    <a:lumMod val="100000"/>
                  </a:schemeClr>
                </a:gs>
              </a:gsLst>
              <a:lin ang="1200000" scaled="0"/>
            </a:gradFill>
            <a:effectLst>
              <a:outerShdw blurRad="38100" dist="38100" dir="2700000" algn="bl" rotWithShape="0">
                <a:srgbClr val="000000">
                  <a:alpha val="25000"/>
                </a:srgbClr>
              </a:outerShdw>
            </a:effectLst>
          </p:spPr>
          <p:txBody>
            <a:bodyPr vert="horz" wrap="square" lIns="91440" tIns="45720" rIns="91440" bIns="4572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endParaRPr lang="zh-CN" sz="1800" dirty="0">
                <a:latin typeface="阿里巴巴普惠体" pitchFamily="34" charset="-120"/>
                <a:ea typeface="阿里巴巴普惠体" pitchFamily="34" charset="-122"/>
                <a:cs typeface="阿里巴巴普惠体" pitchFamily="34" charset="-120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69232" y="1162594"/>
            <a:ext cx="10443202" cy="4540566"/>
          </a:xfrm>
          <a:prstGeom prst="rect">
            <a:avLst/>
          </a:prstGeom>
          <a:gradFill flip="y" rotWithShape="1">
            <a:gsLst>
              <a:gs pos="0">
                <a:schemeClr val="accent2">
                  <a:lumMod val="100000"/>
                </a:schemeClr>
              </a:gs>
              <a:gs pos="75000">
                <a:schemeClr val="accent1">
                  <a:lumMod val="100000"/>
                </a:schemeClr>
              </a:gs>
            </a:gsLst>
            <a:lin ang="3000000" scaled="0"/>
          </a:gradFill>
          <a:effectLst>
            <a:outerShdw blurRad="38100" dist="38100" dir="2700000" algn="bl" rotWithShape="0">
              <a:srgbClr val="000000">
                <a:alpha val="15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grpSp>
        <p:nvGrpSpPr>
          <p:cNvPr id="3" name="group"/>
          <p:cNvGrpSpPr/>
          <p:nvPr/>
        </p:nvGrpSpPr>
        <p:grpSpPr>
          <a:xfrm>
            <a:off x="-711937" y="5041163"/>
            <a:ext cx="4105598" cy="4726005"/>
            <a:chOff x="0" y="0"/>
            <a:chExt cx="4105598" cy="4726005"/>
          </a:xfrm>
        </p:grpSpPr>
        <p:sp>
          <p:nvSpPr>
            <p:cNvPr id="4" name="任意多边形 8"/>
            <p:cNvSpPr/>
            <p:nvPr/>
          </p:nvSpPr>
          <p:spPr>
            <a:xfrm rot="2700000">
              <a:off x="123944" y="0"/>
              <a:ext cx="3981655" cy="3981651"/>
            </a:xfrm>
            <a:custGeom>
              <a:avLst/>
              <a:gdLst/>
              <a:ahLst/>
              <a:cxnLst/>
              <a:rect l="l" t="t" r="r" b="b"/>
              <a:pathLst>
                <a:path w="3023317" h="3023315">
                  <a:moveTo>
                    <a:pt x="0" y="0"/>
                  </a:moveTo>
                  <a:lnTo>
                    <a:pt x="3023317" y="0"/>
                  </a:lnTo>
                  <a:lnTo>
                    <a:pt x="3023317" y="470379"/>
                  </a:lnTo>
                  <a:lnTo>
                    <a:pt x="470380" y="470379"/>
                  </a:lnTo>
                  <a:lnTo>
                    <a:pt x="470380" y="3023315"/>
                  </a:lnTo>
                  <a:lnTo>
                    <a:pt x="0" y="3023315"/>
                  </a:lnTo>
                  <a:close/>
                </a:path>
              </a:pathLst>
            </a:custGeom>
            <a:gradFill flip="y" rotWithShape="1">
              <a:gsLst>
                <a:gs pos="0">
                  <a:schemeClr val="accent2">
                    <a:lumMod val="100000"/>
                  </a:schemeClr>
                </a:gs>
                <a:gs pos="71000">
                  <a:schemeClr val="accent1">
                    <a:lumMod val="100000"/>
                  </a:schemeClr>
                </a:gs>
              </a:gsLst>
              <a:lin ang="2700000" scaled="0"/>
            </a:gradFill>
            <a:effectLst>
              <a:outerShdw blurRad="38100" dist="63500" dir="10800000" algn="bl" rotWithShape="0">
                <a:srgbClr val="000000">
                  <a:alpha val="25000"/>
                </a:srgbClr>
              </a:outerShdw>
            </a:effectLst>
          </p:spPr>
          <p:txBody>
            <a:bodyPr vert="horz" wrap="square" lIns="91440" tIns="45720" rIns="91440" bIns="4572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endParaRPr lang="zh-CN" sz="1800" dirty="0">
                <a:latin typeface="阿里巴巴普惠体" pitchFamily="34" charset="-120"/>
                <a:ea typeface="阿里巴巴普惠体" pitchFamily="34" charset="-122"/>
                <a:cs typeface="阿里巴巴普惠体" pitchFamily="34" charset="-120"/>
              </a:endParaRPr>
            </a:p>
          </p:txBody>
        </p:sp>
        <p:sp>
          <p:nvSpPr>
            <p:cNvPr id="5" name="任意多边形 9"/>
            <p:cNvSpPr/>
            <p:nvPr/>
          </p:nvSpPr>
          <p:spPr>
            <a:xfrm rot="2700000">
              <a:off x="0" y="744354"/>
              <a:ext cx="3981654" cy="3981651"/>
            </a:xfrm>
            <a:custGeom>
              <a:avLst/>
              <a:gdLst/>
              <a:ahLst/>
              <a:cxnLst/>
              <a:rect l="l" t="t" r="r" b="b"/>
              <a:pathLst>
                <a:path w="3023317" h="3023315">
                  <a:moveTo>
                    <a:pt x="0" y="0"/>
                  </a:moveTo>
                  <a:lnTo>
                    <a:pt x="3023317" y="0"/>
                  </a:lnTo>
                  <a:lnTo>
                    <a:pt x="3023317" y="470379"/>
                  </a:lnTo>
                  <a:lnTo>
                    <a:pt x="470380" y="470379"/>
                  </a:lnTo>
                  <a:lnTo>
                    <a:pt x="470380" y="3023315"/>
                  </a:lnTo>
                  <a:lnTo>
                    <a:pt x="0" y="3023315"/>
                  </a:lnTo>
                  <a:close/>
                </a:path>
              </a:pathLst>
            </a:custGeom>
            <a:gradFill flip="y" rotWithShape="1">
              <a:gsLst>
                <a:gs pos="0">
                  <a:schemeClr val="accent2">
                    <a:lumMod val="100000"/>
                  </a:schemeClr>
                </a:gs>
                <a:gs pos="71000">
                  <a:schemeClr val="accent1">
                    <a:lumMod val="100000"/>
                  </a:schemeClr>
                </a:gs>
              </a:gsLst>
              <a:lin ang="1200000" scaled="0"/>
            </a:gradFill>
            <a:effectLst>
              <a:outerShdw blurRad="38100" dist="63500" dir="10800000" algn="bl" rotWithShape="0">
                <a:srgbClr val="000000">
                  <a:alpha val="25000"/>
                </a:srgbClr>
              </a:outerShdw>
            </a:effectLst>
          </p:spPr>
          <p:txBody>
            <a:bodyPr vert="horz" wrap="square" lIns="91440" tIns="45720" rIns="91440" bIns="4572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endParaRPr lang="zh-CN" sz="1800" dirty="0">
                <a:latin typeface="阿里巴巴普惠体" pitchFamily="34" charset="-120"/>
                <a:ea typeface="阿里巴巴普惠体" pitchFamily="34" charset="-122"/>
                <a:cs typeface="阿里巴巴普惠体" pitchFamily="34" charset="-120"/>
              </a:endParaRPr>
            </a:p>
          </p:txBody>
        </p:sp>
      </p:grpSp>
      <p:grpSp>
        <p:nvGrpSpPr>
          <p:cNvPr id="7" name="group"/>
          <p:cNvGrpSpPr/>
          <p:nvPr/>
        </p:nvGrpSpPr>
        <p:grpSpPr>
          <a:xfrm>
            <a:off x="9313588" y="-2349996"/>
            <a:ext cx="3049099" cy="3916285"/>
            <a:chOff x="0" y="0"/>
            <a:chExt cx="3049099" cy="3916285"/>
          </a:xfrm>
        </p:grpSpPr>
        <p:sp>
          <p:nvSpPr>
            <p:cNvPr id="8" name="矩形 6"/>
            <p:cNvSpPr/>
            <p:nvPr/>
          </p:nvSpPr>
          <p:spPr>
            <a:xfrm rot="2700000">
              <a:off x="0" y="802185"/>
              <a:ext cx="3049099" cy="3114099"/>
            </a:xfrm>
            <a:prstGeom prst="rect">
              <a:avLst/>
            </a:prstGeom>
            <a:gradFill flip="y" rotWithShape="1">
              <a:gsLst>
                <a:gs pos="21000">
                  <a:schemeClr val="accent1">
                    <a:lumMod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lin ang="1800000" scaled="0"/>
            </a:gradFill>
            <a:effectLst>
              <a:outerShdw blurRad="38100" dist="63500" dir="16200000" algn="bl" rotWithShape="0">
                <a:srgbClr val="000000">
                  <a:alpha val="25000"/>
                </a:srgbClr>
              </a:outerShdw>
            </a:effectLst>
          </p:spPr>
          <p:txBody>
            <a:bodyPr vert="horz" wrap="square" lIns="91440" tIns="45720" rIns="91440" bIns="4572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endParaRPr lang="zh-CN" sz="1800" dirty="0">
                <a:latin typeface="阿里巴巴普惠体" pitchFamily="34" charset="-120"/>
                <a:ea typeface="阿里巴巴普惠体" pitchFamily="34" charset="-122"/>
                <a:cs typeface="阿里巴巴普惠体" pitchFamily="34" charset="-120"/>
              </a:endParaRPr>
            </a:p>
          </p:txBody>
        </p:sp>
        <p:sp>
          <p:nvSpPr>
            <p:cNvPr id="9" name="矩形 7"/>
            <p:cNvSpPr/>
            <p:nvPr/>
          </p:nvSpPr>
          <p:spPr>
            <a:xfrm rot="2700000">
              <a:off x="0" y="0"/>
              <a:ext cx="3049099" cy="3114099"/>
            </a:xfrm>
            <a:prstGeom prst="rect">
              <a:avLst/>
            </a:prstGeom>
            <a:gradFill flip="y" rotWithShape="1">
              <a:gsLst>
                <a:gs pos="21000">
                  <a:schemeClr val="accent1">
                    <a:lumMod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lin ang="1200000" scaled="0"/>
            </a:gradFill>
            <a:effectLst>
              <a:outerShdw blurRad="38100" dist="63500" dir="16200000" algn="bl" rotWithShape="0">
                <a:srgbClr val="000000">
                  <a:alpha val="25000"/>
                </a:srgbClr>
              </a:outerShdw>
            </a:effectLst>
          </p:spPr>
          <p:txBody>
            <a:bodyPr vert="horz" wrap="square" lIns="91440" tIns="45720" rIns="91440" bIns="4572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endParaRPr lang="zh-CN" sz="1800" dirty="0">
                <a:latin typeface="阿里巴巴普惠体" pitchFamily="34" charset="-120"/>
                <a:ea typeface="阿里巴巴普惠体" pitchFamily="34" charset="-122"/>
                <a:cs typeface="阿里巴巴普惠体" pitchFamily="34" charset="-120"/>
              </a:endParaRPr>
            </a:p>
          </p:txBody>
        </p:sp>
      </p:grpSp>
      <p:sp>
        <p:nvSpPr>
          <p:cNvPr id="11" name="直接连接符 11"/>
          <p:cNvSpPr/>
          <p:nvPr/>
        </p:nvSpPr>
        <p:spPr>
          <a:xfrm rot="10800000">
            <a:off x="7787579" y="6298496"/>
            <a:ext cx="1843468" cy="0"/>
          </a:xfrm>
          <a:prstGeom prst="line">
            <a:avLst/>
          </a:prstGeom>
          <a:noFill/>
          <a:ln w="25400" cap="flat">
            <a:gradFill flip="y" rotWithShape="1">
              <a:gsLst>
                <a:gs pos="0">
                  <a:schemeClr val="accent1"/>
                </a:gs>
                <a:gs pos="100000">
                  <a:schemeClr val="accent1"/>
                </a:gs>
              </a:gsLst>
              <a:lin ang="0" scaled="0"/>
            </a:gradFill>
            <a:prstDash val="solid"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Layout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/>
          <p:cNvSpPr/>
          <p:nvPr userDrawn="1"/>
        </p:nvSpPr>
        <p:spPr>
          <a:xfrm>
            <a:off x="869232" y="1162594"/>
            <a:ext cx="10443202" cy="4540566"/>
          </a:xfrm>
          <a:prstGeom prst="rect">
            <a:avLst/>
          </a:prstGeom>
          <a:gradFill flip="y" rotWithShape="1">
            <a:gsLst>
              <a:gs pos="0">
                <a:schemeClr val="accent2">
                  <a:lumMod val="100000"/>
                </a:schemeClr>
              </a:gs>
              <a:gs pos="75000">
                <a:schemeClr val="accent1">
                  <a:lumMod val="100000"/>
                </a:schemeClr>
              </a:gs>
            </a:gsLst>
            <a:lin ang="3000000" scaled="0"/>
          </a:gradFill>
          <a:effectLst>
            <a:outerShdw blurRad="38100" dist="38100" dir="2700000" algn="bl" rotWithShape="0">
              <a:srgbClr val="000000">
                <a:alpha val="15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grpSp>
        <p:nvGrpSpPr>
          <p:cNvPr id="3" name="group"/>
          <p:cNvGrpSpPr/>
          <p:nvPr userDrawn="1"/>
        </p:nvGrpSpPr>
        <p:grpSpPr>
          <a:xfrm>
            <a:off x="-711937" y="5041163"/>
            <a:ext cx="4105598" cy="4726005"/>
            <a:chOff x="0" y="0"/>
            <a:chExt cx="4105598" cy="4726005"/>
          </a:xfrm>
        </p:grpSpPr>
        <p:sp>
          <p:nvSpPr>
            <p:cNvPr id="4" name="任意多边形 8"/>
            <p:cNvSpPr/>
            <p:nvPr/>
          </p:nvSpPr>
          <p:spPr>
            <a:xfrm rot="2700000">
              <a:off x="123944" y="0"/>
              <a:ext cx="3981655" cy="3981651"/>
            </a:xfrm>
            <a:custGeom>
              <a:avLst/>
              <a:gdLst/>
              <a:ahLst/>
              <a:cxnLst/>
              <a:rect l="l" t="t" r="r" b="b"/>
              <a:pathLst>
                <a:path w="3023317" h="3023315">
                  <a:moveTo>
                    <a:pt x="0" y="0"/>
                  </a:moveTo>
                  <a:lnTo>
                    <a:pt x="3023317" y="0"/>
                  </a:lnTo>
                  <a:lnTo>
                    <a:pt x="3023317" y="470379"/>
                  </a:lnTo>
                  <a:lnTo>
                    <a:pt x="470380" y="470379"/>
                  </a:lnTo>
                  <a:lnTo>
                    <a:pt x="470380" y="3023315"/>
                  </a:lnTo>
                  <a:lnTo>
                    <a:pt x="0" y="3023315"/>
                  </a:lnTo>
                  <a:close/>
                </a:path>
              </a:pathLst>
            </a:custGeom>
            <a:gradFill flip="y" rotWithShape="1">
              <a:gsLst>
                <a:gs pos="0">
                  <a:schemeClr val="accent2">
                    <a:lumMod val="100000"/>
                  </a:schemeClr>
                </a:gs>
                <a:gs pos="71000">
                  <a:schemeClr val="accent1">
                    <a:lumMod val="100000"/>
                  </a:schemeClr>
                </a:gs>
              </a:gsLst>
              <a:lin ang="2700000" scaled="0"/>
            </a:gradFill>
            <a:effectLst>
              <a:outerShdw blurRad="38100" dist="63500" dir="10800000" algn="bl" rotWithShape="0">
                <a:srgbClr val="000000">
                  <a:alpha val="25000"/>
                </a:srgbClr>
              </a:outerShdw>
            </a:effectLst>
          </p:spPr>
          <p:txBody>
            <a:bodyPr vert="horz" wrap="square" lIns="91440" tIns="45720" rIns="91440" bIns="4572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endParaRPr lang="zh-CN" sz="1800" dirty="0">
                <a:latin typeface="阿里巴巴普惠体" pitchFamily="34" charset="-120"/>
                <a:ea typeface="阿里巴巴普惠体" pitchFamily="34" charset="-122"/>
                <a:cs typeface="阿里巴巴普惠体" pitchFamily="34" charset="-120"/>
              </a:endParaRPr>
            </a:p>
          </p:txBody>
        </p:sp>
        <p:sp>
          <p:nvSpPr>
            <p:cNvPr id="5" name="任意多边形 9"/>
            <p:cNvSpPr/>
            <p:nvPr/>
          </p:nvSpPr>
          <p:spPr>
            <a:xfrm rot="2700000">
              <a:off x="0" y="744354"/>
              <a:ext cx="3981654" cy="3981651"/>
            </a:xfrm>
            <a:custGeom>
              <a:avLst/>
              <a:gdLst/>
              <a:ahLst/>
              <a:cxnLst/>
              <a:rect l="l" t="t" r="r" b="b"/>
              <a:pathLst>
                <a:path w="3023317" h="3023315">
                  <a:moveTo>
                    <a:pt x="0" y="0"/>
                  </a:moveTo>
                  <a:lnTo>
                    <a:pt x="3023317" y="0"/>
                  </a:lnTo>
                  <a:lnTo>
                    <a:pt x="3023317" y="470379"/>
                  </a:lnTo>
                  <a:lnTo>
                    <a:pt x="470380" y="470379"/>
                  </a:lnTo>
                  <a:lnTo>
                    <a:pt x="470380" y="3023315"/>
                  </a:lnTo>
                  <a:lnTo>
                    <a:pt x="0" y="3023315"/>
                  </a:lnTo>
                  <a:close/>
                </a:path>
              </a:pathLst>
            </a:custGeom>
            <a:gradFill flip="y" rotWithShape="1">
              <a:gsLst>
                <a:gs pos="0">
                  <a:schemeClr val="accent2">
                    <a:lumMod val="100000"/>
                  </a:schemeClr>
                </a:gs>
                <a:gs pos="71000">
                  <a:schemeClr val="accent1">
                    <a:lumMod val="100000"/>
                  </a:schemeClr>
                </a:gs>
              </a:gsLst>
              <a:lin ang="1200000" scaled="0"/>
            </a:gradFill>
            <a:effectLst>
              <a:outerShdw blurRad="38100" dist="63500" dir="10800000" algn="bl" rotWithShape="0">
                <a:srgbClr val="000000">
                  <a:alpha val="25000"/>
                </a:srgbClr>
              </a:outerShdw>
            </a:effectLst>
          </p:spPr>
          <p:txBody>
            <a:bodyPr vert="horz" wrap="square" lIns="91440" tIns="45720" rIns="91440" bIns="4572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endParaRPr lang="zh-CN" sz="1800" dirty="0">
                <a:latin typeface="阿里巴巴普惠体" pitchFamily="34" charset="-120"/>
                <a:ea typeface="阿里巴巴普惠体" pitchFamily="34" charset="-122"/>
                <a:cs typeface="阿里巴巴普惠体" pitchFamily="34" charset="-120"/>
              </a:endParaRPr>
            </a:p>
          </p:txBody>
        </p:sp>
      </p:grpSp>
      <p:grpSp>
        <p:nvGrpSpPr>
          <p:cNvPr id="7" name="group"/>
          <p:cNvGrpSpPr/>
          <p:nvPr userDrawn="1"/>
        </p:nvGrpSpPr>
        <p:grpSpPr>
          <a:xfrm>
            <a:off x="9313588" y="-2349996"/>
            <a:ext cx="3049099" cy="3916285"/>
            <a:chOff x="0" y="0"/>
            <a:chExt cx="3049099" cy="3916285"/>
          </a:xfrm>
        </p:grpSpPr>
        <p:sp>
          <p:nvSpPr>
            <p:cNvPr id="8" name="矩形 11"/>
            <p:cNvSpPr/>
            <p:nvPr/>
          </p:nvSpPr>
          <p:spPr>
            <a:xfrm rot="2700000">
              <a:off x="0" y="802185"/>
              <a:ext cx="3049099" cy="3114099"/>
            </a:xfrm>
            <a:prstGeom prst="rect">
              <a:avLst/>
            </a:prstGeom>
            <a:gradFill flip="y" rotWithShape="1">
              <a:gsLst>
                <a:gs pos="21000">
                  <a:schemeClr val="accent1">
                    <a:lumMod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lin ang="1800000" scaled="0"/>
            </a:gradFill>
            <a:effectLst>
              <a:outerShdw blurRad="38100" dist="63500" dir="16200000" algn="bl" rotWithShape="0">
                <a:srgbClr val="000000">
                  <a:alpha val="25000"/>
                </a:srgbClr>
              </a:outerShdw>
            </a:effectLst>
          </p:spPr>
          <p:txBody>
            <a:bodyPr vert="horz" wrap="square" lIns="91440" tIns="45720" rIns="91440" bIns="4572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endParaRPr lang="zh-CN" sz="1800" dirty="0">
                <a:latin typeface="阿里巴巴普惠体" pitchFamily="34" charset="-120"/>
                <a:ea typeface="阿里巴巴普惠体" pitchFamily="34" charset="-122"/>
                <a:cs typeface="阿里巴巴普惠体" pitchFamily="34" charset="-120"/>
              </a:endParaRPr>
            </a:p>
          </p:txBody>
        </p:sp>
        <p:sp>
          <p:nvSpPr>
            <p:cNvPr id="9" name="矩形 12"/>
            <p:cNvSpPr/>
            <p:nvPr/>
          </p:nvSpPr>
          <p:spPr>
            <a:xfrm rot="2700000">
              <a:off x="0" y="0"/>
              <a:ext cx="3049099" cy="3114099"/>
            </a:xfrm>
            <a:prstGeom prst="rect">
              <a:avLst/>
            </a:prstGeom>
            <a:gradFill flip="y" rotWithShape="1">
              <a:gsLst>
                <a:gs pos="21000">
                  <a:schemeClr val="accent1">
                    <a:lumMod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lin ang="1200000" scaled="0"/>
            </a:gradFill>
            <a:effectLst>
              <a:outerShdw blurRad="38100" dist="63500" dir="16200000" algn="bl" rotWithShape="0">
                <a:srgbClr val="000000">
                  <a:alpha val="25000"/>
                </a:srgbClr>
              </a:outerShdw>
            </a:effectLst>
          </p:spPr>
          <p:txBody>
            <a:bodyPr vert="horz" wrap="square" lIns="91440" tIns="45720" rIns="91440" bIns="4572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endParaRPr lang="zh-CN" sz="1800" dirty="0">
                <a:latin typeface="阿里巴巴普惠体" pitchFamily="34" charset="-120"/>
                <a:ea typeface="阿里巴巴普惠体" pitchFamily="34" charset="-122"/>
                <a:cs typeface="阿里巴巴普惠体" pitchFamily="34" charset="-120"/>
              </a:endParaRPr>
            </a:p>
          </p:txBody>
        </p:sp>
      </p:grpSp>
      <p:sp>
        <p:nvSpPr>
          <p:cNvPr id="11" name="直接连接符 40"/>
          <p:cNvSpPr/>
          <p:nvPr userDrawn="1"/>
        </p:nvSpPr>
        <p:spPr>
          <a:xfrm rot="10800000">
            <a:off x="7787579" y="6298496"/>
            <a:ext cx="1843468" cy="0"/>
          </a:xfrm>
          <a:prstGeom prst="line">
            <a:avLst/>
          </a:prstGeom>
          <a:noFill/>
          <a:ln w="25400" cap="flat">
            <a:gradFill flip="y" rotWithShape="1">
              <a:gsLst>
                <a:gs pos="0">
                  <a:schemeClr val="accent1"/>
                </a:gs>
                <a:gs pos="100000">
                  <a:schemeClr val="accent1"/>
                </a:gs>
              </a:gsLst>
              <a:lin ang="0" scaled="0"/>
            </a:gradFill>
            <a:prstDash val="solid"/>
          </a:ln>
        </p:spPr>
      </p:sp>
      <p:sp>
        <p:nvSpPr>
          <p:cNvPr id="10" name="日期"/>
          <p:cNvSpPr>
            <a:spLocks noGrp="1"/>
          </p:cNvSpPr>
          <p:nvPr>
            <p:ph type="body" idx="17827585" hasCustomPrompt="1"/>
            <p:custDataLst>
              <p:tags r:id="rId2"/>
            </p:custDataLst>
          </p:nvPr>
        </p:nvSpPr>
        <p:spPr>
          <a:xfrm>
            <a:off x="182245" y="60960"/>
            <a:ext cx="4801870" cy="457200"/>
          </a:xfrm>
        </p:spPr>
        <p:txBody>
          <a:bodyPr/>
          <a:p>
            <a:pPr algn="l"/>
            <a:r>
              <a:rPr lang="en-US" altLang="en-US">
                <a:solidFill>
                  <a:schemeClr val="accent2">
                    <a:lumMod val="75000"/>
                  </a:schemeClr>
                </a:solidFill>
              </a:rPr>
              <a:t>区外</a:t>
            </a:r>
            <a:r>
              <a:rPr lang="zh-CN" altLang="en-US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创业就业专项工程</a:t>
            </a:r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2"/>
          <p:cNvSpPr/>
          <p:nvPr/>
        </p:nvSpPr>
        <p:spPr>
          <a:xfrm>
            <a:off x="356460" y="294468"/>
            <a:ext cx="11468746" cy="1629582"/>
          </a:xfrm>
          <a:prstGeom prst="rect">
            <a:avLst/>
          </a:prstGeom>
          <a:gradFill flip="y" rotWithShape="1">
            <a:gsLst>
              <a:gs pos="9000">
                <a:schemeClr val="accent1">
                  <a:lumMod val="100000"/>
                </a:schemeClr>
              </a:gs>
              <a:gs pos="87000">
                <a:schemeClr val="accent2">
                  <a:lumMod val="100000"/>
                </a:schemeClr>
              </a:gs>
            </a:gsLst>
            <a:lin ang="2700000" scaled="0"/>
          </a:gra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grpSp>
        <p:nvGrpSpPr>
          <p:cNvPr id="3" name="group"/>
          <p:cNvGrpSpPr/>
          <p:nvPr/>
        </p:nvGrpSpPr>
        <p:grpSpPr>
          <a:xfrm flipV="1">
            <a:off x="-526948" y="-3986646"/>
            <a:ext cx="5245623" cy="6739356"/>
            <a:chOff x="0" y="0"/>
            <a:chExt cx="5245623" cy="6739356"/>
          </a:xfrm>
        </p:grpSpPr>
        <p:sp>
          <p:nvSpPr>
            <p:cNvPr id="4" name="任意多边形 10"/>
            <p:cNvSpPr/>
            <p:nvPr/>
          </p:nvSpPr>
          <p:spPr>
            <a:xfrm rot="2700000">
              <a:off x="778003" y="869337"/>
              <a:ext cx="5245624" cy="3506950"/>
            </a:xfrm>
            <a:custGeom>
              <a:avLst/>
              <a:gdLst/>
              <a:ahLst/>
              <a:cxnLst/>
              <a:rect l="l" t="t" r="r" b="b"/>
              <a:pathLst>
                <a:path w="5245624" h="3506950">
                  <a:moveTo>
                    <a:pt x="0" y="0"/>
                  </a:moveTo>
                  <a:lnTo>
                    <a:pt x="5245624" y="0"/>
                  </a:lnTo>
                  <a:lnTo>
                    <a:pt x="5245624" y="816135"/>
                  </a:lnTo>
                  <a:lnTo>
                    <a:pt x="816135" y="816135"/>
                  </a:lnTo>
                  <a:lnTo>
                    <a:pt x="816135" y="3506950"/>
                  </a:lnTo>
                  <a:lnTo>
                    <a:pt x="0" y="2690815"/>
                  </a:lnTo>
                  <a:close/>
                </a:path>
              </a:pathLst>
            </a:custGeom>
            <a:gradFill flip="y" rotWithShape="1">
              <a:gsLst>
                <a:gs pos="0">
                  <a:schemeClr val="accent2">
                    <a:lumMod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lin ang="2700000" scaled="0"/>
            </a:gradFill>
            <a:effectLst>
              <a:outerShdw blurRad="38100" dist="38100" dir="2700000" algn="bl" rotWithShape="0">
                <a:srgbClr val="000000">
                  <a:alpha val="25000"/>
                </a:srgbClr>
              </a:outerShdw>
            </a:effectLst>
          </p:spPr>
          <p:txBody>
            <a:bodyPr vert="horz" wrap="square" lIns="91440" tIns="45720" rIns="91440" bIns="4572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endParaRPr lang="zh-CN" sz="1800" dirty="0">
                <a:latin typeface="阿里巴巴普惠体" pitchFamily="34" charset="-120"/>
                <a:ea typeface="阿里巴巴普惠体" pitchFamily="34" charset="-122"/>
                <a:cs typeface="阿里巴巴普惠体" pitchFamily="34" charset="-120"/>
              </a:endParaRPr>
            </a:p>
          </p:txBody>
        </p:sp>
        <p:sp>
          <p:nvSpPr>
            <p:cNvPr id="5" name="任意多边形 9"/>
            <p:cNvSpPr/>
            <p:nvPr/>
          </p:nvSpPr>
          <p:spPr>
            <a:xfrm rot="2700000">
              <a:off x="0" y="1493732"/>
              <a:ext cx="5245624" cy="5245623"/>
            </a:xfrm>
            <a:custGeom>
              <a:avLst/>
              <a:gdLst/>
              <a:ahLst/>
              <a:cxnLst/>
              <a:rect l="l" t="t" r="r" b="b"/>
              <a:pathLst>
                <a:path w="3983064" h="3983064">
                  <a:moveTo>
                    <a:pt x="0" y="0"/>
                  </a:moveTo>
                  <a:lnTo>
                    <a:pt x="3983064" y="0"/>
                  </a:lnTo>
                  <a:lnTo>
                    <a:pt x="3983064" y="619701"/>
                  </a:lnTo>
                  <a:lnTo>
                    <a:pt x="619701" y="619701"/>
                  </a:lnTo>
                  <a:lnTo>
                    <a:pt x="619701" y="3983064"/>
                  </a:lnTo>
                  <a:lnTo>
                    <a:pt x="0" y="3983064"/>
                  </a:lnTo>
                  <a:close/>
                </a:path>
              </a:pathLst>
            </a:custGeom>
            <a:gradFill flip="y" rotWithShape="1">
              <a:gsLst>
                <a:gs pos="0">
                  <a:schemeClr val="accent2">
                    <a:lumMod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lin ang="1200000" scaled="0"/>
            </a:gradFill>
            <a:effectLst>
              <a:outerShdw blurRad="38100" dist="38100" dir="2700000" algn="bl" rotWithShape="0">
                <a:srgbClr val="000000">
                  <a:alpha val="25000"/>
                </a:srgbClr>
              </a:outerShdw>
            </a:effectLst>
          </p:spPr>
          <p:txBody>
            <a:bodyPr vert="horz" wrap="square" lIns="91440" tIns="45720" rIns="91440" bIns="4572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endParaRPr lang="zh-CN" sz="1800" dirty="0">
                <a:latin typeface="阿里巴巴普惠体" pitchFamily="34" charset="-120"/>
                <a:ea typeface="阿里巴巴普惠体" pitchFamily="34" charset="-122"/>
                <a:cs typeface="阿里巴巴普惠体" pitchFamily="34" charset="-120"/>
              </a:endParaRPr>
            </a:p>
          </p:txBody>
        </p:sp>
      </p:grpSp>
      <p:grpSp>
        <p:nvGrpSpPr>
          <p:cNvPr id="7" name="group"/>
          <p:cNvGrpSpPr/>
          <p:nvPr/>
        </p:nvGrpSpPr>
        <p:grpSpPr>
          <a:xfrm>
            <a:off x="10667999" y="6052548"/>
            <a:ext cx="1669413" cy="2153346"/>
            <a:chOff x="0" y="0"/>
            <a:chExt cx="1669413" cy="2153346"/>
          </a:xfrm>
        </p:grpSpPr>
        <p:sp>
          <p:nvSpPr>
            <p:cNvPr id="8" name="矩形 11"/>
            <p:cNvSpPr/>
            <p:nvPr/>
          </p:nvSpPr>
          <p:spPr>
            <a:xfrm rot="2700000">
              <a:off x="0" y="0"/>
              <a:ext cx="1669413" cy="1669413"/>
            </a:xfrm>
            <a:prstGeom prst="rect">
              <a:avLst/>
            </a:prstGeom>
            <a:gradFill flip="y" rotWithShape="1">
              <a:gsLst>
                <a:gs pos="0">
                  <a:schemeClr val="accent2">
                    <a:lumMod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lin ang="1800000" scaled="0"/>
            </a:gradFill>
            <a:effectLst>
              <a:outerShdw blurRad="38100" dist="38100" dir="10800000" algn="bl" rotWithShape="0">
                <a:srgbClr val="000000">
                  <a:alpha val="25000"/>
                </a:srgbClr>
              </a:outerShdw>
            </a:effectLst>
          </p:spPr>
          <p:txBody>
            <a:bodyPr vert="horz" wrap="square" lIns="91440" tIns="45720" rIns="91440" bIns="4572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endParaRPr lang="zh-CN" sz="1800" dirty="0">
                <a:latin typeface="阿里巴巴普惠体" pitchFamily="34" charset="-120"/>
                <a:ea typeface="阿里巴巴普惠体" pitchFamily="34" charset="-122"/>
                <a:cs typeface="阿里巴巴普惠体" pitchFamily="34" charset="-120"/>
              </a:endParaRPr>
            </a:p>
          </p:txBody>
        </p:sp>
        <p:sp>
          <p:nvSpPr>
            <p:cNvPr id="9" name="矩形 12"/>
            <p:cNvSpPr/>
            <p:nvPr/>
          </p:nvSpPr>
          <p:spPr>
            <a:xfrm rot="2700000">
              <a:off x="0" y="483933"/>
              <a:ext cx="1669413" cy="1669413"/>
            </a:xfrm>
            <a:prstGeom prst="rect">
              <a:avLst/>
            </a:prstGeom>
            <a:gradFill flip="y" rotWithShape="1">
              <a:gsLst>
                <a:gs pos="0">
                  <a:schemeClr val="accent2">
                    <a:lumMod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lin ang="1200000" scaled="0"/>
            </a:gradFill>
            <a:effectLst>
              <a:outerShdw blurRad="38100" dist="63500" dir="16200000" algn="bl" rotWithShape="0">
                <a:srgbClr val="000000">
                  <a:alpha val="25000"/>
                </a:srgbClr>
              </a:outerShdw>
            </a:effectLst>
          </p:spPr>
          <p:txBody>
            <a:bodyPr vert="horz" wrap="square" lIns="91440" tIns="45720" rIns="91440" bIns="4572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endParaRPr lang="zh-CN" sz="1800" dirty="0">
                <a:latin typeface="阿里巴巴普惠体" pitchFamily="34" charset="-120"/>
                <a:ea typeface="阿里巴巴普惠体" pitchFamily="34" charset="-122"/>
                <a:cs typeface="阿里巴巴普惠体" pitchFamily="34" charset="-120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"/>
          <p:cNvGrpSpPr/>
          <p:nvPr userDrawn="1"/>
        </p:nvGrpSpPr>
        <p:grpSpPr>
          <a:xfrm flipH="1" flipV="1">
            <a:off x="8020050" y="-3437090"/>
            <a:ext cx="5016628" cy="6539015"/>
            <a:chOff x="0" y="0"/>
            <a:chExt cx="5016628" cy="6539015"/>
          </a:xfrm>
        </p:grpSpPr>
        <p:sp>
          <p:nvSpPr>
            <p:cNvPr id="3" name="任意多边形 18"/>
            <p:cNvSpPr/>
            <p:nvPr/>
          </p:nvSpPr>
          <p:spPr>
            <a:xfrm rot="2700000">
              <a:off x="744038" y="831386"/>
              <a:ext cx="5016629" cy="3353856"/>
            </a:xfrm>
            <a:custGeom>
              <a:avLst/>
              <a:gdLst/>
              <a:ahLst/>
              <a:cxnLst/>
              <a:rect l="l" t="t" r="r" b="b"/>
              <a:pathLst>
                <a:path w="5016629" h="3353856">
                  <a:moveTo>
                    <a:pt x="0" y="0"/>
                  </a:moveTo>
                  <a:lnTo>
                    <a:pt x="5016629" y="0"/>
                  </a:lnTo>
                  <a:lnTo>
                    <a:pt x="5016629" y="780507"/>
                  </a:lnTo>
                  <a:lnTo>
                    <a:pt x="780507" y="780507"/>
                  </a:lnTo>
                  <a:lnTo>
                    <a:pt x="780507" y="3353856"/>
                  </a:lnTo>
                  <a:lnTo>
                    <a:pt x="0" y="2573349"/>
                  </a:lnTo>
                  <a:close/>
                </a:path>
              </a:pathLst>
            </a:custGeom>
            <a:gradFill flip="y" rotWithShape="1">
              <a:gsLst>
                <a:gs pos="0">
                  <a:schemeClr val="accent2">
                    <a:lumMod val="100000"/>
                  </a:schemeClr>
                </a:gs>
                <a:gs pos="93000">
                  <a:schemeClr val="accent1">
                    <a:lumMod val="100000"/>
                  </a:schemeClr>
                </a:gs>
              </a:gsLst>
              <a:lin ang="2700000" scaled="0"/>
            </a:gradFill>
            <a:effectLst>
              <a:outerShdw blurRad="38100" dist="38100" dir="2700000" algn="bl" rotWithShape="0">
                <a:srgbClr val="000000">
                  <a:alpha val="25000"/>
                </a:srgbClr>
              </a:outerShdw>
            </a:effectLst>
          </p:spPr>
          <p:txBody>
            <a:bodyPr vert="horz" wrap="square" lIns="91440" tIns="45720" rIns="91440" bIns="4572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endParaRPr lang="zh-CN" sz="1800" dirty="0">
                <a:latin typeface="阿里巴巴普惠体" pitchFamily="34" charset="-120"/>
                <a:ea typeface="阿里巴巴普惠体" pitchFamily="34" charset="-122"/>
                <a:cs typeface="阿里巴巴普惠体" pitchFamily="34" charset="-120"/>
              </a:endParaRPr>
            </a:p>
          </p:txBody>
        </p:sp>
        <p:sp>
          <p:nvSpPr>
            <p:cNvPr id="4" name="任意多边形 19"/>
            <p:cNvSpPr/>
            <p:nvPr/>
          </p:nvSpPr>
          <p:spPr>
            <a:xfrm rot="2700000">
              <a:off x="-1" y="1522386"/>
              <a:ext cx="5016630" cy="5016628"/>
            </a:xfrm>
            <a:custGeom>
              <a:avLst/>
              <a:gdLst/>
              <a:ahLst/>
              <a:cxnLst/>
              <a:rect l="l" t="t" r="r" b="b"/>
              <a:pathLst>
                <a:path w="3809185" h="3809185">
                  <a:moveTo>
                    <a:pt x="0" y="0"/>
                  </a:moveTo>
                  <a:lnTo>
                    <a:pt x="3809185" y="0"/>
                  </a:lnTo>
                  <a:lnTo>
                    <a:pt x="3809185" y="592648"/>
                  </a:lnTo>
                  <a:lnTo>
                    <a:pt x="592648" y="592648"/>
                  </a:lnTo>
                  <a:lnTo>
                    <a:pt x="592648" y="3809185"/>
                  </a:lnTo>
                  <a:lnTo>
                    <a:pt x="0" y="3809185"/>
                  </a:lnTo>
                  <a:close/>
                </a:path>
              </a:pathLst>
            </a:custGeom>
            <a:gradFill flip="y" rotWithShape="1">
              <a:gsLst>
                <a:gs pos="0">
                  <a:schemeClr val="accent2">
                    <a:lumMod val="100000"/>
                  </a:schemeClr>
                </a:gs>
                <a:gs pos="93000">
                  <a:schemeClr val="accent1">
                    <a:lumMod val="100000"/>
                  </a:schemeClr>
                </a:gs>
              </a:gsLst>
              <a:lin ang="1200000" scaled="0"/>
            </a:gradFill>
            <a:effectLst>
              <a:outerShdw blurRad="38100" dist="38100" dir="2700000" algn="bl" rotWithShape="0">
                <a:srgbClr val="000000">
                  <a:alpha val="25000"/>
                </a:srgbClr>
              </a:outerShdw>
            </a:effectLst>
          </p:spPr>
          <p:txBody>
            <a:bodyPr vert="horz" wrap="square" lIns="91440" tIns="45720" rIns="91440" bIns="4572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endParaRPr lang="zh-CN" sz="1800" dirty="0">
                <a:latin typeface="阿里巴巴普惠体" pitchFamily="34" charset="-120"/>
                <a:ea typeface="阿里巴巴普惠体" pitchFamily="34" charset="-122"/>
                <a:cs typeface="阿里巴巴普惠体" pitchFamily="34" charset="-120"/>
              </a:endParaRPr>
            </a:p>
          </p:txBody>
        </p:sp>
      </p:grpSp>
      <p:grpSp>
        <p:nvGrpSpPr>
          <p:cNvPr id="6" name="group"/>
          <p:cNvGrpSpPr/>
          <p:nvPr userDrawn="1"/>
        </p:nvGrpSpPr>
        <p:grpSpPr>
          <a:xfrm>
            <a:off x="300795" y="6033498"/>
            <a:ext cx="1669413" cy="2210496"/>
            <a:chOff x="0" y="0"/>
            <a:chExt cx="1669413" cy="2210496"/>
          </a:xfrm>
        </p:grpSpPr>
        <p:sp>
          <p:nvSpPr>
            <p:cNvPr id="7" name="矩形 22"/>
            <p:cNvSpPr/>
            <p:nvPr/>
          </p:nvSpPr>
          <p:spPr>
            <a:xfrm rot="2700000">
              <a:off x="0" y="0"/>
              <a:ext cx="1669413" cy="1669413"/>
            </a:xfrm>
            <a:prstGeom prst="rect">
              <a:avLst/>
            </a:prstGeom>
            <a:gradFill flip="y" rotWithShape="1">
              <a:gsLst>
                <a:gs pos="0">
                  <a:schemeClr val="accent2">
                    <a:lumMod val="100000"/>
                  </a:schemeClr>
                </a:gs>
                <a:gs pos="93000">
                  <a:schemeClr val="accent1">
                    <a:lumMod val="100000"/>
                  </a:schemeClr>
                </a:gs>
              </a:gsLst>
              <a:lin ang="1800000" scaled="0"/>
            </a:gradFill>
            <a:effectLst>
              <a:outerShdw blurRad="38100" dist="38100" dir="10800000" algn="bl" rotWithShape="0">
                <a:srgbClr val="000000">
                  <a:alpha val="25000"/>
                </a:srgbClr>
              </a:outerShdw>
            </a:effectLst>
          </p:spPr>
          <p:txBody>
            <a:bodyPr vert="horz" wrap="square" lIns="91440" tIns="45720" rIns="91440" bIns="4572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endParaRPr lang="zh-CN" sz="1800" dirty="0">
                <a:latin typeface="阿里巴巴普惠体" pitchFamily="34" charset="-120"/>
                <a:ea typeface="阿里巴巴普惠体" pitchFamily="34" charset="-122"/>
                <a:cs typeface="阿里巴巴普惠体" pitchFamily="34" charset="-120"/>
              </a:endParaRPr>
            </a:p>
          </p:txBody>
        </p:sp>
        <p:sp>
          <p:nvSpPr>
            <p:cNvPr id="8" name="矩形 23"/>
            <p:cNvSpPr/>
            <p:nvPr/>
          </p:nvSpPr>
          <p:spPr>
            <a:xfrm rot="2700000">
              <a:off x="0" y="541084"/>
              <a:ext cx="1669413" cy="1669413"/>
            </a:xfrm>
            <a:prstGeom prst="rect">
              <a:avLst/>
            </a:prstGeom>
            <a:gradFill flip="y" rotWithShape="1">
              <a:gsLst>
                <a:gs pos="0">
                  <a:schemeClr val="accent2">
                    <a:lumMod val="100000"/>
                  </a:schemeClr>
                </a:gs>
                <a:gs pos="93000">
                  <a:schemeClr val="accent1">
                    <a:lumMod val="100000"/>
                  </a:schemeClr>
                </a:gs>
              </a:gsLst>
              <a:lin ang="1200000" scaled="0"/>
            </a:gradFill>
            <a:effectLst>
              <a:outerShdw blurRad="38100" dist="63500" dir="16200000" algn="bl" rotWithShape="0">
                <a:srgbClr val="000000">
                  <a:alpha val="25000"/>
                </a:srgbClr>
              </a:outerShdw>
            </a:effectLst>
          </p:spPr>
          <p:txBody>
            <a:bodyPr vert="horz" wrap="square" lIns="91440" tIns="45720" rIns="91440" bIns="4572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endParaRPr lang="zh-CN" sz="1800" dirty="0">
                <a:latin typeface="阿里巴巴普惠体" pitchFamily="34" charset="-120"/>
                <a:ea typeface="阿里巴巴普惠体" pitchFamily="34" charset="-122"/>
                <a:cs typeface="阿里巴巴普惠体" pitchFamily="34" charset="-120"/>
              </a:endParaRPr>
            </a:p>
          </p:txBody>
        </p:sp>
      </p:grpSp>
      <p:sp>
        <p:nvSpPr>
          <p:cNvPr id="10" name="矩形 26"/>
          <p:cNvSpPr/>
          <p:nvPr userDrawn="1"/>
        </p:nvSpPr>
        <p:spPr>
          <a:xfrm rot="2700000">
            <a:off x="11121926" y="4047057"/>
            <a:ext cx="228161" cy="228161"/>
          </a:xfrm>
          <a:prstGeom prst="rect">
            <a:avLst/>
          </a:prstGeom>
          <a:gradFill flip="y" rotWithShape="1">
            <a:gsLst>
              <a:gs pos="0">
                <a:schemeClr val="accent2">
                  <a:lumMod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lin ang="1800000" scaled="0"/>
          </a:gradFill>
          <a:effectLst>
            <a:outerShdw blurRad="25400" dist="38100" dir="10800000" algn="bl" rotWithShape="0">
              <a:srgbClr val="000000">
                <a:alpha val="15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sp>
        <p:nvSpPr>
          <p:cNvPr id="11" name="矩形 28"/>
          <p:cNvSpPr/>
          <p:nvPr userDrawn="1"/>
        </p:nvSpPr>
        <p:spPr>
          <a:xfrm rot="2700000">
            <a:off x="10632103" y="5875799"/>
            <a:ext cx="366636" cy="366636"/>
          </a:xfrm>
          <a:prstGeom prst="rect">
            <a:avLst/>
          </a:prstGeom>
          <a:noFill/>
          <a:ln w="19050">
            <a:gradFill flip="y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5400000" scaled="0"/>
            </a:gradFill>
          </a:ln>
          <a:effectLst>
            <a:outerShdw blurRad="38100" dist="38100" dir="10800000" algn="bl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sp>
        <p:nvSpPr>
          <p:cNvPr id="12" name="矩形 20"/>
          <p:cNvSpPr/>
          <p:nvPr userDrawn="1"/>
        </p:nvSpPr>
        <p:spPr>
          <a:xfrm rot="2700000">
            <a:off x="1189951" y="1307271"/>
            <a:ext cx="321005" cy="321005"/>
          </a:xfrm>
          <a:prstGeom prst="rect">
            <a:avLst/>
          </a:prstGeom>
          <a:gradFill flip="y" rotWithShape="1">
            <a:gsLst>
              <a:gs pos="0">
                <a:schemeClr val="accent2">
                  <a:lumMod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lin ang="1800000" scaled="0"/>
          </a:gradFill>
          <a:effectLst>
            <a:outerShdw blurRad="25400" dist="38100" dir="10800000" algn="bl" rotWithShape="0">
              <a:srgbClr val="000000">
                <a:alpha val="15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sp>
        <p:nvSpPr>
          <p:cNvPr id="5" name="日期"/>
          <p:cNvSpPr>
            <a:spLocks noGrp="1"/>
          </p:cNvSpPr>
          <p:nvPr>
            <p:ph type="body" idx="17827585" hasCustomPrompt="1"/>
            <p:custDataLst>
              <p:tags r:id="rId2"/>
            </p:custDataLst>
          </p:nvPr>
        </p:nvSpPr>
        <p:spPr>
          <a:xfrm>
            <a:off x="182245" y="60960"/>
            <a:ext cx="4801870" cy="457200"/>
          </a:xfrm>
        </p:spPr>
        <p:txBody>
          <a:bodyPr/>
          <a:p>
            <a:pPr algn="l"/>
            <a:r>
              <a:rPr lang="en-US" altLang="en-US">
                <a:solidFill>
                  <a:schemeClr val="accent2">
                    <a:lumMod val="75000"/>
                  </a:schemeClr>
                </a:solidFill>
              </a:rPr>
              <a:t>区外</a:t>
            </a:r>
            <a:r>
              <a:rPr lang="zh-CN" altLang="en-US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创业就业专项工程</a:t>
            </a:r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"/>
          <p:cNvGrpSpPr/>
          <p:nvPr/>
        </p:nvGrpSpPr>
        <p:grpSpPr>
          <a:xfrm flipV="1">
            <a:off x="-189567" y="-769788"/>
            <a:ext cx="1103967" cy="1438986"/>
            <a:chOff x="0" y="0"/>
            <a:chExt cx="1103967" cy="1438986"/>
          </a:xfrm>
        </p:grpSpPr>
        <p:sp>
          <p:nvSpPr>
            <p:cNvPr id="3" name="任意多边形 5"/>
            <p:cNvSpPr/>
            <p:nvPr/>
          </p:nvSpPr>
          <p:spPr>
            <a:xfrm rot="2700000">
              <a:off x="163735" y="182956"/>
              <a:ext cx="1103967" cy="738055"/>
            </a:xfrm>
            <a:custGeom>
              <a:avLst/>
              <a:gdLst/>
              <a:ahLst/>
              <a:cxnLst/>
              <a:rect l="l" t="t" r="r" b="b"/>
              <a:pathLst>
                <a:path w="1103967" h="738055">
                  <a:moveTo>
                    <a:pt x="0" y="0"/>
                  </a:moveTo>
                  <a:lnTo>
                    <a:pt x="1103967" y="0"/>
                  </a:lnTo>
                  <a:lnTo>
                    <a:pt x="1103967" y="171760"/>
                  </a:lnTo>
                  <a:lnTo>
                    <a:pt x="171760" y="171760"/>
                  </a:lnTo>
                  <a:lnTo>
                    <a:pt x="171760" y="738055"/>
                  </a:lnTo>
                  <a:lnTo>
                    <a:pt x="0" y="566295"/>
                  </a:lnTo>
                  <a:close/>
                </a:path>
              </a:pathLst>
            </a:custGeom>
            <a:gradFill flip="y" rotWithShape="1">
              <a:gsLst>
                <a:gs pos="0">
                  <a:schemeClr val="accent2">
                    <a:lumMod val="100000"/>
                  </a:schemeClr>
                </a:gs>
                <a:gs pos="93000">
                  <a:schemeClr val="accent1">
                    <a:lumMod val="100000"/>
                  </a:schemeClr>
                </a:gs>
              </a:gsLst>
              <a:lin ang="2700000" scaled="0"/>
            </a:gradFill>
            <a:effectLst>
              <a:outerShdw blurRad="38100" dist="38100" dir="2700000" algn="bl" rotWithShape="0">
                <a:srgbClr val="000000">
                  <a:alpha val="25000"/>
                </a:srgbClr>
              </a:outerShdw>
            </a:effectLst>
          </p:spPr>
          <p:txBody>
            <a:bodyPr vert="horz" wrap="square" lIns="91440" tIns="45720" rIns="91440" bIns="4572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endParaRPr lang="zh-CN" sz="1800" dirty="0">
                <a:latin typeface="阿里巴巴普惠体" pitchFamily="34" charset="-120"/>
                <a:ea typeface="阿里巴巴普惠体" pitchFamily="34" charset="-122"/>
                <a:cs typeface="阿里巴巴普惠体" pitchFamily="34" charset="-120"/>
              </a:endParaRPr>
            </a:p>
          </p:txBody>
        </p:sp>
        <p:sp>
          <p:nvSpPr>
            <p:cNvPr id="4" name="任意多边形 6"/>
            <p:cNvSpPr/>
            <p:nvPr/>
          </p:nvSpPr>
          <p:spPr>
            <a:xfrm rot="2700000">
              <a:off x="0" y="335019"/>
              <a:ext cx="1103967" cy="1103967"/>
            </a:xfrm>
            <a:custGeom>
              <a:avLst/>
              <a:gdLst/>
              <a:ahLst/>
              <a:cxnLst/>
              <a:rect l="l" t="t" r="r" b="b"/>
              <a:pathLst>
                <a:path w="838255" h="838255">
                  <a:moveTo>
                    <a:pt x="0" y="0"/>
                  </a:moveTo>
                  <a:lnTo>
                    <a:pt x="838255" y="0"/>
                  </a:lnTo>
                  <a:lnTo>
                    <a:pt x="838255" y="130419"/>
                  </a:lnTo>
                  <a:lnTo>
                    <a:pt x="130419" y="130419"/>
                  </a:lnTo>
                  <a:lnTo>
                    <a:pt x="130419" y="838255"/>
                  </a:lnTo>
                  <a:lnTo>
                    <a:pt x="0" y="838255"/>
                  </a:lnTo>
                  <a:close/>
                </a:path>
              </a:pathLst>
            </a:custGeom>
            <a:gradFill flip="y" rotWithShape="1">
              <a:gsLst>
                <a:gs pos="0">
                  <a:schemeClr val="accent2">
                    <a:lumMod val="100000"/>
                  </a:schemeClr>
                </a:gs>
                <a:gs pos="93000">
                  <a:schemeClr val="accent1">
                    <a:lumMod val="100000"/>
                  </a:schemeClr>
                </a:gs>
              </a:gsLst>
              <a:lin ang="1200000" scaled="0"/>
            </a:gradFill>
            <a:effectLst>
              <a:outerShdw blurRad="38100" dist="38100" dir="2700000" algn="bl" rotWithShape="0">
                <a:srgbClr val="000000">
                  <a:alpha val="25000"/>
                </a:srgbClr>
              </a:outerShdw>
            </a:effectLst>
          </p:spPr>
          <p:txBody>
            <a:bodyPr vert="horz" wrap="square" lIns="91440" tIns="45720" rIns="91440" bIns="4572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endParaRPr lang="zh-CN" sz="1800" dirty="0">
                <a:latin typeface="阿里巴巴普惠体" pitchFamily="34" charset="-120"/>
                <a:ea typeface="阿里巴巴普惠体" pitchFamily="34" charset="-122"/>
                <a:cs typeface="阿里巴巴普惠体" pitchFamily="34" charset="-120"/>
              </a:endParaRPr>
            </a:p>
          </p:txBody>
        </p:sp>
      </p:grpSp>
      <p:grpSp>
        <p:nvGrpSpPr>
          <p:cNvPr id="6" name="group"/>
          <p:cNvGrpSpPr/>
          <p:nvPr/>
        </p:nvGrpSpPr>
        <p:grpSpPr>
          <a:xfrm flipH="1">
            <a:off x="11277503" y="6178988"/>
            <a:ext cx="1103967" cy="1438986"/>
            <a:chOff x="0" y="0"/>
            <a:chExt cx="1103967" cy="1438986"/>
          </a:xfrm>
        </p:grpSpPr>
        <p:sp>
          <p:nvSpPr>
            <p:cNvPr id="7" name="任意多边形 8"/>
            <p:cNvSpPr/>
            <p:nvPr/>
          </p:nvSpPr>
          <p:spPr>
            <a:xfrm rot="2700000">
              <a:off x="163735" y="182956"/>
              <a:ext cx="1103967" cy="738055"/>
            </a:xfrm>
            <a:custGeom>
              <a:avLst/>
              <a:gdLst/>
              <a:ahLst/>
              <a:cxnLst/>
              <a:rect l="l" t="t" r="r" b="b"/>
              <a:pathLst>
                <a:path w="1103967" h="738055">
                  <a:moveTo>
                    <a:pt x="0" y="0"/>
                  </a:moveTo>
                  <a:lnTo>
                    <a:pt x="1103967" y="0"/>
                  </a:lnTo>
                  <a:lnTo>
                    <a:pt x="1103967" y="171760"/>
                  </a:lnTo>
                  <a:lnTo>
                    <a:pt x="171760" y="171760"/>
                  </a:lnTo>
                  <a:lnTo>
                    <a:pt x="171760" y="738055"/>
                  </a:lnTo>
                  <a:lnTo>
                    <a:pt x="0" y="566295"/>
                  </a:lnTo>
                  <a:close/>
                </a:path>
              </a:pathLst>
            </a:custGeom>
            <a:gradFill flip="y" rotWithShape="1">
              <a:gsLst>
                <a:gs pos="0">
                  <a:schemeClr val="accent2">
                    <a:lumMod val="100000"/>
                  </a:schemeClr>
                </a:gs>
                <a:gs pos="93000">
                  <a:schemeClr val="accent1">
                    <a:lumMod val="100000"/>
                  </a:schemeClr>
                </a:gs>
              </a:gsLst>
              <a:lin ang="2700000" scaled="0"/>
            </a:gradFill>
            <a:effectLst>
              <a:outerShdw blurRad="38100" dist="38100" dir="2700000" algn="bl" rotWithShape="0">
                <a:srgbClr val="000000">
                  <a:alpha val="25000"/>
                </a:srgbClr>
              </a:outerShdw>
            </a:effectLst>
          </p:spPr>
          <p:txBody>
            <a:bodyPr vert="horz" wrap="square" lIns="91440" tIns="45720" rIns="91440" bIns="4572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endParaRPr lang="zh-CN" sz="1800" dirty="0">
                <a:latin typeface="阿里巴巴普惠体" pitchFamily="34" charset="-120"/>
                <a:ea typeface="阿里巴巴普惠体" pitchFamily="34" charset="-122"/>
                <a:cs typeface="阿里巴巴普惠体" pitchFamily="34" charset="-120"/>
              </a:endParaRPr>
            </a:p>
          </p:txBody>
        </p:sp>
        <p:sp>
          <p:nvSpPr>
            <p:cNvPr id="8" name="任意多边形 9"/>
            <p:cNvSpPr/>
            <p:nvPr/>
          </p:nvSpPr>
          <p:spPr>
            <a:xfrm rot="2700000">
              <a:off x="0" y="335019"/>
              <a:ext cx="1103967" cy="1103967"/>
            </a:xfrm>
            <a:custGeom>
              <a:avLst/>
              <a:gdLst/>
              <a:ahLst/>
              <a:cxnLst/>
              <a:rect l="l" t="t" r="r" b="b"/>
              <a:pathLst>
                <a:path w="838255" h="838255">
                  <a:moveTo>
                    <a:pt x="0" y="0"/>
                  </a:moveTo>
                  <a:lnTo>
                    <a:pt x="838255" y="0"/>
                  </a:lnTo>
                  <a:lnTo>
                    <a:pt x="838255" y="130419"/>
                  </a:lnTo>
                  <a:lnTo>
                    <a:pt x="130419" y="130419"/>
                  </a:lnTo>
                  <a:lnTo>
                    <a:pt x="130419" y="838255"/>
                  </a:lnTo>
                  <a:lnTo>
                    <a:pt x="0" y="838255"/>
                  </a:lnTo>
                  <a:close/>
                </a:path>
              </a:pathLst>
            </a:custGeom>
            <a:gradFill flip="y" rotWithShape="1">
              <a:gsLst>
                <a:gs pos="0">
                  <a:schemeClr val="accent2">
                    <a:lumMod val="100000"/>
                  </a:schemeClr>
                </a:gs>
                <a:gs pos="93000">
                  <a:schemeClr val="accent1">
                    <a:lumMod val="100000"/>
                  </a:schemeClr>
                </a:gs>
              </a:gsLst>
              <a:lin ang="1200000" scaled="0"/>
            </a:gradFill>
            <a:effectLst>
              <a:outerShdw blurRad="38100" dist="38100" dir="2700000" algn="bl" rotWithShape="0">
                <a:srgbClr val="000000">
                  <a:alpha val="25000"/>
                </a:srgbClr>
              </a:outerShdw>
            </a:effectLst>
          </p:spPr>
          <p:txBody>
            <a:bodyPr vert="horz" wrap="square" lIns="91440" tIns="45720" rIns="91440" bIns="4572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endParaRPr lang="zh-CN" sz="1800" dirty="0">
                <a:latin typeface="阿里巴巴普惠体" pitchFamily="34" charset="-120"/>
                <a:ea typeface="阿里巴巴普惠体" pitchFamily="34" charset="-122"/>
                <a:cs typeface="阿里巴巴普惠体" pitchFamily="34" charset="-120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69232" y="1162594"/>
            <a:ext cx="10443202" cy="4540566"/>
          </a:xfrm>
          <a:prstGeom prst="rect">
            <a:avLst/>
          </a:prstGeom>
          <a:gradFill flip="y" rotWithShape="1">
            <a:gsLst>
              <a:gs pos="0">
                <a:schemeClr val="accent2">
                  <a:lumMod val="100000"/>
                </a:schemeClr>
              </a:gs>
              <a:gs pos="75000">
                <a:schemeClr val="accent1">
                  <a:lumMod val="100000"/>
                </a:schemeClr>
              </a:gs>
            </a:gsLst>
            <a:lin ang="3000000" scaled="0"/>
          </a:gradFill>
          <a:effectLst>
            <a:outerShdw blurRad="38100" dist="38100" dir="2700000" algn="bl" rotWithShape="0">
              <a:srgbClr val="000000">
                <a:alpha val="15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grpSp>
        <p:nvGrpSpPr>
          <p:cNvPr id="3" name="group"/>
          <p:cNvGrpSpPr/>
          <p:nvPr/>
        </p:nvGrpSpPr>
        <p:grpSpPr>
          <a:xfrm>
            <a:off x="-711937" y="5041163"/>
            <a:ext cx="4105598" cy="4726005"/>
            <a:chOff x="0" y="0"/>
            <a:chExt cx="4105598" cy="4726005"/>
          </a:xfrm>
        </p:grpSpPr>
        <p:sp>
          <p:nvSpPr>
            <p:cNvPr id="4" name="任意多边形 8"/>
            <p:cNvSpPr/>
            <p:nvPr/>
          </p:nvSpPr>
          <p:spPr>
            <a:xfrm rot="2700000">
              <a:off x="123944" y="0"/>
              <a:ext cx="3981655" cy="3981651"/>
            </a:xfrm>
            <a:custGeom>
              <a:avLst/>
              <a:gdLst/>
              <a:ahLst/>
              <a:cxnLst/>
              <a:rect l="l" t="t" r="r" b="b"/>
              <a:pathLst>
                <a:path w="3023317" h="3023315">
                  <a:moveTo>
                    <a:pt x="0" y="0"/>
                  </a:moveTo>
                  <a:lnTo>
                    <a:pt x="3023317" y="0"/>
                  </a:lnTo>
                  <a:lnTo>
                    <a:pt x="3023317" y="470379"/>
                  </a:lnTo>
                  <a:lnTo>
                    <a:pt x="470380" y="470379"/>
                  </a:lnTo>
                  <a:lnTo>
                    <a:pt x="470380" y="3023315"/>
                  </a:lnTo>
                  <a:lnTo>
                    <a:pt x="0" y="3023315"/>
                  </a:lnTo>
                  <a:close/>
                </a:path>
              </a:pathLst>
            </a:custGeom>
            <a:gradFill flip="y" rotWithShape="1">
              <a:gsLst>
                <a:gs pos="0">
                  <a:schemeClr val="accent2">
                    <a:lumMod val="100000"/>
                  </a:schemeClr>
                </a:gs>
                <a:gs pos="71000">
                  <a:schemeClr val="accent1">
                    <a:lumMod val="100000"/>
                  </a:schemeClr>
                </a:gs>
              </a:gsLst>
              <a:lin ang="2700000" scaled="0"/>
            </a:gradFill>
            <a:effectLst>
              <a:outerShdw blurRad="38100" dist="63500" dir="10800000" algn="bl" rotWithShape="0">
                <a:srgbClr val="000000">
                  <a:alpha val="25000"/>
                </a:srgbClr>
              </a:outerShdw>
            </a:effectLst>
          </p:spPr>
          <p:txBody>
            <a:bodyPr vert="horz" wrap="square" lIns="91440" tIns="45720" rIns="91440" bIns="4572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endParaRPr lang="zh-CN" sz="1800" dirty="0">
                <a:latin typeface="阿里巴巴普惠体" pitchFamily="34" charset="-120"/>
                <a:ea typeface="阿里巴巴普惠体" pitchFamily="34" charset="-122"/>
                <a:cs typeface="阿里巴巴普惠体" pitchFamily="34" charset="-120"/>
              </a:endParaRPr>
            </a:p>
          </p:txBody>
        </p:sp>
        <p:sp>
          <p:nvSpPr>
            <p:cNvPr id="5" name="任意多边形 9"/>
            <p:cNvSpPr/>
            <p:nvPr/>
          </p:nvSpPr>
          <p:spPr>
            <a:xfrm rot="2700000">
              <a:off x="0" y="744354"/>
              <a:ext cx="3981654" cy="3981651"/>
            </a:xfrm>
            <a:custGeom>
              <a:avLst/>
              <a:gdLst/>
              <a:ahLst/>
              <a:cxnLst/>
              <a:rect l="l" t="t" r="r" b="b"/>
              <a:pathLst>
                <a:path w="3023317" h="3023315">
                  <a:moveTo>
                    <a:pt x="0" y="0"/>
                  </a:moveTo>
                  <a:lnTo>
                    <a:pt x="3023317" y="0"/>
                  </a:lnTo>
                  <a:lnTo>
                    <a:pt x="3023317" y="470379"/>
                  </a:lnTo>
                  <a:lnTo>
                    <a:pt x="470380" y="470379"/>
                  </a:lnTo>
                  <a:lnTo>
                    <a:pt x="470380" y="3023315"/>
                  </a:lnTo>
                  <a:lnTo>
                    <a:pt x="0" y="3023315"/>
                  </a:lnTo>
                  <a:close/>
                </a:path>
              </a:pathLst>
            </a:custGeom>
            <a:gradFill flip="y" rotWithShape="1">
              <a:gsLst>
                <a:gs pos="0">
                  <a:schemeClr val="accent2">
                    <a:lumMod val="100000"/>
                  </a:schemeClr>
                </a:gs>
                <a:gs pos="71000">
                  <a:schemeClr val="accent1">
                    <a:lumMod val="100000"/>
                  </a:schemeClr>
                </a:gs>
              </a:gsLst>
              <a:lin ang="1200000" scaled="0"/>
            </a:gradFill>
            <a:effectLst>
              <a:outerShdw blurRad="38100" dist="63500" dir="10800000" algn="bl" rotWithShape="0">
                <a:srgbClr val="000000">
                  <a:alpha val="25000"/>
                </a:srgbClr>
              </a:outerShdw>
            </a:effectLst>
          </p:spPr>
          <p:txBody>
            <a:bodyPr vert="horz" wrap="square" lIns="91440" tIns="45720" rIns="91440" bIns="4572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endParaRPr lang="zh-CN" sz="1800" dirty="0">
                <a:latin typeface="阿里巴巴普惠体" pitchFamily="34" charset="-120"/>
                <a:ea typeface="阿里巴巴普惠体" pitchFamily="34" charset="-122"/>
                <a:cs typeface="阿里巴巴普惠体" pitchFamily="34" charset="-120"/>
              </a:endParaRPr>
            </a:p>
          </p:txBody>
        </p:sp>
      </p:grpSp>
      <p:grpSp>
        <p:nvGrpSpPr>
          <p:cNvPr id="7" name="group"/>
          <p:cNvGrpSpPr/>
          <p:nvPr/>
        </p:nvGrpSpPr>
        <p:grpSpPr>
          <a:xfrm>
            <a:off x="9313588" y="-2349996"/>
            <a:ext cx="3049099" cy="3916285"/>
            <a:chOff x="0" y="0"/>
            <a:chExt cx="3049099" cy="3916285"/>
          </a:xfrm>
        </p:grpSpPr>
        <p:sp>
          <p:nvSpPr>
            <p:cNvPr id="8" name="矩形 6"/>
            <p:cNvSpPr/>
            <p:nvPr/>
          </p:nvSpPr>
          <p:spPr>
            <a:xfrm rot="2700000">
              <a:off x="0" y="802185"/>
              <a:ext cx="3049099" cy="3114099"/>
            </a:xfrm>
            <a:prstGeom prst="rect">
              <a:avLst/>
            </a:prstGeom>
            <a:gradFill flip="y" rotWithShape="1">
              <a:gsLst>
                <a:gs pos="21000">
                  <a:schemeClr val="accent1">
                    <a:lumMod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lin ang="1800000" scaled="0"/>
            </a:gradFill>
            <a:effectLst>
              <a:outerShdw blurRad="38100" dist="63500" dir="16200000" algn="bl" rotWithShape="0">
                <a:srgbClr val="000000">
                  <a:alpha val="25000"/>
                </a:srgbClr>
              </a:outerShdw>
            </a:effectLst>
          </p:spPr>
          <p:txBody>
            <a:bodyPr vert="horz" wrap="square" lIns="91440" tIns="45720" rIns="91440" bIns="4572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endParaRPr lang="zh-CN" sz="1800" dirty="0">
                <a:latin typeface="阿里巴巴普惠体" pitchFamily="34" charset="-120"/>
                <a:ea typeface="阿里巴巴普惠体" pitchFamily="34" charset="-122"/>
                <a:cs typeface="阿里巴巴普惠体" pitchFamily="34" charset="-120"/>
              </a:endParaRPr>
            </a:p>
          </p:txBody>
        </p:sp>
        <p:sp>
          <p:nvSpPr>
            <p:cNvPr id="9" name="矩形 7"/>
            <p:cNvSpPr/>
            <p:nvPr/>
          </p:nvSpPr>
          <p:spPr>
            <a:xfrm rot="2700000">
              <a:off x="0" y="0"/>
              <a:ext cx="3049099" cy="3114099"/>
            </a:xfrm>
            <a:prstGeom prst="rect">
              <a:avLst/>
            </a:prstGeom>
            <a:gradFill flip="y" rotWithShape="1">
              <a:gsLst>
                <a:gs pos="21000">
                  <a:schemeClr val="accent1">
                    <a:lumMod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lin ang="1200000" scaled="0"/>
            </a:gradFill>
            <a:effectLst>
              <a:outerShdw blurRad="38100" dist="63500" dir="16200000" algn="bl" rotWithShape="0">
                <a:srgbClr val="000000">
                  <a:alpha val="25000"/>
                </a:srgbClr>
              </a:outerShdw>
            </a:effectLst>
          </p:spPr>
          <p:txBody>
            <a:bodyPr vert="horz" wrap="square" lIns="91440" tIns="45720" rIns="91440" bIns="4572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endParaRPr lang="zh-CN" sz="1800" dirty="0">
                <a:latin typeface="阿里巴巴普惠体" pitchFamily="34" charset="-120"/>
                <a:ea typeface="阿里巴巴普惠体" pitchFamily="34" charset="-122"/>
                <a:cs typeface="阿里巴巴普惠体" pitchFamily="34" charset="-120"/>
              </a:endParaRPr>
            </a:p>
          </p:txBody>
        </p:sp>
      </p:grpSp>
      <p:sp>
        <p:nvSpPr>
          <p:cNvPr id="11" name="直接连接符 11"/>
          <p:cNvSpPr/>
          <p:nvPr/>
        </p:nvSpPr>
        <p:spPr>
          <a:xfrm rot="10800000">
            <a:off x="7787579" y="6298496"/>
            <a:ext cx="1843468" cy="0"/>
          </a:xfrm>
          <a:prstGeom prst="line">
            <a:avLst/>
          </a:prstGeom>
          <a:noFill/>
          <a:ln w="25400" cap="flat">
            <a:gradFill flip="y" rotWithShape="1">
              <a:gsLst>
                <a:gs pos="0">
                  <a:schemeClr val="accent1"/>
                </a:gs>
                <a:gs pos="100000">
                  <a:schemeClr val="accent1"/>
                </a:gs>
              </a:gsLst>
              <a:lin ang="0" scaled="0"/>
            </a:gradFill>
            <a:prstDash val="solid"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Layout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/>
          <p:cNvSpPr/>
          <p:nvPr/>
        </p:nvSpPr>
        <p:spPr>
          <a:xfrm>
            <a:off x="869232" y="1162594"/>
            <a:ext cx="10443202" cy="4540566"/>
          </a:xfrm>
          <a:prstGeom prst="rect">
            <a:avLst/>
          </a:prstGeom>
          <a:gradFill flip="y" rotWithShape="1">
            <a:gsLst>
              <a:gs pos="0">
                <a:schemeClr val="accent2">
                  <a:lumMod val="100000"/>
                </a:schemeClr>
              </a:gs>
              <a:gs pos="75000">
                <a:schemeClr val="accent1">
                  <a:lumMod val="100000"/>
                </a:schemeClr>
              </a:gs>
            </a:gsLst>
            <a:lin ang="3000000" scaled="0"/>
          </a:gradFill>
          <a:effectLst>
            <a:outerShdw blurRad="38100" dist="38100" dir="2700000" algn="bl" rotWithShape="0">
              <a:srgbClr val="000000">
                <a:alpha val="15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grpSp>
        <p:nvGrpSpPr>
          <p:cNvPr id="3" name="group"/>
          <p:cNvGrpSpPr/>
          <p:nvPr/>
        </p:nvGrpSpPr>
        <p:grpSpPr>
          <a:xfrm>
            <a:off x="-711937" y="5041163"/>
            <a:ext cx="4105598" cy="4726005"/>
            <a:chOff x="0" y="0"/>
            <a:chExt cx="4105598" cy="4726005"/>
          </a:xfrm>
        </p:grpSpPr>
        <p:sp>
          <p:nvSpPr>
            <p:cNvPr id="4" name="任意多边形 8"/>
            <p:cNvSpPr/>
            <p:nvPr/>
          </p:nvSpPr>
          <p:spPr>
            <a:xfrm rot="2700000">
              <a:off x="123944" y="0"/>
              <a:ext cx="3981655" cy="3981651"/>
            </a:xfrm>
            <a:custGeom>
              <a:avLst/>
              <a:gdLst/>
              <a:ahLst/>
              <a:cxnLst/>
              <a:rect l="l" t="t" r="r" b="b"/>
              <a:pathLst>
                <a:path w="3023317" h="3023315">
                  <a:moveTo>
                    <a:pt x="0" y="0"/>
                  </a:moveTo>
                  <a:lnTo>
                    <a:pt x="3023317" y="0"/>
                  </a:lnTo>
                  <a:lnTo>
                    <a:pt x="3023317" y="470379"/>
                  </a:lnTo>
                  <a:lnTo>
                    <a:pt x="470380" y="470379"/>
                  </a:lnTo>
                  <a:lnTo>
                    <a:pt x="470380" y="3023315"/>
                  </a:lnTo>
                  <a:lnTo>
                    <a:pt x="0" y="3023315"/>
                  </a:lnTo>
                  <a:close/>
                </a:path>
              </a:pathLst>
            </a:custGeom>
            <a:gradFill flip="y" rotWithShape="1">
              <a:gsLst>
                <a:gs pos="0">
                  <a:schemeClr val="accent2">
                    <a:lumMod val="100000"/>
                  </a:schemeClr>
                </a:gs>
                <a:gs pos="71000">
                  <a:schemeClr val="accent1">
                    <a:lumMod val="100000"/>
                  </a:schemeClr>
                </a:gs>
              </a:gsLst>
              <a:lin ang="2700000" scaled="0"/>
            </a:gradFill>
            <a:effectLst>
              <a:outerShdw blurRad="38100" dist="63500" dir="10800000" algn="bl" rotWithShape="0">
                <a:srgbClr val="000000">
                  <a:alpha val="25000"/>
                </a:srgbClr>
              </a:outerShdw>
            </a:effectLst>
          </p:spPr>
          <p:txBody>
            <a:bodyPr vert="horz" wrap="square" lIns="91440" tIns="45720" rIns="91440" bIns="4572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endParaRPr lang="zh-CN" sz="1800" dirty="0">
                <a:latin typeface="阿里巴巴普惠体" pitchFamily="34" charset="-120"/>
                <a:ea typeface="阿里巴巴普惠体" pitchFamily="34" charset="-122"/>
                <a:cs typeface="阿里巴巴普惠体" pitchFamily="34" charset="-120"/>
              </a:endParaRPr>
            </a:p>
          </p:txBody>
        </p:sp>
        <p:sp>
          <p:nvSpPr>
            <p:cNvPr id="5" name="任意多边形 9"/>
            <p:cNvSpPr/>
            <p:nvPr/>
          </p:nvSpPr>
          <p:spPr>
            <a:xfrm rot="2700000">
              <a:off x="0" y="744354"/>
              <a:ext cx="3981654" cy="3981651"/>
            </a:xfrm>
            <a:custGeom>
              <a:avLst/>
              <a:gdLst/>
              <a:ahLst/>
              <a:cxnLst/>
              <a:rect l="l" t="t" r="r" b="b"/>
              <a:pathLst>
                <a:path w="3023317" h="3023315">
                  <a:moveTo>
                    <a:pt x="0" y="0"/>
                  </a:moveTo>
                  <a:lnTo>
                    <a:pt x="3023317" y="0"/>
                  </a:lnTo>
                  <a:lnTo>
                    <a:pt x="3023317" y="470379"/>
                  </a:lnTo>
                  <a:lnTo>
                    <a:pt x="470380" y="470379"/>
                  </a:lnTo>
                  <a:lnTo>
                    <a:pt x="470380" y="3023315"/>
                  </a:lnTo>
                  <a:lnTo>
                    <a:pt x="0" y="3023315"/>
                  </a:lnTo>
                  <a:close/>
                </a:path>
              </a:pathLst>
            </a:custGeom>
            <a:gradFill flip="y" rotWithShape="1">
              <a:gsLst>
                <a:gs pos="0">
                  <a:schemeClr val="accent2">
                    <a:lumMod val="100000"/>
                  </a:schemeClr>
                </a:gs>
                <a:gs pos="71000">
                  <a:schemeClr val="accent1">
                    <a:lumMod val="100000"/>
                  </a:schemeClr>
                </a:gs>
              </a:gsLst>
              <a:lin ang="1200000" scaled="0"/>
            </a:gradFill>
            <a:effectLst>
              <a:outerShdw blurRad="38100" dist="63500" dir="10800000" algn="bl" rotWithShape="0">
                <a:srgbClr val="000000">
                  <a:alpha val="25000"/>
                </a:srgbClr>
              </a:outerShdw>
            </a:effectLst>
          </p:spPr>
          <p:txBody>
            <a:bodyPr vert="horz" wrap="square" lIns="91440" tIns="45720" rIns="91440" bIns="4572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endParaRPr lang="zh-CN" sz="1800" dirty="0">
                <a:latin typeface="阿里巴巴普惠体" pitchFamily="34" charset="-120"/>
                <a:ea typeface="阿里巴巴普惠体" pitchFamily="34" charset="-122"/>
                <a:cs typeface="阿里巴巴普惠体" pitchFamily="34" charset="-120"/>
              </a:endParaRPr>
            </a:p>
          </p:txBody>
        </p:sp>
      </p:grpSp>
      <p:grpSp>
        <p:nvGrpSpPr>
          <p:cNvPr id="7" name="group"/>
          <p:cNvGrpSpPr/>
          <p:nvPr/>
        </p:nvGrpSpPr>
        <p:grpSpPr>
          <a:xfrm>
            <a:off x="9313588" y="-2349996"/>
            <a:ext cx="3049099" cy="3916285"/>
            <a:chOff x="0" y="0"/>
            <a:chExt cx="3049099" cy="3916285"/>
          </a:xfrm>
        </p:grpSpPr>
        <p:sp>
          <p:nvSpPr>
            <p:cNvPr id="8" name="矩形 11"/>
            <p:cNvSpPr/>
            <p:nvPr/>
          </p:nvSpPr>
          <p:spPr>
            <a:xfrm rot="2700000">
              <a:off x="0" y="802185"/>
              <a:ext cx="3049099" cy="3114099"/>
            </a:xfrm>
            <a:prstGeom prst="rect">
              <a:avLst/>
            </a:prstGeom>
            <a:gradFill flip="y" rotWithShape="1">
              <a:gsLst>
                <a:gs pos="21000">
                  <a:schemeClr val="accent1">
                    <a:lumMod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lin ang="1800000" scaled="0"/>
            </a:gradFill>
            <a:effectLst>
              <a:outerShdw blurRad="38100" dist="63500" dir="16200000" algn="bl" rotWithShape="0">
                <a:srgbClr val="000000">
                  <a:alpha val="25000"/>
                </a:srgbClr>
              </a:outerShdw>
            </a:effectLst>
          </p:spPr>
          <p:txBody>
            <a:bodyPr vert="horz" wrap="square" lIns="91440" tIns="45720" rIns="91440" bIns="4572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endParaRPr lang="zh-CN" sz="1800" dirty="0">
                <a:latin typeface="阿里巴巴普惠体" pitchFamily="34" charset="-120"/>
                <a:ea typeface="阿里巴巴普惠体" pitchFamily="34" charset="-122"/>
                <a:cs typeface="阿里巴巴普惠体" pitchFamily="34" charset="-120"/>
              </a:endParaRPr>
            </a:p>
          </p:txBody>
        </p:sp>
        <p:sp>
          <p:nvSpPr>
            <p:cNvPr id="9" name="矩形 12"/>
            <p:cNvSpPr/>
            <p:nvPr/>
          </p:nvSpPr>
          <p:spPr>
            <a:xfrm rot="2700000">
              <a:off x="0" y="0"/>
              <a:ext cx="3049099" cy="3114099"/>
            </a:xfrm>
            <a:prstGeom prst="rect">
              <a:avLst/>
            </a:prstGeom>
            <a:gradFill flip="y" rotWithShape="1">
              <a:gsLst>
                <a:gs pos="21000">
                  <a:schemeClr val="accent1">
                    <a:lumMod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lin ang="1200000" scaled="0"/>
            </a:gradFill>
            <a:effectLst>
              <a:outerShdw blurRad="38100" dist="63500" dir="16200000" algn="bl" rotWithShape="0">
                <a:srgbClr val="000000">
                  <a:alpha val="25000"/>
                </a:srgbClr>
              </a:outerShdw>
            </a:effectLst>
          </p:spPr>
          <p:txBody>
            <a:bodyPr vert="horz" wrap="square" lIns="91440" tIns="45720" rIns="91440" bIns="4572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endParaRPr lang="zh-CN" sz="1800" dirty="0">
                <a:latin typeface="阿里巴巴普惠体" pitchFamily="34" charset="-120"/>
                <a:ea typeface="阿里巴巴普惠体" pitchFamily="34" charset="-122"/>
                <a:cs typeface="阿里巴巴普惠体" pitchFamily="34" charset="-120"/>
              </a:endParaRPr>
            </a:p>
          </p:txBody>
        </p:sp>
      </p:grpSp>
      <p:sp>
        <p:nvSpPr>
          <p:cNvPr id="11" name="直接连接符 40"/>
          <p:cNvSpPr/>
          <p:nvPr/>
        </p:nvSpPr>
        <p:spPr>
          <a:xfrm rot="10800000">
            <a:off x="7787579" y="6298496"/>
            <a:ext cx="1843468" cy="0"/>
          </a:xfrm>
          <a:prstGeom prst="line">
            <a:avLst/>
          </a:prstGeom>
          <a:noFill/>
          <a:ln w="25400" cap="flat">
            <a:gradFill flip="y" rotWithShape="1">
              <a:gsLst>
                <a:gs pos="0">
                  <a:schemeClr val="accent1"/>
                </a:gs>
                <a:gs pos="100000">
                  <a:schemeClr val="accent1"/>
                </a:gs>
              </a:gsLst>
              <a:lin ang="0" scaled="0"/>
            </a:gradFill>
            <a:prstDash val="solid"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2"/>
          <p:cNvSpPr/>
          <p:nvPr/>
        </p:nvSpPr>
        <p:spPr>
          <a:xfrm>
            <a:off x="356460" y="294468"/>
            <a:ext cx="11468746" cy="1629582"/>
          </a:xfrm>
          <a:prstGeom prst="rect">
            <a:avLst/>
          </a:prstGeom>
          <a:gradFill flip="y" rotWithShape="1">
            <a:gsLst>
              <a:gs pos="9000">
                <a:schemeClr val="accent1">
                  <a:lumMod val="100000"/>
                </a:schemeClr>
              </a:gs>
              <a:gs pos="87000">
                <a:schemeClr val="accent2">
                  <a:lumMod val="100000"/>
                </a:schemeClr>
              </a:gs>
            </a:gsLst>
            <a:lin ang="2700000" scaled="0"/>
          </a:gra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grpSp>
        <p:nvGrpSpPr>
          <p:cNvPr id="3" name="group"/>
          <p:cNvGrpSpPr/>
          <p:nvPr/>
        </p:nvGrpSpPr>
        <p:grpSpPr>
          <a:xfrm flipV="1">
            <a:off x="-526948" y="-3986646"/>
            <a:ext cx="5245623" cy="6739356"/>
            <a:chOff x="0" y="0"/>
            <a:chExt cx="5245623" cy="6739356"/>
          </a:xfrm>
        </p:grpSpPr>
        <p:sp>
          <p:nvSpPr>
            <p:cNvPr id="4" name="任意多边形 10"/>
            <p:cNvSpPr/>
            <p:nvPr/>
          </p:nvSpPr>
          <p:spPr>
            <a:xfrm rot="2700000">
              <a:off x="778003" y="869337"/>
              <a:ext cx="5245624" cy="3506950"/>
            </a:xfrm>
            <a:custGeom>
              <a:avLst/>
              <a:gdLst/>
              <a:ahLst/>
              <a:cxnLst/>
              <a:rect l="l" t="t" r="r" b="b"/>
              <a:pathLst>
                <a:path w="5245624" h="3506950">
                  <a:moveTo>
                    <a:pt x="0" y="0"/>
                  </a:moveTo>
                  <a:lnTo>
                    <a:pt x="5245624" y="0"/>
                  </a:lnTo>
                  <a:lnTo>
                    <a:pt x="5245624" y="816135"/>
                  </a:lnTo>
                  <a:lnTo>
                    <a:pt x="816135" y="816135"/>
                  </a:lnTo>
                  <a:lnTo>
                    <a:pt x="816135" y="3506950"/>
                  </a:lnTo>
                  <a:lnTo>
                    <a:pt x="0" y="2690815"/>
                  </a:lnTo>
                  <a:close/>
                </a:path>
              </a:pathLst>
            </a:custGeom>
            <a:gradFill flip="y" rotWithShape="1">
              <a:gsLst>
                <a:gs pos="0">
                  <a:schemeClr val="accent2">
                    <a:lumMod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lin ang="2700000" scaled="0"/>
            </a:gradFill>
            <a:effectLst>
              <a:outerShdw blurRad="38100" dist="38100" dir="2700000" algn="bl" rotWithShape="0">
                <a:srgbClr val="000000">
                  <a:alpha val="25000"/>
                </a:srgbClr>
              </a:outerShdw>
            </a:effectLst>
          </p:spPr>
          <p:txBody>
            <a:bodyPr vert="horz" wrap="square" lIns="91440" tIns="45720" rIns="91440" bIns="4572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endParaRPr lang="zh-CN" sz="1800" dirty="0">
                <a:latin typeface="阿里巴巴普惠体" pitchFamily="34" charset="-120"/>
                <a:ea typeface="阿里巴巴普惠体" pitchFamily="34" charset="-122"/>
                <a:cs typeface="阿里巴巴普惠体" pitchFamily="34" charset="-120"/>
              </a:endParaRPr>
            </a:p>
          </p:txBody>
        </p:sp>
        <p:sp>
          <p:nvSpPr>
            <p:cNvPr id="5" name="任意多边形 9"/>
            <p:cNvSpPr/>
            <p:nvPr/>
          </p:nvSpPr>
          <p:spPr>
            <a:xfrm rot="2700000">
              <a:off x="0" y="1493732"/>
              <a:ext cx="5245624" cy="5245623"/>
            </a:xfrm>
            <a:custGeom>
              <a:avLst/>
              <a:gdLst/>
              <a:ahLst/>
              <a:cxnLst/>
              <a:rect l="l" t="t" r="r" b="b"/>
              <a:pathLst>
                <a:path w="3983064" h="3983064">
                  <a:moveTo>
                    <a:pt x="0" y="0"/>
                  </a:moveTo>
                  <a:lnTo>
                    <a:pt x="3983064" y="0"/>
                  </a:lnTo>
                  <a:lnTo>
                    <a:pt x="3983064" y="619701"/>
                  </a:lnTo>
                  <a:lnTo>
                    <a:pt x="619701" y="619701"/>
                  </a:lnTo>
                  <a:lnTo>
                    <a:pt x="619701" y="3983064"/>
                  </a:lnTo>
                  <a:lnTo>
                    <a:pt x="0" y="3983064"/>
                  </a:lnTo>
                  <a:close/>
                </a:path>
              </a:pathLst>
            </a:custGeom>
            <a:gradFill flip="y" rotWithShape="1">
              <a:gsLst>
                <a:gs pos="0">
                  <a:schemeClr val="accent2">
                    <a:lumMod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lin ang="1200000" scaled="0"/>
            </a:gradFill>
            <a:effectLst>
              <a:outerShdw blurRad="38100" dist="38100" dir="2700000" algn="bl" rotWithShape="0">
                <a:srgbClr val="000000">
                  <a:alpha val="25000"/>
                </a:srgbClr>
              </a:outerShdw>
            </a:effectLst>
          </p:spPr>
          <p:txBody>
            <a:bodyPr vert="horz" wrap="square" lIns="91440" tIns="45720" rIns="91440" bIns="4572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endParaRPr lang="zh-CN" sz="1800" dirty="0">
                <a:latin typeface="阿里巴巴普惠体" pitchFamily="34" charset="-120"/>
                <a:ea typeface="阿里巴巴普惠体" pitchFamily="34" charset="-122"/>
                <a:cs typeface="阿里巴巴普惠体" pitchFamily="34" charset="-120"/>
              </a:endParaRPr>
            </a:p>
          </p:txBody>
        </p:sp>
      </p:grpSp>
      <p:grpSp>
        <p:nvGrpSpPr>
          <p:cNvPr id="7" name="group"/>
          <p:cNvGrpSpPr/>
          <p:nvPr/>
        </p:nvGrpSpPr>
        <p:grpSpPr>
          <a:xfrm>
            <a:off x="10667999" y="6052548"/>
            <a:ext cx="1669413" cy="2153346"/>
            <a:chOff x="0" y="0"/>
            <a:chExt cx="1669413" cy="2153346"/>
          </a:xfrm>
        </p:grpSpPr>
        <p:sp>
          <p:nvSpPr>
            <p:cNvPr id="8" name="矩形 11"/>
            <p:cNvSpPr/>
            <p:nvPr/>
          </p:nvSpPr>
          <p:spPr>
            <a:xfrm rot="2700000">
              <a:off x="0" y="0"/>
              <a:ext cx="1669413" cy="1669413"/>
            </a:xfrm>
            <a:prstGeom prst="rect">
              <a:avLst/>
            </a:prstGeom>
            <a:gradFill flip="y" rotWithShape="1">
              <a:gsLst>
                <a:gs pos="0">
                  <a:schemeClr val="accent2">
                    <a:lumMod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lin ang="1800000" scaled="0"/>
            </a:gradFill>
            <a:effectLst>
              <a:outerShdw blurRad="38100" dist="38100" dir="10800000" algn="bl" rotWithShape="0">
                <a:srgbClr val="000000">
                  <a:alpha val="25000"/>
                </a:srgbClr>
              </a:outerShdw>
            </a:effectLst>
          </p:spPr>
          <p:txBody>
            <a:bodyPr vert="horz" wrap="square" lIns="91440" tIns="45720" rIns="91440" bIns="4572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endParaRPr lang="zh-CN" sz="1800" dirty="0">
                <a:latin typeface="阿里巴巴普惠体" pitchFamily="34" charset="-120"/>
                <a:ea typeface="阿里巴巴普惠体" pitchFamily="34" charset="-122"/>
                <a:cs typeface="阿里巴巴普惠体" pitchFamily="34" charset="-120"/>
              </a:endParaRPr>
            </a:p>
          </p:txBody>
        </p:sp>
        <p:sp>
          <p:nvSpPr>
            <p:cNvPr id="9" name="矩形 12"/>
            <p:cNvSpPr/>
            <p:nvPr/>
          </p:nvSpPr>
          <p:spPr>
            <a:xfrm rot="2700000">
              <a:off x="0" y="483933"/>
              <a:ext cx="1669413" cy="1669413"/>
            </a:xfrm>
            <a:prstGeom prst="rect">
              <a:avLst/>
            </a:prstGeom>
            <a:gradFill flip="y" rotWithShape="1">
              <a:gsLst>
                <a:gs pos="0">
                  <a:schemeClr val="accent2">
                    <a:lumMod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lin ang="1200000" scaled="0"/>
            </a:gradFill>
            <a:effectLst>
              <a:outerShdw blurRad="38100" dist="63500" dir="16200000" algn="bl" rotWithShape="0">
                <a:srgbClr val="000000">
                  <a:alpha val="25000"/>
                </a:srgbClr>
              </a:outerShdw>
            </a:effectLst>
          </p:spPr>
          <p:txBody>
            <a:bodyPr vert="horz" wrap="square" lIns="91440" tIns="45720" rIns="91440" bIns="4572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endParaRPr lang="zh-CN" sz="1800" dirty="0">
                <a:latin typeface="阿里巴巴普惠体" pitchFamily="34" charset="-120"/>
                <a:ea typeface="阿里巴巴普惠体" pitchFamily="34" charset="-122"/>
                <a:cs typeface="阿里巴巴普惠体" pitchFamily="34" charset="-12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4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"/>
          <p:cNvSpPr>
            <a:spLocks noGrp="1"/>
          </p:cNvSpPr>
          <p:nvPr>
            <p:ph type="body" idx="17827585"/>
            <p:custDataLst>
              <p:tags r:id="rId7"/>
            </p:custDataLst>
          </p:nvPr>
        </p:nvSpPr>
        <p:spPr>
          <a:xfrm>
            <a:off x="182245" y="60960"/>
            <a:ext cx="4801870" cy="457200"/>
          </a:xfrm>
        </p:spPr>
        <p:txBody>
          <a:bodyPr/>
          <a:p>
            <a:pPr algn="l"/>
            <a:r>
              <a:rPr lang="en-US" altLang="en-US">
                <a:solidFill>
                  <a:schemeClr val="accent2">
                    <a:lumMod val="75000"/>
                  </a:schemeClr>
                </a:solidFill>
              </a:rPr>
              <a:t>区外</a:t>
            </a:r>
            <a:r>
              <a:rPr lang="zh-CN" altLang="en-US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创业就业专项工程</a:t>
            </a: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6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6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1.xml"/><Relationship Id="rId2" Type="http://schemas.openxmlformats.org/officeDocument/2006/relationships/tags" Target="../tags/tag6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2" Type="http://schemas.openxmlformats.org/officeDocument/2006/relationships/notesSlide" Target="../notesSlides/notesSlide17.xml"/><Relationship Id="rId21" Type="http://schemas.openxmlformats.org/officeDocument/2006/relationships/slideLayout" Target="../slideLayouts/slideLayout5.xml"/><Relationship Id="rId20" Type="http://schemas.openxmlformats.org/officeDocument/2006/relationships/image" Target="../media/image2.png"/><Relationship Id="rId2" Type="http://schemas.openxmlformats.org/officeDocument/2006/relationships/tags" Target="../tags/tag66.xml"/><Relationship Id="rId19" Type="http://schemas.openxmlformats.org/officeDocument/2006/relationships/tags" Target="../tags/tag83.xml"/><Relationship Id="rId18" Type="http://schemas.openxmlformats.org/officeDocument/2006/relationships/tags" Target="../tags/tag82.xml"/><Relationship Id="rId17" Type="http://schemas.openxmlformats.org/officeDocument/2006/relationships/tags" Target="../tags/tag81.xml"/><Relationship Id="rId16" Type="http://schemas.openxmlformats.org/officeDocument/2006/relationships/tags" Target="../tags/tag80.xml"/><Relationship Id="rId15" Type="http://schemas.openxmlformats.org/officeDocument/2006/relationships/tags" Target="../tags/tag79.xml"/><Relationship Id="rId14" Type="http://schemas.openxmlformats.org/officeDocument/2006/relationships/tags" Target="../tags/tag78.xml"/><Relationship Id="rId13" Type="http://schemas.openxmlformats.org/officeDocument/2006/relationships/tags" Target="../tags/tag77.xml"/><Relationship Id="rId12" Type="http://schemas.openxmlformats.org/officeDocument/2006/relationships/tags" Target="../tags/tag76.xml"/><Relationship Id="rId11" Type="http://schemas.openxmlformats.org/officeDocument/2006/relationships/tags" Target="../tags/tag75.xml"/><Relationship Id="rId10" Type="http://schemas.openxmlformats.org/officeDocument/2006/relationships/tags" Target="../tags/tag74.xml"/><Relationship Id="rId1" Type="http://schemas.openxmlformats.org/officeDocument/2006/relationships/tags" Target="../tags/tag6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7" Type="http://schemas.openxmlformats.org/officeDocument/2006/relationships/notesSlide" Target="../notesSlides/notesSlide3.xml"/><Relationship Id="rId26" Type="http://schemas.openxmlformats.org/officeDocument/2006/relationships/slideLayout" Target="../slideLayouts/slideLayout3.xml"/><Relationship Id="rId25" Type="http://schemas.openxmlformats.org/officeDocument/2006/relationships/tags" Target="../tags/tag31.xml"/><Relationship Id="rId24" Type="http://schemas.openxmlformats.org/officeDocument/2006/relationships/tags" Target="../tags/tag30.xml"/><Relationship Id="rId23" Type="http://schemas.openxmlformats.org/officeDocument/2006/relationships/tags" Target="../tags/tag29.xml"/><Relationship Id="rId22" Type="http://schemas.openxmlformats.org/officeDocument/2006/relationships/tags" Target="../tags/tag28.xml"/><Relationship Id="rId21" Type="http://schemas.openxmlformats.org/officeDocument/2006/relationships/tags" Target="../tags/tag27.xml"/><Relationship Id="rId20" Type="http://schemas.openxmlformats.org/officeDocument/2006/relationships/tags" Target="../tags/tag26.xml"/><Relationship Id="rId2" Type="http://schemas.openxmlformats.org/officeDocument/2006/relationships/tags" Target="../tags/tag8.xml"/><Relationship Id="rId19" Type="http://schemas.openxmlformats.org/officeDocument/2006/relationships/tags" Target="../tags/tag25.xml"/><Relationship Id="rId18" Type="http://schemas.openxmlformats.org/officeDocument/2006/relationships/tags" Target="../tags/tag24.xml"/><Relationship Id="rId17" Type="http://schemas.openxmlformats.org/officeDocument/2006/relationships/tags" Target="../tags/tag23.xml"/><Relationship Id="rId16" Type="http://schemas.openxmlformats.org/officeDocument/2006/relationships/tags" Target="../tags/tag22.xml"/><Relationship Id="rId15" Type="http://schemas.openxmlformats.org/officeDocument/2006/relationships/tags" Target="../tags/tag21.xml"/><Relationship Id="rId14" Type="http://schemas.openxmlformats.org/officeDocument/2006/relationships/tags" Target="../tags/tag20.xml"/><Relationship Id="rId13" Type="http://schemas.openxmlformats.org/officeDocument/2006/relationships/tags" Target="../tags/tag19.xml"/><Relationship Id="rId12" Type="http://schemas.openxmlformats.org/officeDocument/2006/relationships/tags" Target="../tags/tag18.xml"/><Relationship Id="rId11" Type="http://schemas.openxmlformats.org/officeDocument/2006/relationships/tags" Target="../tags/tag17.xml"/><Relationship Id="rId10" Type="http://schemas.openxmlformats.org/officeDocument/2006/relationships/tags" Target="../tags/tag16.xml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tags" Target="../tags/tag40.xml"/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2" Type="http://schemas.openxmlformats.org/officeDocument/2006/relationships/notesSlide" Target="../notesSlides/notesSlide5.xml"/><Relationship Id="rId21" Type="http://schemas.openxmlformats.org/officeDocument/2006/relationships/slideLayout" Target="../slideLayouts/slideLayout5.xml"/><Relationship Id="rId20" Type="http://schemas.openxmlformats.org/officeDocument/2006/relationships/tags" Target="../tags/tag52.xml"/><Relationship Id="rId2" Type="http://schemas.openxmlformats.org/officeDocument/2006/relationships/tags" Target="../tags/tag34.xml"/><Relationship Id="rId19" Type="http://schemas.openxmlformats.org/officeDocument/2006/relationships/tags" Target="../tags/tag51.xml"/><Relationship Id="rId18" Type="http://schemas.openxmlformats.org/officeDocument/2006/relationships/tags" Target="../tags/tag50.xml"/><Relationship Id="rId17" Type="http://schemas.openxmlformats.org/officeDocument/2006/relationships/tags" Target="../tags/tag49.xml"/><Relationship Id="rId16" Type="http://schemas.openxmlformats.org/officeDocument/2006/relationships/tags" Target="../tags/tag48.xml"/><Relationship Id="rId15" Type="http://schemas.openxmlformats.org/officeDocument/2006/relationships/tags" Target="../tags/tag47.xml"/><Relationship Id="rId14" Type="http://schemas.openxmlformats.org/officeDocument/2006/relationships/tags" Target="../tags/tag46.xml"/><Relationship Id="rId13" Type="http://schemas.openxmlformats.org/officeDocument/2006/relationships/tags" Target="../tags/tag45.xml"/><Relationship Id="rId12" Type="http://schemas.openxmlformats.org/officeDocument/2006/relationships/tags" Target="../tags/tag44.xml"/><Relationship Id="rId11" Type="http://schemas.openxmlformats.org/officeDocument/2006/relationships/tags" Target="../tags/tag43.xml"/><Relationship Id="rId10" Type="http://schemas.openxmlformats.org/officeDocument/2006/relationships/tags" Target="../tags/tag42.xml"/><Relationship Id="rId1" Type="http://schemas.openxmlformats.org/officeDocument/2006/relationships/tags" Target="../tags/tag33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tags" Target="../tags/tag60.xml"/><Relationship Id="rId7" Type="http://schemas.openxmlformats.org/officeDocument/2006/relationships/tags" Target="../tags/tag59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0" Type="http://schemas.openxmlformats.org/officeDocument/2006/relationships/notesSlide" Target="../notesSlides/notesSlide6.xml"/><Relationship Id="rId1" Type="http://schemas.openxmlformats.org/officeDocument/2006/relationships/tags" Target="../tags/tag5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25"/>
          <p:cNvSpPr/>
          <p:nvPr/>
        </p:nvSpPr>
        <p:spPr>
          <a:xfrm>
            <a:off x="9995816" y="6162821"/>
            <a:ext cx="283662" cy="283662"/>
          </a:xfrm>
          <a:prstGeom prst="ellipse">
            <a:avLst/>
          </a:prstGeom>
          <a:gradFill flip="y" rotWithShape="1">
            <a:gsLst>
              <a:gs pos="0">
                <a:schemeClr val="accent2">
                  <a:lumMod val="100000"/>
                </a:schemeClr>
              </a:gs>
              <a:gs pos="88000">
                <a:schemeClr val="accent1">
                  <a:lumMod val="100000"/>
                </a:schemeClr>
              </a:gs>
            </a:gsLst>
            <a:lin ang="2700000" scaled="0"/>
          </a:gra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sp>
        <p:nvSpPr>
          <p:cNvPr id="3" name="椭圆 28"/>
          <p:cNvSpPr/>
          <p:nvPr/>
        </p:nvSpPr>
        <p:spPr>
          <a:xfrm>
            <a:off x="10441155" y="6172078"/>
            <a:ext cx="265148" cy="265148"/>
          </a:xfrm>
          <a:prstGeom prst="ellipse">
            <a:avLst/>
          </a:prstGeom>
          <a:gradFill flip="y" rotWithShape="1">
            <a:gsLst>
              <a:gs pos="0">
                <a:schemeClr val="accent2">
                  <a:lumMod val="100000"/>
                </a:schemeClr>
              </a:gs>
              <a:gs pos="88000">
                <a:schemeClr val="accent1">
                  <a:lumMod val="100000"/>
                </a:schemeClr>
              </a:gs>
            </a:gsLst>
            <a:lin ang="2700000" scaled="0"/>
          </a:gra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sp>
        <p:nvSpPr>
          <p:cNvPr id="4" name="椭圆 31"/>
          <p:cNvSpPr/>
          <p:nvPr/>
        </p:nvSpPr>
        <p:spPr>
          <a:xfrm>
            <a:off x="10867980" y="6172078"/>
            <a:ext cx="265148" cy="265148"/>
          </a:xfrm>
          <a:prstGeom prst="ellipse">
            <a:avLst/>
          </a:prstGeom>
          <a:gradFill flip="y" rotWithShape="1">
            <a:gsLst>
              <a:gs pos="0">
                <a:schemeClr val="accent2">
                  <a:lumMod val="100000"/>
                </a:schemeClr>
              </a:gs>
              <a:gs pos="88000">
                <a:schemeClr val="accent1">
                  <a:lumMod val="100000"/>
                </a:schemeClr>
              </a:gs>
            </a:gsLst>
            <a:lin ang="2700000" scaled="0"/>
          </a:gra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sp>
        <p:nvSpPr>
          <p:cNvPr id="5" name="椭圆 10"/>
          <p:cNvSpPr/>
          <p:nvPr/>
        </p:nvSpPr>
        <p:spPr>
          <a:xfrm>
            <a:off x="11294804" y="6172078"/>
            <a:ext cx="265148" cy="265148"/>
          </a:xfrm>
          <a:prstGeom prst="ellipse">
            <a:avLst/>
          </a:prstGeom>
          <a:gradFill flip="y" rotWithShape="1">
            <a:gsLst>
              <a:gs pos="0">
                <a:schemeClr val="accent2">
                  <a:lumMod val="100000"/>
                </a:schemeClr>
              </a:gs>
              <a:gs pos="88000">
                <a:schemeClr val="accent1">
                  <a:lumMod val="100000"/>
                </a:schemeClr>
              </a:gs>
            </a:gsLst>
            <a:lin ang="2700000" scaled="0"/>
          </a:gra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sp>
        <p:nvSpPr>
          <p:cNvPr id="6" name="文本框 14"/>
          <p:cNvSpPr/>
          <p:nvPr/>
        </p:nvSpPr>
        <p:spPr>
          <a:xfrm>
            <a:off x="1352550" y="2421255"/>
            <a:ext cx="9353550" cy="1043940"/>
          </a:xfrm>
          <a:prstGeom prst="rect">
            <a:avLst/>
          </a:prstGeom>
          <a:noFill/>
          <a:effectLst>
            <a:outerShdw blurRad="33867" dist="25400" dir="2700000" algn="bl" rotWithShape="0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marL="0" indent="0" algn="dist">
              <a:lnSpc>
                <a:spcPct val="100000"/>
              </a:lnSpc>
              <a:buNone/>
            </a:pPr>
            <a:r>
              <a:rPr lang="zh-CN" altLang="en-US" sz="5400" b="1" u="none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区外创业就业政策宣导</a:t>
            </a:r>
            <a:endParaRPr lang="zh-CN" altLang="en-US" sz="5400" b="1" u="none" dirty="0">
              <a:solidFill>
                <a:schemeClr val="bg1"/>
              </a:solidFill>
              <a:uFill>
                <a:solidFill>
                  <a:schemeClr val="bg1"/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7" name="圆角矩形 17"/>
          <p:cNvSpPr/>
          <p:nvPr/>
        </p:nvSpPr>
        <p:spPr>
          <a:xfrm>
            <a:off x="4478649" y="4728994"/>
            <a:ext cx="3220720" cy="24193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25400" dist="63500" dir="2700000" algn="bl" rotWithShape="0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1400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主讲人：刘翔</a:t>
            </a:r>
            <a:r>
              <a:rPr lang="en-US" altLang="zh-CN" sz="1400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     2025/8</a:t>
            </a:r>
            <a:endParaRPr lang="en-US" altLang="zh-CN" sz="1400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9" name="img-icon"/>
          <p:cNvSpPr/>
          <p:nvPr/>
        </p:nvSpPr>
        <p:spPr>
          <a:xfrm>
            <a:off x="10048638" y="6241784"/>
            <a:ext cx="183874" cy="126259"/>
          </a:xfrm>
          <a:custGeom>
            <a:avLst/>
            <a:gdLst/>
            <a:ahLst/>
            <a:cxnLst/>
            <a:rect l="l" t="t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sp>
        <p:nvSpPr>
          <p:cNvPr id="10" name="img-icon"/>
          <p:cNvSpPr/>
          <p:nvPr/>
        </p:nvSpPr>
        <p:spPr>
          <a:xfrm>
            <a:off x="10503954" y="6250699"/>
            <a:ext cx="143059" cy="121837"/>
          </a:xfrm>
          <a:custGeom>
            <a:avLst/>
            <a:gdLst/>
            <a:ahLst/>
            <a:cxnLst/>
            <a:rect l="l" t="t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sp>
        <p:nvSpPr>
          <p:cNvPr id="11" name="img-icon"/>
          <p:cNvSpPr/>
          <p:nvPr/>
        </p:nvSpPr>
        <p:spPr>
          <a:xfrm>
            <a:off x="10930822" y="6237010"/>
            <a:ext cx="140461" cy="139923"/>
          </a:xfrm>
          <a:custGeom>
            <a:avLst/>
            <a:gdLst/>
            <a:ahLst/>
            <a:cxnLst/>
            <a:rect l="l" t="t" r="r" b="b"/>
            <a:pathLst>
              <a:path w="954" h="944">
                <a:moveTo>
                  <a:pt x="813" y="764"/>
                </a:moveTo>
                <a:cubicBezTo>
                  <a:pt x="840" y="764"/>
                  <a:pt x="862" y="786"/>
                  <a:pt x="862" y="813"/>
                </a:cubicBezTo>
                <a:cubicBezTo>
                  <a:pt x="862" y="841"/>
                  <a:pt x="840" y="863"/>
                  <a:pt x="813" y="863"/>
                </a:cubicBezTo>
                <a:cubicBezTo>
                  <a:pt x="786" y="863"/>
                  <a:pt x="763" y="841"/>
                  <a:pt x="763" y="813"/>
                </a:cubicBezTo>
                <a:cubicBezTo>
                  <a:pt x="763" y="786"/>
                  <a:pt x="786" y="764"/>
                  <a:pt x="813" y="764"/>
                </a:cubicBezTo>
                <a:close/>
                <a:moveTo>
                  <a:pt x="625" y="549"/>
                </a:moveTo>
                <a:lnTo>
                  <a:pt x="637" y="574"/>
                </a:lnTo>
                <a:lnTo>
                  <a:pt x="611" y="601"/>
                </a:lnTo>
                <a:lnTo>
                  <a:pt x="586" y="625"/>
                </a:lnTo>
                <a:cubicBezTo>
                  <a:pt x="571" y="640"/>
                  <a:pt x="554" y="651"/>
                  <a:pt x="535" y="658"/>
                </a:cubicBezTo>
                <a:lnTo>
                  <a:pt x="703" y="826"/>
                </a:lnTo>
                <a:lnTo>
                  <a:pt x="782" y="932"/>
                </a:lnTo>
                <a:lnTo>
                  <a:pt x="824" y="943"/>
                </a:lnTo>
                <a:lnTo>
                  <a:pt x="941" y="826"/>
                </a:lnTo>
                <a:lnTo>
                  <a:pt x="930" y="783"/>
                </a:lnTo>
                <a:lnTo>
                  <a:pt x="824" y="704"/>
                </a:lnTo>
                <a:lnTo>
                  <a:pt x="666" y="546"/>
                </a:lnTo>
                <a:lnTo>
                  <a:pt x="650" y="561"/>
                </a:lnTo>
                <a:lnTo>
                  <a:pt x="625" y="549"/>
                </a:lnTo>
                <a:close/>
                <a:moveTo>
                  <a:pt x="345" y="335"/>
                </a:moveTo>
                <a:lnTo>
                  <a:pt x="372" y="308"/>
                </a:lnTo>
                <a:lnTo>
                  <a:pt x="397" y="321"/>
                </a:lnTo>
                <a:lnTo>
                  <a:pt x="384" y="296"/>
                </a:lnTo>
                <a:lnTo>
                  <a:pt x="411" y="269"/>
                </a:lnTo>
                <a:lnTo>
                  <a:pt x="414" y="266"/>
                </a:lnTo>
                <a:cubicBezTo>
                  <a:pt x="420" y="251"/>
                  <a:pt x="423" y="235"/>
                  <a:pt x="423" y="221"/>
                </a:cubicBezTo>
                <a:cubicBezTo>
                  <a:pt x="423" y="108"/>
                  <a:pt x="316" y="0"/>
                  <a:pt x="204" y="1"/>
                </a:cubicBezTo>
                <a:cubicBezTo>
                  <a:pt x="203" y="1"/>
                  <a:pt x="191" y="14"/>
                  <a:pt x="184" y="21"/>
                </a:cubicBezTo>
                <a:cubicBezTo>
                  <a:pt x="274" y="111"/>
                  <a:pt x="266" y="96"/>
                  <a:pt x="266" y="151"/>
                </a:cubicBezTo>
                <a:cubicBezTo>
                  <a:pt x="266" y="196"/>
                  <a:pt x="195" y="267"/>
                  <a:pt x="151" y="267"/>
                </a:cubicBezTo>
                <a:cubicBezTo>
                  <a:pt x="94" y="267"/>
                  <a:pt x="112" y="276"/>
                  <a:pt x="20" y="184"/>
                </a:cubicBezTo>
                <a:cubicBezTo>
                  <a:pt x="13" y="191"/>
                  <a:pt x="1" y="204"/>
                  <a:pt x="1" y="204"/>
                </a:cubicBezTo>
                <a:cubicBezTo>
                  <a:pt x="2" y="316"/>
                  <a:pt x="108" y="424"/>
                  <a:pt x="220" y="424"/>
                </a:cubicBezTo>
                <a:cubicBezTo>
                  <a:pt x="240" y="424"/>
                  <a:pt x="262" y="417"/>
                  <a:pt x="284" y="406"/>
                </a:cubicBezTo>
                <a:lnTo>
                  <a:pt x="288" y="411"/>
                </a:lnTo>
                <a:cubicBezTo>
                  <a:pt x="295" y="392"/>
                  <a:pt x="305" y="375"/>
                  <a:pt x="320" y="360"/>
                </a:cubicBezTo>
                <a:lnTo>
                  <a:pt x="345" y="335"/>
                </a:lnTo>
                <a:close/>
                <a:moveTo>
                  <a:pt x="920" y="91"/>
                </a:moveTo>
                <a:lnTo>
                  <a:pt x="854" y="26"/>
                </a:lnTo>
                <a:cubicBezTo>
                  <a:pt x="837" y="9"/>
                  <a:pt x="814" y="0"/>
                  <a:pt x="791" y="0"/>
                </a:cubicBezTo>
                <a:cubicBezTo>
                  <a:pt x="768" y="0"/>
                  <a:pt x="746" y="9"/>
                  <a:pt x="728" y="26"/>
                </a:cubicBezTo>
                <a:lnTo>
                  <a:pt x="448" y="306"/>
                </a:lnTo>
                <a:cubicBezTo>
                  <a:pt x="457" y="323"/>
                  <a:pt x="450" y="348"/>
                  <a:pt x="437" y="361"/>
                </a:cubicBezTo>
                <a:cubicBezTo>
                  <a:pt x="428" y="370"/>
                  <a:pt x="413" y="376"/>
                  <a:pt x="399" y="376"/>
                </a:cubicBezTo>
                <a:cubicBezTo>
                  <a:pt x="393" y="376"/>
                  <a:pt x="387" y="375"/>
                  <a:pt x="382" y="372"/>
                </a:cubicBezTo>
                <a:lnTo>
                  <a:pt x="357" y="397"/>
                </a:lnTo>
                <a:cubicBezTo>
                  <a:pt x="323" y="432"/>
                  <a:pt x="323" y="488"/>
                  <a:pt x="357" y="523"/>
                </a:cubicBezTo>
                <a:lnTo>
                  <a:pt x="362" y="527"/>
                </a:lnTo>
                <a:lnTo>
                  <a:pt x="143" y="746"/>
                </a:lnTo>
                <a:lnTo>
                  <a:pt x="85" y="768"/>
                </a:lnTo>
                <a:lnTo>
                  <a:pt x="0" y="889"/>
                </a:lnTo>
                <a:lnTo>
                  <a:pt x="55" y="944"/>
                </a:lnTo>
                <a:lnTo>
                  <a:pt x="176" y="859"/>
                </a:lnTo>
                <a:lnTo>
                  <a:pt x="198" y="800"/>
                </a:lnTo>
                <a:lnTo>
                  <a:pt x="416" y="582"/>
                </a:lnTo>
                <a:lnTo>
                  <a:pt x="423" y="588"/>
                </a:lnTo>
                <a:cubicBezTo>
                  <a:pt x="440" y="606"/>
                  <a:pt x="463" y="614"/>
                  <a:pt x="486" y="614"/>
                </a:cubicBezTo>
                <a:cubicBezTo>
                  <a:pt x="509" y="614"/>
                  <a:pt x="531" y="606"/>
                  <a:pt x="549" y="588"/>
                </a:cubicBezTo>
                <a:lnTo>
                  <a:pt x="574" y="564"/>
                </a:lnTo>
                <a:cubicBezTo>
                  <a:pt x="565" y="547"/>
                  <a:pt x="572" y="522"/>
                  <a:pt x="585" y="509"/>
                </a:cubicBezTo>
                <a:cubicBezTo>
                  <a:pt x="594" y="500"/>
                  <a:pt x="609" y="494"/>
                  <a:pt x="622" y="494"/>
                </a:cubicBezTo>
                <a:cubicBezTo>
                  <a:pt x="629" y="494"/>
                  <a:pt x="634" y="495"/>
                  <a:pt x="639" y="498"/>
                </a:cubicBezTo>
                <a:lnTo>
                  <a:pt x="920" y="217"/>
                </a:lnTo>
                <a:cubicBezTo>
                  <a:pt x="954" y="183"/>
                  <a:pt x="954" y="126"/>
                  <a:pt x="920" y="9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sp>
        <p:nvSpPr>
          <p:cNvPr id="12" name="img-icon"/>
          <p:cNvSpPr/>
          <p:nvPr/>
        </p:nvSpPr>
        <p:spPr>
          <a:xfrm>
            <a:off x="11375669" y="6237018"/>
            <a:ext cx="120466" cy="129673"/>
          </a:xfrm>
          <a:custGeom>
            <a:avLst/>
            <a:gdLst/>
            <a:ahLst/>
            <a:cxnLst/>
            <a:rect l="l" t="t" r="r" b="b"/>
            <a:pathLst>
              <a:path w="847" h="903">
                <a:moveTo>
                  <a:pt x="217" y="100"/>
                </a:moveTo>
                <a:cubicBezTo>
                  <a:pt x="217" y="121"/>
                  <a:pt x="234" y="138"/>
                  <a:pt x="255" y="138"/>
                </a:cubicBezTo>
                <a:lnTo>
                  <a:pt x="517" y="138"/>
                </a:lnTo>
                <a:cubicBezTo>
                  <a:pt x="538" y="138"/>
                  <a:pt x="555" y="121"/>
                  <a:pt x="555" y="100"/>
                </a:cubicBezTo>
                <a:cubicBezTo>
                  <a:pt x="555" y="79"/>
                  <a:pt x="538" y="61"/>
                  <a:pt x="517" y="61"/>
                </a:cubicBezTo>
                <a:lnTo>
                  <a:pt x="448" y="61"/>
                </a:lnTo>
                <a:cubicBezTo>
                  <a:pt x="448" y="27"/>
                  <a:pt x="420" y="0"/>
                  <a:pt x="386" y="0"/>
                </a:cubicBezTo>
                <a:cubicBezTo>
                  <a:pt x="352" y="0"/>
                  <a:pt x="324" y="27"/>
                  <a:pt x="324" y="61"/>
                </a:cubicBezTo>
                <a:lnTo>
                  <a:pt x="255" y="61"/>
                </a:lnTo>
                <a:cubicBezTo>
                  <a:pt x="234" y="61"/>
                  <a:pt x="217" y="79"/>
                  <a:pt x="217" y="100"/>
                </a:cubicBezTo>
                <a:close/>
                <a:moveTo>
                  <a:pt x="686" y="777"/>
                </a:moveTo>
                <a:cubicBezTo>
                  <a:pt x="689" y="780"/>
                  <a:pt x="693" y="782"/>
                  <a:pt x="697" y="782"/>
                </a:cubicBezTo>
                <a:cubicBezTo>
                  <a:pt x="702" y="782"/>
                  <a:pt x="706" y="780"/>
                  <a:pt x="709" y="777"/>
                </a:cubicBezTo>
                <a:cubicBezTo>
                  <a:pt x="715" y="771"/>
                  <a:pt x="715" y="761"/>
                  <a:pt x="709" y="755"/>
                </a:cubicBezTo>
                <a:lnTo>
                  <a:pt x="660" y="706"/>
                </a:lnTo>
                <a:lnTo>
                  <a:pt x="660" y="586"/>
                </a:lnTo>
                <a:cubicBezTo>
                  <a:pt x="660" y="577"/>
                  <a:pt x="653" y="570"/>
                  <a:pt x="644" y="570"/>
                </a:cubicBezTo>
                <a:cubicBezTo>
                  <a:pt x="636" y="570"/>
                  <a:pt x="629" y="577"/>
                  <a:pt x="629" y="586"/>
                </a:cubicBezTo>
                <a:lnTo>
                  <a:pt x="629" y="713"/>
                </a:lnTo>
                <a:cubicBezTo>
                  <a:pt x="629" y="714"/>
                  <a:pt x="629" y="715"/>
                  <a:pt x="629" y="716"/>
                </a:cubicBezTo>
                <a:cubicBezTo>
                  <a:pt x="629" y="716"/>
                  <a:pt x="629" y="717"/>
                  <a:pt x="629" y="717"/>
                </a:cubicBezTo>
                <a:cubicBezTo>
                  <a:pt x="629" y="718"/>
                  <a:pt x="630" y="718"/>
                  <a:pt x="630" y="719"/>
                </a:cubicBezTo>
                <a:cubicBezTo>
                  <a:pt x="630" y="719"/>
                  <a:pt x="630" y="720"/>
                  <a:pt x="631" y="720"/>
                </a:cubicBezTo>
                <a:cubicBezTo>
                  <a:pt x="631" y="721"/>
                  <a:pt x="631" y="721"/>
                  <a:pt x="631" y="722"/>
                </a:cubicBezTo>
                <a:cubicBezTo>
                  <a:pt x="632" y="722"/>
                  <a:pt x="632" y="723"/>
                  <a:pt x="633" y="724"/>
                </a:cubicBezTo>
                <a:cubicBezTo>
                  <a:pt x="633" y="724"/>
                  <a:pt x="633" y="724"/>
                  <a:pt x="633" y="724"/>
                </a:cubicBezTo>
                <a:lnTo>
                  <a:pt x="686" y="777"/>
                </a:lnTo>
                <a:close/>
                <a:moveTo>
                  <a:pt x="807" y="596"/>
                </a:moveTo>
                <a:cubicBezTo>
                  <a:pt x="777" y="552"/>
                  <a:pt x="733" y="523"/>
                  <a:pt x="681" y="513"/>
                </a:cubicBezTo>
                <a:cubicBezTo>
                  <a:pt x="669" y="511"/>
                  <a:pt x="657" y="510"/>
                  <a:pt x="644" y="510"/>
                </a:cubicBezTo>
                <a:cubicBezTo>
                  <a:pt x="550" y="510"/>
                  <a:pt x="469" y="577"/>
                  <a:pt x="451" y="669"/>
                </a:cubicBezTo>
                <a:cubicBezTo>
                  <a:pt x="431" y="776"/>
                  <a:pt x="501" y="879"/>
                  <a:pt x="607" y="899"/>
                </a:cubicBezTo>
                <a:cubicBezTo>
                  <a:pt x="620" y="902"/>
                  <a:pt x="632" y="903"/>
                  <a:pt x="645" y="903"/>
                </a:cubicBezTo>
                <a:cubicBezTo>
                  <a:pt x="739" y="903"/>
                  <a:pt x="820" y="836"/>
                  <a:pt x="837" y="743"/>
                </a:cubicBezTo>
                <a:cubicBezTo>
                  <a:pt x="847" y="692"/>
                  <a:pt x="836" y="639"/>
                  <a:pt x="807" y="596"/>
                </a:cubicBezTo>
                <a:close/>
                <a:moveTo>
                  <a:pt x="808" y="737"/>
                </a:moveTo>
                <a:lnTo>
                  <a:pt x="808" y="737"/>
                </a:lnTo>
                <a:cubicBezTo>
                  <a:pt x="793" y="816"/>
                  <a:pt x="724" y="872"/>
                  <a:pt x="645" y="872"/>
                </a:cubicBezTo>
                <a:cubicBezTo>
                  <a:pt x="634" y="872"/>
                  <a:pt x="624" y="871"/>
                  <a:pt x="613" y="869"/>
                </a:cubicBezTo>
                <a:cubicBezTo>
                  <a:pt x="523" y="852"/>
                  <a:pt x="464" y="765"/>
                  <a:pt x="481" y="675"/>
                </a:cubicBezTo>
                <a:cubicBezTo>
                  <a:pt x="496" y="597"/>
                  <a:pt x="565" y="540"/>
                  <a:pt x="644" y="540"/>
                </a:cubicBezTo>
                <a:cubicBezTo>
                  <a:pt x="655" y="540"/>
                  <a:pt x="665" y="541"/>
                  <a:pt x="676" y="543"/>
                </a:cubicBezTo>
                <a:cubicBezTo>
                  <a:pt x="719" y="551"/>
                  <a:pt x="757" y="576"/>
                  <a:pt x="782" y="613"/>
                </a:cubicBezTo>
                <a:cubicBezTo>
                  <a:pt x="807" y="650"/>
                  <a:pt x="816" y="694"/>
                  <a:pt x="808" y="737"/>
                </a:cubicBezTo>
                <a:close/>
                <a:moveTo>
                  <a:pt x="413" y="736"/>
                </a:moveTo>
                <a:lnTo>
                  <a:pt x="284" y="736"/>
                </a:lnTo>
                <a:lnTo>
                  <a:pt x="284" y="536"/>
                </a:lnTo>
                <a:lnTo>
                  <a:pt x="485" y="536"/>
                </a:lnTo>
                <a:cubicBezTo>
                  <a:pt x="497" y="524"/>
                  <a:pt x="512" y="514"/>
                  <a:pt x="527" y="505"/>
                </a:cubicBezTo>
                <a:lnTo>
                  <a:pt x="526" y="505"/>
                </a:lnTo>
                <a:lnTo>
                  <a:pt x="526" y="306"/>
                </a:lnTo>
                <a:lnTo>
                  <a:pt x="732" y="306"/>
                </a:lnTo>
                <a:cubicBezTo>
                  <a:pt x="736" y="306"/>
                  <a:pt x="740" y="309"/>
                  <a:pt x="740" y="314"/>
                </a:cubicBezTo>
                <a:lnTo>
                  <a:pt x="740" y="494"/>
                </a:lnTo>
                <a:cubicBezTo>
                  <a:pt x="751" y="499"/>
                  <a:pt x="762" y="505"/>
                  <a:pt x="772" y="511"/>
                </a:cubicBezTo>
                <a:lnTo>
                  <a:pt x="772" y="505"/>
                </a:lnTo>
                <a:lnTo>
                  <a:pt x="772" y="314"/>
                </a:lnTo>
                <a:lnTo>
                  <a:pt x="772" y="208"/>
                </a:lnTo>
                <a:cubicBezTo>
                  <a:pt x="772" y="185"/>
                  <a:pt x="754" y="167"/>
                  <a:pt x="732" y="167"/>
                </a:cubicBezTo>
                <a:lnTo>
                  <a:pt x="40" y="167"/>
                </a:lnTo>
                <a:cubicBezTo>
                  <a:pt x="18" y="167"/>
                  <a:pt x="0" y="185"/>
                  <a:pt x="0" y="208"/>
                </a:cubicBezTo>
                <a:lnTo>
                  <a:pt x="0" y="314"/>
                </a:lnTo>
                <a:lnTo>
                  <a:pt x="0" y="505"/>
                </a:lnTo>
                <a:lnTo>
                  <a:pt x="0" y="536"/>
                </a:lnTo>
                <a:lnTo>
                  <a:pt x="0" y="727"/>
                </a:lnTo>
                <a:lnTo>
                  <a:pt x="0" y="751"/>
                </a:lnTo>
                <a:cubicBezTo>
                  <a:pt x="0" y="773"/>
                  <a:pt x="18" y="791"/>
                  <a:pt x="40" y="791"/>
                </a:cubicBezTo>
                <a:lnTo>
                  <a:pt x="427" y="791"/>
                </a:lnTo>
                <a:cubicBezTo>
                  <a:pt x="420" y="773"/>
                  <a:pt x="415" y="755"/>
                  <a:pt x="413" y="736"/>
                </a:cubicBezTo>
                <a:close/>
                <a:moveTo>
                  <a:pt x="32" y="314"/>
                </a:moveTo>
                <a:lnTo>
                  <a:pt x="32" y="314"/>
                </a:lnTo>
                <a:cubicBezTo>
                  <a:pt x="32" y="309"/>
                  <a:pt x="36" y="306"/>
                  <a:pt x="40" y="306"/>
                </a:cubicBezTo>
                <a:lnTo>
                  <a:pt x="252" y="306"/>
                </a:lnTo>
                <a:lnTo>
                  <a:pt x="252" y="505"/>
                </a:lnTo>
                <a:lnTo>
                  <a:pt x="32" y="505"/>
                </a:lnTo>
                <a:lnTo>
                  <a:pt x="32" y="314"/>
                </a:lnTo>
                <a:close/>
                <a:moveTo>
                  <a:pt x="252" y="536"/>
                </a:moveTo>
                <a:lnTo>
                  <a:pt x="252" y="536"/>
                </a:lnTo>
                <a:lnTo>
                  <a:pt x="252" y="736"/>
                </a:lnTo>
                <a:lnTo>
                  <a:pt x="40" y="736"/>
                </a:lnTo>
                <a:cubicBezTo>
                  <a:pt x="36" y="736"/>
                  <a:pt x="32" y="732"/>
                  <a:pt x="32" y="727"/>
                </a:cubicBezTo>
                <a:lnTo>
                  <a:pt x="32" y="536"/>
                </a:lnTo>
                <a:lnTo>
                  <a:pt x="252" y="536"/>
                </a:lnTo>
                <a:close/>
                <a:moveTo>
                  <a:pt x="284" y="505"/>
                </a:moveTo>
                <a:lnTo>
                  <a:pt x="284" y="505"/>
                </a:lnTo>
                <a:lnTo>
                  <a:pt x="284" y="306"/>
                </a:lnTo>
                <a:lnTo>
                  <a:pt x="495" y="306"/>
                </a:lnTo>
                <a:lnTo>
                  <a:pt x="495" y="505"/>
                </a:lnTo>
                <a:lnTo>
                  <a:pt x="284" y="505"/>
                </a:lnTo>
                <a:close/>
                <a:moveTo>
                  <a:pt x="511" y="207"/>
                </a:moveTo>
                <a:lnTo>
                  <a:pt x="511" y="207"/>
                </a:lnTo>
                <a:cubicBezTo>
                  <a:pt x="526" y="207"/>
                  <a:pt x="538" y="219"/>
                  <a:pt x="538" y="235"/>
                </a:cubicBezTo>
                <a:cubicBezTo>
                  <a:pt x="538" y="250"/>
                  <a:pt x="526" y="262"/>
                  <a:pt x="511" y="262"/>
                </a:cubicBezTo>
                <a:cubicBezTo>
                  <a:pt x="496" y="262"/>
                  <a:pt x="483" y="250"/>
                  <a:pt x="483" y="235"/>
                </a:cubicBezTo>
                <a:cubicBezTo>
                  <a:pt x="483" y="219"/>
                  <a:pt x="496" y="207"/>
                  <a:pt x="511" y="207"/>
                </a:cubicBezTo>
                <a:close/>
                <a:moveTo>
                  <a:pt x="268" y="207"/>
                </a:moveTo>
                <a:lnTo>
                  <a:pt x="268" y="207"/>
                </a:lnTo>
                <a:cubicBezTo>
                  <a:pt x="283" y="207"/>
                  <a:pt x="295" y="219"/>
                  <a:pt x="295" y="235"/>
                </a:cubicBezTo>
                <a:cubicBezTo>
                  <a:pt x="295" y="250"/>
                  <a:pt x="283" y="262"/>
                  <a:pt x="268" y="262"/>
                </a:cubicBezTo>
                <a:cubicBezTo>
                  <a:pt x="253" y="262"/>
                  <a:pt x="241" y="250"/>
                  <a:pt x="241" y="235"/>
                </a:cubicBezTo>
                <a:cubicBezTo>
                  <a:pt x="241" y="219"/>
                  <a:pt x="253" y="207"/>
                  <a:pt x="268" y="207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sp>
        <p:nvSpPr>
          <p:cNvPr id="13" name="文本框 11"/>
          <p:cNvSpPr/>
          <p:nvPr/>
        </p:nvSpPr>
        <p:spPr>
          <a:xfrm>
            <a:off x="1515126" y="3819039"/>
            <a:ext cx="9147766" cy="461645"/>
          </a:xfrm>
          <a:prstGeom prst="rect">
            <a:avLst/>
          </a:prstGeom>
          <a:noFill/>
          <a:effectLst>
            <a:outerShdw blurRad="33867" dist="25400" dir="2700000" algn="bl" rotWithShape="0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3200" b="1" u="none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方正公文小标宋" panose="02000500000000000000" charset="-122"/>
                <a:ea typeface="方正公文小标宋" panose="02000500000000000000" charset="-122"/>
                <a:cs typeface="阿里巴巴普惠体" pitchFamily="34" charset="-120"/>
              </a:rPr>
              <a:t>多举措促就业，筑梦西藏未来</a:t>
            </a:r>
            <a:endParaRPr lang="zh-CN" altLang="en-US" sz="3200" b="1" u="none" dirty="0">
              <a:solidFill>
                <a:schemeClr val="bg1"/>
              </a:solidFill>
              <a:uFill>
                <a:solidFill>
                  <a:schemeClr val="bg1"/>
                </a:solidFill>
              </a:uFill>
              <a:latin typeface="方正公文小标宋" panose="02000500000000000000" charset="-122"/>
              <a:ea typeface="方正公文小标宋" panose="02000500000000000000" charset="-122"/>
              <a:cs typeface="阿里巴巴普惠体" pitchFamily="34" charset="-120"/>
            </a:endParaRPr>
          </a:p>
        </p:txBody>
      </p:sp>
      <p:sp>
        <p:nvSpPr>
          <p:cNvPr id="17" name="日期"/>
          <p:cNvSpPr>
            <a:spLocks noGrp="1"/>
          </p:cNvSpPr>
          <p:nvPr>
            <p:ph type="body" idx="17827585"/>
            <p:custDataLst>
              <p:tags r:id="rId1"/>
            </p:custDataLst>
          </p:nvPr>
        </p:nvSpPr>
        <p:spPr>
          <a:xfrm>
            <a:off x="182245" y="60960"/>
            <a:ext cx="4801870" cy="457200"/>
          </a:xfrm>
        </p:spPr>
        <p:txBody>
          <a:bodyPr/>
          <a:p>
            <a:pPr marL="0" indent="0" algn="l">
              <a:buNone/>
            </a:pPr>
            <a:r>
              <a:rPr lang="en-US" altLang="en-US">
                <a:solidFill>
                  <a:schemeClr val="accent2">
                    <a:lumMod val="75000"/>
                  </a:schemeClr>
                </a:solidFill>
              </a:rPr>
              <a:t>区外</a:t>
            </a:r>
            <a:r>
              <a:rPr lang="zh-CN" altLang="en-US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创业就业专项工程</a:t>
            </a:r>
            <a:endParaRPr lang="en-US" altLang="en-US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959485" y="671195"/>
          <a:ext cx="10405110" cy="6099175"/>
        </p:xfrm>
        <a:graphic>
          <a:graphicData uri="http://schemas.openxmlformats.org/drawingml/2006/table">
            <a:tbl>
              <a:tblPr/>
              <a:tblGrid>
                <a:gridCol w="1905635"/>
                <a:gridCol w="1370965"/>
                <a:gridCol w="4231640"/>
                <a:gridCol w="2896870"/>
              </a:tblGrid>
              <a:tr h="280670">
                <a:tc>
                  <a:txBody>
                    <a:bodyPr/>
                    <a:p>
                      <a:pPr marL="59055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b="1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类别</a:t>
                      </a:r>
                      <a:endParaRPr lang="zh-CN" sz="1800" b="1" i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59055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b="1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适用对象</a:t>
                      </a:r>
                      <a:endParaRPr lang="zh-CN" sz="1800" b="1" i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59055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b="1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补贴标准</a:t>
                      </a:r>
                      <a:endParaRPr lang="zh-CN" sz="1800" b="1" i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59055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b="1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申报要求</a:t>
                      </a:r>
                      <a:endParaRPr lang="zh-CN" sz="1800" b="1" i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1805">
                <a:tc rowSpan="6">
                  <a:txBody>
                    <a:bodyPr/>
                    <a:p>
                      <a:pPr marL="59055" indent="0" algn="l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b="1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生活及住房补贴</a:t>
                      </a:r>
                      <a:endParaRPr lang="zh-CN" sz="1800" b="1" i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59055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 </a:t>
                      </a:r>
                      <a:endParaRPr lang="en-US" altLang="zh-CN" sz="1800" i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marL="59055" indent="0" algn="l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少数民族毕业生</a:t>
                      </a:r>
                      <a:endParaRPr lang="zh-CN" sz="1800" i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59055" indent="0" algn="l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生活补贴：</a:t>
                      </a:r>
                      <a:r>
                        <a:rPr lang="en-US" altLang="zh-CN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100%</a:t>
                      </a:r>
                      <a:r>
                        <a:rPr lang="zh-CN" altLang="en-US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当年西藏最低工资</a:t>
                      </a:r>
                      <a:r>
                        <a:rPr lang="en-US" altLang="zh-CN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lang="zh-CN" altLang="en-US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月</a:t>
                      </a:r>
                      <a:endParaRPr lang="zh-CN" altLang="en-US" sz="1800" i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9">
                  <a:txBody>
                    <a:bodyPr/>
                    <a:p>
                      <a:pPr marL="59055" indent="0" algn="l" font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1. </a:t>
                      </a:r>
                      <a:r>
                        <a:rPr lang="zh-CN" altLang="en-US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签订</a:t>
                      </a:r>
                      <a:r>
                        <a:rPr lang="en-US" altLang="zh-CN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r>
                        <a:rPr lang="zh-CN" altLang="en-US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r>
                        <a:rPr lang="en-US" altLang="zh-CN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+</a:t>
                      </a:r>
                      <a:r>
                        <a:rPr lang="zh-CN" altLang="en-US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劳动合同</a:t>
                      </a:r>
                      <a:endParaRPr lang="zh-CN" altLang="en-US" sz="1800" i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59055" indent="0" algn="l" font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2. </a:t>
                      </a:r>
                      <a:r>
                        <a:rPr lang="zh-CN" altLang="en-US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区外企业就业</a:t>
                      </a:r>
                      <a:endParaRPr lang="zh-CN" altLang="en-US" sz="1800" i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59055" indent="0" algn="l" font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3. </a:t>
                      </a:r>
                      <a:r>
                        <a:rPr lang="zh-CN" altLang="en-US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社保缴满</a:t>
                      </a:r>
                      <a:r>
                        <a:rPr lang="en-US" altLang="zh-CN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lang="zh-CN" altLang="en-US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年后申请</a:t>
                      </a:r>
                      <a:endParaRPr lang="zh-CN" altLang="en-US" sz="1800" i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59055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 </a:t>
                      </a:r>
                      <a:endParaRPr lang="en-US" altLang="zh-CN" sz="1800" i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59055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 </a:t>
                      </a:r>
                      <a:endParaRPr lang="en-US" altLang="zh-CN" sz="1800" i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481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marL="59055" indent="0" algn="l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住房补贴：</a:t>
                      </a:r>
                      <a:r>
                        <a:rPr lang="en-US" altLang="zh-CN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100%</a:t>
                      </a:r>
                      <a:r>
                        <a:rPr lang="zh-CN" altLang="en-US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最低工资</a:t>
                      </a:r>
                      <a:r>
                        <a:rPr lang="en-US" altLang="zh-CN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lang="zh-CN" altLang="en-US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月</a:t>
                      </a:r>
                      <a:endParaRPr lang="zh-CN" altLang="en-US" sz="1800" i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cPr marL="68580" marR="68580" marT="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781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59055" indent="0" algn="l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b="1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最长</a:t>
                      </a:r>
                      <a:r>
                        <a:rPr lang="en-US" altLang="zh-CN" sz="1800" b="1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r>
                        <a:rPr lang="zh-CN" altLang="en-US" sz="1800" b="1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endParaRPr lang="zh-CN" altLang="en-US" sz="1800" b="1" i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cPr marL="68580" marR="68580" marT="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4175">
                <a:tc vMerge="1">
                  <a:tcPr marL="68580" marR="68580" marT="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marL="59055" indent="0" algn="l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其他毕业生</a:t>
                      </a:r>
                      <a:endParaRPr lang="zh-CN" sz="1800" i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59055" indent="0" algn="l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生活补贴：</a:t>
                      </a:r>
                      <a:r>
                        <a:rPr lang="en-US" altLang="zh-CN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50%</a:t>
                      </a:r>
                      <a:r>
                        <a:rPr lang="zh-CN" altLang="en-US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最低工资</a:t>
                      </a:r>
                      <a:r>
                        <a:rPr lang="en-US" altLang="zh-CN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lang="zh-CN" altLang="en-US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月</a:t>
                      </a:r>
                      <a:endParaRPr lang="zh-CN" altLang="en-US" sz="1800" i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cPr marL="68580" marR="68580" marT="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417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marL="59055" indent="0" algn="l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住房补贴：</a:t>
                      </a:r>
                      <a:r>
                        <a:rPr lang="en-US" altLang="zh-CN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50%</a:t>
                      </a:r>
                      <a:r>
                        <a:rPr lang="zh-CN" altLang="en-US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最低工资</a:t>
                      </a:r>
                      <a:r>
                        <a:rPr lang="en-US" altLang="zh-CN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lang="zh-CN" altLang="en-US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月</a:t>
                      </a:r>
                      <a:endParaRPr lang="zh-CN" altLang="en-US" sz="1800" i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27432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59055" indent="0" algn="l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b="1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最长</a:t>
                      </a:r>
                      <a:r>
                        <a:rPr lang="en-US" altLang="zh-CN" sz="1800" b="1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r>
                        <a:rPr lang="zh-CN" altLang="en-US" sz="1800" b="1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endParaRPr lang="zh-CN" altLang="en-US" sz="1800" b="1" i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 rowSpan="2">
                  <a:txBody>
                    <a:bodyPr/>
                    <a:p>
                      <a:pPr marL="59055" indent="0" algn="l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b="1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路费补贴</a:t>
                      </a:r>
                      <a:endParaRPr lang="zh-CN" sz="1800" b="1" i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59055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 </a:t>
                      </a:r>
                      <a:endParaRPr lang="en-US" altLang="zh-CN" sz="1800" i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59055" indent="0" algn="l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少数民族毕业生</a:t>
                      </a:r>
                      <a:endParaRPr lang="zh-CN" sz="1800" i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59055" indent="0" algn="l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6000</a:t>
                      </a:r>
                      <a:r>
                        <a:rPr lang="zh-CN" altLang="en-US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元</a:t>
                      </a:r>
                      <a:r>
                        <a:rPr lang="en-US" altLang="zh-CN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lang="zh-CN" altLang="en-US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年，</a:t>
                      </a:r>
                      <a:r>
                        <a:rPr lang="zh-CN" sz="1800" b="1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最长</a:t>
                      </a:r>
                      <a:r>
                        <a:rPr lang="en-US" altLang="zh-CN" sz="1800" b="1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r>
                        <a:rPr lang="zh-CN" altLang="en-US" sz="1800" b="1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endParaRPr lang="zh-CN" altLang="en-US" sz="1800" b="1" i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cPr marL="68580" marR="68580" marT="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320">
                <a:tc vMerge="1">
                  <a:tcPr marL="68580" marR="68580" marT="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59055" indent="0" algn="l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其他毕业生</a:t>
                      </a:r>
                      <a:endParaRPr lang="zh-CN" sz="1800" i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59055" indent="0" algn="l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2000</a:t>
                      </a:r>
                      <a:r>
                        <a:rPr lang="zh-CN" altLang="en-US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元</a:t>
                      </a:r>
                      <a:r>
                        <a:rPr lang="zh-CN" sz="1800" b="1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一次性</a:t>
                      </a:r>
                      <a:endParaRPr lang="zh-CN" sz="1800" b="1" i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cPr marL="68580" marR="68580" marT="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8640">
                <a:tc>
                  <a:txBody>
                    <a:bodyPr/>
                    <a:p>
                      <a:pPr marL="59055" indent="0" algn="l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b="1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安家补贴</a:t>
                      </a:r>
                      <a:endParaRPr lang="zh-CN" sz="1800" b="1" i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59055" indent="0" algn="l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少数民族毕业生</a:t>
                      </a:r>
                      <a:endParaRPr lang="zh-CN" sz="1800" i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59055" indent="0" algn="l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8000</a:t>
                      </a:r>
                      <a:r>
                        <a:rPr lang="zh-CN" altLang="en-US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元</a:t>
                      </a:r>
                      <a:r>
                        <a:rPr lang="zh-CN" sz="1800" b="1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一次性</a:t>
                      </a:r>
                      <a:endParaRPr lang="zh-CN" sz="1800" b="1" i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cPr marL="68580" marR="68580" marT="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8640">
                <a:tc>
                  <a:txBody>
                    <a:bodyPr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拉萨市特有补贴</a:t>
                      </a:r>
                      <a:endParaRPr lang="zh-CN" sz="1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600">
                          <a:latin typeface="方正仿宋_GBK"/>
                          <a:ea typeface="方正仿宋_GBK"/>
                        </a:rPr>
                        <a:t>拉萨生源全日制普通高校</a:t>
                      </a:r>
                      <a:r>
                        <a:rPr lang="zh-CN" altLang="en-US" sz="1600">
                          <a:latin typeface="方正仿宋_GBK"/>
                          <a:ea typeface="方正仿宋_GBK"/>
                        </a:rPr>
                        <a:t>毕业生</a:t>
                      </a:r>
                      <a:endParaRPr lang="zh-CN" altLang="en-US" sz="1600">
                        <a:latin typeface="方正仿宋_GBK"/>
                        <a:ea typeface="方正仿宋_GBK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59055" indent="0" algn="l" font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sz="1800">
                          <a:latin typeface="方正仿宋_GBK"/>
                          <a:ea typeface="方正仿宋_GBK"/>
                          <a:sym typeface="+mn-ea"/>
                        </a:rPr>
                        <a:t>北上广深：</a:t>
                      </a:r>
                      <a:r>
                        <a:rPr lang="en-US" altLang="zh-CN" sz="1800">
                          <a:latin typeface="方正仿宋_GBK"/>
                          <a:ea typeface="方正仿宋_GBK"/>
                          <a:sym typeface="+mn-ea"/>
                        </a:rPr>
                        <a:t>1500</a:t>
                      </a:r>
                      <a:r>
                        <a:rPr lang="zh-CN" altLang="en-US" sz="1800">
                          <a:latin typeface="方正仿宋_GBK"/>
                          <a:ea typeface="方正仿宋_GBK"/>
                          <a:sym typeface="+mn-ea"/>
                        </a:rPr>
                        <a:t>元</a:t>
                      </a:r>
                      <a:r>
                        <a:rPr lang="en-US" altLang="zh-CN" sz="1800">
                          <a:latin typeface="方正仿宋_GBK"/>
                          <a:ea typeface="方正仿宋_GBK"/>
                          <a:sym typeface="+mn-ea"/>
                        </a:rPr>
                        <a:t>/</a:t>
                      </a:r>
                      <a:r>
                        <a:rPr lang="zh-CN" altLang="en-US" sz="1800">
                          <a:latin typeface="方正仿宋_GBK"/>
                          <a:ea typeface="方正仿宋_GBK"/>
                          <a:sym typeface="+mn-ea"/>
                        </a:rPr>
                        <a:t>月；</a:t>
                      </a:r>
                      <a:endParaRPr lang="zh-CN" altLang="en-US" sz="1800">
                        <a:latin typeface="方正仿宋_GBK"/>
                        <a:ea typeface="方正仿宋_GBK"/>
                        <a:sym typeface="+mn-ea"/>
                      </a:endParaRPr>
                    </a:p>
                    <a:p>
                      <a:pPr marL="59055" indent="0" algn="l" font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1800">
                          <a:latin typeface="方正仿宋_GBK"/>
                          <a:ea typeface="方正仿宋_GBK"/>
                          <a:sym typeface="+mn-ea"/>
                        </a:rPr>
                        <a:t>其他城市：</a:t>
                      </a:r>
                      <a:r>
                        <a:rPr lang="en-US" altLang="zh-CN" sz="1800">
                          <a:latin typeface="方正仿宋_GBK"/>
                          <a:ea typeface="方正仿宋_GBK"/>
                          <a:sym typeface="+mn-ea"/>
                        </a:rPr>
                        <a:t>1000</a:t>
                      </a:r>
                      <a:r>
                        <a:rPr lang="zh-CN" altLang="en-US" sz="1800">
                          <a:latin typeface="方正仿宋_GBK"/>
                          <a:ea typeface="方正仿宋_GBK"/>
                          <a:sym typeface="+mn-ea"/>
                        </a:rPr>
                        <a:t>元</a:t>
                      </a:r>
                      <a:r>
                        <a:rPr lang="en-US" altLang="zh-CN" sz="1800">
                          <a:latin typeface="方正仿宋_GBK"/>
                          <a:ea typeface="方正仿宋_GBK"/>
                          <a:sym typeface="+mn-ea"/>
                        </a:rPr>
                        <a:t>/</a:t>
                      </a:r>
                      <a:r>
                        <a:rPr lang="zh-CN" altLang="en-US" sz="1800">
                          <a:latin typeface="方正仿宋_GBK"/>
                          <a:ea typeface="方正仿宋_GBK"/>
                          <a:sym typeface="+mn-ea"/>
                        </a:rPr>
                        <a:t>月</a:t>
                      </a:r>
                      <a:endParaRPr lang="zh-CN" altLang="en-US" sz="1800" b="1" i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59055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补贴时长不超</a:t>
                      </a:r>
                      <a:r>
                        <a:rPr lang="en-US" altLang="zh-CN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r>
                        <a:rPr lang="zh-CN" altLang="en-US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年</a:t>
                      </a:r>
                      <a:endParaRPr lang="zh-CN" altLang="en-US" sz="1800" i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25805">
                <a:tc rowSpan="2">
                  <a:txBody>
                    <a:bodyPr/>
                    <a:p>
                      <a:pPr marL="59055" indent="0" algn="l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b="1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就业奖励</a:t>
                      </a:r>
                      <a:endParaRPr lang="zh-CN" sz="1800" b="1" i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p>
                      <a:pPr marL="59055" indent="0" algn="l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2022</a:t>
                      </a:r>
                      <a:r>
                        <a:rPr lang="zh-CN" altLang="en-US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年后毕业的少数民族生源</a:t>
                      </a:r>
                      <a:endParaRPr lang="zh-CN" altLang="en-US" sz="1800" i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59055" indent="0" algn="l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满</a:t>
                      </a:r>
                      <a:r>
                        <a:rPr lang="en-US" altLang="zh-CN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r>
                        <a:rPr lang="zh-CN" altLang="en-US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年：</a:t>
                      </a:r>
                      <a:r>
                        <a:rPr lang="en-US" altLang="zh-CN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lang="zh-CN" altLang="en-US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万元</a:t>
                      </a:r>
                      <a:endParaRPr lang="zh-CN" altLang="en-US" sz="1800" i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p>
                      <a:pPr marL="59055" indent="0" algn="l" font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1. </a:t>
                      </a:r>
                      <a:r>
                        <a:rPr lang="zh-CN" altLang="en-US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连续就业且正常缴社保</a:t>
                      </a:r>
                      <a:endParaRPr lang="zh-CN" altLang="en-US" sz="1800" i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59055" indent="0" algn="l" font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2. </a:t>
                      </a:r>
                      <a:r>
                        <a:rPr lang="zh-CN" altLang="en-US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向高考户籍地人社部门申报</a:t>
                      </a:r>
                      <a:endParaRPr lang="zh-CN" altLang="en-US" sz="1800" i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864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68580" marR="68580" marT="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59055" indent="0" algn="l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满</a:t>
                      </a:r>
                      <a:r>
                        <a:rPr lang="en-US" altLang="zh-CN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r>
                        <a:rPr lang="zh-CN" altLang="en-US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年：再奖</a:t>
                      </a:r>
                      <a:r>
                        <a:rPr lang="en-US" altLang="zh-CN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r>
                        <a:rPr lang="zh-CN" altLang="en-US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万元</a:t>
                      </a:r>
                      <a:endParaRPr lang="zh-CN" altLang="en-US" sz="1800" i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cPr marL="68580" marR="68580" marT="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标题 1"/>
          <p:cNvSpPr/>
          <p:nvPr/>
        </p:nvSpPr>
        <p:spPr>
          <a:xfrm>
            <a:off x="641313" y="87272"/>
            <a:ext cx="10909338" cy="683927"/>
          </a:xfrm>
          <a:prstGeom prst="rect">
            <a:avLst/>
          </a:prstGeom>
          <a:noFill/>
        </p:spPr>
        <p:txBody>
          <a:bodyPr vert="horz" wrap="square" lIns="91415" tIns="45708" rIns="91415" bIns="45708" rtlCol="0" anchor="ctr"/>
          <a:p>
            <a:pPr marL="0" indent="0" algn="ctr">
              <a:lnSpc>
                <a:spcPct val="100000"/>
              </a:lnSpc>
              <a:buNone/>
            </a:pPr>
            <a:r>
              <a:rPr lang="zh-CN" altLang="en-US" sz="28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区外市场就业补贴及奖励</a:t>
            </a:r>
            <a:endParaRPr lang="zh-CN" altLang="en-US" sz="28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/>
          <p:cNvSpPr/>
          <p:nvPr/>
        </p:nvSpPr>
        <p:spPr>
          <a:xfrm>
            <a:off x="1887516" y="3729766"/>
            <a:ext cx="9288483" cy="830997"/>
          </a:xfrm>
          <a:prstGeom prst="rect">
            <a:avLst/>
          </a:prstGeom>
          <a:noFill/>
          <a:effectLst>
            <a:outerShdw blurRad="33867" dist="25400" dir="2700000" algn="bl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4800" b="1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技能升级与证书补贴</a:t>
            </a:r>
            <a:endParaRPr lang="zh-CN" altLang="en-US" sz="4800" b="1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4" name="文本框 9"/>
          <p:cNvSpPr/>
          <p:nvPr/>
        </p:nvSpPr>
        <p:spPr>
          <a:xfrm>
            <a:off x="1191075" y="1579502"/>
            <a:ext cx="3098878" cy="1862048"/>
          </a:xfrm>
          <a:prstGeom prst="rect">
            <a:avLst/>
          </a:prstGeom>
          <a:noFill/>
          <a:effectLst>
            <a:outerShdw blurRad="33867" dist="25400" dir="2700000" algn="bl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11500" u="none" dirty="0">
                <a:gradFill flip="y" rotWithShape="1">
                  <a:gsLst>
                    <a:gs pos="35000">
                      <a:schemeClr val="accent2">
                        <a:lumMod val="100000"/>
                      </a:schemeClr>
                    </a:gs>
                    <a:gs pos="100000">
                      <a:schemeClr val="accent2"/>
                    </a:gs>
                  </a:gsLst>
                  <a:lin ang="5400000" scaled="0"/>
                </a:gradFill>
                <a:uFill>
                  <a:solidFill>
                    <a:srgbClr val="000000"/>
                  </a:solidFill>
                </a:uFill>
                <a:latin typeface="阿里巴巴普惠体" pitchFamily="34" charset="-120"/>
                <a:ea typeface="阿里巴巴普惠体" pitchFamily="34" charset="-122"/>
                <a:cs typeface="阿里巴巴普惠体" pitchFamily="34" charset="-120"/>
              </a:rPr>
              <a:t>0</a:t>
            </a:r>
            <a:r>
              <a:rPr lang="en-US" altLang="zh-CN" sz="11500" u="none" dirty="0">
                <a:gradFill flip="y" rotWithShape="1">
                  <a:gsLst>
                    <a:gs pos="35000">
                      <a:schemeClr val="accent2">
                        <a:lumMod val="100000"/>
                      </a:schemeClr>
                    </a:gs>
                    <a:gs pos="100000">
                      <a:schemeClr val="accent2"/>
                    </a:gs>
                  </a:gsLst>
                  <a:lin ang="5400000" scaled="0"/>
                </a:gradFill>
                <a:uFill>
                  <a:solidFill>
                    <a:srgbClr val="000000"/>
                  </a:solidFill>
                </a:uFill>
                <a:latin typeface="阿里巴巴普惠体" pitchFamily="34" charset="-120"/>
                <a:ea typeface="阿里巴巴普惠体" pitchFamily="34" charset="-122"/>
                <a:cs typeface="阿里巴巴普惠体" pitchFamily="34" charset="-120"/>
              </a:rPr>
              <a:t>3</a:t>
            </a:r>
            <a:endParaRPr lang="en-US" altLang="zh-CN" sz="11500" u="none" dirty="0">
              <a:gradFill flip="y" rotWithShape="1">
                <a:gsLst>
                  <a:gs pos="35000">
                    <a:schemeClr val="accent2">
                      <a:lumMod val="100000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  <a:uFill>
                <a:solidFill>
                  <a:srgbClr val="000000"/>
                </a:solidFill>
              </a:uFill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sp>
        <p:nvSpPr>
          <p:cNvPr id="5" name="直接连接符 15"/>
          <p:cNvSpPr/>
          <p:nvPr/>
        </p:nvSpPr>
        <p:spPr>
          <a:xfrm rot="10800000">
            <a:off x="3663192" y="2533248"/>
            <a:ext cx="1542691" cy="0"/>
          </a:xfrm>
          <a:prstGeom prst="line">
            <a:avLst/>
          </a:prstGeom>
          <a:noFill/>
          <a:ln w="25400" cap="flat">
            <a:gradFill flip="y" rotWithShape="1">
              <a:gsLst>
                <a:gs pos="0">
                  <a:schemeClr val="accent1"/>
                </a:gs>
                <a:gs pos="100000">
                  <a:schemeClr val="accent1"/>
                </a:gs>
              </a:gsLst>
              <a:lin ang="0" scaled="0"/>
            </a:gradFill>
            <a:prstDash val="solid"/>
          </a:ln>
        </p:spPr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/>
        </p:nvSpPr>
        <p:spPr>
          <a:xfrm>
            <a:off x="647663" y="471447"/>
            <a:ext cx="10909338" cy="683927"/>
          </a:xfrm>
          <a:prstGeom prst="rect">
            <a:avLst/>
          </a:prstGeom>
          <a:noFill/>
        </p:spPr>
        <p:txBody>
          <a:bodyPr vert="horz" wrap="square" lIns="91415" tIns="45708" rIns="91415" bIns="45708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28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证书补贴范围</a:t>
            </a:r>
            <a:endParaRPr lang="zh-CN" altLang="en-US" sz="28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3" name="卷形: 水平 6"/>
          <p:cNvSpPr/>
          <p:nvPr/>
        </p:nvSpPr>
        <p:spPr>
          <a:xfrm>
            <a:off x="1300003" y="1509681"/>
            <a:ext cx="9562333" cy="4479946"/>
          </a:xfrm>
          <a:prstGeom prst="horizontalScroll">
            <a:avLst>
              <a:gd name="adj" fmla="val 3793"/>
            </a:avLst>
          </a:prstGeom>
          <a:noFill/>
          <a:ln w="19050">
            <a:solidFill>
              <a:schemeClr val="accent1"/>
            </a:solidFill>
          </a:ln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sp>
        <p:nvSpPr>
          <p:cNvPr id="4" name="文本框 8"/>
          <p:cNvSpPr/>
          <p:nvPr/>
        </p:nvSpPr>
        <p:spPr>
          <a:xfrm>
            <a:off x="1969978" y="2006957"/>
            <a:ext cx="843132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400" b="1" u="none" dirty="0">
                <a:solidFill>
                  <a:schemeClr val="accent1">
                    <a:lumMod val="100000"/>
                  </a:schemeClr>
                </a:solidFill>
                <a:uFill>
                  <a:solidFill>
                    <a:schemeClr val="accent1">
                      <a:lumMod val="100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职业资格证书补贴</a:t>
            </a:r>
            <a:endParaRPr lang="zh-CN" altLang="en-US" sz="2400" b="1" u="none" dirty="0">
              <a:solidFill>
                <a:schemeClr val="accent1">
                  <a:lumMod val="100000"/>
                </a:schemeClr>
              </a:solidFill>
              <a:uFill>
                <a:solidFill>
                  <a:schemeClr val="accent1">
                    <a:lumMod val="100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5" name="文本框 9"/>
          <p:cNvSpPr/>
          <p:nvPr/>
        </p:nvSpPr>
        <p:spPr>
          <a:xfrm>
            <a:off x="1969770" y="2585720"/>
            <a:ext cx="8431530" cy="927100"/>
          </a:xfrm>
          <a:prstGeom prst="rect">
            <a:avLst/>
          </a:prstGeom>
          <a:noFill/>
        </p:spPr>
        <p:txBody>
          <a:bodyPr vert="horz" wrap="square" lIns="0" tIns="0" rIns="0" bIns="0" rtlCol="0" anchor="t"/>
          <a:lstStyle/>
          <a:p>
            <a:pPr marL="0" indent="0" algn="just">
              <a:lnSpc>
                <a:spcPct val="140000"/>
              </a:lnSpc>
              <a:buNone/>
            </a:pPr>
            <a:r>
              <a:rPr lang="zh-CN" altLang="en-US" sz="2000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以证书补贴鼓励毕业生考取建造师、会计师等26类职业资格，直接补贴个人考证成本，提升就业竞争力。</a:t>
            </a:r>
            <a:endParaRPr lang="zh-CN" altLang="en-US" sz="2000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2278380" y="4005580"/>
          <a:ext cx="7648575" cy="1284605"/>
        </p:xfrm>
        <a:graphic>
          <a:graphicData uri="http://schemas.openxmlformats.org/drawingml/2006/table">
            <a:tbl>
              <a:tblPr/>
              <a:tblGrid>
                <a:gridCol w="4150995"/>
                <a:gridCol w="3497580"/>
              </a:tblGrid>
              <a:tr h="27432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b="1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证书类型</a:t>
                      </a:r>
                      <a:endParaRPr lang="zh-CN" sz="1800" b="1" i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b="1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个人补贴</a:t>
                      </a:r>
                      <a:endParaRPr lang="zh-CN" sz="1800" b="1" i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943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二级建造师、安全生产管理人员等</a:t>
                      </a:r>
                      <a:endParaRPr lang="zh-CN" sz="1800" i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5000</a:t>
                      </a:r>
                      <a:r>
                        <a:rPr lang="zh-CN" altLang="en-US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元</a:t>
                      </a:r>
                      <a:r>
                        <a:rPr lang="en-US" altLang="zh-CN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lang="zh-CN" altLang="en-US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人</a:t>
                      </a:r>
                      <a:endParaRPr lang="zh-CN" altLang="en-US" sz="1800" i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0855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会计</a:t>
                      </a:r>
                      <a:r>
                        <a:rPr lang="en-US" altLang="zh-CN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lang="zh-CN" altLang="en-US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律师</a:t>
                      </a:r>
                      <a:r>
                        <a:rPr lang="en-US" altLang="zh-CN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lang="zh-CN" altLang="en-US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导游等其他证书</a:t>
                      </a:r>
                      <a:endParaRPr lang="zh-CN" altLang="en-US" sz="1800" i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2000</a:t>
                      </a:r>
                      <a:r>
                        <a:rPr lang="zh-CN" altLang="en-US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元</a:t>
                      </a:r>
                      <a:r>
                        <a:rPr lang="en-US" altLang="zh-CN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lang="zh-CN" altLang="en-US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人</a:t>
                      </a:r>
                      <a:endParaRPr lang="zh-CN" altLang="en-US" sz="1800" i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/>
        </p:nvSpPr>
        <p:spPr>
          <a:xfrm>
            <a:off x="647663" y="471447"/>
            <a:ext cx="10909338" cy="683927"/>
          </a:xfrm>
          <a:prstGeom prst="rect">
            <a:avLst/>
          </a:prstGeom>
          <a:noFill/>
        </p:spPr>
        <p:txBody>
          <a:bodyPr vert="horz" wrap="square" lIns="91415" tIns="45708" rIns="91415" bIns="45708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28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补贴申领规则</a:t>
            </a:r>
            <a:endParaRPr lang="zh-CN" altLang="en-US" sz="28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3" name="矩形: 圆角 8"/>
          <p:cNvSpPr/>
          <p:nvPr/>
        </p:nvSpPr>
        <p:spPr>
          <a:xfrm flipH="1">
            <a:off x="6206688" y="3271679"/>
            <a:ext cx="5179376" cy="2151766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chemeClr val="accent1">
              <a:alpha val="5000"/>
            </a:schemeClr>
          </a:solidFill>
        </p:spPr>
        <p:txBody>
          <a:bodyPr vert="horz" wrap="square" lIns="64008" tIns="32004" rIns="64008" bIns="32004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1260" u="none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阿里巴巴普惠体" pitchFamily="34" charset="-120"/>
                <a:ea typeface="阿里巴巴普惠体" pitchFamily="34" charset="-122"/>
                <a:cs typeface="阿里巴巴普惠体" pitchFamily="34" charset="-120"/>
              </a:rPr>
              <a:t>C</a:t>
            </a:r>
            <a:endParaRPr lang="zh-CN" sz="126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sp>
        <p:nvSpPr>
          <p:cNvPr id="4" name="矩形: 圆角 5"/>
          <p:cNvSpPr/>
          <p:nvPr/>
        </p:nvSpPr>
        <p:spPr>
          <a:xfrm>
            <a:off x="857885" y="1976120"/>
            <a:ext cx="5179060" cy="2975610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chemeClr val="accent1">
              <a:alpha val="5000"/>
            </a:schemeClr>
          </a:solidFill>
        </p:spPr>
        <p:txBody>
          <a:bodyPr vert="horz" wrap="square" lIns="64008" tIns="32004" rIns="64008" bIns="32004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sp>
        <p:nvSpPr>
          <p:cNvPr id="5" name="矩形: 圆角 10"/>
          <p:cNvSpPr/>
          <p:nvPr/>
        </p:nvSpPr>
        <p:spPr>
          <a:xfrm>
            <a:off x="4928564" y="1663700"/>
            <a:ext cx="720604" cy="720604"/>
          </a:xfrm>
          <a:prstGeom prst="ellipse">
            <a:avLst/>
          </a:prstGeom>
          <a:solidFill>
            <a:srgbClr val="D9DFE9"/>
          </a:solidFill>
          <a:effectLst>
            <a:outerShdw blurRad="38100" dist="97790" dir="2700000" algn="bl" rotWithShape="0">
              <a:srgbClr val="96A7C6">
                <a:alpha val="40000"/>
              </a:srgbClr>
            </a:outerShdw>
          </a:effectLst>
        </p:spPr>
        <p:txBody>
          <a:bodyPr vert="horz" wrap="square" lIns="64008" tIns="32004" rIns="64008" bIns="32004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sp>
        <p:nvSpPr>
          <p:cNvPr id="6" name="矩形: 圆角 11"/>
          <p:cNvSpPr/>
          <p:nvPr/>
        </p:nvSpPr>
        <p:spPr>
          <a:xfrm>
            <a:off x="4928564" y="1663700"/>
            <a:ext cx="720604" cy="720604"/>
          </a:xfrm>
          <a:prstGeom prst="ellipse">
            <a:avLst/>
          </a:prstGeom>
          <a:solidFill>
            <a:schemeClr val="accent1"/>
          </a:solidFill>
          <a:effectLst>
            <a:outerShdw blurRad="38100" dist="97790" dir="16200000" algn="bl" rotWithShape="0">
              <a:srgbClr val="000000">
                <a:alpha val="40000"/>
              </a:srgbClr>
            </a:outerShdw>
          </a:effectLst>
        </p:spPr>
        <p:txBody>
          <a:bodyPr vert="horz" wrap="square" lIns="64008" tIns="32004" rIns="64008" bIns="32004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grpSp>
        <p:nvGrpSpPr>
          <p:cNvPr id="7" name="group"/>
          <p:cNvGrpSpPr/>
          <p:nvPr/>
        </p:nvGrpSpPr>
        <p:grpSpPr>
          <a:xfrm>
            <a:off x="10356989" y="2959435"/>
            <a:ext cx="720604" cy="720604"/>
            <a:chOff x="0" y="0"/>
            <a:chExt cx="720604" cy="720604"/>
          </a:xfrm>
        </p:grpSpPr>
        <p:sp>
          <p:nvSpPr>
            <p:cNvPr id="8" name="矩形: 圆角 10"/>
            <p:cNvSpPr/>
            <p:nvPr/>
          </p:nvSpPr>
          <p:spPr>
            <a:xfrm>
              <a:off x="0" y="0"/>
              <a:ext cx="720604" cy="720604"/>
            </a:xfrm>
            <a:prstGeom prst="ellipse">
              <a:avLst/>
            </a:prstGeom>
            <a:solidFill>
              <a:srgbClr val="D9DFE9"/>
            </a:solidFill>
            <a:effectLst>
              <a:outerShdw blurRad="38100" dist="97790" dir="2700000" algn="bl" rotWithShape="0">
                <a:srgbClr val="96A7C6">
                  <a:alpha val="40000"/>
                </a:srgbClr>
              </a:outerShdw>
            </a:effectLst>
          </p:spPr>
          <p:txBody>
            <a:bodyPr vert="horz" wrap="square" lIns="64008" tIns="32004" rIns="64008" bIns="32004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endParaRPr lang="zh-CN" sz="1800" dirty="0">
                <a:latin typeface="阿里巴巴普惠体" pitchFamily="34" charset="-120"/>
                <a:ea typeface="阿里巴巴普惠体" pitchFamily="34" charset="-122"/>
                <a:cs typeface="阿里巴巴普惠体" pitchFamily="34" charset="-120"/>
              </a:endParaRPr>
            </a:p>
          </p:txBody>
        </p:sp>
        <p:sp>
          <p:nvSpPr>
            <p:cNvPr id="9" name="矩形: 圆角 11"/>
            <p:cNvSpPr/>
            <p:nvPr/>
          </p:nvSpPr>
          <p:spPr>
            <a:xfrm>
              <a:off x="0" y="0"/>
              <a:ext cx="720604" cy="720604"/>
            </a:xfrm>
            <a:prstGeom prst="ellipse">
              <a:avLst/>
            </a:prstGeom>
            <a:solidFill>
              <a:schemeClr val="accent1"/>
            </a:solidFill>
            <a:effectLst>
              <a:outerShdw blurRad="38100" dist="97790" dir="16200000" algn="bl" rotWithShape="0">
                <a:srgbClr val="000000">
                  <a:alpha val="40000"/>
                </a:srgbClr>
              </a:outerShdw>
            </a:effectLst>
          </p:spPr>
          <p:txBody>
            <a:bodyPr vert="horz" wrap="square" lIns="64008" tIns="32004" rIns="64008" bIns="32004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endParaRPr lang="zh-CN" sz="1800" dirty="0">
                <a:latin typeface="阿里巴巴普惠体" pitchFamily="34" charset="-120"/>
                <a:ea typeface="阿里巴巴普惠体" pitchFamily="34" charset="-122"/>
                <a:cs typeface="阿里巴巴普惠体" pitchFamily="34" charset="-120"/>
              </a:endParaRPr>
            </a:p>
          </p:txBody>
        </p:sp>
      </p:grpSp>
      <p:sp>
        <p:nvSpPr>
          <p:cNvPr id="11" name="文本框 17"/>
          <p:cNvSpPr/>
          <p:nvPr/>
        </p:nvSpPr>
        <p:spPr>
          <a:xfrm>
            <a:off x="1227437" y="2483826"/>
            <a:ext cx="4252304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4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一人多证可重复申领</a:t>
            </a:r>
            <a:endParaRPr lang="zh-CN" altLang="en-US" sz="24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12" name="矩形 18"/>
          <p:cNvSpPr/>
          <p:nvPr/>
        </p:nvSpPr>
        <p:spPr>
          <a:xfrm>
            <a:off x="1227436" y="3003208"/>
            <a:ext cx="4252305" cy="63305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just">
              <a:lnSpc>
                <a:spcPct val="130000"/>
              </a:lnSpc>
              <a:buNone/>
            </a:pPr>
            <a:r>
              <a:rPr lang="zh-CN" altLang="en-US" sz="2000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考取多个不同类别的26类职业资格证书可重复申领补贴，但同一证书仅限申领一次，如考取初级 + 中级会计师可领2次。</a:t>
            </a:r>
            <a:r>
              <a:rPr lang="zh-CN" altLang="en-US" sz="2000" u="none" dirty="0">
                <a:solidFill>
                  <a:srgbClr val="FF0000"/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（例：初级</a:t>
            </a:r>
            <a:r>
              <a:rPr lang="en-US" altLang="zh-CN" sz="2000" u="none" dirty="0">
                <a:solidFill>
                  <a:srgbClr val="FF0000"/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2000" u="none" dirty="0">
                <a:solidFill>
                  <a:srgbClr val="FF0000"/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中级会计</a:t>
            </a:r>
            <a:r>
              <a:rPr lang="en-US" altLang="zh-CN" sz="2000" u="none" dirty="0">
                <a:solidFill>
                  <a:srgbClr val="FF0000"/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=4000</a:t>
            </a:r>
            <a:r>
              <a:rPr lang="zh-CN" altLang="en-US" sz="2000" u="none" dirty="0">
                <a:solidFill>
                  <a:srgbClr val="FF0000"/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元）</a:t>
            </a:r>
            <a:endParaRPr lang="zh-CN" altLang="en-US" sz="2000" u="none" dirty="0">
              <a:solidFill>
                <a:srgbClr val="FF0000"/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9"/>
          <p:cNvSpPr/>
          <p:nvPr/>
        </p:nvSpPr>
        <p:spPr>
          <a:xfrm>
            <a:off x="6758095" y="3766154"/>
            <a:ext cx="4252304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4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排除对象明确</a:t>
            </a:r>
            <a:endParaRPr lang="zh-CN" altLang="en-US" sz="24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14" name="矩形 20"/>
          <p:cNvSpPr/>
          <p:nvPr/>
        </p:nvSpPr>
        <p:spPr>
          <a:xfrm>
            <a:off x="6758094" y="4285536"/>
            <a:ext cx="4252305" cy="63305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just">
              <a:lnSpc>
                <a:spcPct val="130000"/>
              </a:lnSpc>
              <a:buNone/>
            </a:pPr>
            <a:r>
              <a:rPr lang="zh-CN" altLang="en-US" sz="2000" u="none" dirty="0">
                <a:solidFill>
                  <a:srgbClr val="FF0000"/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⚠</a:t>
            </a:r>
            <a:r>
              <a:rPr lang="zh-CN" altLang="en-US" sz="2000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机关事业单位在编人员不享受此证书补贴政策。</a:t>
            </a:r>
            <a:endParaRPr lang="zh-CN" altLang="en-US" sz="2000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15" name="img-icon"/>
          <p:cNvSpPr/>
          <p:nvPr/>
        </p:nvSpPr>
        <p:spPr>
          <a:xfrm>
            <a:off x="5176551" y="1831193"/>
            <a:ext cx="284140" cy="365964"/>
          </a:xfrm>
          <a:custGeom>
            <a:avLst/>
            <a:gdLst/>
            <a:ahLst/>
            <a:cxnLst/>
            <a:rect l="l" t="t" r="r" b="b"/>
            <a:pathLst>
              <a:path w="469260" h="604393">
                <a:moveTo>
                  <a:pt x="177197" y="528465"/>
                </a:moveTo>
                <a:lnTo>
                  <a:pt x="214087" y="528465"/>
                </a:lnTo>
                <a:cubicBezTo>
                  <a:pt x="216924" y="528465"/>
                  <a:pt x="219246" y="530786"/>
                  <a:pt x="219246" y="533623"/>
                </a:cubicBezTo>
                <a:lnTo>
                  <a:pt x="219246" y="558379"/>
                </a:lnTo>
                <a:cubicBezTo>
                  <a:pt x="219246" y="561215"/>
                  <a:pt x="216924" y="563536"/>
                  <a:pt x="214087" y="563536"/>
                </a:cubicBezTo>
                <a:lnTo>
                  <a:pt x="177197" y="563536"/>
                </a:lnTo>
                <a:cubicBezTo>
                  <a:pt x="174360" y="563536"/>
                  <a:pt x="172038" y="561215"/>
                  <a:pt x="172038" y="558379"/>
                </a:cubicBezTo>
                <a:lnTo>
                  <a:pt x="172038" y="533623"/>
                </a:lnTo>
                <a:cubicBezTo>
                  <a:pt x="172038" y="530786"/>
                  <a:pt x="174360" y="528465"/>
                  <a:pt x="177197" y="528465"/>
                </a:cubicBezTo>
                <a:close/>
                <a:moveTo>
                  <a:pt x="177199" y="511221"/>
                </a:moveTo>
                <a:cubicBezTo>
                  <a:pt x="164809" y="511221"/>
                  <a:pt x="154871" y="521273"/>
                  <a:pt x="154871" y="533644"/>
                </a:cubicBezTo>
                <a:lnTo>
                  <a:pt x="154871" y="558387"/>
                </a:lnTo>
                <a:cubicBezTo>
                  <a:pt x="154871" y="570758"/>
                  <a:pt x="164809" y="580681"/>
                  <a:pt x="177199" y="580681"/>
                </a:cubicBezTo>
                <a:lnTo>
                  <a:pt x="214110" y="580681"/>
                </a:lnTo>
                <a:cubicBezTo>
                  <a:pt x="226499" y="580681"/>
                  <a:pt x="236566" y="570758"/>
                  <a:pt x="236566" y="558387"/>
                </a:cubicBezTo>
                <a:lnTo>
                  <a:pt x="236566" y="533644"/>
                </a:lnTo>
                <a:cubicBezTo>
                  <a:pt x="236566" y="521273"/>
                  <a:pt x="226499" y="511221"/>
                  <a:pt x="214110" y="511221"/>
                </a:cubicBezTo>
                <a:close/>
                <a:moveTo>
                  <a:pt x="119401" y="328976"/>
                </a:moveTo>
                <a:lnTo>
                  <a:pt x="219526" y="328976"/>
                </a:lnTo>
                <a:cubicBezTo>
                  <a:pt x="226107" y="328976"/>
                  <a:pt x="231526" y="334265"/>
                  <a:pt x="231526" y="340972"/>
                </a:cubicBezTo>
                <a:cubicBezTo>
                  <a:pt x="231526" y="347680"/>
                  <a:pt x="226107" y="352968"/>
                  <a:pt x="219526" y="352968"/>
                </a:cubicBezTo>
                <a:lnTo>
                  <a:pt x="119401" y="352968"/>
                </a:lnTo>
                <a:cubicBezTo>
                  <a:pt x="112691" y="352968"/>
                  <a:pt x="107401" y="347680"/>
                  <a:pt x="107401" y="340972"/>
                </a:cubicBezTo>
                <a:cubicBezTo>
                  <a:pt x="107401" y="334265"/>
                  <a:pt x="112691" y="328976"/>
                  <a:pt x="119401" y="328976"/>
                </a:cubicBezTo>
                <a:close/>
                <a:moveTo>
                  <a:pt x="146358" y="285719"/>
                </a:moveTo>
                <a:lnTo>
                  <a:pt x="219525" y="285719"/>
                </a:lnTo>
                <a:cubicBezTo>
                  <a:pt x="226106" y="285719"/>
                  <a:pt x="231526" y="290992"/>
                  <a:pt x="231526" y="297680"/>
                </a:cubicBezTo>
                <a:cubicBezTo>
                  <a:pt x="231526" y="304368"/>
                  <a:pt x="226106" y="309641"/>
                  <a:pt x="219525" y="309641"/>
                </a:cubicBezTo>
                <a:lnTo>
                  <a:pt x="146358" y="309641"/>
                </a:lnTo>
                <a:cubicBezTo>
                  <a:pt x="139777" y="309641"/>
                  <a:pt x="134357" y="304368"/>
                  <a:pt x="134357" y="297680"/>
                </a:cubicBezTo>
                <a:cubicBezTo>
                  <a:pt x="134357" y="290992"/>
                  <a:pt x="139777" y="285719"/>
                  <a:pt x="146358" y="285719"/>
                </a:cubicBezTo>
                <a:close/>
                <a:moveTo>
                  <a:pt x="176778" y="242392"/>
                </a:moveTo>
                <a:lnTo>
                  <a:pt x="219517" y="242392"/>
                </a:lnTo>
                <a:cubicBezTo>
                  <a:pt x="226102" y="242392"/>
                  <a:pt x="231525" y="247680"/>
                  <a:pt x="231525" y="254388"/>
                </a:cubicBezTo>
                <a:cubicBezTo>
                  <a:pt x="231525" y="260966"/>
                  <a:pt x="226102" y="266384"/>
                  <a:pt x="219517" y="266384"/>
                </a:cubicBezTo>
                <a:lnTo>
                  <a:pt x="176778" y="266384"/>
                </a:lnTo>
                <a:cubicBezTo>
                  <a:pt x="170193" y="266384"/>
                  <a:pt x="164770" y="260966"/>
                  <a:pt x="164770" y="254388"/>
                </a:cubicBezTo>
                <a:cubicBezTo>
                  <a:pt x="164770" y="247680"/>
                  <a:pt x="170193" y="242392"/>
                  <a:pt x="176778" y="242392"/>
                </a:cubicBezTo>
                <a:close/>
                <a:moveTo>
                  <a:pt x="168423" y="27449"/>
                </a:moveTo>
                <a:cubicBezTo>
                  <a:pt x="163647" y="27449"/>
                  <a:pt x="159776" y="31315"/>
                  <a:pt x="159776" y="36083"/>
                </a:cubicBezTo>
                <a:cubicBezTo>
                  <a:pt x="159776" y="40851"/>
                  <a:pt x="163647" y="44717"/>
                  <a:pt x="168423" y="44717"/>
                </a:cubicBezTo>
                <a:lnTo>
                  <a:pt x="223015" y="44717"/>
                </a:lnTo>
                <a:cubicBezTo>
                  <a:pt x="227790" y="44717"/>
                  <a:pt x="231662" y="40851"/>
                  <a:pt x="231662" y="36083"/>
                </a:cubicBezTo>
                <a:cubicBezTo>
                  <a:pt x="231662" y="31315"/>
                  <a:pt x="227790" y="27449"/>
                  <a:pt x="223015" y="27449"/>
                </a:cubicBezTo>
                <a:close/>
                <a:moveTo>
                  <a:pt x="34330" y="0"/>
                </a:moveTo>
                <a:lnTo>
                  <a:pt x="356978" y="0"/>
                </a:lnTo>
                <a:cubicBezTo>
                  <a:pt x="375950" y="0"/>
                  <a:pt x="391437" y="15464"/>
                  <a:pt x="391437" y="34408"/>
                </a:cubicBezTo>
                <a:lnTo>
                  <a:pt x="391437" y="209798"/>
                </a:lnTo>
                <a:cubicBezTo>
                  <a:pt x="391437" y="210571"/>
                  <a:pt x="391308" y="211473"/>
                  <a:pt x="391308" y="212246"/>
                </a:cubicBezTo>
                <a:lnTo>
                  <a:pt x="451579" y="212246"/>
                </a:lnTo>
                <a:cubicBezTo>
                  <a:pt x="453773" y="212246"/>
                  <a:pt x="456612" y="212504"/>
                  <a:pt x="457387" y="214695"/>
                </a:cubicBezTo>
                <a:cubicBezTo>
                  <a:pt x="458161" y="217143"/>
                  <a:pt x="455580" y="219463"/>
                  <a:pt x="454805" y="220107"/>
                </a:cubicBezTo>
                <a:lnTo>
                  <a:pt x="369110" y="283510"/>
                </a:lnTo>
                <a:cubicBezTo>
                  <a:pt x="368465" y="284155"/>
                  <a:pt x="367432" y="284155"/>
                  <a:pt x="366916" y="284155"/>
                </a:cubicBezTo>
                <a:cubicBezTo>
                  <a:pt x="366271" y="284155"/>
                  <a:pt x="365238" y="284155"/>
                  <a:pt x="364464" y="283510"/>
                </a:cubicBezTo>
                <a:lnTo>
                  <a:pt x="277091" y="218561"/>
                </a:lnTo>
                <a:cubicBezTo>
                  <a:pt x="276445" y="218174"/>
                  <a:pt x="274509" y="216628"/>
                  <a:pt x="275026" y="214566"/>
                </a:cubicBezTo>
                <a:cubicBezTo>
                  <a:pt x="275671" y="212633"/>
                  <a:pt x="278510" y="212246"/>
                  <a:pt x="280833" y="212246"/>
                </a:cubicBezTo>
                <a:lnTo>
                  <a:pt x="351171" y="212246"/>
                </a:lnTo>
                <a:lnTo>
                  <a:pt x="351171" y="76677"/>
                </a:lnTo>
                <a:cubicBezTo>
                  <a:pt x="351171" y="72037"/>
                  <a:pt x="347299" y="68171"/>
                  <a:pt x="342524" y="68171"/>
                </a:cubicBezTo>
                <a:lnTo>
                  <a:pt x="48784" y="68171"/>
                </a:lnTo>
                <a:cubicBezTo>
                  <a:pt x="44138" y="68171"/>
                  <a:pt x="40267" y="72037"/>
                  <a:pt x="40267" y="76677"/>
                </a:cubicBezTo>
                <a:lnTo>
                  <a:pt x="40267" y="482999"/>
                </a:lnTo>
                <a:cubicBezTo>
                  <a:pt x="40267" y="487767"/>
                  <a:pt x="44138" y="491633"/>
                  <a:pt x="48784" y="491633"/>
                </a:cubicBezTo>
                <a:lnTo>
                  <a:pt x="342524" y="491633"/>
                </a:lnTo>
                <a:cubicBezTo>
                  <a:pt x="347299" y="491633"/>
                  <a:pt x="351171" y="487767"/>
                  <a:pt x="351171" y="482999"/>
                </a:cubicBezTo>
                <a:lnTo>
                  <a:pt x="351171" y="372172"/>
                </a:lnTo>
                <a:lnTo>
                  <a:pt x="274767" y="372172"/>
                </a:lnTo>
                <a:cubicBezTo>
                  <a:pt x="269089" y="372172"/>
                  <a:pt x="264443" y="367533"/>
                  <a:pt x="264443" y="361863"/>
                </a:cubicBezTo>
                <a:lnTo>
                  <a:pt x="264443" y="233381"/>
                </a:lnTo>
                <a:cubicBezTo>
                  <a:pt x="264443" y="228612"/>
                  <a:pt x="266637" y="227968"/>
                  <a:pt x="267927" y="227968"/>
                </a:cubicBezTo>
                <a:cubicBezTo>
                  <a:pt x="269347" y="227968"/>
                  <a:pt x="270509" y="228870"/>
                  <a:pt x="270767" y="228999"/>
                </a:cubicBezTo>
                <a:lnTo>
                  <a:pt x="355817" y="294207"/>
                </a:lnTo>
                <a:cubicBezTo>
                  <a:pt x="358785" y="296655"/>
                  <a:pt x="362786" y="297944"/>
                  <a:pt x="366916" y="297944"/>
                </a:cubicBezTo>
                <a:cubicBezTo>
                  <a:pt x="371046" y="297944"/>
                  <a:pt x="374918" y="296655"/>
                  <a:pt x="377886" y="294207"/>
                </a:cubicBezTo>
                <a:lnTo>
                  <a:pt x="460742" y="230803"/>
                </a:lnTo>
                <a:cubicBezTo>
                  <a:pt x="461258" y="230417"/>
                  <a:pt x="463194" y="228741"/>
                  <a:pt x="465130" y="228741"/>
                </a:cubicBezTo>
                <a:cubicBezTo>
                  <a:pt x="466679" y="228741"/>
                  <a:pt x="469260" y="229643"/>
                  <a:pt x="469260" y="235314"/>
                </a:cubicBezTo>
                <a:lnTo>
                  <a:pt x="469260" y="361863"/>
                </a:lnTo>
                <a:cubicBezTo>
                  <a:pt x="469260" y="367533"/>
                  <a:pt x="464614" y="372172"/>
                  <a:pt x="458935" y="372172"/>
                </a:cubicBezTo>
                <a:lnTo>
                  <a:pt x="391437" y="372172"/>
                </a:lnTo>
                <a:lnTo>
                  <a:pt x="391437" y="569985"/>
                </a:lnTo>
                <a:cubicBezTo>
                  <a:pt x="391437" y="588929"/>
                  <a:pt x="375950" y="604393"/>
                  <a:pt x="356978" y="604393"/>
                </a:cubicBezTo>
                <a:lnTo>
                  <a:pt x="34330" y="604393"/>
                </a:lnTo>
                <a:cubicBezTo>
                  <a:pt x="15358" y="604393"/>
                  <a:pt x="0" y="588929"/>
                  <a:pt x="0" y="569985"/>
                </a:cubicBezTo>
                <a:lnTo>
                  <a:pt x="0" y="34408"/>
                </a:lnTo>
                <a:cubicBezTo>
                  <a:pt x="0" y="15464"/>
                  <a:pt x="15358" y="0"/>
                  <a:pt x="3433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sp>
        <p:nvSpPr>
          <p:cNvPr id="16" name="img-icon"/>
          <p:cNvSpPr/>
          <p:nvPr/>
        </p:nvSpPr>
        <p:spPr>
          <a:xfrm>
            <a:off x="10548340" y="3147690"/>
            <a:ext cx="360480" cy="359938"/>
          </a:xfrm>
          <a:custGeom>
            <a:avLst/>
            <a:gdLst/>
            <a:ahLst/>
            <a:cxnLst/>
            <a:rect l="l" t="t" r="r" b="b"/>
            <a:pathLst>
              <a:path w="607639" h="606722">
                <a:moveTo>
                  <a:pt x="528341" y="527538"/>
                </a:moveTo>
                <a:lnTo>
                  <a:pt x="528341" y="547356"/>
                </a:lnTo>
                <a:cubicBezTo>
                  <a:pt x="528341" y="558287"/>
                  <a:pt x="537241" y="567086"/>
                  <a:pt x="548187" y="567086"/>
                </a:cubicBezTo>
                <a:cubicBezTo>
                  <a:pt x="559134" y="567086"/>
                  <a:pt x="567945" y="558287"/>
                  <a:pt x="567945" y="547356"/>
                </a:cubicBezTo>
                <a:lnTo>
                  <a:pt x="567945" y="527538"/>
                </a:lnTo>
                <a:close/>
                <a:moveTo>
                  <a:pt x="99092" y="474835"/>
                </a:moveTo>
                <a:lnTo>
                  <a:pt x="350075" y="474835"/>
                </a:lnTo>
                <a:cubicBezTo>
                  <a:pt x="361022" y="474835"/>
                  <a:pt x="369833" y="483642"/>
                  <a:pt x="369833" y="494584"/>
                </a:cubicBezTo>
                <a:cubicBezTo>
                  <a:pt x="369833" y="505526"/>
                  <a:pt x="361022" y="514422"/>
                  <a:pt x="350075" y="514422"/>
                </a:cubicBezTo>
                <a:lnTo>
                  <a:pt x="99092" y="514422"/>
                </a:lnTo>
                <a:cubicBezTo>
                  <a:pt x="88145" y="514422"/>
                  <a:pt x="79245" y="505526"/>
                  <a:pt x="79245" y="494584"/>
                </a:cubicBezTo>
                <a:cubicBezTo>
                  <a:pt x="79245" y="483642"/>
                  <a:pt x="88145" y="474835"/>
                  <a:pt x="99092" y="474835"/>
                </a:cubicBezTo>
                <a:close/>
                <a:moveTo>
                  <a:pt x="297164" y="395661"/>
                </a:moveTo>
                <a:lnTo>
                  <a:pt x="350063" y="395661"/>
                </a:lnTo>
                <a:cubicBezTo>
                  <a:pt x="361017" y="395661"/>
                  <a:pt x="369834" y="404541"/>
                  <a:pt x="369834" y="415464"/>
                </a:cubicBezTo>
                <a:cubicBezTo>
                  <a:pt x="369834" y="426387"/>
                  <a:pt x="361017" y="435178"/>
                  <a:pt x="350063" y="435178"/>
                </a:cubicBezTo>
                <a:lnTo>
                  <a:pt x="297164" y="435178"/>
                </a:lnTo>
                <a:cubicBezTo>
                  <a:pt x="286210" y="435178"/>
                  <a:pt x="277393" y="426387"/>
                  <a:pt x="277393" y="415464"/>
                </a:cubicBezTo>
                <a:cubicBezTo>
                  <a:pt x="277393" y="404541"/>
                  <a:pt x="286210" y="395661"/>
                  <a:pt x="297164" y="395661"/>
                </a:cubicBezTo>
                <a:close/>
                <a:moveTo>
                  <a:pt x="99090" y="395661"/>
                </a:moveTo>
                <a:lnTo>
                  <a:pt x="217979" y="395661"/>
                </a:lnTo>
                <a:cubicBezTo>
                  <a:pt x="228925" y="395661"/>
                  <a:pt x="237735" y="404541"/>
                  <a:pt x="237735" y="415464"/>
                </a:cubicBezTo>
                <a:cubicBezTo>
                  <a:pt x="237735" y="426387"/>
                  <a:pt x="228925" y="435178"/>
                  <a:pt x="217979" y="435178"/>
                </a:cubicBezTo>
                <a:lnTo>
                  <a:pt x="99090" y="435178"/>
                </a:lnTo>
                <a:cubicBezTo>
                  <a:pt x="88144" y="435178"/>
                  <a:pt x="79245" y="426387"/>
                  <a:pt x="79245" y="415464"/>
                </a:cubicBezTo>
                <a:cubicBezTo>
                  <a:pt x="79245" y="404541"/>
                  <a:pt x="88144" y="395661"/>
                  <a:pt x="99090" y="395661"/>
                </a:cubicBezTo>
                <a:close/>
                <a:moveTo>
                  <a:pt x="99092" y="316557"/>
                </a:moveTo>
                <a:lnTo>
                  <a:pt x="350075" y="316557"/>
                </a:lnTo>
                <a:cubicBezTo>
                  <a:pt x="361022" y="316557"/>
                  <a:pt x="369833" y="325364"/>
                  <a:pt x="369833" y="336306"/>
                </a:cubicBezTo>
                <a:cubicBezTo>
                  <a:pt x="369833" y="347248"/>
                  <a:pt x="361022" y="356144"/>
                  <a:pt x="350075" y="356144"/>
                </a:cubicBezTo>
                <a:lnTo>
                  <a:pt x="99092" y="356144"/>
                </a:lnTo>
                <a:cubicBezTo>
                  <a:pt x="88145" y="356144"/>
                  <a:pt x="79245" y="347248"/>
                  <a:pt x="79245" y="336306"/>
                </a:cubicBezTo>
                <a:cubicBezTo>
                  <a:pt x="79245" y="325364"/>
                  <a:pt x="88145" y="316557"/>
                  <a:pt x="99092" y="316557"/>
                </a:cubicBezTo>
                <a:close/>
                <a:moveTo>
                  <a:pt x="257585" y="237382"/>
                </a:moveTo>
                <a:lnTo>
                  <a:pt x="350073" y="237382"/>
                </a:lnTo>
                <a:cubicBezTo>
                  <a:pt x="361021" y="237382"/>
                  <a:pt x="369834" y="246274"/>
                  <a:pt x="369834" y="257211"/>
                </a:cubicBezTo>
                <a:cubicBezTo>
                  <a:pt x="369834" y="268148"/>
                  <a:pt x="361021" y="277040"/>
                  <a:pt x="350073" y="277040"/>
                </a:cubicBezTo>
                <a:lnTo>
                  <a:pt x="257585" y="277040"/>
                </a:lnTo>
                <a:cubicBezTo>
                  <a:pt x="246637" y="277040"/>
                  <a:pt x="237735" y="268148"/>
                  <a:pt x="237735" y="257211"/>
                </a:cubicBezTo>
                <a:cubicBezTo>
                  <a:pt x="237735" y="246274"/>
                  <a:pt x="246637" y="237382"/>
                  <a:pt x="257585" y="237382"/>
                </a:cubicBezTo>
                <a:close/>
                <a:moveTo>
                  <a:pt x="99092" y="237382"/>
                </a:moveTo>
                <a:lnTo>
                  <a:pt x="178301" y="237382"/>
                </a:lnTo>
                <a:cubicBezTo>
                  <a:pt x="189248" y="237382"/>
                  <a:pt x="198148" y="246274"/>
                  <a:pt x="198148" y="257211"/>
                </a:cubicBezTo>
                <a:cubicBezTo>
                  <a:pt x="198148" y="268148"/>
                  <a:pt x="189248" y="277040"/>
                  <a:pt x="178301" y="277040"/>
                </a:cubicBezTo>
                <a:lnTo>
                  <a:pt x="99092" y="277040"/>
                </a:lnTo>
                <a:cubicBezTo>
                  <a:pt x="88145" y="277040"/>
                  <a:pt x="79245" y="268148"/>
                  <a:pt x="79245" y="257211"/>
                </a:cubicBezTo>
                <a:cubicBezTo>
                  <a:pt x="79245" y="246274"/>
                  <a:pt x="88145" y="237382"/>
                  <a:pt x="99092" y="237382"/>
                </a:cubicBezTo>
                <a:close/>
                <a:moveTo>
                  <a:pt x="528341" y="158279"/>
                </a:moveTo>
                <a:lnTo>
                  <a:pt x="528341" y="487990"/>
                </a:lnTo>
                <a:lnTo>
                  <a:pt x="567945" y="487990"/>
                </a:lnTo>
                <a:lnTo>
                  <a:pt x="567945" y="158279"/>
                </a:lnTo>
                <a:close/>
                <a:moveTo>
                  <a:pt x="99092" y="158278"/>
                </a:moveTo>
                <a:lnTo>
                  <a:pt x="350075" y="158278"/>
                </a:lnTo>
                <a:cubicBezTo>
                  <a:pt x="361022" y="158278"/>
                  <a:pt x="369833" y="167174"/>
                  <a:pt x="369833" y="178027"/>
                </a:cubicBezTo>
                <a:cubicBezTo>
                  <a:pt x="369833" y="188969"/>
                  <a:pt x="361022" y="197865"/>
                  <a:pt x="350075" y="197865"/>
                </a:cubicBezTo>
                <a:lnTo>
                  <a:pt x="99092" y="197865"/>
                </a:lnTo>
                <a:cubicBezTo>
                  <a:pt x="88145" y="197865"/>
                  <a:pt x="79245" y="188969"/>
                  <a:pt x="79245" y="178027"/>
                </a:cubicBezTo>
                <a:cubicBezTo>
                  <a:pt x="79245" y="167174"/>
                  <a:pt x="88145" y="158278"/>
                  <a:pt x="99092" y="158278"/>
                </a:cubicBezTo>
                <a:close/>
                <a:moveTo>
                  <a:pt x="178251" y="79104"/>
                </a:moveTo>
                <a:lnTo>
                  <a:pt x="270739" y="79104"/>
                </a:lnTo>
                <a:cubicBezTo>
                  <a:pt x="281687" y="79104"/>
                  <a:pt x="290589" y="87996"/>
                  <a:pt x="290589" y="98933"/>
                </a:cubicBezTo>
                <a:cubicBezTo>
                  <a:pt x="290589" y="109870"/>
                  <a:pt x="281687" y="118762"/>
                  <a:pt x="270739" y="118762"/>
                </a:cubicBezTo>
                <a:lnTo>
                  <a:pt x="178251" y="118762"/>
                </a:lnTo>
                <a:cubicBezTo>
                  <a:pt x="167392" y="118762"/>
                  <a:pt x="158490" y="109870"/>
                  <a:pt x="158490" y="98933"/>
                </a:cubicBezTo>
                <a:cubicBezTo>
                  <a:pt x="158490" y="87996"/>
                  <a:pt x="167392" y="79104"/>
                  <a:pt x="178251" y="79104"/>
                </a:cubicBezTo>
                <a:close/>
                <a:moveTo>
                  <a:pt x="548187" y="70030"/>
                </a:moveTo>
                <a:lnTo>
                  <a:pt x="528341" y="116154"/>
                </a:lnTo>
                <a:lnTo>
                  <a:pt x="528341" y="118732"/>
                </a:lnTo>
                <a:lnTo>
                  <a:pt x="567945" y="118732"/>
                </a:lnTo>
                <a:lnTo>
                  <a:pt x="567945" y="116154"/>
                </a:lnTo>
                <a:close/>
                <a:moveTo>
                  <a:pt x="39610" y="39548"/>
                </a:moveTo>
                <a:lnTo>
                  <a:pt x="39610" y="567086"/>
                </a:lnTo>
                <a:lnTo>
                  <a:pt x="409539" y="567086"/>
                </a:lnTo>
                <a:lnTo>
                  <a:pt x="409539" y="39548"/>
                </a:lnTo>
                <a:close/>
                <a:moveTo>
                  <a:pt x="548187" y="0"/>
                </a:moveTo>
                <a:cubicBezTo>
                  <a:pt x="556108" y="0"/>
                  <a:pt x="563228" y="4710"/>
                  <a:pt x="566343" y="11998"/>
                </a:cubicBezTo>
                <a:lnTo>
                  <a:pt x="606037" y="104335"/>
                </a:lnTo>
                <a:cubicBezTo>
                  <a:pt x="607105" y="106734"/>
                  <a:pt x="607639" y="109400"/>
                  <a:pt x="607639" y="112066"/>
                </a:cubicBezTo>
                <a:lnTo>
                  <a:pt x="607639" y="547356"/>
                </a:lnTo>
                <a:cubicBezTo>
                  <a:pt x="607639" y="580150"/>
                  <a:pt x="581028" y="606722"/>
                  <a:pt x="548187" y="606722"/>
                </a:cubicBezTo>
                <a:cubicBezTo>
                  <a:pt x="515347" y="606722"/>
                  <a:pt x="488736" y="580150"/>
                  <a:pt x="488736" y="547356"/>
                </a:cubicBezTo>
                <a:lnTo>
                  <a:pt x="488736" y="112066"/>
                </a:lnTo>
                <a:cubicBezTo>
                  <a:pt x="488736" y="109400"/>
                  <a:pt x="489270" y="106734"/>
                  <a:pt x="490338" y="104335"/>
                </a:cubicBezTo>
                <a:lnTo>
                  <a:pt x="529943" y="11998"/>
                </a:lnTo>
                <a:cubicBezTo>
                  <a:pt x="533058" y="4710"/>
                  <a:pt x="540267" y="0"/>
                  <a:pt x="548187" y="0"/>
                </a:cubicBezTo>
                <a:close/>
                <a:moveTo>
                  <a:pt x="19849" y="0"/>
                </a:moveTo>
                <a:lnTo>
                  <a:pt x="429300" y="0"/>
                </a:lnTo>
                <a:cubicBezTo>
                  <a:pt x="440248" y="0"/>
                  <a:pt x="449149" y="8887"/>
                  <a:pt x="449149" y="19818"/>
                </a:cubicBezTo>
                <a:lnTo>
                  <a:pt x="449149" y="586904"/>
                </a:lnTo>
                <a:cubicBezTo>
                  <a:pt x="449149" y="597835"/>
                  <a:pt x="440248" y="606722"/>
                  <a:pt x="429300" y="606722"/>
                </a:cubicBezTo>
                <a:lnTo>
                  <a:pt x="19849" y="606722"/>
                </a:lnTo>
                <a:cubicBezTo>
                  <a:pt x="8901" y="606722"/>
                  <a:pt x="0" y="597835"/>
                  <a:pt x="0" y="586904"/>
                </a:cubicBezTo>
                <a:lnTo>
                  <a:pt x="0" y="19818"/>
                </a:lnTo>
                <a:cubicBezTo>
                  <a:pt x="0" y="8887"/>
                  <a:pt x="8901" y="0"/>
                  <a:pt x="19849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/>
          <p:cNvSpPr/>
          <p:nvPr/>
        </p:nvSpPr>
        <p:spPr>
          <a:xfrm>
            <a:off x="1887516" y="3757706"/>
            <a:ext cx="9288483" cy="830997"/>
          </a:xfrm>
          <a:prstGeom prst="rect">
            <a:avLst/>
          </a:prstGeom>
          <a:noFill/>
          <a:effectLst>
            <a:outerShdw blurRad="33867" dist="25400" dir="2700000" algn="bl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4800" b="1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特殊群体政策倾斜</a:t>
            </a:r>
            <a:endParaRPr lang="zh-CN" altLang="en-US" sz="4800" b="1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4" name="文本框 9"/>
          <p:cNvSpPr/>
          <p:nvPr/>
        </p:nvSpPr>
        <p:spPr>
          <a:xfrm>
            <a:off x="1191075" y="1579502"/>
            <a:ext cx="3098878" cy="1862048"/>
          </a:xfrm>
          <a:prstGeom prst="rect">
            <a:avLst/>
          </a:prstGeom>
          <a:noFill/>
          <a:effectLst>
            <a:outerShdw blurRad="33867" dist="25400" dir="2700000" algn="bl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11500" u="none" dirty="0">
                <a:gradFill flip="y" rotWithShape="1">
                  <a:gsLst>
                    <a:gs pos="35000">
                      <a:schemeClr val="accent2">
                        <a:lumMod val="100000"/>
                      </a:schemeClr>
                    </a:gs>
                    <a:gs pos="100000">
                      <a:schemeClr val="accent2"/>
                    </a:gs>
                  </a:gsLst>
                  <a:lin ang="5400000" scaled="0"/>
                </a:gradFill>
                <a:uFill>
                  <a:solidFill>
                    <a:srgbClr val="000000"/>
                  </a:solidFill>
                </a:uFill>
                <a:latin typeface="阿里巴巴普惠体" pitchFamily="34" charset="-120"/>
                <a:ea typeface="阿里巴巴普惠体" pitchFamily="34" charset="-122"/>
                <a:cs typeface="阿里巴巴普惠体" pitchFamily="34" charset="-120"/>
              </a:rPr>
              <a:t>0</a:t>
            </a:r>
            <a:r>
              <a:rPr lang="en-US" altLang="zh-CN" sz="11500" u="none" dirty="0">
                <a:gradFill flip="y" rotWithShape="1">
                  <a:gsLst>
                    <a:gs pos="35000">
                      <a:schemeClr val="accent2">
                        <a:lumMod val="100000"/>
                      </a:schemeClr>
                    </a:gs>
                    <a:gs pos="100000">
                      <a:schemeClr val="accent2"/>
                    </a:gs>
                  </a:gsLst>
                  <a:lin ang="5400000" scaled="0"/>
                </a:gradFill>
                <a:uFill>
                  <a:solidFill>
                    <a:srgbClr val="000000"/>
                  </a:solidFill>
                </a:uFill>
                <a:latin typeface="阿里巴巴普惠体" pitchFamily="34" charset="-120"/>
                <a:ea typeface="阿里巴巴普惠体" pitchFamily="34" charset="-122"/>
                <a:cs typeface="阿里巴巴普惠体" pitchFamily="34" charset="-120"/>
              </a:rPr>
              <a:t>4</a:t>
            </a:r>
            <a:endParaRPr lang="en-US" altLang="zh-CN" sz="11500" u="none" dirty="0">
              <a:gradFill flip="y" rotWithShape="1">
                <a:gsLst>
                  <a:gs pos="35000">
                    <a:schemeClr val="accent2">
                      <a:lumMod val="100000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  <a:uFill>
                <a:solidFill>
                  <a:srgbClr val="000000"/>
                </a:solidFill>
              </a:uFill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sp>
        <p:nvSpPr>
          <p:cNvPr id="5" name="直接连接符 15"/>
          <p:cNvSpPr/>
          <p:nvPr/>
        </p:nvSpPr>
        <p:spPr>
          <a:xfrm rot="10800000">
            <a:off x="3663192" y="2533248"/>
            <a:ext cx="1542691" cy="0"/>
          </a:xfrm>
          <a:prstGeom prst="line">
            <a:avLst/>
          </a:prstGeom>
          <a:noFill/>
          <a:ln w="25400" cap="flat">
            <a:gradFill flip="y" rotWithShape="1">
              <a:gsLst>
                <a:gs pos="0">
                  <a:schemeClr val="accent1"/>
                </a:gs>
                <a:gs pos="100000">
                  <a:schemeClr val="accent1"/>
                </a:gs>
              </a:gsLst>
              <a:lin ang="0" scaled="0"/>
            </a:gradFill>
            <a:prstDash val="solid"/>
          </a:ln>
        </p:spPr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ïŝḻïḍe"/>
          <p:cNvSpPr/>
          <p:nvPr/>
        </p:nvSpPr>
        <p:spPr>
          <a:xfrm>
            <a:off x="5212405" y="1764884"/>
            <a:ext cx="496376" cy="496374"/>
          </a:xfrm>
          <a:prstGeom prst="ellipse">
            <a:avLst/>
          </a:prstGeom>
          <a:solidFill>
            <a:schemeClr val="accent1"/>
          </a:solidFill>
          <a:effectLst>
            <a:outerShdw blurRad="12700" dist="50800" dir="16200000" algn="bl" rotWithShape="0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sp>
        <p:nvSpPr>
          <p:cNvPr id="4" name="img-icon"/>
          <p:cNvSpPr/>
          <p:nvPr/>
        </p:nvSpPr>
        <p:spPr>
          <a:xfrm>
            <a:off x="5352896" y="1927252"/>
            <a:ext cx="215396" cy="179320"/>
          </a:xfrm>
          <a:custGeom>
            <a:avLst/>
            <a:gdLst/>
            <a:ahLst/>
            <a:cxnLst/>
            <a:rect l="l" t="t" r="r" b="b"/>
            <a:pathLst>
              <a:path w="526297" h="438150">
                <a:moveTo>
                  <a:pt x="483573" y="133971"/>
                </a:moveTo>
                <a:cubicBezTo>
                  <a:pt x="507957" y="133971"/>
                  <a:pt x="527674" y="153688"/>
                  <a:pt x="527674" y="178072"/>
                </a:cubicBezTo>
                <a:cubicBezTo>
                  <a:pt x="527674" y="179215"/>
                  <a:pt x="527674" y="180358"/>
                  <a:pt x="527579" y="181501"/>
                </a:cubicBezTo>
                <a:lnTo>
                  <a:pt x="514244" y="355237"/>
                </a:lnTo>
                <a:cubicBezTo>
                  <a:pt x="513101" y="370096"/>
                  <a:pt x="500718" y="381621"/>
                  <a:pt x="485764" y="381621"/>
                </a:cubicBezTo>
                <a:lnTo>
                  <a:pt x="454998" y="381621"/>
                </a:lnTo>
                <a:lnTo>
                  <a:pt x="454998" y="438771"/>
                </a:lnTo>
                <a:lnTo>
                  <a:pt x="435948" y="438771"/>
                </a:lnTo>
                <a:lnTo>
                  <a:pt x="435948" y="381621"/>
                </a:lnTo>
                <a:lnTo>
                  <a:pt x="93048" y="381621"/>
                </a:lnTo>
                <a:lnTo>
                  <a:pt x="93048" y="438771"/>
                </a:lnTo>
                <a:lnTo>
                  <a:pt x="73998" y="438771"/>
                </a:lnTo>
                <a:lnTo>
                  <a:pt x="73998" y="381621"/>
                </a:lnTo>
                <a:lnTo>
                  <a:pt x="43328" y="381621"/>
                </a:lnTo>
                <a:cubicBezTo>
                  <a:pt x="28373" y="381621"/>
                  <a:pt x="15991" y="370096"/>
                  <a:pt x="14848" y="355237"/>
                </a:cubicBezTo>
                <a:lnTo>
                  <a:pt x="1513" y="181501"/>
                </a:lnTo>
                <a:cubicBezTo>
                  <a:pt x="-392" y="157212"/>
                  <a:pt x="17801" y="135971"/>
                  <a:pt x="42089" y="134162"/>
                </a:cubicBezTo>
                <a:cubicBezTo>
                  <a:pt x="43232" y="134066"/>
                  <a:pt x="44375" y="134066"/>
                  <a:pt x="45518" y="134066"/>
                </a:cubicBezTo>
                <a:cubicBezTo>
                  <a:pt x="73141" y="134066"/>
                  <a:pt x="96858" y="153688"/>
                  <a:pt x="101906" y="180834"/>
                </a:cubicBezTo>
                <a:lnTo>
                  <a:pt x="121623" y="286371"/>
                </a:lnTo>
                <a:lnTo>
                  <a:pt x="407373" y="286371"/>
                </a:lnTo>
                <a:lnTo>
                  <a:pt x="427185" y="180739"/>
                </a:lnTo>
                <a:cubicBezTo>
                  <a:pt x="432233" y="153592"/>
                  <a:pt x="455951" y="133971"/>
                  <a:pt x="483573" y="133971"/>
                </a:cubicBezTo>
                <a:close/>
                <a:moveTo>
                  <a:pt x="416898" y="621"/>
                </a:moveTo>
                <a:cubicBezTo>
                  <a:pt x="453760" y="621"/>
                  <a:pt x="483573" y="30434"/>
                  <a:pt x="483573" y="67296"/>
                </a:cubicBezTo>
                <a:lnTo>
                  <a:pt x="483573" y="115397"/>
                </a:lnTo>
                <a:cubicBezTo>
                  <a:pt x="481192" y="115112"/>
                  <a:pt x="478811" y="114921"/>
                  <a:pt x="476429" y="114921"/>
                </a:cubicBezTo>
                <a:cubicBezTo>
                  <a:pt x="445473" y="114921"/>
                  <a:pt x="418803" y="136448"/>
                  <a:pt x="412040" y="166451"/>
                </a:cubicBezTo>
                <a:lnTo>
                  <a:pt x="411564" y="168737"/>
                </a:lnTo>
                <a:lnTo>
                  <a:pt x="393086" y="267321"/>
                </a:lnTo>
                <a:lnTo>
                  <a:pt x="135911" y="267321"/>
                </a:lnTo>
                <a:lnTo>
                  <a:pt x="117432" y="168737"/>
                </a:lnTo>
                <a:cubicBezTo>
                  <a:pt x="111622" y="137495"/>
                  <a:pt x="84285" y="114921"/>
                  <a:pt x="52567" y="114921"/>
                </a:cubicBezTo>
                <a:lnTo>
                  <a:pt x="54948" y="67296"/>
                </a:lnTo>
                <a:cubicBezTo>
                  <a:pt x="54948" y="30434"/>
                  <a:pt x="84761" y="621"/>
                  <a:pt x="121623" y="621"/>
                </a:cubicBezTo>
                <a:lnTo>
                  <a:pt x="416898" y="621"/>
                </a:lnTo>
                <a:close/>
              </a:path>
            </a:pathLst>
          </a:custGeom>
          <a:solidFill>
            <a:schemeClr val="bg1"/>
          </a:soli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sp>
        <p:nvSpPr>
          <p:cNvPr id="5" name="iŝļíďê"/>
          <p:cNvSpPr/>
          <p:nvPr/>
        </p:nvSpPr>
        <p:spPr>
          <a:xfrm>
            <a:off x="5212406" y="3751566"/>
            <a:ext cx="496376" cy="496374"/>
          </a:xfrm>
          <a:prstGeom prst="ellipse">
            <a:avLst/>
          </a:prstGeom>
          <a:solidFill>
            <a:schemeClr val="accent1"/>
          </a:solidFill>
          <a:effectLst>
            <a:outerShdw blurRad="12700" dist="50800" dir="16200000" algn="bl" rotWithShape="0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sp>
        <p:nvSpPr>
          <p:cNvPr id="6" name="img-icon"/>
          <p:cNvSpPr/>
          <p:nvPr/>
        </p:nvSpPr>
        <p:spPr>
          <a:xfrm>
            <a:off x="5352897" y="3921677"/>
            <a:ext cx="215396" cy="171519"/>
          </a:xfrm>
          <a:custGeom>
            <a:avLst/>
            <a:gdLst/>
            <a:ahLst/>
            <a:cxnLst/>
            <a:rect l="l" t="t" r="r" b="b"/>
            <a:pathLst>
              <a:path w="514350" h="409575">
                <a:moveTo>
                  <a:pt x="486767" y="621"/>
                </a:moveTo>
                <a:cubicBezTo>
                  <a:pt x="502579" y="621"/>
                  <a:pt x="515342" y="13385"/>
                  <a:pt x="515342" y="29196"/>
                </a:cubicBezTo>
                <a:lnTo>
                  <a:pt x="515342" y="324471"/>
                </a:lnTo>
                <a:cubicBezTo>
                  <a:pt x="515342" y="340282"/>
                  <a:pt x="502579" y="353046"/>
                  <a:pt x="486767" y="353046"/>
                </a:cubicBezTo>
                <a:lnTo>
                  <a:pt x="192159" y="353046"/>
                </a:lnTo>
                <a:lnTo>
                  <a:pt x="115387" y="410196"/>
                </a:lnTo>
                <a:lnTo>
                  <a:pt x="115387" y="353046"/>
                </a:lnTo>
                <a:lnTo>
                  <a:pt x="29567" y="353046"/>
                </a:lnTo>
                <a:cubicBezTo>
                  <a:pt x="13755" y="353046"/>
                  <a:pt x="992" y="340282"/>
                  <a:pt x="992" y="324471"/>
                </a:cubicBezTo>
                <a:lnTo>
                  <a:pt x="992" y="29196"/>
                </a:lnTo>
                <a:cubicBezTo>
                  <a:pt x="992" y="13385"/>
                  <a:pt x="13755" y="621"/>
                  <a:pt x="29567" y="621"/>
                </a:cubicBezTo>
                <a:lnTo>
                  <a:pt x="486767" y="621"/>
                </a:lnTo>
                <a:close/>
                <a:moveTo>
                  <a:pt x="124817" y="143496"/>
                </a:moveTo>
                <a:cubicBezTo>
                  <a:pt x="106434" y="143496"/>
                  <a:pt x="91480" y="158450"/>
                  <a:pt x="91480" y="176834"/>
                </a:cubicBezTo>
                <a:cubicBezTo>
                  <a:pt x="91480" y="195217"/>
                  <a:pt x="106434" y="210171"/>
                  <a:pt x="124817" y="210171"/>
                </a:cubicBezTo>
                <a:cubicBezTo>
                  <a:pt x="143200" y="210171"/>
                  <a:pt x="158155" y="195217"/>
                  <a:pt x="158155" y="176834"/>
                </a:cubicBezTo>
                <a:cubicBezTo>
                  <a:pt x="158155" y="158450"/>
                  <a:pt x="143200" y="143496"/>
                  <a:pt x="124817" y="143496"/>
                </a:cubicBezTo>
                <a:close/>
                <a:moveTo>
                  <a:pt x="258167" y="143496"/>
                </a:moveTo>
                <a:cubicBezTo>
                  <a:pt x="239784" y="143496"/>
                  <a:pt x="224830" y="158450"/>
                  <a:pt x="224830" y="176834"/>
                </a:cubicBezTo>
                <a:cubicBezTo>
                  <a:pt x="224830" y="195217"/>
                  <a:pt x="239784" y="210171"/>
                  <a:pt x="258167" y="210171"/>
                </a:cubicBezTo>
                <a:cubicBezTo>
                  <a:pt x="276550" y="210171"/>
                  <a:pt x="291505" y="195217"/>
                  <a:pt x="291505" y="176834"/>
                </a:cubicBezTo>
                <a:cubicBezTo>
                  <a:pt x="291505" y="158450"/>
                  <a:pt x="276550" y="143496"/>
                  <a:pt x="258167" y="143496"/>
                </a:cubicBezTo>
                <a:close/>
                <a:moveTo>
                  <a:pt x="391517" y="143496"/>
                </a:moveTo>
                <a:cubicBezTo>
                  <a:pt x="373134" y="143496"/>
                  <a:pt x="358180" y="158450"/>
                  <a:pt x="358180" y="176834"/>
                </a:cubicBezTo>
                <a:cubicBezTo>
                  <a:pt x="358180" y="195217"/>
                  <a:pt x="373134" y="210171"/>
                  <a:pt x="391517" y="210171"/>
                </a:cubicBezTo>
                <a:cubicBezTo>
                  <a:pt x="409900" y="210171"/>
                  <a:pt x="424855" y="195217"/>
                  <a:pt x="424855" y="176834"/>
                </a:cubicBezTo>
                <a:cubicBezTo>
                  <a:pt x="424855" y="158450"/>
                  <a:pt x="409900" y="143496"/>
                  <a:pt x="391517" y="143496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sp>
        <p:nvSpPr>
          <p:cNvPr id="7" name="íṥļïḋê"/>
          <p:cNvSpPr/>
          <p:nvPr/>
        </p:nvSpPr>
        <p:spPr>
          <a:xfrm>
            <a:off x="6340263" y="4804495"/>
            <a:ext cx="483592" cy="496374"/>
          </a:xfrm>
          <a:prstGeom prst="ellipse">
            <a:avLst/>
          </a:prstGeom>
          <a:solidFill>
            <a:schemeClr val="accent2"/>
          </a:solidFill>
          <a:effectLst>
            <a:outerShdw blurRad="12700" dist="50800" dir="16200000" algn="bl" rotWithShape="0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sp>
        <p:nvSpPr>
          <p:cNvPr id="8" name="img-icon"/>
          <p:cNvSpPr/>
          <p:nvPr/>
        </p:nvSpPr>
        <p:spPr>
          <a:xfrm>
            <a:off x="6477135" y="4971909"/>
            <a:ext cx="209849" cy="161546"/>
          </a:xfrm>
          <a:custGeom>
            <a:avLst/>
            <a:gdLst/>
            <a:ahLst/>
            <a:cxnLst/>
            <a:rect l="l" t="t" r="r" b="b"/>
            <a:pathLst>
              <a:path w="533400" h="400050">
                <a:moveTo>
                  <a:pt x="505433" y="621"/>
                </a:moveTo>
                <a:cubicBezTo>
                  <a:pt x="521245" y="621"/>
                  <a:pt x="534008" y="13385"/>
                  <a:pt x="534008" y="29196"/>
                </a:cubicBezTo>
                <a:lnTo>
                  <a:pt x="534008" y="372096"/>
                </a:lnTo>
                <a:cubicBezTo>
                  <a:pt x="534008" y="387907"/>
                  <a:pt x="521245" y="400671"/>
                  <a:pt x="505433" y="400671"/>
                </a:cubicBezTo>
                <a:lnTo>
                  <a:pt x="29183" y="400671"/>
                </a:lnTo>
                <a:cubicBezTo>
                  <a:pt x="13371" y="400671"/>
                  <a:pt x="608" y="387907"/>
                  <a:pt x="608" y="372096"/>
                </a:cubicBezTo>
                <a:lnTo>
                  <a:pt x="608" y="29196"/>
                </a:lnTo>
                <a:cubicBezTo>
                  <a:pt x="608" y="13385"/>
                  <a:pt x="13371" y="621"/>
                  <a:pt x="29183" y="621"/>
                </a:cubicBezTo>
                <a:lnTo>
                  <a:pt x="505433" y="621"/>
                </a:lnTo>
                <a:close/>
                <a:moveTo>
                  <a:pt x="391419" y="198646"/>
                </a:moveTo>
                <a:cubicBezTo>
                  <a:pt x="378846" y="189121"/>
                  <a:pt x="360939" y="191597"/>
                  <a:pt x="351414" y="204170"/>
                </a:cubicBezTo>
                <a:lnTo>
                  <a:pt x="351414" y="204170"/>
                </a:lnTo>
                <a:lnTo>
                  <a:pt x="267118" y="315613"/>
                </a:lnTo>
                <a:cubicBezTo>
                  <a:pt x="266355" y="316660"/>
                  <a:pt x="265498" y="317518"/>
                  <a:pt x="264641" y="318470"/>
                </a:cubicBezTo>
                <a:cubicBezTo>
                  <a:pt x="253592" y="329710"/>
                  <a:pt x="235495" y="329805"/>
                  <a:pt x="224255" y="318756"/>
                </a:cubicBezTo>
                <a:lnTo>
                  <a:pt x="224255" y="318756"/>
                </a:lnTo>
                <a:lnTo>
                  <a:pt x="162152" y="257415"/>
                </a:lnTo>
                <a:cubicBezTo>
                  <a:pt x="161485" y="256844"/>
                  <a:pt x="160914" y="256177"/>
                  <a:pt x="160247" y="255701"/>
                </a:cubicBezTo>
                <a:cubicBezTo>
                  <a:pt x="148055" y="245699"/>
                  <a:pt x="130053" y="247414"/>
                  <a:pt x="120052" y="259606"/>
                </a:cubicBezTo>
                <a:lnTo>
                  <a:pt x="120052" y="259606"/>
                </a:lnTo>
                <a:lnTo>
                  <a:pt x="32517" y="366095"/>
                </a:lnTo>
                <a:cubicBezTo>
                  <a:pt x="31088" y="367810"/>
                  <a:pt x="30326" y="369905"/>
                  <a:pt x="30326" y="372096"/>
                </a:cubicBezTo>
                <a:cubicBezTo>
                  <a:pt x="30326" y="377335"/>
                  <a:pt x="34612" y="381621"/>
                  <a:pt x="39851" y="381621"/>
                </a:cubicBezTo>
                <a:lnTo>
                  <a:pt x="39851" y="381621"/>
                </a:lnTo>
                <a:lnTo>
                  <a:pt x="497242" y="381621"/>
                </a:lnTo>
                <a:cubicBezTo>
                  <a:pt x="499146" y="381621"/>
                  <a:pt x="500956" y="381050"/>
                  <a:pt x="502480" y="380002"/>
                </a:cubicBezTo>
                <a:cubicBezTo>
                  <a:pt x="506862" y="377049"/>
                  <a:pt x="508005" y="371144"/>
                  <a:pt x="505147" y="366762"/>
                </a:cubicBezTo>
                <a:lnTo>
                  <a:pt x="505147" y="366762"/>
                </a:lnTo>
                <a:lnTo>
                  <a:pt x="397991" y="205504"/>
                </a:lnTo>
                <a:cubicBezTo>
                  <a:pt x="396181" y="202932"/>
                  <a:pt x="393990" y="200551"/>
                  <a:pt x="391419" y="198646"/>
                </a:cubicBezTo>
                <a:close/>
                <a:moveTo>
                  <a:pt x="95858" y="57771"/>
                </a:moveTo>
                <a:cubicBezTo>
                  <a:pt x="74808" y="57771"/>
                  <a:pt x="57758" y="74821"/>
                  <a:pt x="57758" y="95871"/>
                </a:cubicBezTo>
                <a:cubicBezTo>
                  <a:pt x="57758" y="116921"/>
                  <a:pt x="74808" y="133971"/>
                  <a:pt x="95858" y="133971"/>
                </a:cubicBezTo>
                <a:cubicBezTo>
                  <a:pt x="116908" y="133971"/>
                  <a:pt x="133958" y="116921"/>
                  <a:pt x="133958" y="95871"/>
                </a:cubicBezTo>
                <a:cubicBezTo>
                  <a:pt x="133958" y="74821"/>
                  <a:pt x="116908" y="57771"/>
                  <a:pt x="95858" y="577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sp>
        <p:nvSpPr>
          <p:cNvPr id="9" name="ïślîďè"/>
          <p:cNvSpPr/>
          <p:nvPr/>
        </p:nvSpPr>
        <p:spPr>
          <a:xfrm>
            <a:off x="6335906" y="2889340"/>
            <a:ext cx="487947" cy="496374"/>
          </a:xfrm>
          <a:prstGeom prst="ellipse">
            <a:avLst/>
          </a:prstGeom>
          <a:solidFill>
            <a:schemeClr val="accent2"/>
          </a:solidFill>
          <a:effectLst>
            <a:outerShdw blurRad="12700" dist="50800" dir="16200000" algn="bl" rotWithShape="0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sp>
        <p:nvSpPr>
          <p:cNvPr id="10" name="img-icon"/>
          <p:cNvSpPr/>
          <p:nvPr/>
        </p:nvSpPr>
        <p:spPr>
          <a:xfrm>
            <a:off x="6474011" y="3035602"/>
            <a:ext cx="211738" cy="196164"/>
          </a:xfrm>
          <a:custGeom>
            <a:avLst/>
            <a:gdLst/>
            <a:ahLst/>
            <a:cxnLst/>
            <a:rect l="l" t="t" r="r" b="b"/>
            <a:pathLst>
              <a:path w="533400" h="485775">
                <a:moveTo>
                  <a:pt x="125329" y="229221"/>
                </a:moveTo>
                <a:lnTo>
                  <a:pt x="125329" y="276846"/>
                </a:lnTo>
                <a:lnTo>
                  <a:pt x="144379" y="276846"/>
                </a:lnTo>
                <a:lnTo>
                  <a:pt x="144379" y="229221"/>
                </a:lnTo>
                <a:lnTo>
                  <a:pt x="392029" y="229221"/>
                </a:lnTo>
                <a:lnTo>
                  <a:pt x="392029" y="276846"/>
                </a:lnTo>
                <a:lnTo>
                  <a:pt x="411079" y="276846"/>
                </a:lnTo>
                <a:lnTo>
                  <a:pt x="411079" y="229221"/>
                </a:lnTo>
                <a:lnTo>
                  <a:pt x="534904" y="229221"/>
                </a:lnTo>
                <a:lnTo>
                  <a:pt x="534904" y="457821"/>
                </a:lnTo>
                <a:cubicBezTo>
                  <a:pt x="534904" y="473632"/>
                  <a:pt x="522141" y="486396"/>
                  <a:pt x="506329" y="486396"/>
                </a:cubicBezTo>
                <a:lnTo>
                  <a:pt x="30079" y="486396"/>
                </a:lnTo>
                <a:cubicBezTo>
                  <a:pt x="14267" y="486396"/>
                  <a:pt x="1504" y="473632"/>
                  <a:pt x="1504" y="457821"/>
                </a:cubicBezTo>
                <a:lnTo>
                  <a:pt x="1504" y="229221"/>
                </a:lnTo>
                <a:lnTo>
                  <a:pt x="125329" y="229221"/>
                </a:lnTo>
                <a:close/>
                <a:moveTo>
                  <a:pt x="372979" y="621"/>
                </a:moveTo>
                <a:cubicBezTo>
                  <a:pt x="393363" y="621"/>
                  <a:pt x="410031" y="16623"/>
                  <a:pt x="411079" y="36816"/>
                </a:cubicBezTo>
                <a:lnTo>
                  <a:pt x="411079" y="38721"/>
                </a:lnTo>
                <a:lnTo>
                  <a:pt x="411079" y="114921"/>
                </a:lnTo>
                <a:lnTo>
                  <a:pt x="506329" y="114921"/>
                </a:lnTo>
                <a:cubicBezTo>
                  <a:pt x="522141" y="114921"/>
                  <a:pt x="534904" y="127685"/>
                  <a:pt x="534904" y="143496"/>
                </a:cubicBezTo>
                <a:lnTo>
                  <a:pt x="534904" y="210171"/>
                </a:lnTo>
                <a:lnTo>
                  <a:pt x="1504" y="210171"/>
                </a:lnTo>
                <a:lnTo>
                  <a:pt x="1504" y="143496"/>
                </a:lnTo>
                <a:cubicBezTo>
                  <a:pt x="1504" y="127685"/>
                  <a:pt x="14267" y="114921"/>
                  <a:pt x="30079" y="114921"/>
                </a:cubicBezTo>
                <a:lnTo>
                  <a:pt x="125329" y="114921"/>
                </a:lnTo>
                <a:lnTo>
                  <a:pt x="125329" y="38721"/>
                </a:lnTo>
                <a:cubicBezTo>
                  <a:pt x="125329" y="18337"/>
                  <a:pt x="141331" y="1669"/>
                  <a:pt x="161524" y="621"/>
                </a:cubicBezTo>
                <a:lnTo>
                  <a:pt x="163429" y="621"/>
                </a:lnTo>
                <a:lnTo>
                  <a:pt x="372979" y="621"/>
                </a:lnTo>
                <a:close/>
                <a:moveTo>
                  <a:pt x="372979" y="19671"/>
                </a:moveTo>
                <a:lnTo>
                  <a:pt x="163429" y="19671"/>
                </a:lnTo>
                <a:cubicBezTo>
                  <a:pt x="153428" y="19671"/>
                  <a:pt x="145141" y="27482"/>
                  <a:pt x="144474" y="37292"/>
                </a:cubicBezTo>
                <a:lnTo>
                  <a:pt x="144379" y="38721"/>
                </a:lnTo>
                <a:lnTo>
                  <a:pt x="144379" y="114921"/>
                </a:lnTo>
                <a:lnTo>
                  <a:pt x="392029" y="114921"/>
                </a:lnTo>
                <a:lnTo>
                  <a:pt x="392029" y="38721"/>
                </a:lnTo>
                <a:cubicBezTo>
                  <a:pt x="392029" y="29196"/>
                  <a:pt x="384981" y="21290"/>
                  <a:pt x="375836" y="19862"/>
                </a:cubicBezTo>
                <a:lnTo>
                  <a:pt x="374408" y="19671"/>
                </a:lnTo>
                <a:lnTo>
                  <a:pt x="372979" y="19671"/>
                </a:lnTo>
                <a:close/>
              </a:path>
            </a:pathLst>
          </a:custGeom>
          <a:solidFill>
            <a:schemeClr val="bg1"/>
          </a:soli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sp>
        <p:nvSpPr>
          <p:cNvPr id="11" name="iS1îḓè"/>
          <p:cNvSpPr/>
          <p:nvPr/>
        </p:nvSpPr>
        <p:spPr>
          <a:xfrm rot="6300000" flipH="1">
            <a:off x="5057544" y="1996345"/>
            <a:ext cx="1486839" cy="1486839"/>
          </a:xfrm>
          <a:prstGeom prst="arc">
            <a:avLst>
              <a:gd name="adj1" fmla="val 16187256"/>
              <a:gd name="adj2" fmla="val 726099"/>
            </a:avLst>
          </a:prstGeom>
          <a:noFill/>
          <a:ln w="38100">
            <a:solidFill>
              <a:schemeClr val="accent1"/>
            </a:solidFill>
          </a:ln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sp>
        <p:nvSpPr>
          <p:cNvPr id="12" name="îṩḷidê"/>
          <p:cNvSpPr/>
          <p:nvPr/>
        </p:nvSpPr>
        <p:spPr>
          <a:xfrm rot="6300000" flipV="1">
            <a:off x="5519279" y="3683833"/>
            <a:ext cx="1486839" cy="1486839"/>
          </a:xfrm>
          <a:prstGeom prst="arc">
            <a:avLst>
              <a:gd name="adj1" fmla="val 16187256"/>
              <a:gd name="adj2" fmla="val 726099"/>
            </a:avLst>
          </a:prstGeom>
          <a:noFill/>
          <a:ln w="38100">
            <a:solidFill>
              <a:schemeClr val="accent2"/>
            </a:solidFill>
          </a:ln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sp>
        <p:nvSpPr>
          <p:cNvPr id="13" name="矩形 11"/>
          <p:cNvSpPr/>
          <p:nvPr/>
        </p:nvSpPr>
        <p:spPr>
          <a:xfrm>
            <a:off x="7049770" y="1666240"/>
            <a:ext cx="3894455" cy="51308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4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返乡创业补贴：</a:t>
            </a:r>
            <a:endParaRPr lang="zh-CN" altLang="en-US" sz="24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endParaRPr lang="zh-CN" altLang="en-US" sz="24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14" name="ïṥ1ïde"/>
          <p:cNvSpPr/>
          <p:nvPr/>
        </p:nvSpPr>
        <p:spPr>
          <a:xfrm>
            <a:off x="7172960" y="1987550"/>
            <a:ext cx="3771265" cy="22606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just">
              <a:lnSpc>
                <a:spcPct val="120000"/>
              </a:lnSpc>
              <a:buNone/>
            </a:pPr>
            <a:r>
              <a:rPr lang="zh-CN" altLang="en-US" sz="2000" b="1" dirty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  <a:sym typeface="+mn-ea"/>
              </a:rPr>
              <a:t>高原（</a:t>
            </a:r>
            <a:r>
              <a:rPr lang="en-US" altLang="zh-CN" sz="2000" b="1" dirty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  <a:sym typeface="+mn-ea"/>
              </a:rPr>
              <a:t>4500</a:t>
            </a:r>
            <a:r>
              <a:rPr lang="zh-CN" altLang="en-US" sz="2000" b="1" dirty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  <a:sym typeface="+mn-ea"/>
              </a:rPr>
              <a:t>米</a:t>
            </a:r>
            <a:r>
              <a:rPr lang="en-US" altLang="zh-CN" sz="2000" b="1" dirty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  <a:sym typeface="+mn-ea"/>
              </a:rPr>
              <a:t>+</a:t>
            </a:r>
            <a:r>
              <a:rPr lang="zh-CN" altLang="en-US" sz="2000" b="1" dirty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  <a:sym typeface="+mn-ea"/>
              </a:rPr>
              <a:t>）</a:t>
            </a:r>
            <a:r>
              <a:rPr lang="en-US" altLang="zh-CN" sz="2000" b="1" dirty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  <a:sym typeface="+mn-ea"/>
              </a:rPr>
              <a:t>/</a:t>
            </a:r>
            <a:r>
              <a:rPr lang="zh-CN" altLang="en-US" sz="2000" b="1" dirty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  <a:sym typeface="+mn-ea"/>
              </a:rPr>
              <a:t>边境地区创业：</a:t>
            </a:r>
            <a:endParaRPr lang="zh-CN" altLang="en-US" sz="2000" b="1" dirty="0">
              <a:solidFill>
                <a:schemeClr val="tx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  <a:sym typeface="+mn-ea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altLang="en-US" sz="2000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➤</a:t>
            </a:r>
            <a:r>
              <a:rPr lang="en-US" altLang="zh-CN" sz="2000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 </a:t>
            </a:r>
            <a:r>
              <a:rPr lang="zh-CN" altLang="en-US" sz="2000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最高</a:t>
            </a:r>
            <a:r>
              <a:rPr lang="en-US" altLang="zh-CN" sz="2000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28</a:t>
            </a:r>
            <a:r>
              <a:rPr lang="zh-CN" altLang="en-US" sz="2000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万元分层补贴（满</a:t>
            </a:r>
            <a:r>
              <a:rPr lang="en-US" altLang="zh-CN" sz="2000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1</a:t>
            </a:r>
            <a:r>
              <a:rPr lang="zh-CN" altLang="en-US" sz="2000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年</a:t>
            </a:r>
            <a:r>
              <a:rPr lang="en-US" altLang="zh-CN" sz="2000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12</a:t>
            </a:r>
            <a:r>
              <a:rPr lang="zh-CN" altLang="en-US" sz="2000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万</a:t>
            </a:r>
            <a:r>
              <a:rPr lang="en-US" altLang="zh-CN" sz="2000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/</a:t>
            </a:r>
            <a:r>
              <a:rPr lang="zh-CN" altLang="en-US" sz="2000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满</a:t>
            </a:r>
            <a:r>
              <a:rPr lang="en-US" altLang="zh-CN" sz="2000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3</a:t>
            </a:r>
            <a:r>
              <a:rPr lang="zh-CN" altLang="en-US" sz="2000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年</a:t>
            </a:r>
            <a:r>
              <a:rPr lang="en-US" altLang="zh-CN" sz="2000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8</a:t>
            </a:r>
            <a:r>
              <a:rPr lang="zh-CN" altLang="en-US" sz="2000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万</a:t>
            </a:r>
            <a:r>
              <a:rPr lang="en-US" altLang="zh-CN" sz="2000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/</a:t>
            </a:r>
            <a:r>
              <a:rPr lang="zh-CN" altLang="en-US" sz="2000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满</a:t>
            </a:r>
            <a:r>
              <a:rPr lang="en-US" altLang="zh-CN" sz="2000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5</a:t>
            </a:r>
            <a:r>
              <a:rPr lang="zh-CN" altLang="en-US" sz="2000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年</a:t>
            </a:r>
            <a:r>
              <a:rPr lang="en-US" altLang="zh-CN" sz="2000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8</a:t>
            </a:r>
            <a:r>
              <a:rPr lang="zh-CN" altLang="en-US" sz="2000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万）</a:t>
            </a:r>
            <a:endParaRPr lang="zh-CN" altLang="en-US" sz="2000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altLang="en-US" sz="2000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➤</a:t>
            </a:r>
            <a:r>
              <a:rPr lang="en-US" altLang="zh-CN" sz="2000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 </a:t>
            </a:r>
            <a:r>
              <a:rPr lang="zh-CN" altLang="en-US" sz="2000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生活补贴：</a:t>
            </a:r>
            <a:r>
              <a:rPr lang="en-US" altLang="zh-CN" sz="2000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60%</a:t>
            </a:r>
            <a:r>
              <a:rPr lang="zh-CN" altLang="en-US" sz="2000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最低工资</a:t>
            </a:r>
            <a:r>
              <a:rPr lang="en-US" altLang="en-US" sz="2000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×</a:t>
            </a:r>
            <a:r>
              <a:rPr lang="en-US" altLang="zh-CN" sz="2000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36</a:t>
            </a:r>
            <a:r>
              <a:rPr lang="zh-CN" altLang="en-US" sz="2000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个月</a:t>
            </a:r>
            <a:endParaRPr lang="zh-CN" altLang="en-US" sz="2000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15" name="矩形 13"/>
          <p:cNvSpPr/>
          <p:nvPr/>
        </p:nvSpPr>
        <p:spPr>
          <a:xfrm>
            <a:off x="7049588" y="4366455"/>
            <a:ext cx="3894728" cy="54766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4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退役士兵政策</a:t>
            </a:r>
            <a:endParaRPr lang="zh-CN" altLang="en-US" sz="24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16" name="ïṥ1ïde"/>
          <p:cNvSpPr/>
          <p:nvPr/>
        </p:nvSpPr>
        <p:spPr>
          <a:xfrm>
            <a:off x="7172960" y="4914265"/>
            <a:ext cx="3813175" cy="109537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just">
              <a:lnSpc>
                <a:spcPct val="120000"/>
              </a:lnSpc>
              <a:buNone/>
            </a:pPr>
            <a:r>
              <a:rPr lang="zh-CN" altLang="en-US" sz="2000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退役士兵服役期满凭退役证申请，</a:t>
            </a:r>
            <a:r>
              <a:rPr lang="zh-CN" altLang="en-US" sz="2000" b="1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退役时间视为毕业时间</a:t>
            </a:r>
            <a:r>
              <a:rPr lang="zh-CN" altLang="en-US" sz="2000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，突破学制限制享受政策。</a:t>
            </a:r>
            <a:endParaRPr lang="zh-CN" altLang="en-US" sz="2000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17" name="矩形 15"/>
          <p:cNvSpPr/>
          <p:nvPr/>
        </p:nvSpPr>
        <p:spPr>
          <a:xfrm>
            <a:off x="1101292" y="1379924"/>
            <a:ext cx="3894728" cy="54766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/>
          <a:lstStyle/>
          <a:p>
            <a:pPr marL="0" indent="0" algn="r">
              <a:lnSpc>
                <a:spcPct val="100000"/>
              </a:lnSpc>
              <a:buNone/>
            </a:pPr>
            <a:r>
              <a:rPr lang="zh-CN" altLang="en-US" sz="24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技工院校毕业生同等待遇</a:t>
            </a:r>
            <a:endParaRPr lang="zh-CN" altLang="en-US" sz="24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18" name="ïṥ1ïde"/>
          <p:cNvSpPr/>
          <p:nvPr/>
        </p:nvSpPr>
        <p:spPr>
          <a:xfrm>
            <a:off x="1580909" y="1980662"/>
            <a:ext cx="3513536" cy="85388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just">
              <a:lnSpc>
                <a:spcPct val="120000"/>
              </a:lnSpc>
              <a:buNone/>
            </a:pPr>
            <a:r>
              <a:rPr lang="zh-CN" altLang="en-US" sz="2000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全日制高级工班、预备技师班毕业生</a:t>
            </a:r>
            <a:r>
              <a:rPr lang="zh-CN" altLang="en-US" sz="2000" b="1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等同</a:t>
            </a:r>
            <a:r>
              <a:rPr lang="zh-CN" altLang="en-US" sz="2000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高校毕业生待遇，扩大政策受益面。</a:t>
            </a:r>
            <a:endParaRPr lang="zh-CN" altLang="en-US" sz="2000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19" name="矩形 17"/>
          <p:cNvSpPr/>
          <p:nvPr/>
        </p:nvSpPr>
        <p:spPr>
          <a:xfrm>
            <a:off x="997153" y="3486383"/>
            <a:ext cx="3894728" cy="54766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/>
          <a:lstStyle/>
          <a:p>
            <a:pPr marL="0" indent="0" algn="r">
              <a:lnSpc>
                <a:spcPct val="100000"/>
              </a:lnSpc>
              <a:buNone/>
            </a:pPr>
            <a:r>
              <a:rPr lang="zh-CN" altLang="en-US" sz="24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“三支一扶”人员政策</a:t>
            </a:r>
            <a:endParaRPr lang="zh-CN" altLang="en-US" sz="24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ïṥ1ïde"/>
          <p:cNvSpPr/>
          <p:nvPr/>
        </p:nvSpPr>
        <p:spPr>
          <a:xfrm>
            <a:off x="1482725" y="4248150"/>
            <a:ext cx="3513455" cy="108966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just">
              <a:lnSpc>
                <a:spcPct val="120000"/>
              </a:lnSpc>
              <a:buNone/>
            </a:pPr>
            <a:r>
              <a:rPr lang="zh-CN" altLang="en-US" sz="2000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“三支一扶”人员</a:t>
            </a:r>
            <a:r>
              <a:rPr lang="zh-CN" altLang="en-US" sz="2000" b="1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服务期满2年内</a:t>
            </a:r>
            <a:r>
              <a:rPr lang="zh-CN" altLang="en-US" sz="2000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在企业就业/创业，视同应届毕业生，享受相应政策。</a:t>
            </a:r>
            <a:endParaRPr lang="zh-CN" altLang="en-US" sz="2000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/>
          <p:cNvSpPr/>
          <p:nvPr/>
        </p:nvSpPr>
        <p:spPr>
          <a:xfrm>
            <a:off x="1887516" y="3743736"/>
            <a:ext cx="9288483" cy="830997"/>
          </a:xfrm>
          <a:prstGeom prst="rect">
            <a:avLst/>
          </a:prstGeom>
          <a:noFill/>
          <a:effectLst>
            <a:outerShdw blurRad="33867" dist="25400" dir="2700000" algn="bl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4800" b="1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政策执行细则</a:t>
            </a:r>
            <a:endParaRPr lang="zh-CN" altLang="en-US" sz="4800" b="1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4" name="文本框 9"/>
          <p:cNvSpPr/>
          <p:nvPr/>
        </p:nvSpPr>
        <p:spPr>
          <a:xfrm>
            <a:off x="1191075" y="1579502"/>
            <a:ext cx="3098878" cy="1862048"/>
          </a:xfrm>
          <a:prstGeom prst="rect">
            <a:avLst/>
          </a:prstGeom>
          <a:noFill/>
          <a:effectLst>
            <a:outerShdw blurRad="33867" dist="25400" dir="2700000" algn="bl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11500" u="none" dirty="0">
                <a:gradFill flip="y" rotWithShape="1">
                  <a:gsLst>
                    <a:gs pos="35000">
                      <a:schemeClr val="accent2">
                        <a:lumMod val="100000"/>
                      </a:schemeClr>
                    </a:gs>
                    <a:gs pos="100000">
                      <a:schemeClr val="accent2"/>
                    </a:gs>
                  </a:gsLst>
                  <a:lin ang="5400000" scaled="0"/>
                </a:gradFill>
                <a:uFill>
                  <a:solidFill>
                    <a:srgbClr val="000000"/>
                  </a:solidFill>
                </a:uFill>
                <a:latin typeface="阿里巴巴普惠体" pitchFamily="34" charset="-120"/>
                <a:ea typeface="阿里巴巴普惠体" pitchFamily="34" charset="-122"/>
                <a:cs typeface="阿里巴巴普惠体" pitchFamily="34" charset="-120"/>
              </a:rPr>
              <a:t>0</a:t>
            </a:r>
            <a:r>
              <a:rPr lang="en-US" altLang="zh-CN" sz="11500" u="none" dirty="0">
                <a:gradFill flip="y" rotWithShape="1">
                  <a:gsLst>
                    <a:gs pos="35000">
                      <a:schemeClr val="accent2">
                        <a:lumMod val="100000"/>
                      </a:schemeClr>
                    </a:gs>
                    <a:gs pos="100000">
                      <a:schemeClr val="accent2"/>
                    </a:gs>
                  </a:gsLst>
                  <a:lin ang="5400000" scaled="0"/>
                </a:gradFill>
                <a:uFill>
                  <a:solidFill>
                    <a:srgbClr val="000000"/>
                  </a:solidFill>
                </a:uFill>
                <a:latin typeface="阿里巴巴普惠体" pitchFamily="34" charset="-120"/>
                <a:ea typeface="阿里巴巴普惠体" pitchFamily="34" charset="-122"/>
                <a:cs typeface="阿里巴巴普惠体" pitchFamily="34" charset="-120"/>
              </a:rPr>
              <a:t>5</a:t>
            </a:r>
            <a:endParaRPr lang="en-US" altLang="zh-CN" sz="11500" u="none" dirty="0">
              <a:gradFill flip="y" rotWithShape="1">
                <a:gsLst>
                  <a:gs pos="35000">
                    <a:schemeClr val="accent2">
                      <a:lumMod val="100000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  <a:uFill>
                <a:solidFill>
                  <a:srgbClr val="000000"/>
                </a:solidFill>
              </a:uFill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sp>
        <p:nvSpPr>
          <p:cNvPr id="5" name="直接连接符 15"/>
          <p:cNvSpPr/>
          <p:nvPr/>
        </p:nvSpPr>
        <p:spPr>
          <a:xfrm rot="10800000">
            <a:off x="3663192" y="2533248"/>
            <a:ext cx="1542691" cy="0"/>
          </a:xfrm>
          <a:prstGeom prst="line">
            <a:avLst/>
          </a:prstGeom>
          <a:noFill/>
          <a:ln w="25400" cap="flat">
            <a:gradFill flip="y" rotWithShape="1">
              <a:gsLst>
                <a:gs pos="0">
                  <a:schemeClr val="accent1"/>
                </a:gs>
                <a:gs pos="100000">
                  <a:schemeClr val="accent1"/>
                </a:gs>
              </a:gsLst>
              <a:lin ang="0" scaled="0"/>
            </a:gradFill>
            <a:prstDash val="solid"/>
          </a:ln>
        </p:spPr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891540" y="1934210"/>
          <a:ext cx="9827895" cy="2917190"/>
        </p:xfrm>
        <a:graphic>
          <a:graphicData uri="http://schemas.openxmlformats.org/drawingml/2006/table">
            <a:tbl>
              <a:tblPr/>
              <a:tblGrid>
                <a:gridCol w="3275965"/>
                <a:gridCol w="3275965"/>
                <a:gridCol w="3275965"/>
              </a:tblGrid>
              <a:tr h="324485">
                <a:tc>
                  <a:txBody>
                    <a:bodyPr/>
                    <a:p>
                      <a:pPr marL="59055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类别</a:t>
                      </a:r>
                      <a:endParaRPr lang="zh-CN" sz="180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59055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定义</a:t>
                      </a:r>
                      <a:endParaRPr lang="zh-CN" sz="180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59055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覆盖群体</a:t>
                      </a:r>
                      <a:endParaRPr lang="zh-CN" sz="180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34110">
                <a:tc>
                  <a:txBody>
                    <a:bodyPr/>
                    <a:p>
                      <a:pPr marL="59055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西藏籍毕业生</a:t>
                      </a:r>
                      <a:endParaRPr lang="zh-CN" sz="180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59055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当前户籍或学籍在西藏的全日制普通高校毕业生</a:t>
                      </a:r>
                      <a:endParaRPr lang="zh-CN" sz="180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59055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本地高校培养人才</a:t>
                      </a:r>
                      <a:endParaRPr lang="zh-CN" sz="180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58595">
                <a:tc>
                  <a:txBody>
                    <a:bodyPr/>
                    <a:p>
                      <a:pPr marL="59055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西藏生源毕业生</a:t>
                      </a:r>
                      <a:endParaRPr lang="zh-CN" sz="180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59055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高考时户籍在西藏的全日制毕业生（无论毕业后户籍是否迁移）</a:t>
                      </a:r>
                      <a:endParaRPr lang="zh-CN" sz="180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59055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外地上学但籍贯在藏人才</a:t>
                      </a:r>
                      <a:endParaRPr lang="zh-CN" sz="180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标题 1"/>
          <p:cNvSpPr/>
          <p:nvPr/>
        </p:nvSpPr>
        <p:spPr>
          <a:xfrm>
            <a:off x="647663" y="559077"/>
            <a:ext cx="10909338" cy="683927"/>
          </a:xfrm>
          <a:prstGeom prst="rect">
            <a:avLst/>
          </a:prstGeom>
          <a:noFill/>
        </p:spPr>
        <p:txBody>
          <a:bodyPr vert="horz" wrap="square" lIns="91415" tIns="45708" rIns="91415" bIns="45708" rtlCol="0" anchor="ctr"/>
          <a:p>
            <a:pPr marL="0" indent="0" algn="ctr">
              <a:lnSpc>
                <a:spcPct val="100000"/>
              </a:lnSpc>
              <a:buNone/>
            </a:pPr>
            <a:r>
              <a:rPr lang="zh-CN" altLang="en-US" sz="28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核心概念界定</a:t>
            </a:r>
            <a:endParaRPr lang="zh-CN" altLang="en-US" sz="28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/>
        </p:nvSpPr>
        <p:spPr>
          <a:xfrm>
            <a:off x="647663" y="581302"/>
            <a:ext cx="10909338" cy="683927"/>
          </a:xfrm>
          <a:prstGeom prst="rect">
            <a:avLst/>
          </a:prstGeom>
          <a:noFill/>
        </p:spPr>
        <p:txBody>
          <a:bodyPr vert="horz" wrap="square" lIns="91415" tIns="45708" rIns="91415" bIns="45708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2800" b="1" dirty="0">
                <a:solidFill>
                  <a:schemeClr val="accent1">
                    <a:lumMod val="100000"/>
                  </a:schemeClr>
                </a:solidFill>
                <a:uFill>
                  <a:solidFill>
                    <a:schemeClr val="accent1">
                      <a:lumMod val="100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  <a:sym typeface="+mn-ea"/>
              </a:rPr>
              <a:t>证书补贴</a:t>
            </a:r>
            <a:endParaRPr lang="zh-CN" altLang="en-US" sz="2800" b="1" u="none" dirty="0">
              <a:solidFill>
                <a:schemeClr val="accent1">
                  <a:lumMod val="100000"/>
                </a:schemeClr>
              </a:solidFill>
              <a:uFill>
                <a:solidFill>
                  <a:schemeClr val="accent1">
                    <a:lumMod val="100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zh-CN" altLang="en-US" sz="28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73853" y="2105623"/>
            <a:ext cx="9335386" cy="3296093"/>
          </a:xfrm>
          <a:prstGeom prst="rect">
            <a:avLst/>
          </a:prstGeom>
          <a:solidFill>
            <a:schemeClr val="accent1">
              <a:alpha val="5000"/>
            </a:schemeClr>
          </a:soli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sp>
        <p:nvSpPr>
          <p:cNvPr id="4" name="矩形 1"/>
          <p:cNvSpPr/>
          <p:nvPr/>
        </p:nvSpPr>
        <p:spPr>
          <a:xfrm>
            <a:off x="1373853" y="2105623"/>
            <a:ext cx="58465" cy="3296093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sp>
        <p:nvSpPr>
          <p:cNvPr id="5" name="文本框 9"/>
          <p:cNvSpPr/>
          <p:nvPr/>
        </p:nvSpPr>
        <p:spPr>
          <a:xfrm>
            <a:off x="1783192" y="2488678"/>
            <a:ext cx="8926047" cy="307777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400" b="1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  <a:sym typeface="+mn-ea"/>
              </a:rPr>
              <a:t>时间限制</a:t>
            </a:r>
            <a:endParaRPr lang="zh-CN" altLang="en-US" sz="2400" b="1" u="none" dirty="0">
              <a:solidFill>
                <a:schemeClr val="accent1">
                  <a:lumMod val="100000"/>
                </a:schemeClr>
              </a:solidFill>
              <a:uFill>
                <a:solidFill>
                  <a:schemeClr val="accent1">
                    <a:lumMod val="100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6" name="文本框 6"/>
          <p:cNvSpPr/>
          <p:nvPr/>
        </p:nvSpPr>
        <p:spPr>
          <a:xfrm>
            <a:off x="1805417" y="3253112"/>
            <a:ext cx="8575173" cy="1589218"/>
          </a:xfrm>
          <a:prstGeom prst="rect">
            <a:avLst/>
          </a:prstGeom>
          <a:noFill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ct val="200000"/>
              </a:lnSpc>
              <a:buNone/>
            </a:pPr>
            <a:r>
              <a:rPr lang="zh-CN" altLang="en-US" sz="2000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从毕业当月计算，5年内取得国家认可的26类职业资格证书可申请补贴，</a:t>
            </a:r>
            <a:endParaRPr lang="zh-CN" altLang="en-US" sz="2000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zh-CN" altLang="en-US" sz="2000" u="none" dirty="0">
                <a:solidFill>
                  <a:srgbClr val="FF0000"/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超5年则不予补贴。</a:t>
            </a:r>
            <a:endParaRPr lang="zh-CN" altLang="en-US" sz="2000" u="none" dirty="0">
              <a:solidFill>
                <a:srgbClr val="FF0000"/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367405" y="570230"/>
            <a:ext cx="5514975" cy="46037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  <a:sym typeface="+mn-ea"/>
              </a:rPr>
              <a:t>区外市场就业补贴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（以生活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住房补贴为例）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3" name="表格 2"/>
          <p:cNvGraphicFramePr/>
          <p:nvPr/>
        </p:nvGraphicFramePr>
        <p:xfrm>
          <a:off x="884555" y="2213928"/>
          <a:ext cx="10480040" cy="3314700"/>
        </p:xfrm>
        <a:graphic>
          <a:graphicData uri="http://schemas.openxmlformats.org/drawingml/2006/table">
            <a:tbl>
              <a:tblPr/>
              <a:tblGrid>
                <a:gridCol w="2163445"/>
                <a:gridCol w="2165350"/>
                <a:gridCol w="6151245"/>
              </a:tblGrid>
              <a:tr h="89535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b="1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就业起始时间</a:t>
                      </a:r>
                      <a:endParaRPr lang="zh-CN" sz="1800" b="1" i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b="1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可享补贴年限</a:t>
                      </a:r>
                      <a:endParaRPr lang="zh-CN" sz="1800" b="1" i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b="1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示例</a:t>
                      </a:r>
                      <a:r>
                        <a:rPr lang="zh-CN" sz="180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</a:t>
                      </a:r>
                      <a:r>
                        <a:rPr lang="en-US" altLang="zh-CN" sz="180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2025</a:t>
                      </a:r>
                      <a:r>
                        <a:rPr lang="zh-CN" altLang="en-US" sz="180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r>
                        <a:rPr lang="zh-CN" sz="180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西藏最低工资</a:t>
                      </a:r>
                      <a:r>
                        <a:rPr lang="en-US" altLang="zh-CN" sz="180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2100</a:t>
                      </a:r>
                      <a:r>
                        <a:rPr lang="zh-CN" altLang="en-US" sz="180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元</a:t>
                      </a:r>
                      <a:r>
                        <a:rPr lang="en-US" altLang="zh-CN" sz="180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lang="zh-CN" altLang="en-US" sz="180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月）</a:t>
                      </a:r>
                      <a:endParaRPr lang="zh-CN" altLang="en-US" sz="1800" b="1" i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3345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毕业</a:t>
                      </a:r>
                      <a:r>
                        <a:rPr lang="en-US" altLang="zh-CN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r>
                        <a:rPr lang="zh-CN" altLang="en-US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年</a:t>
                      </a:r>
                      <a:r>
                        <a:rPr lang="zh-CN" altLang="en-US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内</a:t>
                      </a:r>
                      <a:endParaRPr lang="zh-CN" altLang="en-US" sz="1800" i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r>
                        <a:rPr lang="zh-CN" altLang="en-US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endParaRPr lang="zh-CN" altLang="en-US" sz="1800" i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生活补贴：</a:t>
                      </a:r>
                      <a:r>
                        <a:rPr lang="en-US" altLang="zh-CN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2100×12×5=12.6</a:t>
                      </a:r>
                      <a:r>
                        <a:rPr lang="zh-CN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万元</a:t>
                      </a:r>
                      <a:endParaRPr lang="zh-CN" sz="1800" i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3345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毕业次年</a:t>
                      </a:r>
                      <a:endParaRPr lang="zh-CN" sz="1800" i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r>
                        <a:rPr lang="zh-CN" altLang="en-US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endParaRPr lang="zh-CN" altLang="en-US" sz="1800" i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生活补贴：</a:t>
                      </a:r>
                      <a:r>
                        <a:rPr lang="en-US" altLang="zh-CN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2100×12×4=10.08</a:t>
                      </a:r>
                      <a:r>
                        <a:rPr lang="zh-CN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万元</a:t>
                      </a:r>
                      <a:endParaRPr lang="zh-CN" sz="1800" i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245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毕业第</a:t>
                      </a:r>
                      <a:r>
                        <a:rPr lang="en-US" altLang="zh-CN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r>
                        <a:rPr lang="zh-CN" altLang="en-US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endParaRPr lang="zh-CN" altLang="en-US" sz="1800" i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lang="zh-CN" altLang="en-US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endParaRPr lang="zh-CN" altLang="en-US" sz="1800" i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仅兑现最后</a:t>
                      </a:r>
                      <a:r>
                        <a:rPr lang="en-US" altLang="zh-CN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lang="zh-CN" altLang="en-US" sz="1800" i="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年补贴</a:t>
                      </a:r>
                      <a:endParaRPr lang="zh-CN" altLang="en-US" sz="1800" i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861060" y="1452245"/>
            <a:ext cx="105035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2000" b="1">
                <a:solidFill>
                  <a:srgbClr val="FF0000"/>
                </a:solidFill>
                <a:sym typeface="+mn-ea"/>
              </a:rPr>
              <a:t>⏰</a:t>
            </a:r>
            <a:r>
              <a:rPr lang="zh-CN" altLang="en-US" sz="2000" b="1">
                <a:solidFill>
                  <a:srgbClr val="FF0000"/>
                </a:solidFill>
              </a:rPr>
              <a:t>时效性红线：</a:t>
            </a:r>
            <a:r>
              <a:rPr lang="en-US" altLang="zh-CN" sz="2000" b="1">
                <a:solidFill>
                  <a:srgbClr val="FF0000"/>
                </a:solidFill>
              </a:rPr>
              <a:t> </a:t>
            </a:r>
            <a:r>
              <a:rPr lang="zh-CN" altLang="en-US" sz="2000" b="1">
                <a:solidFill>
                  <a:srgbClr val="FF0000"/>
                </a:solidFill>
              </a:rPr>
              <a:t>所有补贴需在毕业</a:t>
            </a:r>
            <a:r>
              <a:rPr lang="en-US" altLang="zh-CN" sz="2000" b="1">
                <a:solidFill>
                  <a:srgbClr val="FF0000"/>
                </a:solidFill>
              </a:rPr>
              <a:t>5</a:t>
            </a:r>
            <a:r>
              <a:rPr lang="zh-CN" altLang="en-US" sz="2000" b="1">
                <a:solidFill>
                  <a:srgbClr val="FF0000"/>
                </a:solidFill>
              </a:rPr>
              <a:t>年内申领（从毕业当月计算），超期作废。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就业创业补贴事实证明细则_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63925" y="0"/>
            <a:ext cx="4846320" cy="601472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53690" y="6014720"/>
            <a:ext cx="67697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F0000"/>
                </a:solidFill>
              </a:rPr>
              <a:t>注明：因政策具有时效性，一切</a:t>
            </a:r>
            <a:r>
              <a:rPr lang="zh-CN" altLang="en-US" sz="2000" b="1">
                <a:solidFill>
                  <a:srgbClr val="FF0000"/>
                </a:solidFill>
              </a:rPr>
              <a:t>以官方最新发布文件为准！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17" name="日期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82245" y="60960"/>
            <a:ext cx="4801870" cy="457200"/>
          </a:xfr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altLang="en-US">
                <a:solidFill>
                  <a:schemeClr val="accent2">
                    <a:lumMod val="75000"/>
                  </a:schemeClr>
                </a:solidFill>
              </a:rPr>
              <a:t>区外</a:t>
            </a:r>
            <a:r>
              <a:rPr lang="zh-CN" altLang="en-US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创业就业专项工程</a:t>
            </a:r>
            <a:endParaRPr lang="en-US" altLang="en-US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/>
        </p:nvSpPr>
        <p:spPr>
          <a:xfrm>
            <a:off x="647663" y="471447"/>
            <a:ext cx="10909338" cy="683927"/>
          </a:xfrm>
          <a:prstGeom prst="rect">
            <a:avLst/>
          </a:prstGeom>
          <a:noFill/>
        </p:spPr>
        <p:txBody>
          <a:bodyPr vert="horz" wrap="square" lIns="91415" tIns="45708" rIns="91415" bIns="45708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28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社保</a:t>
            </a:r>
            <a:r>
              <a:rPr lang="zh-CN" altLang="en-US" sz="28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缴纳相关细则</a:t>
            </a:r>
            <a:endParaRPr lang="zh-CN" altLang="en-US" sz="28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3" name="任意多边形 6"/>
          <p:cNvSpPr/>
          <p:nvPr>
            <p:custDataLst>
              <p:tags r:id="rId1"/>
            </p:custDataLst>
          </p:nvPr>
        </p:nvSpPr>
        <p:spPr>
          <a:xfrm>
            <a:off x="635" y="2118360"/>
            <a:ext cx="5126990" cy="3915410"/>
          </a:xfrm>
          <a:custGeom>
            <a:avLst/>
            <a:gdLst/>
            <a:ahLst/>
            <a:cxnLst/>
            <a:rect l="l" t="t" r="r" b="b"/>
            <a:pathLst>
              <a:path w="3986914" h="3186545">
                <a:moveTo>
                  <a:pt x="0" y="0"/>
                </a:moveTo>
                <a:lnTo>
                  <a:pt x="3986912" y="0"/>
                </a:lnTo>
                <a:lnTo>
                  <a:pt x="3941769" y="21747"/>
                </a:lnTo>
                <a:cubicBezTo>
                  <a:pt x="3384642" y="324396"/>
                  <a:pt x="3006435" y="914666"/>
                  <a:pt x="3006435" y="1593272"/>
                </a:cubicBezTo>
                <a:cubicBezTo>
                  <a:pt x="3006435" y="2271878"/>
                  <a:pt x="3384642" y="2862149"/>
                  <a:pt x="3941769" y="3164798"/>
                </a:cubicBezTo>
                <a:lnTo>
                  <a:pt x="3986914" y="3186545"/>
                </a:lnTo>
                <a:lnTo>
                  <a:pt x="0" y="3186545"/>
                </a:lnTo>
                <a:close/>
              </a:path>
            </a:pathLst>
          </a:custGeom>
          <a:solidFill>
            <a:schemeClr val="accent1">
              <a:alpha val="5000"/>
            </a:schemeClr>
          </a:solidFill>
          <a:ln w="25400">
            <a:gradFill flip="y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sp>
        <p:nvSpPr>
          <p:cNvPr id="4" name="椭圆 2"/>
          <p:cNvSpPr/>
          <p:nvPr>
            <p:custDataLst>
              <p:tags r:id="rId2"/>
            </p:custDataLst>
          </p:nvPr>
        </p:nvSpPr>
        <p:spPr>
          <a:xfrm>
            <a:off x="4408446" y="2287684"/>
            <a:ext cx="3574472" cy="3574470"/>
          </a:xfrm>
          <a:prstGeom prst="ellipse">
            <a:avLst/>
          </a:prstGeom>
          <a:solidFill>
            <a:schemeClr val="accent1">
              <a:alpha val="5000"/>
            </a:schemeClr>
          </a:soli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sp>
        <p:nvSpPr>
          <p:cNvPr id="5" name="任意多边形 8"/>
          <p:cNvSpPr/>
          <p:nvPr>
            <p:custDataLst>
              <p:tags r:id="rId3"/>
            </p:custDataLst>
          </p:nvPr>
        </p:nvSpPr>
        <p:spPr>
          <a:xfrm flipH="1">
            <a:off x="7263765" y="2118360"/>
            <a:ext cx="4927600" cy="3915410"/>
          </a:xfrm>
          <a:custGeom>
            <a:avLst/>
            <a:gdLst/>
            <a:ahLst/>
            <a:cxnLst/>
            <a:rect l="l" t="t" r="r" b="b"/>
            <a:pathLst>
              <a:path w="3986914" h="3186545">
                <a:moveTo>
                  <a:pt x="0" y="0"/>
                </a:moveTo>
                <a:lnTo>
                  <a:pt x="3986912" y="0"/>
                </a:lnTo>
                <a:lnTo>
                  <a:pt x="3941769" y="21747"/>
                </a:lnTo>
                <a:cubicBezTo>
                  <a:pt x="3384642" y="324396"/>
                  <a:pt x="3006435" y="914666"/>
                  <a:pt x="3006435" y="1593272"/>
                </a:cubicBezTo>
                <a:cubicBezTo>
                  <a:pt x="3006435" y="2271878"/>
                  <a:pt x="3384642" y="2862149"/>
                  <a:pt x="3941769" y="3164798"/>
                </a:cubicBezTo>
                <a:lnTo>
                  <a:pt x="3986914" y="3186545"/>
                </a:lnTo>
                <a:lnTo>
                  <a:pt x="0" y="3186545"/>
                </a:lnTo>
                <a:close/>
              </a:path>
            </a:pathLst>
          </a:custGeom>
          <a:solidFill>
            <a:schemeClr val="accent1">
              <a:alpha val="5000"/>
            </a:schemeClr>
          </a:solidFill>
          <a:ln w="25400">
            <a:gradFill flip="y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sp>
        <p:nvSpPr>
          <p:cNvPr id="6" name="Text Placeholder 53"/>
          <p:cNvSpPr/>
          <p:nvPr>
            <p:custDataLst>
              <p:tags r:id="rId4"/>
            </p:custDataLst>
          </p:nvPr>
        </p:nvSpPr>
        <p:spPr>
          <a:xfrm>
            <a:off x="226060" y="3293110"/>
            <a:ext cx="3574415" cy="13550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zh-CN" altLang="en-US" sz="2000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以养老保险为准，连续缴满1年方可申报补贴。社保断缴期间补贴停发，补缴</a:t>
            </a:r>
            <a:r>
              <a:rPr lang="zh-CN" altLang="en-US" sz="2000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无效；跨区缴费以养老保险缴纳地为准申报。</a:t>
            </a:r>
            <a:endParaRPr lang="zh-CN" altLang="en-US" sz="2000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 Placeholder 56"/>
          <p:cNvSpPr/>
          <p:nvPr>
            <p:custDataLst>
              <p:tags r:id="rId5"/>
            </p:custDataLst>
          </p:nvPr>
        </p:nvSpPr>
        <p:spPr>
          <a:xfrm>
            <a:off x="1315791" y="2560789"/>
            <a:ext cx="2732858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4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社保缴纳要求</a:t>
            </a:r>
            <a:endParaRPr lang="zh-CN" altLang="en-US" sz="24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8" name="直接连接符 7"/>
          <p:cNvSpPr/>
          <p:nvPr>
            <p:custDataLst>
              <p:tags r:id="rId6"/>
            </p:custDataLst>
          </p:nvPr>
        </p:nvSpPr>
        <p:spPr>
          <a:xfrm rot="10800000">
            <a:off x="1459026" y="3129083"/>
            <a:ext cx="678575" cy="0"/>
          </a:xfrm>
          <a:prstGeom prst="line">
            <a:avLst/>
          </a:prstGeom>
          <a:noFill/>
          <a:ln w="9525" cap="flat">
            <a:solidFill>
              <a:schemeClr val="accent1"/>
            </a:solidFill>
            <a:prstDash val="solid"/>
          </a:ln>
        </p:spPr>
      </p:sp>
      <p:sp>
        <p:nvSpPr>
          <p:cNvPr id="14" name="Text Placeholder 53"/>
          <p:cNvSpPr/>
          <p:nvPr>
            <p:custDataLst>
              <p:tags r:id="rId7"/>
            </p:custDataLst>
          </p:nvPr>
        </p:nvSpPr>
        <p:spPr>
          <a:xfrm>
            <a:off x="8564245" y="3293110"/>
            <a:ext cx="3195955" cy="13550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just">
              <a:lnSpc>
                <a:spcPct val="150000"/>
              </a:lnSpc>
              <a:buNone/>
            </a:pPr>
            <a:r>
              <a:rPr lang="zh-CN" altLang="en-US" sz="2000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离职再就业需在新单位缴满1年社保后重新申请，剩余补贴期限累计计算，</a:t>
            </a:r>
            <a:r>
              <a:rPr lang="zh-CN" altLang="en-US" sz="2000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建议稳定就业。</a:t>
            </a:r>
            <a:endParaRPr lang="zh-CN" altLang="en-US" sz="2000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 Placeholder 56"/>
          <p:cNvSpPr/>
          <p:nvPr>
            <p:custDataLst>
              <p:tags r:id="rId8"/>
            </p:custDataLst>
          </p:nvPr>
        </p:nvSpPr>
        <p:spPr>
          <a:xfrm>
            <a:off x="8590920" y="2560789"/>
            <a:ext cx="2461287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zh-CN" altLang="en-US" sz="24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离职再就业规定</a:t>
            </a:r>
            <a:endParaRPr lang="zh-CN" altLang="en-US" sz="24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16" name="直接连接符 25"/>
          <p:cNvSpPr/>
          <p:nvPr>
            <p:custDataLst>
              <p:tags r:id="rId9"/>
            </p:custDataLst>
          </p:nvPr>
        </p:nvSpPr>
        <p:spPr>
          <a:xfrm rot="10800000">
            <a:off x="10262499" y="3129083"/>
            <a:ext cx="678575" cy="0"/>
          </a:xfrm>
          <a:prstGeom prst="line">
            <a:avLst/>
          </a:prstGeom>
          <a:noFill/>
          <a:ln w="9525" cap="flat">
            <a:solidFill>
              <a:schemeClr val="accent1"/>
            </a:solidFill>
            <a:prstDash val="solid"/>
          </a:ln>
        </p:spPr>
      </p:sp>
      <p:grpSp>
        <p:nvGrpSpPr>
          <p:cNvPr id="26" name="组合 25"/>
          <p:cNvGrpSpPr/>
          <p:nvPr>
            <p:custDataLst>
              <p:tags r:id="rId10"/>
            </p:custDataLst>
          </p:nvPr>
        </p:nvGrpSpPr>
        <p:grpSpPr>
          <a:xfrm>
            <a:off x="1459230" y="5786120"/>
            <a:ext cx="385445" cy="46990"/>
            <a:chOff x="2298" y="7770"/>
            <a:chExt cx="607" cy="74"/>
          </a:xfrm>
        </p:grpSpPr>
        <p:sp>
          <p:nvSpPr>
            <p:cNvPr id="17" name="椭圆 27"/>
            <p:cNvSpPr/>
            <p:nvPr>
              <p:custDataLst>
                <p:tags r:id="rId11"/>
              </p:custDataLst>
            </p:nvPr>
          </p:nvSpPr>
          <p:spPr>
            <a:xfrm>
              <a:off x="2298" y="7770"/>
              <a:ext cx="74" cy="74"/>
            </a:xfrm>
            <a:prstGeom prst="ellipse">
              <a:avLst/>
            </a:prstGeom>
            <a:solidFill>
              <a:schemeClr val="accent1"/>
            </a:solidFill>
          </p:spPr>
          <p:txBody>
            <a:bodyPr vert="horz" wrap="square" lIns="91440" tIns="45720" rIns="91440" bIns="4572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endParaRPr lang="zh-CN" sz="1800" dirty="0">
                <a:latin typeface="阿里巴巴普惠体" pitchFamily="34" charset="-120"/>
                <a:ea typeface="阿里巴巴普惠体" pitchFamily="34" charset="-122"/>
                <a:cs typeface="阿里巴巴普惠体" pitchFamily="34" charset="-120"/>
              </a:endParaRPr>
            </a:p>
          </p:txBody>
        </p:sp>
        <p:sp>
          <p:nvSpPr>
            <p:cNvPr id="18" name="椭圆 28"/>
            <p:cNvSpPr/>
            <p:nvPr>
              <p:custDataLst>
                <p:tags r:id="rId12"/>
              </p:custDataLst>
            </p:nvPr>
          </p:nvSpPr>
          <p:spPr>
            <a:xfrm>
              <a:off x="2476" y="7770"/>
              <a:ext cx="74" cy="74"/>
            </a:xfrm>
            <a:prstGeom prst="ellipse">
              <a:avLst/>
            </a:prstGeom>
            <a:solidFill>
              <a:schemeClr val="accent1"/>
            </a:solidFill>
          </p:spPr>
          <p:txBody>
            <a:bodyPr vert="horz" wrap="square" lIns="91440" tIns="45720" rIns="91440" bIns="4572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endParaRPr lang="zh-CN" sz="1800" dirty="0">
                <a:latin typeface="阿里巴巴普惠体" pitchFamily="34" charset="-120"/>
                <a:ea typeface="阿里巴巴普惠体" pitchFamily="34" charset="-122"/>
                <a:cs typeface="阿里巴巴普惠体" pitchFamily="34" charset="-120"/>
              </a:endParaRPr>
            </a:p>
          </p:txBody>
        </p:sp>
        <p:sp>
          <p:nvSpPr>
            <p:cNvPr id="19" name="椭圆 29"/>
            <p:cNvSpPr/>
            <p:nvPr>
              <p:custDataLst>
                <p:tags r:id="rId13"/>
              </p:custDataLst>
            </p:nvPr>
          </p:nvSpPr>
          <p:spPr>
            <a:xfrm>
              <a:off x="2653" y="7770"/>
              <a:ext cx="74" cy="74"/>
            </a:xfrm>
            <a:prstGeom prst="ellipse">
              <a:avLst/>
            </a:prstGeom>
            <a:solidFill>
              <a:schemeClr val="accent1"/>
            </a:solidFill>
          </p:spPr>
          <p:txBody>
            <a:bodyPr vert="horz" wrap="square" lIns="91440" tIns="45720" rIns="91440" bIns="4572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endParaRPr lang="zh-CN" sz="1800" dirty="0">
                <a:latin typeface="阿里巴巴普惠体" pitchFamily="34" charset="-120"/>
                <a:ea typeface="阿里巴巴普惠体" pitchFamily="34" charset="-122"/>
                <a:cs typeface="阿里巴巴普惠体" pitchFamily="34" charset="-120"/>
              </a:endParaRPr>
            </a:p>
          </p:txBody>
        </p:sp>
        <p:sp>
          <p:nvSpPr>
            <p:cNvPr id="20" name="椭圆 30"/>
            <p:cNvSpPr/>
            <p:nvPr>
              <p:custDataLst>
                <p:tags r:id="rId14"/>
              </p:custDataLst>
            </p:nvPr>
          </p:nvSpPr>
          <p:spPr>
            <a:xfrm>
              <a:off x="2831" y="7770"/>
              <a:ext cx="74" cy="74"/>
            </a:xfrm>
            <a:prstGeom prst="ellipse">
              <a:avLst/>
            </a:prstGeom>
            <a:solidFill>
              <a:schemeClr val="accent1"/>
            </a:solidFill>
          </p:spPr>
          <p:txBody>
            <a:bodyPr vert="horz" wrap="square" lIns="91440" tIns="45720" rIns="91440" bIns="4572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endParaRPr lang="zh-CN" sz="1800" dirty="0">
                <a:latin typeface="阿里巴巴普惠体" pitchFamily="34" charset="-120"/>
                <a:ea typeface="阿里巴巴普惠体" pitchFamily="34" charset="-122"/>
                <a:cs typeface="阿里巴巴普惠体" pitchFamily="34" charset="-120"/>
              </a:endParaRPr>
            </a:p>
          </p:txBody>
        </p:sp>
      </p:grpSp>
      <p:grpSp>
        <p:nvGrpSpPr>
          <p:cNvPr id="27" name="组合 26"/>
          <p:cNvGrpSpPr/>
          <p:nvPr>
            <p:custDataLst>
              <p:tags r:id="rId15"/>
            </p:custDataLst>
          </p:nvPr>
        </p:nvGrpSpPr>
        <p:grpSpPr>
          <a:xfrm>
            <a:off x="10541635" y="5786120"/>
            <a:ext cx="386080" cy="46990"/>
            <a:chOff x="16601" y="7770"/>
            <a:chExt cx="608" cy="74"/>
          </a:xfrm>
        </p:grpSpPr>
        <p:sp>
          <p:nvSpPr>
            <p:cNvPr id="21" name="椭圆 32"/>
            <p:cNvSpPr/>
            <p:nvPr>
              <p:custDataLst>
                <p:tags r:id="rId16"/>
              </p:custDataLst>
            </p:nvPr>
          </p:nvSpPr>
          <p:spPr>
            <a:xfrm>
              <a:off x="16601" y="7770"/>
              <a:ext cx="74" cy="74"/>
            </a:xfrm>
            <a:prstGeom prst="ellipse">
              <a:avLst/>
            </a:prstGeom>
            <a:solidFill>
              <a:schemeClr val="accent1"/>
            </a:solidFill>
          </p:spPr>
          <p:txBody>
            <a:bodyPr vert="horz" wrap="square" lIns="91440" tIns="45720" rIns="91440" bIns="4572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endParaRPr lang="zh-CN" sz="1800" dirty="0">
                <a:latin typeface="阿里巴巴普惠体" pitchFamily="34" charset="-120"/>
                <a:ea typeface="阿里巴巴普惠体" pitchFamily="34" charset="-122"/>
                <a:cs typeface="阿里巴巴普惠体" pitchFamily="34" charset="-120"/>
              </a:endParaRPr>
            </a:p>
          </p:txBody>
        </p:sp>
        <p:sp>
          <p:nvSpPr>
            <p:cNvPr id="22" name="椭圆 33"/>
            <p:cNvSpPr/>
            <p:nvPr>
              <p:custDataLst>
                <p:tags r:id="rId17"/>
              </p:custDataLst>
            </p:nvPr>
          </p:nvSpPr>
          <p:spPr>
            <a:xfrm>
              <a:off x="16779" y="7770"/>
              <a:ext cx="74" cy="74"/>
            </a:xfrm>
            <a:prstGeom prst="ellipse">
              <a:avLst/>
            </a:prstGeom>
            <a:solidFill>
              <a:schemeClr val="accent1"/>
            </a:solidFill>
          </p:spPr>
          <p:txBody>
            <a:bodyPr vert="horz" wrap="square" lIns="91440" tIns="45720" rIns="91440" bIns="4572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endParaRPr lang="zh-CN" sz="1800" dirty="0">
                <a:latin typeface="阿里巴巴普惠体" pitchFamily="34" charset="-120"/>
                <a:ea typeface="阿里巴巴普惠体" pitchFamily="34" charset="-122"/>
                <a:cs typeface="阿里巴巴普惠体" pitchFamily="34" charset="-120"/>
              </a:endParaRPr>
            </a:p>
          </p:txBody>
        </p:sp>
        <p:sp>
          <p:nvSpPr>
            <p:cNvPr id="23" name="椭圆 34"/>
            <p:cNvSpPr/>
            <p:nvPr>
              <p:custDataLst>
                <p:tags r:id="rId18"/>
              </p:custDataLst>
            </p:nvPr>
          </p:nvSpPr>
          <p:spPr>
            <a:xfrm>
              <a:off x="16957" y="7770"/>
              <a:ext cx="74" cy="74"/>
            </a:xfrm>
            <a:prstGeom prst="ellipse">
              <a:avLst/>
            </a:prstGeom>
            <a:solidFill>
              <a:schemeClr val="accent1"/>
            </a:solidFill>
          </p:spPr>
          <p:txBody>
            <a:bodyPr vert="horz" wrap="square" lIns="91440" tIns="45720" rIns="91440" bIns="4572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endParaRPr lang="zh-CN" sz="1800" dirty="0">
                <a:latin typeface="阿里巴巴普惠体" pitchFamily="34" charset="-120"/>
                <a:ea typeface="阿里巴巴普惠体" pitchFamily="34" charset="-122"/>
                <a:cs typeface="阿里巴巴普惠体" pitchFamily="34" charset="-120"/>
              </a:endParaRPr>
            </a:p>
          </p:txBody>
        </p:sp>
        <p:sp>
          <p:nvSpPr>
            <p:cNvPr id="24" name="椭圆 35"/>
            <p:cNvSpPr/>
            <p:nvPr>
              <p:custDataLst>
                <p:tags r:id="rId19"/>
              </p:custDataLst>
            </p:nvPr>
          </p:nvSpPr>
          <p:spPr>
            <a:xfrm>
              <a:off x="17135" y="7770"/>
              <a:ext cx="74" cy="74"/>
            </a:xfrm>
            <a:prstGeom prst="ellipse">
              <a:avLst/>
            </a:prstGeom>
            <a:solidFill>
              <a:schemeClr val="accent1"/>
            </a:solidFill>
          </p:spPr>
          <p:txBody>
            <a:bodyPr vert="horz" wrap="square" lIns="91440" tIns="45720" rIns="91440" bIns="4572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endParaRPr lang="zh-CN" sz="1800" dirty="0">
                <a:latin typeface="阿里巴巴普惠体" pitchFamily="34" charset="-120"/>
                <a:ea typeface="阿里巴巴普惠体" pitchFamily="34" charset="-122"/>
                <a:cs typeface="阿里巴巴普惠体" pitchFamily="34" charset="-120"/>
              </a:endParaRPr>
            </a:p>
          </p:txBody>
        </p:sp>
      </p:grpSp>
      <p:pic>
        <p:nvPicPr>
          <p:cNvPr id="10" name="图片 9" descr="微信图片_2025060912154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143500" y="3640455"/>
            <a:ext cx="2021205" cy="66103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/>
        </p:nvSpPr>
        <p:spPr>
          <a:xfrm>
            <a:off x="647663" y="471447"/>
            <a:ext cx="10909338" cy="683927"/>
          </a:xfrm>
          <a:prstGeom prst="rect">
            <a:avLst/>
          </a:prstGeom>
          <a:noFill/>
        </p:spPr>
        <p:txBody>
          <a:bodyPr vert="horz" wrap="square" lIns="91415" tIns="45708" rIns="91415" bIns="45708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28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申报路径</a:t>
            </a:r>
            <a:endParaRPr lang="zh-CN" altLang="en-US" sz="28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3" name="矩形 1"/>
          <p:cNvSpPr/>
          <p:nvPr/>
        </p:nvSpPr>
        <p:spPr>
          <a:xfrm>
            <a:off x="1371600" y="1869744"/>
            <a:ext cx="457200" cy="3915954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sp>
        <p:nvSpPr>
          <p:cNvPr id="4" name="文本框 2"/>
          <p:cNvSpPr/>
          <p:nvPr/>
        </p:nvSpPr>
        <p:spPr>
          <a:xfrm>
            <a:off x="2656840" y="1699895"/>
            <a:ext cx="7498080" cy="172910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ctr">
              <a:lnSpc>
                <a:spcPct val="200000"/>
              </a:lnSpc>
              <a:buNone/>
            </a:pPr>
            <a:r>
              <a:rPr lang="zh-CN" altLang="en-US" sz="2400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符合条件毕业生向高考时</a:t>
            </a:r>
            <a:r>
              <a:rPr lang="zh-CN" altLang="en-US" sz="2400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所在户籍地人社部门申报</a:t>
            </a:r>
            <a:endParaRPr lang="zh-CN" altLang="en-US" sz="2400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zh-CN" altLang="en-US" sz="2400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高考时户籍属驻内地办事处生源向拉萨市</a:t>
            </a:r>
            <a:r>
              <a:rPr lang="zh-CN" altLang="en-US" sz="2400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人社部门申报</a:t>
            </a:r>
            <a:endParaRPr lang="zh-CN" altLang="en-US" sz="2400" u="none" dirty="0">
              <a:solidFill>
                <a:srgbClr val="FF0000"/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5" name="文本框 10"/>
          <p:cNvSpPr/>
          <p:nvPr/>
        </p:nvSpPr>
        <p:spPr>
          <a:xfrm>
            <a:off x="1371282" y="1965279"/>
            <a:ext cx="492443" cy="3771932"/>
          </a:xfrm>
          <a:prstGeom prst="rect">
            <a:avLst/>
          </a:prstGeom>
          <a:noFill/>
        </p:spPr>
        <p:txBody>
          <a:bodyPr vert="eaVert" wrap="square" lIns="91440" tIns="45720" rIns="91440" bIns="4572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2400" b="1" u="none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个人申报渠道</a:t>
            </a:r>
            <a:endParaRPr lang="zh-CN" altLang="en-US" sz="2400" b="1" u="none" dirty="0">
              <a:solidFill>
                <a:schemeClr val="bg1"/>
              </a:solidFill>
              <a:uFill>
                <a:solidFill>
                  <a:schemeClr val="bg1"/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39975" y="3336925"/>
            <a:ext cx="8131810" cy="26803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lnSpc>
                <a:spcPct val="150000"/>
              </a:lnSpc>
            </a:pP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0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0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因具体申报流程与相关资料较多，无法一一展示。可直接与我们湖北万方国际</a:t>
            </a:r>
            <a:r>
              <a:rPr lang="en-US" altLang="zh-CN" sz="20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0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雪域新程</a:t>
            </a:r>
            <a:r>
              <a:rPr lang="en-US" altLang="zh-CN" sz="20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</a:t>
            </a:r>
            <a:r>
              <a:rPr lang="zh-CN" altLang="en-US" sz="20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创享未来</a:t>
            </a:r>
            <a:r>
              <a:rPr lang="en-US" altLang="zh-CN" sz="20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0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项目组联系，我们提供免费申报服务。</a:t>
            </a:r>
            <a:endParaRPr lang="zh-CN" altLang="en-US" sz="200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请添加服务微信号：</a:t>
            </a:r>
            <a:endParaRPr lang="zh-CN" altLang="en-US" sz="200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 descr="微信图片_20250616121848"/>
          <p:cNvPicPr>
            <a:picLocks noChangeAspect="1"/>
          </p:cNvPicPr>
          <p:nvPr/>
        </p:nvPicPr>
        <p:blipFill>
          <a:blip r:embed="rId1"/>
          <a:srcRect t="30537" b="7056"/>
          <a:stretch>
            <a:fillRect/>
          </a:stretch>
        </p:blipFill>
        <p:spPr>
          <a:xfrm>
            <a:off x="5050790" y="4245610"/>
            <a:ext cx="2284095" cy="230505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4"/>
          <p:cNvSpPr/>
          <p:nvPr/>
        </p:nvSpPr>
        <p:spPr>
          <a:xfrm>
            <a:off x="1261178" y="2654815"/>
            <a:ext cx="9669644" cy="1015663"/>
          </a:xfrm>
          <a:prstGeom prst="rect">
            <a:avLst/>
          </a:prstGeom>
          <a:noFill/>
          <a:effectLst>
            <a:outerShdw blurRad="33867" dist="25400" dir="2700000" algn="bl" rotWithShape="0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4000" b="1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方正公文小标宋" panose="02000500000000000000" charset="-122"/>
                <a:ea typeface="方正公文小标宋" panose="02000500000000000000" charset="-122"/>
                <a:cs typeface="阿里巴巴普惠体" pitchFamily="34" charset="-120"/>
                <a:sym typeface="+mn-ea"/>
              </a:rPr>
              <a:t>勇敢迈出第一步，用青春去探索、去奋斗，你将发现一个更强大、更精彩的自己！</a:t>
            </a:r>
            <a:endParaRPr lang="zh-CN" altLang="en-US" sz="4000" b="1" dirty="0">
              <a:solidFill>
                <a:schemeClr val="bg1"/>
              </a:solidFill>
              <a:uFill>
                <a:solidFill>
                  <a:schemeClr val="bg1"/>
                </a:solidFill>
              </a:uFill>
              <a:latin typeface="方正公文小标宋" panose="02000500000000000000" charset="-122"/>
              <a:ea typeface="方正公文小标宋" panose="02000500000000000000" charset="-122"/>
              <a:cs typeface="阿里巴巴普惠体" pitchFamily="34" charset="-120"/>
              <a:sym typeface="+mn-ea"/>
            </a:endParaRPr>
          </a:p>
        </p:txBody>
      </p:sp>
      <p:sp>
        <p:nvSpPr>
          <p:cNvPr id="3" name="直接连接符 40"/>
          <p:cNvSpPr/>
          <p:nvPr/>
        </p:nvSpPr>
        <p:spPr>
          <a:xfrm rot="10800000">
            <a:off x="7787579" y="6298496"/>
            <a:ext cx="1843468" cy="0"/>
          </a:xfrm>
          <a:prstGeom prst="line">
            <a:avLst/>
          </a:prstGeom>
          <a:noFill/>
          <a:ln w="25400" cap="flat">
            <a:gradFill flip="y" rotWithShape="1">
              <a:gsLst>
                <a:gs pos="0">
                  <a:schemeClr val="accent1"/>
                </a:gs>
                <a:gs pos="100000">
                  <a:schemeClr val="accent1"/>
                </a:gs>
              </a:gsLst>
              <a:lin ang="0" scaled="0"/>
            </a:gradFill>
            <a:prstDash val="solid"/>
          </a:ln>
        </p:spPr>
      </p:sp>
      <p:sp>
        <p:nvSpPr>
          <p:cNvPr id="4" name="KSO_Shape"/>
          <p:cNvSpPr/>
          <p:nvPr/>
        </p:nvSpPr>
        <p:spPr>
          <a:xfrm>
            <a:off x="10048638" y="6241784"/>
            <a:ext cx="183874" cy="126259"/>
          </a:xfrm>
          <a:custGeom>
            <a:avLst/>
            <a:gdLst/>
            <a:ahLst/>
            <a:cxnLst/>
            <a:rect l="l" t="t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648075" y="4534535"/>
            <a:ext cx="5478780" cy="4711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>
                <a:solidFill>
                  <a:srgbClr val="FF0000"/>
                </a:solidFill>
              </a:rPr>
              <a:t>愿每一位</a:t>
            </a:r>
            <a:r>
              <a:rPr lang="zh-CN" altLang="en-US">
                <a:solidFill>
                  <a:srgbClr val="FF0000"/>
                </a:solidFill>
              </a:rPr>
              <a:t>西藏学子都能找到属于自己的星辰大海！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23" name="图片 22" descr="微信图片_202506091215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26955" y="5967730"/>
            <a:ext cx="2021205" cy="66103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/>
          <p:nvPr/>
        </p:nvSpPr>
        <p:spPr>
          <a:xfrm>
            <a:off x="5334000" y="627328"/>
            <a:ext cx="6632731" cy="110799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6600" u="none" kern="0" spc="600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阿里巴巴普惠体" pitchFamily="34" charset="-120"/>
                <a:ea typeface="阿里巴巴普惠体" pitchFamily="34" charset="-122"/>
                <a:cs typeface="阿里巴巴普惠体" pitchFamily="34" charset="-120"/>
              </a:rPr>
              <a:t>CONTENTS</a:t>
            </a:r>
            <a:endParaRPr lang="zh-CN" sz="66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sp>
        <p:nvSpPr>
          <p:cNvPr id="3" name="TextBox 76"/>
          <p:cNvSpPr/>
          <p:nvPr>
            <p:custDataLst>
              <p:tags r:id="rId1"/>
            </p:custDataLst>
          </p:nvPr>
        </p:nvSpPr>
        <p:spPr>
          <a:xfrm>
            <a:off x="3379409" y="3213556"/>
            <a:ext cx="3329054" cy="43088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8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政策背景与目标</a:t>
            </a:r>
            <a:endParaRPr lang="zh-CN" altLang="en-US" sz="28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grpSp>
        <p:nvGrpSpPr>
          <p:cNvPr id="4" name="group"/>
          <p:cNvGrpSpPr/>
          <p:nvPr>
            <p:custDataLst>
              <p:tags r:id="rId2"/>
            </p:custDataLst>
          </p:nvPr>
        </p:nvGrpSpPr>
        <p:grpSpPr>
          <a:xfrm>
            <a:off x="2454173" y="3107228"/>
            <a:ext cx="677094" cy="677094"/>
            <a:chOff x="0" y="0"/>
            <a:chExt cx="677094" cy="677094"/>
          </a:xfrm>
        </p:grpSpPr>
        <p:sp>
          <p:nvSpPr>
            <p:cNvPr id="5" name="椭圆 5"/>
            <p:cNvSpPr/>
            <p:nvPr>
              <p:custDataLst>
                <p:tags r:id="rId3"/>
              </p:custDataLst>
            </p:nvPr>
          </p:nvSpPr>
          <p:spPr>
            <a:xfrm>
              <a:off x="0" y="0"/>
              <a:ext cx="677094" cy="677094"/>
            </a:xfrm>
            <a:prstGeom prst="ellipse">
              <a:avLst/>
            </a:prstGeom>
            <a:solidFill>
              <a:schemeClr val="accent1">
                <a:alpha val="39000"/>
                <a:lumMod val="100000"/>
              </a:schemeClr>
            </a:solidFill>
            <a:ln w="76200">
              <a:solidFill>
                <a:schemeClr val="accent1">
                  <a:lumMod val="100000"/>
                </a:schemeClr>
              </a:solidFill>
            </a:ln>
          </p:spPr>
          <p:txBody>
            <a:bodyPr vert="horz" wrap="square" lIns="91440" tIns="45720" rIns="91440" bIns="4572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endParaRPr lang="zh-CN" sz="2800" dirty="0"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endParaRPr>
            </a:p>
          </p:txBody>
        </p:sp>
        <p:sp>
          <p:nvSpPr>
            <p:cNvPr id="6" name="椭圆 6"/>
            <p:cNvSpPr/>
            <p:nvPr>
              <p:custDataLst>
                <p:tags r:id="rId4"/>
              </p:custDataLst>
            </p:nvPr>
          </p:nvSpPr>
          <p:spPr>
            <a:xfrm>
              <a:off x="33653" y="33652"/>
              <a:ext cx="609792" cy="609792"/>
            </a:xfrm>
            <a:prstGeom prst="ellipse">
              <a:avLst/>
            </a:prstGeom>
            <a:solidFill>
              <a:schemeClr val="bg1"/>
            </a:solidFill>
          </p:spPr>
          <p:txBody>
            <a:bodyPr vert="horz" wrap="square" lIns="91440" tIns="45720" rIns="91440" bIns="4572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endParaRPr lang="zh-CN" sz="2800" dirty="0"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endParaRPr>
            </a:p>
          </p:txBody>
        </p:sp>
      </p:grpSp>
      <p:sp>
        <p:nvSpPr>
          <p:cNvPr id="8" name="文本框 7"/>
          <p:cNvSpPr/>
          <p:nvPr>
            <p:custDataLst>
              <p:tags r:id="rId5"/>
            </p:custDataLst>
          </p:nvPr>
        </p:nvSpPr>
        <p:spPr>
          <a:xfrm>
            <a:off x="2354430" y="3195176"/>
            <a:ext cx="876580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2800" b="1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01</a:t>
            </a:r>
            <a:endParaRPr lang="zh-CN" altLang="en-US" sz="2800" b="1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9" name="TextBox 76"/>
          <p:cNvSpPr/>
          <p:nvPr>
            <p:custDataLst>
              <p:tags r:id="rId6"/>
            </p:custDataLst>
          </p:nvPr>
        </p:nvSpPr>
        <p:spPr>
          <a:xfrm>
            <a:off x="8021541" y="3213556"/>
            <a:ext cx="3329054" cy="43088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800" b="1" u="none" dirty="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区外就业政策</a:t>
            </a:r>
            <a:r>
              <a:rPr lang="zh-CN" altLang="en-US" sz="2800" b="1" u="none" dirty="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解读</a:t>
            </a:r>
            <a:endParaRPr lang="zh-CN" altLang="en-US" sz="2800" b="1" u="none" dirty="0">
              <a:solidFill>
                <a:schemeClr val="accent2"/>
              </a:solidFill>
              <a:uFill>
                <a:solidFill>
                  <a:schemeClr val="accent2"/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grpSp>
        <p:nvGrpSpPr>
          <p:cNvPr id="10" name="group"/>
          <p:cNvGrpSpPr/>
          <p:nvPr>
            <p:custDataLst>
              <p:tags r:id="rId7"/>
            </p:custDataLst>
          </p:nvPr>
        </p:nvGrpSpPr>
        <p:grpSpPr>
          <a:xfrm>
            <a:off x="7096305" y="3107228"/>
            <a:ext cx="677094" cy="677094"/>
            <a:chOff x="0" y="0"/>
            <a:chExt cx="677094" cy="677094"/>
          </a:xfrm>
        </p:grpSpPr>
        <p:sp>
          <p:nvSpPr>
            <p:cNvPr id="11" name="椭圆 10"/>
            <p:cNvSpPr/>
            <p:nvPr>
              <p:custDataLst>
                <p:tags r:id="rId8"/>
              </p:custDataLst>
            </p:nvPr>
          </p:nvSpPr>
          <p:spPr>
            <a:xfrm>
              <a:off x="0" y="0"/>
              <a:ext cx="677094" cy="677094"/>
            </a:xfrm>
            <a:prstGeom prst="ellipse">
              <a:avLst/>
            </a:prstGeom>
            <a:solidFill>
              <a:schemeClr val="accent1">
                <a:alpha val="39000"/>
              </a:schemeClr>
            </a:solidFill>
            <a:ln w="76200">
              <a:solidFill>
                <a:schemeClr val="accent2">
                  <a:lumMod val="100000"/>
                </a:schemeClr>
              </a:solidFill>
            </a:ln>
          </p:spPr>
          <p:txBody>
            <a:bodyPr vert="horz" wrap="square" lIns="91440" tIns="45720" rIns="91440" bIns="4572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endParaRPr lang="zh-CN" sz="2800" dirty="0"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9"/>
              </p:custDataLst>
            </p:nvPr>
          </p:nvSpPr>
          <p:spPr>
            <a:xfrm>
              <a:off x="33653" y="33652"/>
              <a:ext cx="609792" cy="609792"/>
            </a:xfrm>
            <a:prstGeom prst="ellipse">
              <a:avLst/>
            </a:prstGeom>
            <a:solidFill>
              <a:schemeClr val="bg1"/>
            </a:solidFill>
          </p:spPr>
          <p:txBody>
            <a:bodyPr vert="horz" wrap="square" lIns="91440" tIns="45720" rIns="91440" bIns="4572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endParaRPr lang="zh-CN" sz="2800" dirty="0"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endParaRPr>
            </a:p>
          </p:txBody>
        </p:sp>
      </p:grpSp>
      <p:sp>
        <p:nvSpPr>
          <p:cNvPr id="14" name="文本框 12"/>
          <p:cNvSpPr/>
          <p:nvPr>
            <p:custDataLst>
              <p:tags r:id="rId10"/>
            </p:custDataLst>
          </p:nvPr>
        </p:nvSpPr>
        <p:spPr>
          <a:xfrm>
            <a:off x="6996562" y="3195176"/>
            <a:ext cx="876580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2800" b="1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02</a:t>
            </a:r>
            <a:endParaRPr lang="zh-CN" altLang="en-US" sz="2800" b="1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15" name="TextBox 76"/>
          <p:cNvSpPr/>
          <p:nvPr>
            <p:custDataLst>
              <p:tags r:id="rId11"/>
            </p:custDataLst>
          </p:nvPr>
        </p:nvSpPr>
        <p:spPr>
          <a:xfrm>
            <a:off x="3379470" y="4272280"/>
            <a:ext cx="3586480" cy="4311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800" b="1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  <a:sym typeface="+mn-ea"/>
              </a:rPr>
              <a:t>技能升级与证书补贴</a:t>
            </a:r>
            <a:endParaRPr lang="zh-CN" altLang="en-US" sz="2800" b="1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  <a:sym typeface="+mn-ea"/>
            </a:endParaRPr>
          </a:p>
        </p:txBody>
      </p:sp>
      <p:grpSp>
        <p:nvGrpSpPr>
          <p:cNvPr id="16" name="group"/>
          <p:cNvGrpSpPr/>
          <p:nvPr>
            <p:custDataLst>
              <p:tags r:id="rId12"/>
            </p:custDataLst>
          </p:nvPr>
        </p:nvGrpSpPr>
        <p:grpSpPr>
          <a:xfrm>
            <a:off x="2454173" y="4165858"/>
            <a:ext cx="677094" cy="677094"/>
            <a:chOff x="0" y="0"/>
            <a:chExt cx="677094" cy="677094"/>
          </a:xfrm>
        </p:grpSpPr>
        <p:sp>
          <p:nvSpPr>
            <p:cNvPr id="17" name="椭圆 15"/>
            <p:cNvSpPr/>
            <p:nvPr>
              <p:custDataLst>
                <p:tags r:id="rId13"/>
              </p:custDataLst>
            </p:nvPr>
          </p:nvSpPr>
          <p:spPr>
            <a:xfrm>
              <a:off x="0" y="0"/>
              <a:ext cx="677094" cy="677094"/>
            </a:xfrm>
            <a:prstGeom prst="ellipse">
              <a:avLst/>
            </a:prstGeom>
            <a:solidFill>
              <a:schemeClr val="accent1">
                <a:alpha val="39000"/>
              </a:schemeClr>
            </a:solidFill>
            <a:ln w="76200">
              <a:solidFill>
                <a:schemeClr val="accent2">
                  <a:lumMod val="100000"/>
                </a:schemeClr>
              </a:solidFill>
            </a:ln>
          </p:spPr>
          <p:txBody>
            <a:bodyPr vert="horz" wrap="square" lIns="91440" tIns="45720" rIns="91440" bIns="4572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endParaRPr lang="zh-CN" sz="2800" dirty="0"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endParaRPr>
            </a:p>
          </p:txBody>
        </p:sp>
        <p:sp>
          <p:nvSpPr>
            <p:cNvPr id="18" name="椭圆 16"/>
            <p:cNvSpPr/>
            <p:nvPr>
              <p:custDataLst>
                <p:tags r:id="rId14"/>
              </p:custDataLst>
            </p:nvPr>
          </p:nvSpPr>
          <p:spPr>
            <a:xfrm>
              <a:off x="33653" y="33652"/>
              <a:ext cx="609792" cy="609792"/>
            </a:xfrm>
            <a:prstGeom prst="ellipse">
              <a:avLst/>
            </a:prstGeom>
            <a:solidFill>
              <a:schemeClr val="bg1"/>
            </a:solidFill>
          </p:spPr>
          <p:txBody>
            <a:bodyPr vert="horz" wrap="square" lIns="91440" tIns="45720" rIns="91440" bIns="4572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endParaRPr lang="zh-CN" sz="2800" dirty="0"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endParaRPr>
            </a:p>
          </p:txBody>
        </p:sp>
      </p:grpSp>
      <p:sp>
        <p:nvSpPr>
          <p:cNvPr id="20" name="文本框 17"/>
          <p:cNvSpPr/>
          <p:nvPr>
            <p:custDataLst>
              <p:tags r:id="rId15"/>
            </p:custDataLst>
          </p:nvPr>
        </p:nvSpPr>
        <p:spPr>
          <a:xfrm>
            <a:off x="2354430" y="4253806"/>
            <a:ext cx="876580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2800" b="1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03</a:t>
            </a:r>
            <a:endParaRPr lang="zh-CN" altLang="en-US" sz="2800" b="1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21" name="TextBox 76"/>
          <p:cNvSpPr/>
          <p:nvPr>
            <p:custDataLst>
              <p:tags r:id="rId16"/>
            </p:custDataLst>
          </p:nvPr>
        </p:nvSpPr>
        <p:spPr>
          <a:xfrm>
            <a:off x="8021541" y="4305944"/>
            <a:ext cx="3329054" cy="43088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800" b="1" dirty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  <a:sym typeface="+mn-ea"/>
              </a:rPr>
              <a:t>特殊群体政策倾斜</a:t>
            </a:r>
            <a:endParaRPr lang="zh-CN" altLang="en-US" sz="2800" b="1" dirty="0">
              <a:solidFill>
                <a:schemeClr val="accent2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  <a:sym typeface="+mn-ea"/>
            </a:endParaRPr>
          </a:p>
        </p:txBody>
      </p:sp>
      <p:grpSp>
        <p:nvGrpSpPr>
          <p:cNvPr id="22" name="group"/>
          <p:cNvGrpSpPr/>
          <p:nvPr>
            <p:custDataLst>
              <p:tags r:id="rId17"/>
            </p:custDataLst>
          </p:nvPr>
        </p:nvGrpSpPr>
        <p:grpSpPr>
          <a:xfrm>
            <a:off x="7096305" y="4199616"/>
            <a:ext cx="677094" cy="677094"/>
            <a:chOff x="0" y="0"/>
            <a:chExt cx="677094" cy="677094"/>
          </a:xfrm>
        </p:grpSpPr>
        <p:sp>
          <p:nvSpPr>
            <p:cNvPr id="23" name="椭圆 20"/>
            <p:cNvSpPr/>
            <p:nvPr>
              <p:custDataLst>
                <p:tags r:id="rId18"/>
              </p:custDataLst>
            </p:nvPr>
          </p:nvSpPr>
          <p:spPr>
            <a:xfrm>
              <a:off x="0" y="0"/>
              <a:ext cx="677094" cy="677094"/>
            </a:xfrm>
            <a:prstGeom prst="ellipse">
              <a:avLst/>
            </a:prstGeom>
            <a:solidFill>
              <a:schemeClr val="accent1">
                <a:alpha val="39000"/>
                <a:lumMod val="100000"/>
              </a:schemeClr>
            </a:solidFill>
            <a:ln w="76200">
              <a:solidFill>
                <a:schemeClr val="accent1">
                  <a:lumMod val="100000"/>
                </a:schemeClr>
              </a:solidFill>
            </a:ln>
          </p:spPr>
          <p:txBody>
            <a:bodyPr vert="horz" wrap="square" lIns="91440" tIns="45720" rIns="91440" bIns="4572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endParaRPr lang="zh-CN" sz="2800" dirty="0"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endParaRPr>
            </a:p>
          </p:txBody>
        </p:sp>
        <p:sp>
          <p:nvSpPr>
            <p:cNvPr id="24" name="椭圆 21"/>
            <p:cNvSpPr/>
            <p:nvPr>
              <p:custDataLst>
                <p:tags r:id="rId19"/>
              </p:custDataLst>
            </p:nvPr>
          </p:nvSpPr>
          <p:spPr>
            <a:xfrm>
              <a:off x="33653" y="33652"/>
              <a:ext cx="609792" cy="609792"/>
            </a:xfrm>
            <a:prstGeom prst="ellipse">
              <a:avLst/>
            </a:prstGeom>
            <a:solidFill>
              <a:schemeClr val="bg1"/>
            </a:solidFill>
          </p:spPr>
          <p:txBody>
            <a:bodyPr vert="horz" wrap="square" lIns="91440" tIns="45720" rIns="91440" bIns="4572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endParaRPr lang="zh-CN" sz="2800" dirty="0"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endParaRPr>
            </a:p>
          </p:txBody>
        </p:sp>
      </p:grpSp>
      <p:sp>
        <p:nvSpPr>
          <p:cNvPr id="26" name="文本框 22"/>
          <p:cNvSpPr/>
          <p:nvPr>
            <p:custDataLst>
              <p:tags r:id="rId20"/>
            </p:custDataLst>
          </p:nvPr>
        </p:nvSpPr>
        <p:spPr>
          <a:xfrm>
            <a:off x="6996562" y="4287564"/>
            <a:ext cx="876580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2800" b="1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04</a:t>
            </a:r>
            <a:endParaRPr lang="zh-CN" altLang="en-US" sz="2800" b="1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27" name="TextBox 76"/>
          <p:cNvSpPr/>
          <p:nvPr>
            <p:custDataLst>
              <p:tags r:id="rId21"/>
            </p:custDataLst>
          </p:nvPr>
        </p:nvSpPr>
        <p:spPr>
          <a:xfrm>
            <a:off x="3379409" y="5330816"/>
            <a:ext cx="3329054" cy="43088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800" b="1" dirty="0">
                <a:solidFill>
                  <a:schemeClr val="accent1"/>
                </a:solidFill>
                <a:uFill>
                  <a:solidFill>
                    <a:schemeClr val="accent2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  <a:sym typeface="+mn-ea"/>
              </a:rPr>
              <a:t>政策执行细则</a:t>
            </a:r>
            <a:endParaRPr lang="zh-CN" altLang="en-US" sz="2800" b="1" dirty="0">
              <a:solidFill>
                <a:schemeClr val="accent1"/>
              </a:solidFill>
              <a:uFill>
                <a:solidFill>
                  <a:schemeClr val="accent2"/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  <a:sym typeface="+mn-ea"/>
            </a:endParaRPr>
          </a:p>
        </p:txBody>
      </p:sp>
      <p:grpSp>
        <p:nvGrpSpPr>
          <p:cNvPr id="28" name="group"/>
          <p:cNvGrpSpPr/>
          <p:nvPr>
            <p:custDataLst>
              <p:tags r:id="rId22"/>
            </p:custDataLst>
          </p:nvPr>
        </p:nvGrpSpPr>
        <p:grpSpPr>
          <a:xfrm>
            <a:off x="2454173" y="5224488"/>
            <a:ext cx="677094" cy="677094"/>
            <a:chOff x="0" y="0"/>
            <a:chExt cx="677094" cy="677094"/>
          </a:xfrm>
        </p:grpSpPr>
        <p:sp>
          <p:nvSpPr>
            <p:cNvPr id="29" name="椭圆 26"/>
            <p:cNvSpPr/>
            <p:nvPr>
              <p:custDataLst>
                <p:tags r:id="rId23"/>
              </p:custDataLst>
            </p:nvPr>
          </p:nvSpPr>
          <p:spPr>
            <a:xfrm>
              <a:off x="0" y="0"/>
              <a:ext cx="677094" cy="677094"/>
            </a:xfrm>
            <a:prstGeom prst="ellipse">
              <a:avLst/>
            </a:prstGeom>
            <a:solidFill>
              <a:schemeClr val="accent1">
                <a:alpha val="39000"/>
                <a:lumMod val="100000"/>
              </a:schemeClr>
            </a:solidFill>
            <a:ln w="76200">
              <a:solidFill>
                <a:schemeClr val="accent1">
                  <a:lumMod val="100000"/>
                </a:schemeClr>
              </a:solidFill>
            </a:ln>
          </p:spPr>
          <p:txBody>
            <a:bodyPr vert="horz" wrap="square" lIns="91440" tIns="45720" rIns="91440" bIns="4572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endParaRPr lang="zh-CN" sz="2800" dirty="0"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endParaRPr>
            </a:p>
          </p:txBody>
        </p:sp>
        <p:sp>
          <p:nvSpPr>
            <p:cNvPr id="30" name="椭圆 27"/>
            <p:cNvSpPr/>
            <p:nvPr>
              <p:custDataLst>
                <p:tags r:id="rId24"/>
              </p:custDataLst>
            </p:nvPr>
          </p:nvSpPr>
          <p:spPr>
            <a:xfrm>
              <a:off x="33653" y="33652"/>
              <a:ext cx="609792" cy="609792"/>
            </a:xfrm>
            <a:prstGeom prst="ellipse">
              <a:avLst/>
            </a:prstGeom>
            <a:solidFill>
              <a:schemeClr val="bg1"/>
            </a:solidFill>
          </p:spPr>
          <p:txBody>
            <a:bodyPr vert="horz" wrap="square" lIns="91440" tIns="45720" rIns="91440" bIns="4572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endParaRPr lang="zh-CN" sz="2800" dirty="0"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endParaRPr>
            </a:p>
          </p:txBody>
        </p:sp>
      </p:grpSp>
      <p:sp>
        <p:nvSpPr>
          <p:cNvPr id="32" name="文本框 28"/>
          <p:cNvSpPr/>
          <p:nvPr>
            <p:custDataLst>
              <p:tags r:id="rId25"/>
            </p:custDataLst>
          </p:nvPr>
        </p:nvSpPr>
        <p:spPr>
          <a:xfrm>
            <a:off x="2354430" y="5312436"/>
            <a:ext cx="876580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2800" b="1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05</a:t>
            </a:r>
            <a:endParaRPr lang="zh-CN" altLang="en-US" sz="2800" b="1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296525" y="33870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/>
          <p:cNvSpPr/>
          <p:nvPr/>
        </p:nvSpPr>
        <p:spPr>
          <a:xfrm>
            <a:off x="1887516" y="3757706"/>
            <a:ext cx="9288483" cy="830997"/>
          </a:xfrm>
          <a:prstGeom prst="rect">
            <a:avLst/>
          </a:prstGeom>
          <a:noFill/>
          <a:effectLst>
            <a:outerShdw blurRad="33867" dist="25400" dir="2700000" algn="bl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4800" b="1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政策背景与目标</a:t>
            </a:r>
            <a:endParaRPr lang="zh-CN" altLang="en-US" sz="4800" b="1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4" name="文本框 9"/>
          <p:cNvSpPr/>
          <p:nvPr/>
        </p:nvSpPr>
        <p:spPr>
          <a:xfrm>
            <a:off x="1191075" y="1579502"/>
            <a:ext cx="3098878" cy="1862048"/>
          </a:xfrm>
          <a:prstGeom prst="rect">
            <a:avLst/>
          </a:prstGeom>
          <a:noFill/>
          <a:effectLst>
            <a:outerShdw blurRad="33867" dist="25400" dir="2700000" algn="bl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11500" u="none" dirty="0">
                <a:gradFill flip="y" rotWithShape="1">
                  <a:gsLst>
                    <a:gs pos="35000">
                      <a:schemeClr val="accent2">
                        <a:lumMod val="100000"/>
                      </a:schemeClr>
                    </a:gs>
                    <a:gs pos="100000">
                      <a:schemeClr val="accent2"/>
                    </a:gs>
                  </a:gsLst>
                  <a:lin ang="5400000" scaled="0"/>
                </a:gradFill>
                <a:uFill>
                  <a:solidFill>
                    <a:srgbClr val="000000"/>
                  </a:solidFill>
                </a:uFill>
                <a:latin typeface="阿里巴巴普惠体" pitchFamily="34" charset="-120"/>
                <a:ea typeface="阿里巴巴普惠体" pitchFamily="34" charset="-122"/>
                <a:cs typeface="阿里巴巴普惠体" pitchFamily="34" charset="-120"/>
              </a:rPr>
              <a:t>01</a:t>
            </a:r>
            <a:endParaRPr lang="zh-CN" sz="115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sp>
        <p:nvSpPr>
          <p:cNvPr id="5" name="直接连接符 15"/>
          <p:cNvSpPr/>
          <p:nvPr/>
        </p:nvSpPr>
        <p:spPr>
          <a:xfrm rot="10800000">
            <a:off x="3663192" y="2533248"/>
            <a:ext cx="1542691" cy="0"/>
          </a:xfrm>
          <a:prstGeom prst="line">
            <a:avLst/>
          </a:prstGeom>
          <a:noFill/>
          <a:ln w="25400" cap="flat">
            <a:gradFill flip="y" rotWithShape="1">
              <a:gsLst>
                <a:gs pos="0">
                  <a:schemeClr val="accent1"/>
                </a:gs>
                <a:gs pos="100000">
                  <a:schemeClr val="accent1"/>
                </a:gs>
              </a:gsLst>
              <a:lin ang="0" scaled="0"/>
            </a:gradFill>
            <a:prstDash val="solid"/>
          </a:ln>
        </p:spPr>
      </p:sp>
      <p:sp>
        <p:nvSpPr>
          <p:cNvPr id="17" name="日期"/>
          <p:cNvSpPr>
            <a:spLocks noGrp="1"/>
          </p:cNvSpPr>
          <p:nvPr>
            <p:ph type="body" idx="17827585"/>
            <p:custDataLst>
              <p:tags r:id="rId1"/>
            </p:custDataLst>
          </p:nvPr>
        </p:nvSpPr>
        <p:spPr>
          <a:xfrm>
            <a:off x="182245" y="60960"/>
            <a:ext cx="4801870" cy="457200"/>
          </a:xfrm>
        </p:spPr>
        <p:txBody>
          <a:bodyPr/>
          <a:p>
            <a:pPr marL="0" indent="0" algn="l">
              <a:buNone/>
            </a:pPr>
            <a:r>
              <a:rPr lang="en-US" altLang="en-US">
                <a:solidFill>
                  <a:schemeClr val="accent2">
                    <a:lumMod val="75000"/>
                  </a:schemeClr>
                </a:solidFill>
              </a:rPr>
              <a:t>区外</a:t>
            </a:r>
            <a:r>
              <a:rPr lang="zh-CN" altLang="en-US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创业就业专项工程</a:t>
            </a:r>
            <a:endParaRPr lang="en-US" altLang="en-US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/>
        </p:nvSpPr>
        <p:spPr>
          <a:xfrm>
            <a:off x="497168" y="370482"/>
            <a:ext cx="10909338" cy="683927"/>
          </a:xfrm>
          <a:prstGeom prst="rect">
            <a:avLst/>
          </a:prstGeom>
          <a:noFill/>
        </p:spPr>
        <p:txBody>
          <a:bodyPr vert="horz" wrap="square" lIns="91415" tIns="45708" rIns="91415" bIns="45708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28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就业形势严峻</a:t>
            </a:r>
            <a:endParaRPr lang="zh-CN" altLang="en-US" sz="28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3" name="任意多边形: 形状 19"/>
          <p:cNvSpPr/>
          <p:nvPr>
            <p:custDataLst>
              <p:tags r:id="rId1"/>
            </p:custDataLst>
          </p:nvPr>
        </p:nvSpPr>
        <p:spPr>
          <a:xfrm>
            <a:off x="0" y="1297403"/>
            <a:ext cx="5952488" cy="4569206"/>
          </a:xfrm>
          <a:custGeom>
            <a:avLst/>
            <a:gdLst/>
            <a:ahLst/>
            <a:cxnLst/>
            <a:rect l="l" t="t" r="r" b="b"/>
            <a:pathLst>
              <a:path w="5952488" h="4569206">
                <a:moveTo>
                  <a:pt x="0" y="0"/>
                </a:moveTo>
                <a:lnTo>
                  <a:pt x="3667885" y="0"/>
                </a:lnTo>
                <a:cubicBezTo>
                  <a:pt x="4929636" y="0"/>
                  <a:pt x="5952488" y="1022852"/>
                  <a:pt x="5952488" y="2284603"/>
                </a:cubicBezTo>
                <a:lnTo>
                  <a:pt x="5952487" y="2284603"/>
                </a:lnTo>
                <a:cubicBezTo>
                  <a:pt x="5952487" y="3546354"/>
                  <a:pt x="4929635" y="4569206"/>
                  <a:pt x="3667884" y="4569206"/>
                </a:cubicBezTo>
                <a:lnTo>
                  <a:pt x="0" y="4569206"/>
                </a:lnTo>
                <a:close/>
              </a:path>
            </a:pathLst>
          </a:custGeom>
          <a:gradFill flip="y" rotWithShape="1">
            <a:gsLst>
              <a:gs pos="0">
                <a:schemeClr val="accent1">
                  <a:alpha val="0"/>
                </a:schemeClr>
              </a:gs>
              <a:gs pos="100000">
                <a:schemeClr val="accent2">
                  <a:alpha val="5000"/>
                </a:schemeClr>
              </a:gs>
            </a:gsLst>
            <a:lin ang="0" scaled="0"/>
          </a:gradFill>
          <a:effectLst>
            <a:outerShdw blurRad="88900" dist="152400" dir="16200000" algn="bl" rotWithShape="0">
              <a:srgbClr val="217EEB">
                <a:alpha val="30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sp>
        <p:nvSpPr>
          <p:cNvPr id="4" name="任意多边形: 形状 20"/>
          <p:cNvSpPr/>
          <p:nvPr>
            <p:custDataLst>
              <p:tags r:id="rId2"/>
            </p:custDataLst>
          </p:nvPr>
        </p:nvSpPr>
        <p:spPr>
          <a:xfrm flipH="1">
            <a:off x="6239510" y="1423035"/>
            <a:ext cx="5952490" cy="4569460"/>
          </a:xfrm>
          <a:custGeom>
            <a:avLst/>
            <a:gdLst/>
            <a:ahLst/>
            <a:cxnLst/>
            <a:rect l="l" t="t" r="r" b="b"/>
            <a:pathLst>
              <a:path w="5952488" h="4569206">
                <a:moveTo>
                  <a:pt x="0" y="0"/>
                </a:moveTo>
                <a:lnTo>
                  <a:pt x="3667885" y="0"/>
                </a:lnTo>
                <a:cubicBezTo>
                  <a:pt x="4929636" y="0"/>
                  <a:pt x="5952488" y="1022852"/>
                  <a:pt x="5952488" y="2284603"/>
                </a:cubicBezTo>
                <a:lnTo>
                  <a:pt x="5952487" y="2284603"/>
                </a:lnTo>
                <a:cubicBezTo>
                  <a:pt x="5952487" y="3546354"/>
                  <a:pt x="4929635" y="4569206"/>
                  <a:pt x="3667884" y="4569206"/>
                </a:cubicBezTo>
                <a:lnTo>
                  <a:pt x="0" y="4569206"/>
                </a:lnTo>
                <a:close/>
              </a:path>
            </a:pathLst>
          </a:custGeom>
          <a:gradFill flip="y" rotWithShape="1">
            <a:gsLst>
              <a:gs pos="0">
                <a:schemeClr val="accent1">
                  <a:alpha val="0"/>
                </a:schemeClr>
              </a:gs>
              <a:gs pos="100000">
                <a:schemeClr val="accent2">
                  <a:alpha val="5000"/>
                </a:schemeClr>
              </a:gs>
            </a:gsLst>
            <a:lin ang="0" scaled="0"/>
          </a:gradFill>
          <a:effectLst>
            <a:outerShdw blurRad="88900" dist="152400" dir="16200000" algn="bl" rotWithShape="0">
              <a:srgbClr val="217EEB">
                <a:alpha val="30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sp>
        <p:nvSpPr>
          <p:cNvPr id="5" name="椭圆 4"/>
          <p:cNvSpPr/>
          <p:nvPr>
            <p:custDataLst>
              <p:tags r:id="rId3"/>
            </p:custDataLst>
          </p:nvPr>
        </p:nvSpPr>
        <p:spPr>
          <a:xfrm>
            <a:off x="5106000" y="2717736"/>
            <a:ext cx="1980000" cy="1980000"/>
          </a:xfrm>
          <a:prstGeom prst="ellipse">
            <a:avLst/>
          </a:prstGeom>
          <a:solidFill>
            <a:schemeClr val="bg1"/>
          </a:solidFill>
          <a:ln w="279400">
            <a:solidFill>
              <a:schemeClr val="accent1"/>
            </a:solidFill>
            <a:prstDash val="solid"/>
          </a:ln>
          <a:effectLst>
            <a:outerShdw blurRad="38100" dist="63500" dir="2700000" algn="bl" rotWithShape="0">
              <a:srgbClr val="000000">
                <a:alpha val="15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sp>
        <p:nvSpPr>
          <p:cNvPr id="6" name="弧形 6"/>
          <p:cNvSpPr/>
          <p:nvPr>
            <p:custDataLst>
              <p:tags r:id="rId4"/>
            </p:custDataLst>
          </p:nvPr>
        </p:nvSpPr>
        <p:spPr>
          <a:xfrm rot="9300000" flipH="1">
            <a:off x="4752188" y="2363924"/>
            <a:ext cx="2687625" cy="2687625"/>
          </a:xfrm>
          <a:prstGeom prst="arc">
            <a:avLst>
              <a:gd name="adj1" fmla="val 623158"/>
              <a:gd name="adj2" fmla="val 13344501"/>
            </a:avLst>
          </a:prstGeom>
          <a:noFill/>
          <a:ln w="31750">
            <a:gradFill flip="y" rotWithShape="1">
              <a:gsLst>
                <a:gs pos="63000">
                  <a:schemeClr val="accent1">
                    <a:alpha val="0"/>
                    <a:lumMod val="0"/>
                    <a:lumOff val="100000"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</a:ln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sp>
        <p:nvSpPr>
          <p:cNvPr id="7" name="椭圆 7"/>
          <p:cNvSpPr/>
          <p:nvPr>
            <p:custDataLst>
              <p:tags r:id="rId5"/>
            </p:custDataLst>
          </p:nvPr>
        </p:nvSpPr>
        <p:spPr>
          <a:xfrm rot="5760000">
            <a:off x="7139293" y="2872573"/>
            <a:ext cx="72000" cy="72000"/>
          </a:xfrm>
          <a:prstGeom prst="ellipse">
            <a:avLst/>
          </a:prstGeom>
          <a:solidFill>
            <a:schemeClr val="accent2"/>
          </a:solidFill>
          <a:effectLst>
            <a:outerShdw blurRad="88900" dist="152400" dir="16200000" algn="bl" rotWithShape="0">
              <a:srgbClr val="217EEB">
                <a:alpha val="30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sp>
        <p:nvSpPr>
          <p:cNvPr id="9" name="文本框 3"/>
          <p:cNvSpPr/>
          <p:nvPr>
            <p:custDataLst>
              <p:tags r:id="rId6"/>
            </p:custDataLst>
          </p:nvPr>
        </p:nvSpPr>
        <p:spPr>
          <a:xfrm>
            <a:off x="813435" y="2400300"/>
            <a:ext cx="4970145" cy="97536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经济总量与内地发达省份相比仍有差距，创造就业岗位总量</a:t>
            </a: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有限。</a:t>
            </a:r>
            <a:endParaRPr lang="zh-CN" altLang="en-US" sz="2000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10" name="椭圆 14"/>
          <p:cNvSpPr/>
          <p:nvPr>
            <p:custDataLst>
              <p:tags r:id="rId7"/>
            </p:custDataLst>
          </p:nvPr>
        </p:nvSpPr>
        <p:spPr>
          <a:xfrm>
            <a:off x="466381" y="2712985"/>
            <a:ext cx="170119" cy="163247"/>
          </a:xfrm>
          <a:prstGeom prst="ellipse">
            <a:avLst/>
          </a:prstGeom>
          <a:solidFill>
            <a:schemeClr val="accent1"/>
          </a:solidFill>
          <a:effectLst>
            <a:outerShdw blurRad="38100" dist="63500" dir="2700000" algn="bl" rotWithShape="0">
              <a:srgbClr val="000000">
                <a:alpha val="15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sp>
        <p:nvSpPr>
          <p:cNvPr id="12" name="文本框 3"/>
          <p:cNvSpPr/>
          <p:nvPr>
            <p:custDataLst>
              <p:tags r:id="rId8"/>
            </p:custDataLst>
          </p:nvPr>
        </p:nvSpPr>
        <p:spPr>
          <a:xfrm>
            <a:off x="7881620" y="2412365"/>
            <a:ext cx="3524885" cy="14224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just">
              <a:lnSpc>
                <a:spcPct val="150000"/>
              </a:lnSpc>
              <a:buNone/>
            </a:pP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随着高等教育普及，西藏高校毕业生人数逐年增加，毕业生年均增速</a:t>
            </a:r>
            <a:r>
              <a:rPr lang="en-US" altLang="zh-CN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8%</a:t>
            </a: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，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  <a:sym typeface="+mn-ea"/>
              </a:rPr>
              <a:t>本地市场难以充分消化。</a:t>
            </a:r>
            <a:endParaRPr lang="en-US" altLang="zh-CN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zh-CN" altLang="en-US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13" name="椭圆 25"/>
          <p:cNvSpPr/>
          <p:nvPr>
            <p:custDataLst>
              <p:tags r:id="rId9"/>
            </p:custDataLst>
          </p:nvPr>
        </p:nvSpPr>
        <p:spPr>
          <a:xfrm flipH="1">
            <a:off x="7542372" y="2572408"/>
            <a:ext cx="170119" cy="180000"/>
          </a:xfrm>
          <a:prstGeom prst="ellipse">
            <a:avLst/>
          </a:prstGeom>
          <a:solidFill>
            <a:schemeClr val="accent1"/>
          </a:solidFill>
          <a:effectLst>
            <a:outerShdw blurRad="38100" dist="63500" dir="2700000" algn="bl" rotWithShape="0">
              <a:srgbClr val="000000">
                <a:alpha val="15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grpSp>
        <p:nvGrpSpPr>
          <p:cNvPr id="18" name="组合 17"/>
          <p:cNvGrpSpPr/>
          <p:nvPr>
            <p:custDataLst>
              <p:tags r:id="rId10"/>
            </p:custDataLst>
          </p:nvPr>
        </p:nvGrpSpPr>
        <p:grpSpPr>
          <a:xfrm>
            <a:off x="521970" y="1297305"/>
            <a:ext cx="3869690" cy="795020"/>
            <a:chOff x="726" y="2855"/>
            <a:chExt cx="6094" cy="1252"/>
          </a:xfrm>
        </p:grpSpPr>
        <p:sp>
          <p:nvSpPr>
            <p:cNvPr id="8" name="圆角矩形 15"/>
            <p:cNvSpPr/>
            <p:nvPr>
              <p:custDataLst>
                <p:tags r:id="rId11"/>
              </p:custDataLst>
            </p:nvPr>
          </p:nvSpPr>
          <p:spPr>
            <a:xfrm>
              <a:off x="726" y="2877"/>
              <a:ext cx="6094" cy="123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effectLst>
              <a:outerShdw blurRad="38100" dist="63500" dir="2700000" algn="bl" rotWithShape="0">
                <a:srgbClr val="000000">
                  <a:alpha val="15000"/>
                </a:srgbClr>
              </a:outerShdw>
            </a:effectLst>
          </p:spPr>
          <p:txBody>
            <a:bodyPr vert="horz" wrap="square" lIns="91440" tIns="45720" rIns="91440" bIns="4572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endParaRPr lang="zh-CN" sz="1800" dirty="0">
                <a:latin typeface="阿里巴巴普惠体" pitchFamily="34" charset="-120"/>
                <a:ea typeface="阿里巴巴普惠体" pitchFamily="34" charset="-122"/>
                <a:cs typeface="阿里巴巴普惠体" pitchFamily="34" charset="-120"/>
              </a:endParaRPr>
            </a:p>
          </p:txBody>
        </p:sp>
        <p:sp>
          <p:nvSpPr>
            <p:cNvPr id="14" name="文本框 36"/>
            <p:cNvSpPr/>
            <p:nvPr>
              <p:custDataLst>
                <p:tags r:id="rId12"/>
              </p:custDataLst>
            </p:nvPr>
          </p:nvSpPr>
          <p:spPr>
            <a:xfrm>
              <a:off x="906" y="2855"/>
              <a:ext cx="5896" cy="1252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t"/>
            <a:lstStyle/>
            <a:p>
              <a:pPr marL="0" indent="0" algn="ctr">
                <a:lnSpc>
                  <a:spcPct val="100000"/>
                </a:lnSpc>
                <a:buNone/>
              </a:pPr>
              <a:r>
                <a:rPr lang="zh-CN" altLang="en-US" sz="2400" b="1" dirty="0">
                  <a:solidFill>
                    <a:schemeClr val="bg1"/>
                  </a:solidFill>
                  <a:uFill>
                    <a:solidFill>
                      <a:schemeClr val="tx1">
                        <a:lumMod val="75000"/>
                        <a:lumOff val="25000"/>
                      </a:schemeClr>
                    </a:solidFill>
                  </a:uFill>
                  <a:latin typeface="微软雅黑" panose="020B0503020204020204" charset="-122"/>
                  <a:ea typeface="微软雅黑" panose="020B0503020204020204" charset="-122"/>
                  <a:cs typeface="阿里巴巴普惠体" pitchFamily="34" charset="-120"/>
                  <a:sym typeface="+mn-ea"/>
                </a:rPr>
                <a:t>本地就业市场容量有限，结构性矛盾突出：</a:t>
              </a:r>
              <a:endParaRPr lang="zh-CN" altLang="en-US" sz="2400" b="1" u="none" dirty="0">
                <a:solidFill>
                  <a:schemeClr val="bg1"/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  <a:sym typeface="+mn-ea"/>
              </a:endParaRPr>
            </a:p>
          </p:txBody>
        </p:sp>
      </p:grpSp>
      <p:grpSp>
        <p:nvGrpSpPr>
          <p:cNvPr id="17" name="组合 16"/>
          <p:cNvGrpSpPr/>
          <p:nvPr>
            <p:custDataLst>
              <p:tags r:id="rId13"/>
            </p:custDataLst>
          </p:nvPr>
        </p:nvGrpSpPr>
        <p:grpSpPr>
          <a:xfrm>
            <a:off x="7542530" y="1311198"/>
            <a:ext cx="3864610" cy="794462"/>
            <a:chOff x="12290" y="2565"/>
            <a:chExt cx="5907" cy="1527"/>
          </a:xfrm>
        </p:grpSpPr>
        <p:sp>
          <p:nvSpPr>
            <p:cNvPr id="11" name="圆角矩形 15"/>
            <p:cNvSpPr/>
            <p:nvPr>
              <p:custDataLst>
                <p:tags r:id="rId14"/>
              </p:custDataLst>
            </p:nvPr>
          </p:nvSpPr>
          <p:spPr>
            <a:xfrm flipH="1">
              <a:off x="12290" y="2565"/>
              <a:ext cx="5907" cy="152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effectLst>
              <a:outerShdw blurRad="38100" dist="63500" dir="2700000" algn="bl" rotWithShape="0">
                <a:srgbClr val="000000">
                  <a:alpha val="15000"/>
                </a:srgbClr>
              </a:outerShdw>
            </a:effectLst>
          </p:spPr>
          <p:txBody>
            <a:bodyPr vert="horz" wrap="square" lIns="91440" tIns="45720" rIns="91440" bIns="45720" rtlCol="0" anchor="ctr"/>
            <a:lstStyle/>
            <a:p>
              <a:pPr marL="0" indent="0" algn="ctr">
                <a:lnSpc>
                  <a:spcPct val="100000"/>
                </a:lnSpc>
                <a:buNone/>
              </a:pPr>
              <a:endParaRPr lang="zh-CN" sz="1800" dirty="0">
                <a:latin typeface="阿里巴巴普惠体" pitchFamily="34" charset="-120"/>
                <a:ea typeface="阿里巴巴普惠体" pitchFamily="34" charset="-122"/>
                <a:cs typeface="阿里巴巴普惠体" pitchFamily="34" charset="-120"/>
              </a:endParaRPr>
            </a:p>
          </p:txBody>
        </p:sp>
        <p:sp>
          <p:nvSpPr>
            <p:cNvPr id="15" name="文本框 37"/>
            <p:cNvSpPr/>
            <p:nvPr>
              <p:custDataLst>
                <p:tags r:id="rId15"/>
              </p:custDataLst>
            </p:nvPr>
          </p:nvSpPr>
          <p:spPr>
            <a:xfrm>
              <a:off x="12301" y="2592"/>
              <a:ext cx="5896" cy="1336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t"/>
            <a:lstStyle/>
            <a:p>
              <a:pPr marL="0" indent="0" algn="ctr">
                <a:lnSpc>
                  <a:spcPct val="100000"/>
                </a:lnSpc>
                <a:buNone/>
              </a:pPr>
              <a:r>
                <a:rPr lang="zh-CN" altLang="en-US" sz="2400" b="1" u="none" dirty="0">
                  <a:solidFill>
                    <a:schemeClr val="bg1"/>
                  </a:solidFill>
                  <a:uFill>
                    <a:solidFill>
                      <a:schemeClr val="bg1"/>
                    </a:solidFill>
                  </a:uFill>
                  <a:latin typeface="微软雅黑" panose="020B0503020204020204" charset="-122"/>
                  <a:ea typeface="微软雅黑" panose="020B0503020204020204" charset="-122"/>
                  <a:cs typeface="思源宋体 CN Heavy" panose="02020900000000000000" pitchFamily="34" charset="-120"/>
                </a:rPr>
                <a:t>毕业生数量持续增长，就业压力增大：</a:t>
              </a:r>
              <a:endParaRPr lang="zh-CN" altLang="en-US" sz="2400" b="1" u="none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endParaRPr>
            </a:p>
          </p:txBody>
        </p:sp>
      </p:grpSp>
      <p:sp>
        <p:nvSpPr>
          <p:cNvPr id="16" name="img-icon"/>
          <p:cNvSpPr/>
          <p:nvPr>
            <p:custDataLst>
              <p:tags r:id="rId16"/>
            </p:custDataLst>
          </p:nvPr>
        </p:nvSpPr>
        <p:spPr>
          <a:xfrm>
            <a:off x="5783392" y="3429000"/>
            <a:ext cx="597056" cy="596160"/>
          </a:xfrm>
          <a:custGeom>
            <a:avLst/>
            <a:gdLst/>
            <a:ahLst/>
            <a:cxnLst/>
            <a:rect l="l" t="t" r="r" b="b"/>
            <a:pathLst>
              <a:path w="607639" h="606722">
                <a:moveTo>
                  <a:pt x="528341" y="527538"/>
                </a:moveTo>
                <a:lnTo>
                  <a:pt x="528341" y="547356"/>
                </a:lnTo>
                <a:cubicBezTo>
                  <a:pt x="528341" y="558287"/>
                  <a:pt x="537241" y="567086"/>
                  <a:pt x="548187" y="567086"/>
                </a:cubicBezTo>
                <a:cubicBezTo>
                  <a:pt x="559134" y="567086"/>
                  <a:pt x="567945" y="558287"/>
                  <a:pt x="567945" y="547356"/>
                </a:cubicBezTo>
                <a:lnTo>
                  <a:pt x="567945" y="527538"/>
                </a:lnTo>
                <a:close/>
                <a:moveTo>
                  <a:pt x="99092" y="474835"/>
                </a:moveTo>
                <a:lnTo>
                  <a:pt x="350075" y="474835"/>
                </a:lnTo>
                <a:cubicBezTo>
                  <a:pt x="361022" y="474835"/>
                  <a:pt x="369833" y="483642"/>
                  <a:pt x="369833" y="494584"/>
                </a:cubicBezTo>
                <a:cubicBezTo>
                  <a:pt x="369833" y="505526"/>
                  <a:pt x="361022" y="514422"/>
                  <a:pt x="350075" y="514422"/>
                </a:cubicBezTo>
                <a:lnTo>
                  <a:pt x="99092" y="514422"/>
                </a:lnTo>
                <a:cubicBezTo>
                  <a:pt x="88145" y="514422"/>
                  <a:pt x="79245" y="505526"/>
                  <a:pt x="79245" y="494584"/>
                </a:cubicBezTo>
                <a:cubicBezTo>
                  <a:pt x="79245" y="483642"/>
                  <a:pt x="88145" y="474835"/>
                  <a:pt x="99092" y="474835"/>
                </a:cubicBezTo>
                <a:close/>
                <a:moveTo>
                  <a:pt x="297164" y="395661"/>
                </a:moveTo>
                <a:lnTo>
                  <a:pt x="350063" y="395661"/>
                </a:lnTo>
                <a:cubicBezTo>
                  <a:pt x="361017" y="395661"/>
                  <a:pt x="369834" y="404541"/>
                  <a:pt x="369834" y="415464"/>
                </a:cubicBezTo>
                <a:cubicBezTo>
                  <a:pt x="369834" y="426387"/>
                  <a:pt x="361017" y="435178"/>
                  <a:pt x="350063" y="435178"/>
                </a:cubicBezTo>
                <a:lnTo>
                  <a:pt x="297164" y="435178"/>
                </a:lnTo>
                <a:cubicBezTo>
                  <a:pt x="286210" y="435178"/>
                  <a:pt x="277393" y="426387"/>
                  <a:pt x="277393" y="415464"/>
                </a:cubicBezTo>
                <a:cubicBezTo>
                  <a:pt x="277393" y="404541"/>
                  <a:pt x="286210" y="395661"/>
                  <a:pt x="297164" y="395661"/>
                </a:cubicBezTo>
                <a:close/>
                <a:moveTo>
                  <a:pt x="99090" y="395661"/>
                </a:moveTo>
                <a:lnTo>
                  <a:pt x="217979" y="395661"/>
                </a:lnTo>
                <a:cubicBezTo>
                  <a:pt x="228925" y="395661"/>
                  <a:pt x="237735" y="404541"/>
                  <a:pt x="237735" y="415464"/>
                </a:cubicBezTo>
                <a:cubicBezTo>
                  <a:pt x="237735" y="426387"/>
                  <a:pt x="228925" y="435178"/>
                  <a:pt x="217979" y="435178"/>
                </a:cubicBezTo>
                <a:lnTo>
                  <a:pt x="99090" y="435178"/>
                </a:lnTo>
                <a:cubicBezTo>
                  <a:pt x="88144" y="435178"/>
                  <a:pt x="79245" y="426387"/>
                  <a:pt x="79245" y="415464"/>
                </a:cubicBezTo>
                <a:cubicBezTo>
                  <a:pt x="79245" y="404541"/>
                  <a:pt x="88144" y="395661"/>
                  <a:pt x="99090" y="395661"/>
                </a:cubicBezTo>
                <a:close/>
                <a:moveTo>
                  <a:pt x="99092" y="316557"/>
                </a:moveTo>
                <a:lnTo>
                  <a:pt x="350075" y="316557"/>
                </a:lnTo>
                <a:cubicBezTo>
                  <a:pt x="361022" y="316557"/>
                  <a:pt x="369833" y="325364"/>
                  <a:pt x="369833" y="336306"/>
                </a:cubicBezTo>
                <a:cubicBezTo>
                  <a:pt x="369833" y="347248"/>
                  <a:pt x="361022" y="356144"/>
                  <a:pt x="350075" y="356144"/>
                </a:cubicBezTo>
                <a:lnTo>
                  <a:pt x="99092" y="356144"/>
                </a:lnTo>
                <a:cubicBezTo>
                  <a:pt x="88145" y="356144"/>
                  <a:pt x="79245" y="347248"/>
                  <a:pt x="79245" y="336306"/>
                </a:cubicBezTo>
                <a:cubicBezTo>
                  <a:pt x="79245" y="325364"/>
                  <a:pt x="88145" y="316557"/>
                  <a:pt x="99092" y="316557"/>
                </a:cubicBezTo>
                <a:close/>
                <a:moveTo>
                  <a:pt x="257585" y="237382"/>
                </a:moveTo>
                <a:lnTo>
                  <a:pt x="350073" y="237382"/>
                </a:lnTo>
                <a:cubicBezTo>
                  <a:pt x="361021" y="237382"/>
                  <a:pt x="369834" y="246274"/>
                  <a:pt x="369834" y="257211"/>
                </a:cubicBezTo>
                <a:cubicBezTo>
                  <a:pt x="369834" y="268148"/>
                  <a:pt x="361021" y="277040"/>
                  <a:pt x="350073" y="277040"/>
                </a:cubicBezTo>
                <a:lnTo>
                  <a:pt x="257585" y="277040"/>
                </a:lnTo>
                <a:cubicBezTo>
                  <a:pt x="246637" y="277040"/>
                  <a:pt x="237735" y="268148"/>
                  <a:pt x="237735" y="257211"/>
                </a:cubicBezTo>
                <a:cubicBezTo>
                  <a:pt x="237735" y="246274"/>
                  <a:pt x="246637" y="237382"/>
                  <a:pt x="257585" y="237382"/>
                </a:cubicBezTo>
                <a:close/>
                <a:moveTo>
                  <a:pt x="99092" y="237382"/>
                </a:moveTo>
                <a:lnTo>
                  <a:pt x="178301" y="237382"/>
                </a:lnTo>
                <a:cubicBezTo>
                  <a:pt x="189248" y="237382"/>
                  <a:pt x="198148" y="246274"/>
                  <a:pt x="198148" y="257211"/>
                </a:cubicBezTo>
                <a:cubicBezTo>
                  <a:pt x="198148" y="268148"/>
                  <a:pt x="189248" y="277040"/>
                  <a:pt x="178301" y="277040"/>
                </a:cubicBezTo>
                <a:lnTo>
                  <a:pt x="99092" y="277040"/>
                </a:lnTo>
                <a:cubicBezTo>
                  <a:pt x="88145" y="277040"/>
                  <a:pt x="79245" y="268148"/>
                  <a:pt x="79245" y="257211"/>
                </a:cubicBezTo>
                <a:cubicBezTo>
                  <a:pt x="79245" y="246274"/>
                  <a:pt x="88145" y="237382"/>
                  <a:pt x="99092" y="237382"/>
                </a:cubicBezTo>
                <a:close/>
                <a:moveTo>
                  <a:pt x="528341" y="158279"/>
                </a:moveTo>
                <a:lnTo>
                  <a:pt x="528341" y="487990"/>
                </a:lnTo>
                <a:lnTo>
                  <a:pt x="567945" y="487990"/>
                </a:lnTo>
                <a:lnTo>
                  <a:pt x="567945" y="158279"/>
                </a:lnTo>
                <a:close/>
                <a:moveTo>
                  <a:pt x="99092" y="158278"/>
                </a:moveTo>
                <a:lnTo>
                  <a:pt x="350075" y="158278"/>
                </a:lnTo>
                <a:cubicBezTo>
                  <a:pt x="361022" y="158278"/>
                  <a:pt x="369833" y="167174"/>
                  <a:pt x="369833" y="178027"/>
                </a:cubicBezTo>
                <a:cubicBezTo>
                  <a:pt x="369833" y="188969"/>
                  <a:pt x="361022" y="197865"/>
                  <a:pt x="350075" y="197865"/>
                </a:cubicBezTo>
                <a:lnTo>
                  <a:pt x="99092" y="197865"/>
                </a:lnTo>
                <a:cubicBezTo>
                  <a:pt x="88145" y="197865"/>
                  <a:pt x="79245" y="188969"/>
                  <a:pt x="79245" y="178027"/>
                </a:cubicBezTo>
                <a:cubicBezTo>
                  <a:pt x="79245" y="167174"/>
                  <a:pt x="88145" y="158278"/>
                  <a:pt x="99092" y="158278"/>
                </a:cubicBezTo>
                <a:close/>
                <a:moveTo>
                  <a:pt x="178251" y="79104"/>
                </a:moveTo>
                <a:lnTo>
                  <a:pt x="270739" y="79104"/>
                </a:lnTo>
                <a:cubicBezTo>
                  <a:pt x="281687" y="79104"/>
                  <a:pt x="290589" y="87996"/>
                  <a:pt x="290589" y="98933"/>
                </a:cubicBezTo>
                <a:cubicBezTo>
                  <a:pt x="290589" y="109870"/>
                  <a:pt x="281687" y="118762"/>
                  <a:pt x="270739" y="118762"/>
                </a:cubicBezTo>
                <a:lnTo>
                  <a:pt x="178251" y="118762"/>
                </a:lnTo>
                <a:cubicBezTo>
                  <a:pt x="167392" y="118762"/>
                  <a:pt x="158490" y="109870"/>
                  <a:pt x="158490" y="98933"/>
                </a:cubicBezTo>
                <a:cubicBezTo>
                  <a:pt x="158490" y="87996"/>
                  <a:pt x="167392" y="79104"/>
                  <a:pt x="178251" y="79104"/>
                </a:cubicBezTo>
                <a:close/>
                <a:moveTo>
                  <a:pt x="548187" y="70030"/>
                </a:moveTo>
                <a:lnTo>
                  <a:pt x="528341" y="116154"/>
                </a:lnTo>
                <a:lnTo>
                  <a:pt x="528341" y="118732"/>
                </a:lnTo>
                <a:lnTo>
                  <a:pt x="567945" y="118732"/>
                </a:lnTo>
                <a:lnTo>
                  <a:pt x="567945" y="116154"/>
                </a:lnTo>
                <a:close/>
                <a:moveTo>
                  <a:pt x="39610" y="39548"/>
                </a:moveTo>
                <a:lnTo>
                  <a:pt x="39610" y="567086"/>
                </a:lnTo>
                <a:lnTo>
                  <a:pt x="409539" y="567086"/>
                </a:lnTo>
                <a:lnTo>
                  <a:pt x="409539" y="39548"/>
                </a:lnTo>
                <a:close/>
                <a:moveTo>
                  <a:pt x="548187" y="0"/>
                </a:moveTo>
                <a:cubicBezTo>
                  <a:pt x="556108" y="0"/>
                  <a:pt x="563228" y="4710"/>
                  <a:pt x="566343" y="11998"/>
                </a:cubicBezTo>
                <a:lnTo>
                  <a:pt x="606037" y="104335"/>
                </a:lnTo>
                <a:cubicBezTo>
                  <a:pt x="607105" y="106734"/>
                  <a:pt x="607639" y="109400"/>
                  <a:pt x="607639" y="112066"/>
                </a:cubicBezTo>
                <a:lnTo>
                  <a:pt x="607639" y="547356"/>
                </a:lnTo>
                <a:cubicBezTo>
                  <a:pt x="607639" y="580150"/>
                  <a:pt x="581028" y="606722"/>
                  <a:pt x="548187" y="606722"/>
                </a:cubicBezTo>
                <a:cubicBezTo>
                  <a:pt x="515347" y="606722"/>
                  <a:pt x="488736" y="580150"/>
                  <a:pt x="488736" y="547356"/>
                </a:cubicBezTo>
                <a:lnTo>
                  <a:pt x="488736" y="112066"/>
                </a:lnTo>
                <a:cubicBezTo>
                  <a:pt x="488736" y="109400"/>
                  <a:pt x="489270" y="106734"/>
                  <a:pt x="490338" y="104335"/>
                </a:cubicBezTo>
                <a:lnTo>
                  <a:pt x="529943" y="11998"/>
                </a:lnTo>
                <a:cubicBezTo>
                  <a:pt x="533058" y="4710"/>
                  <a:pt x="540267" y="0"/>
                  <a:pt x="548187" y="0"/>
                </a:cubicBezTo>
                <a:close/>
                <a:moveTo>
                  <a:pt x="19849" y="0"/>
                </a:moveTo>
                <a:lnTo>
                  <a:pt x="429300" y="0"/>
                </a:lnTo>
                <a:cubicBezTo>
                  <a:pt x="440248" y="0"/>
                  <a:pt x="449149" y="8887"/>
                  <a:pt x="449149" y="19818"/>
                </a:cubicBezTo>
                <a:lnTo>
                  <a:pt x="449149" y="586904"/>
                </a:lnTo>
                <a:cubicBezTo>
                  <a:pt x="449149" y="597835"/>
                  <a:pt x="440248" y="606722"/>
                  <a:pt x="429300" y="606722"/>
                </a:cubicBezTo>
                <a:lnTo>
                  <a:pt x="19849" y="606722"/>
                </a:lnTo>
                <a:cubicBezTo>
                  <a:pt x="8901" y="606722"/>
                  <a:pt x="0" y="597835"/>
                  <a:pt x="0" y="586904"/>
                </a:cubicBezTo>
                <a:lnTo>
                  <a:pt x="0" y="19818"/>
                </a:lnTo>
                <a:cubicBezTo>
                  <a:pt x="0" y="8887"/>
                  <a:pt x="8901" y="0"/>
                  <a:pt x="19849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sp>
        <p:nvSpPr>
          <p:cNvPr id="19" name="椭圆 14"/>
          <p:cNvSpPr/>
          <p:nvPr>
            <p:custDataLst>
              <p:tags r:id="rId17"/>
            </p:custDataLst>
          </p:nvPr>
        </p:nvSpPr>
        <p:spPr>
          <a:xfrm>
            <a:off x="466381" y="3641355"/>
            <a:ext cx="170119" cy="163247"/>
          </a:xfrm>
          <a:prstGeom prst="ellipse">
            <a:avLst/>
          </a:prstGeom>
          <a:solidFill>
            <a:schemeClr val="accent1"/>
          </a:solidFill>
          <a:effectLst>
            <a:outerShdw blurRad="38100" dist="63500" dir="2700000" algn="bl" rotWithShape="0">
              <a:srgbClr val="000000">
                <a:alpha val="15000"/>
              </a:srgbClr>
            </a:outerShdw>
          </a:effectLst>
        </p:spPr>
        <p:txBody>
          <a:bodyPr vert="horz" wrap="square" lIns="91440" tIns="45720" rIns="91440" bIns="45720" rtlCol="0" anchor="ctr"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sp>
        <p:nvSpPr>
          <p:cNvPr id="20" name="椭圆 14"/>
          <p:cNvSpPr/>
          <p:nvPr>
            <p:custDataLst>
              <p:tags r:id="rId18"/>
            </p:custDataLst>
          </p:nvPr>
        </p:nvSpPr>
        <p:spPr>
          <a:xfrm>
            <a:off x="527976" y="4534800"/>
            <a:ext cx="170119" cy="163247"/>
          </a:xfrm>
          <a:prstGeom prst="ellipse">
            <a:avLst/>
          </a:prstGeom>
          <a:solidFill>
            <a:schemeClr val="accent1"/>
          </a:solidFill>
          <a:effectLst>
            <a:outerShdw blurRad="38100" dist="63500" dir="2700000" algn="bl" rotWithShape="0">
              <a:srgbClr val="000000">
                <a:alpha val="15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02640" y="3543300"/>
            <a:ext cx="3676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  <a:sym typeface="+mn-ea"/>
              </a:rPr>
              <a:t>产业结构单一（依赖旅游、农牧业）</a:t>
            </a:r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820420" y="4274820"/>
            <a:ext cx="40582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l">
              <a:lnSpc>
                <a:spcPct val="150000"/>
              </a:lnSpc>
              <a:buNone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  <a:sym typeface="+mn-ea"/>
              </a:rPr>
              <a:t>专业需求错位与高校专业错位率超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  <a:sym typeface="+mn-ea"/>
              </a:rPr>
              <a:t>60%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  <a:sym typeface="+mn-ea"/>
              </a:rPr>
              <a:t>。</a:t>
            </a:r>
            <a:endParaRPr lang="zh-CN" altLang="en-US"/>
          </a:p>
        </p:txBody>
      </p:sp>
      <p:sp>
        <p:nvSpPr>
          <p:cNvPr id="24" name="椭圆 25"/>
          <p:cNvSpPr/>
          <p:nvPr>
            <p:custDataLst>
              <p:tags r:id="rId19"/>
            </p:custDataLst>
          </p:nvPr>
        </p:nvSpPr>
        <p:spPr>
          <a:xfrm flipH="1">
            <a:off x="7499192" y="4354853"/>
            <a:ext cx="170119" cy="180000"/>
          </a:xfrm>
          <a:prstGeom prst="ellipse">
            <a:avLst/>
          </a:prstGeom>
          <a:solidFill>
            <a:schemeClr val="accent1"/>
          </a:solidFill>
          <a:effectLst>
            <a:outerShdw blurRad="38100" dist="63500" dir="2700000" algn="bl" rotWithShape="0">
              <a:srgbClr val="000000">
                <a:alpha val="15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881620" y="4025265"/>
            <a:ext cx="40640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just">
              <a:lnSpc>
                <a:spcPct val="150000"/>
              </a:lnSpc>
              <a:buNone/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2025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年本地岗位缺口预计达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1.2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万个。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  <a:sym typeface="+mn-ea"/>
              </a:rPr>
              <a:t>毕业生就业期望值（尤其是对稳定性和地域的偏好）与市场实际供给存在落差。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日期"/>
          <p:cNvSpPr>
            <a:spLocks noGrp="1"/>
          </p:cNvSpPr>
          <p:nvPr>
            <p:ph type="body" idx="17827585"/>
            <p:custDataLst>
              <p:tags r:id="rId20"/>
            </p:custDataLst>
          </p:nvPr>
        </p:nvSpPr>
        <p:spPr>
          <a:xfrm>
            <a:off x="182245" y="60960"/>
            <a:ext cx="4801870" cy="457200"/>
          </a:xfrm>
        </p:spPr>
        <p:txBody>
          <a:bodyPr/>
          <a:p>
            <a:pPr marL="0" indent="0" algn="l">
              <a:buNone/>
            </a:pPr>
            <a:r>
              <a:rPr lang="en-US" altLang="en-US">
                <a:solidFill>
                  <a:schemeClr val="accent2">
                    <a:lumMod val="75000"/>
                  </a:schemeClr>
                </a:solidFill>
              </a:rPr>
              <a:t>区外</a:t>
            </a:r>
            <a:r>
              <a:rPr lang="zh-CN" altLang="en-US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创业就业专项工程</a:t>
            </a:r>
            <a:endParaRPr lang="en-US" altLang="en-US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/>
        </p:nvSpPr>
        <p:spPr>
          <a:xfrm>
            <a:off x="647663" y="471447"/>
            <a:ext cx="10909338" cy="683927"/>
          </a:xfrm>
          <a:prstGeom prst="rect">
            <a:avLst/>
          </a:prstGeom>
          <a:noFill/>
        </p:spPr>
        <p:txBody>
          <a:bodyPr vert="horz" wrap="square" lIns="91415" tIns="45708" rIns="91415" bIns="45708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28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政策总体目标</a:t>
            </a:r>
            <a:endParaRPr lang="zh-CN" altLang="en-US" sz="28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3" name="任意多边形: 形状 28"/>
          <p:cNvSpPr/>
          <p:nvPr>
            <p:custDataLst>
              <p:tags r:id="rId1"/>
            </p:custDataLst>
          </p:nvPr>
        </p:nvSpPr>
        <p:spPr>
          <a:xfrm>
            <a:off x="6427470" y="2383790"/>
            <a:ext cx="4889500" cy="331470"/>
          </a:xfrm>
          <a:custGeom>
            <a:avLst/>
            <a:gdLst/>
            <a:ahLst/>
            <a:cxnLst/>
            <a:rect l="l" t="t" r="r" b="b"/>
            <a:pathLst>
              <a:path w="4889499" h="165259">
                <a:moveTo>
                  <a:pt x="0" y="85407"/>
                </a:moveTo>
                <a:lnTo>
                  <a:pt x="0" y="85408"/>
                </a:lnTo>
                <a:lnTo>
                  <a:pt x="0" y="85408"/>
                </a:lnTo>
                <a:close/>
                <a:moveTo>
                  <a:pt x="85408" y="0"/>
                </a:moveTo>
                <a:lnTo>
                  <a:pt x="4804091" y="0"/>
                </a:lnTo>
                <a:cubicBezTo>
                  <a:pt x="4851261" y="0"/>
                  <a:pt x="4889499" y="38238"/>
                  <a:pt x="4889499" y="85408"/>
                </a:cubicBezTo>
                <a:lnTo>
                  <a:pt x="4889498" y="85408"/>
                </a:lnTo>
                <a:cubicBezTo>
                  <a:pt x="4889498" y="120786"/>
                  <a:pt x="4867989" y="151139"/>
                  <a:pt x="4837335" y="164104"/>
                </a:cubicBezTo>
                <a:lnTo>
                  <a:pt x="4831616" y="165259"/>
                </a:lnTo>
                <a:lnTo>
                  <a:pt x="4831616" y="66635"/>
                </a:lnTo>
                <a:lnTo>
                  <a:pt x="57883" y="66635"/>
                </a:lnTo>
                <a:lnTo>
                  <a:pt x="57883" y="165258"/>
                </a:lnTo>
                <a:lnTo>
                  <a:pt x="52163" y="164104"/>
                </a:lnTo>
                <a:cubicBezTo>
                  <a:pt x="31727" y="155460"/>
                  <a:pt x="15356" y="139088"/>
                  <a:pt x="6712" y="118652"/>
                </a:cubicBezTo>
                <a:lnTo>
                  <a:pt x="0" y="85408"/>
                </a:lnTo>
                <a:lnTo>
                  <a:pt x="6712" y="52163"/>
                </a:lnTo>
                <a:cubicBezTo>
                  <a:pt x="19678" y="21509"/>
                  <a:pt x="50031" y="0"/>
                  <a:pt x="85408" y="0"/>
                </a:cubicBezTo>
                <a:close/>
              </a:path>
            </a:pathLst>
          </a:custGeom>
          <a:solidFill>
            <a:schemeClr val="accent1"/>
          </a:solidFill>
          <a:ln w="104775">
            <a:solidFill>
              <a:schemeClr val="accent1"/>
            </a:solidFill>
          </a:ln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sp>
        <p:nvSpPr>
          <p:cNvPr id="4" name="文本框 3"/>
          <p:cNvSpPr/>
          <p:nvPr>
            <p:custDataLst>
              <p:tags r:id="rId2"/>
            </p:custDataLst>
          </p:nvPr>
        </p:nvSpPr>
        <p:spPr>
          <a:xfrm>
            <a:off x="1038163" y="1382685"/>
            <a:ext cx="4448938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24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缓解区内就业压力</a:t>
            </a:r>
            <a:endParaRPr lang="zh-CN" altLang="en-US" sz="24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5" name="任意多边形: 形状 26"/>
          <p:cNvSpPr/>
          <p:nvPr>
            <p:custDataLst>
              <p:tags r:id="rId3"/>
            </p:custDataLst>
          </p:nvPr>
        </p:nvSpPr>
        <p:spPr>
          <a:xfrm>
            <a:off x="817880" y="2383155"/>
            <a:ext cx="4889500" cy="332105"/>
          </a:xfrm>
          <a:custGeom>
            <a:avLst/>
            <a:gdLst/>
            <a:ahLst/>
            <a:cxnLst/>
            <a:rect l="l" t="t" r="r" b="b"/>
            <a:pathLst>
              <a:path w="4889499" h="165259">
                <a:moveTo>
                  <a:pt x="0" y="85407"/>
                </a:moveTo>
                <a:lnTo>
                  <a:pt x="0" y="85408"/>
                </a:lnTo>
                <a:lnTo>
                  <a:pt x="0" y="85408"/>
                </a:lnTo>
                <a:close/>
                <a:moveTo>
                  <a:pt x="85408" y="0"/>
                </a:moveTo>
                <a:lnTo>
                  <a:pt x="4804091" y="0"/>
                </a:lnTo>
                <a:cubicBezTo>
                  <a:pt x="4851261" y="0"/>
                  <a:pt x="4889499" y="38238"/>
                  <a:pt x="4889499" y="85408"/>
                </a:cubicBezTo>
                <a:lnTo>
                  <a:pt x="4889498" y="85408"/>
                </a:lnTo>
                <a:cubicBezTo>
                  <a:pt x="4889498" y="120786"/>
                  <a:pt x="4867989" y="151139"/>
                  <a:pt x="4837335" y="164104"/>
                </a:cubicBezTo>
                <a:lnTo>
                  <a:pt x="4831616" y="165259"/>
                </a:lnTo>
                <a:lnTo>
                  <a:pt x="4831616" y="66635"/>
                </a:lnTo>
                <a:lnTo>
                  <a:pt x="57883" y="66635"/>
                </a:lnTo>
                <a:lnTo>
                  <a:pt x="57883" y="165258"/>
                </a:lnTo>
                <a:lnTo>
                  <a:pt x="52163" y="164103"/>
                </a:lnTo>
                <a:cubicBezTo>
                  <a:pt x="31727" y="155460"/>
                  <a:pt x="15355" y="139088"/>
                  <a:pt x="6712" y="118652"/>
                </a:cubicBezTo>
                <a:lnTo>
                  <a:pt x="0" y="85408"/>
                </a:lnTo>
                <a:lnTo>
                  <a:pt x="6712" y="52163"/>
                </a:lnTo>
                <a:cubicBezTo>
                  <a:pt x="19677" y="21509"/>
                  <a:pt x="50031" y="0"/>
                  <a:pt x="85408" y="0"/>
                </a:cubicBezTo>
                <a:close/>
              </a:path>
            </a:pathLst>
          </a:custGeom>
          <a:solidFill>
            <a:schemeClr val="accent1"/>
          </a:solidFill>
          <a:ln w="104775">
            <a:solidFill>
              <a:schemeClr val="accent1"/>
            </a:solidFill>
          </a:ln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sp>
        <p:nvSpPr>
          <p:cNvPr id="6" name="矩形: 圆顶角 18"/>
          <p:cNvSpPr/>
          <p:nvPr>
            <p:custDataLst>
              <p:tags r:id="rId4"/>
            </p:custDataLst>
          </p:nvPr>
        </p:nvSpPr>
        <p:spPr>
          <a:xfrm>
            <a:off x="932815" y="2616200"/>
            <a:ext cx="4667885" cy="3299460"/>
          </a:xfrm>
          <a:prstGeom prst="round2SameRect">
            <a:avLst>
              <a:gd name="adj1" fmla="val 0"/>
              <a:gd name="adj2" fmla="val 4319"/>
            </a:avLst>
          </a:prstGeom>
          <a:solidFill>
            <a:schemeClr val="accent1">
              <a:alpha val="5000"/>
            </a:schemeClr>
          </a:solidFill>
          <a:effectLst>
            <a:outerShdw blurRad="114300" dist="241300" dir="16200000" algn="bl" rotWithShape="0">
              <a:srgbClr val="000000">
                <a:alpha val="29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sp>
        <p:nvSpPr>
          <p:cNvPr id="7" name="矩形: 圆顶角 23"/>
          <p:cNvSpPr/>
          <p:nvPr>
            <p:custDataLst>
              <p:tags r:id="rId5"/>
            </p:custDataLst>
          </p:nvPr>
        </p:nvSpPr>
        <p:spPr>
          <a:xfrm>
            <a:off x="6546850" y="2616513"/>
            <a:ext cx="4667579" cy="2819087"/>
          </a:xfrm>
          <a:prstGeom prst="round2SameRect">
            <a:avLst>
              <a:gd name="adj1" fmla="val 0"/>
              <a:gd name="adj2" fmla="val 4319"/>
            </a:avLst>
          </a:prstGeom>
          <a:solidFill>
            <a:schemeClr val="accent1">
              <a:alpha val="5000"/>
            </a:schemeClr>
          </a:solidFill>
          <a:effectLst>
            <a:outerShdw blurRad="114300" dist="241300" dir="16200000" algn="bl" rotWithShape="0">
              <a:srgbClr val="000000">
                <a:alpha val="29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sp>
        <p:nvSpPr>
          <p:cNvPr id="8" name="文本框 7"/>
          <p:cNvSpPr/>
          <p:nvPr>
            <p:custDataLst>
              <p:tags r:id="rId6"/>
            </p:custDataLst>
          </p:nvPr>
        </p:nvSpPr>
        <p:spPr>
          <a:xfrm>
            <a:off x="992505" y="2551430"/>
            <a:ext cx="4494530" cy="311467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/>
          <a:lstStyle/>
          <a:p>
            <a:pPr marL="0" indent="0" algn="just">
              <a:lnSpc>
                <a:spcPct val="150000"/>
              </a:lnSpc>
              <a:buNone/>
            </a:pP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通过一系列政策措施，引导毕业生合理流动，减轻西藏区内就业岗位供不应求的局面，促进就业市场的平衡。</a:t>
            </a:r>
            <a:r>
              <a:rPr lang="en-US" altLang="zh-CN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年内推动</a:t>
            </a:r>
            <a:r>
              <a:rPr lang="en-US" altLang="zh-CN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30%</a:t>
            </a: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毕业生赴区外就业，人均收入提升至本地就业的</a:t>
            </a:r>
            <a:r>
              <a:rPr lang="en-US" altLang="zh-CN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1.8</a:t>
            </a: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倍，返乡创业</a:t>
            </a:r>
            <a:r>
              <a:rPr lang="en-US" altLang="zh-CN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引进项目占比超</a:t>
            </a:r>
            <a:r>
              <a:rPr lang="en-US" altLang="zh-CN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15%</a:t>
            </a: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lang="en-US" altLang="zh-CN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走出去，是为了更好地回来</a:t>
            </a:r>
            <a:r>
              <a:rPr lang="en-US" altLang="zh-CN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endParaRPr lang="en-US" altLang="zh-CN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zh-CN" altLang="en-US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11"/>
          <p:cNvSpPr/>
          <p:nvPr>
            <p:custDataLst>
              <p:tags r:id="rId7"/>
            </p:custDataLst>
          </p:nvPr>
        </p:nvSpPr>
        <p:spPr>
          <a:xfrm>
            <a:off x="6647815" y="3012440"/>
            <a:ext cx="4422775" cy="290385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/>
          <a:lstStyle/>
          <a:p>
            <a:pPr marL="0" indent="0" algn="just">
              <a:lnSpc>
                <a:spcPct val="150000"/>
              </a:lnSpc>
              <a:buNone/>
            </a:pPr>
            <a:r>
              <a:rPr lang="zh-CN" altLang="en-US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提升毕业生的专业技能和综合素质，在就业市场中更具优势，实现高质量就业。体验不同的文化、生活方式和工作节奏，开阔眼界、锻炼独立能力、提升综合素质。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在区外发达地区工作，能快速学习先进技术、管理经验和市场理念，积累人脉资源，未来无论是返乡创业还是为西藏引进项目、资源，都具备独特优势！</a:t>
            </a:r>
            <a:endParaRPr lang="zh-CN" altLang="en-US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zh-CN" altLang="en-US" u="none" dirty="0">
              <a:solidFill>
                <a:srgbClr val="FF0000"/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10" name="文本框 21"/>
          <p:cNvSpPr/>
          <p:nvPr>
            <p:custDataLst>
              <p:tags r:id="rId8"/>
            </p:custDataLst>
          </p:nvPr>
        </p:nvSpPr>
        <p:spPr>
          <a:xfrm>
            <a:off x="6647544" y="1448725"/>
            <a:ext cx="4448938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24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提升毕业生就业竞争力</a:t>
            </a:r>
            <a:endParaRPr lang="zh-CN" altLang="en-US" sz="24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/>
          <p:cNvSpPr/>
          <p:nvPr/>
        </p:nvSpPr>
        <p:spPr>
          <a:xfrm>
            <a:off x="1887516" y="3757706"/>
            <a:ext cx="9288483" cy="830997"/>
          </a:xfrm>
          <a:prstGeom prst="rect">
            <a:avLst/>
          </a:prstGeom>
          <a:noFill/>
          <a:effectLst>
            <a:outerShdw blurRad="33867" dist="25400" dir="2700000" algn="bl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4800" b="1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区外就业政策</a:t>
            </a:r>
            <a:r>
              <a:rPr lang="zh-CN" altLang="en-US" sz="4800" b="1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解读</a:t>
            </a:r>
            <a:endParaRPr lang="zh-CN" altLang="en-US" sz="4800" b="1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4" name="文本框 9"/>
          <p:cNvSpPr/>
          <p:nvPr/>
        </p:nvSpPr>
        <p:spPr>
          <a:xfrm>
            <a:off x="1191075" y="1579502"/>
            <a:ext cx="3098878" cy="1862048"/>
          </a:xfrm>
          <a:prstGeom prst="rect">
            <a:avLst/>
          </a:prstGeom>
          <a:noFill/>
          <a:effectLst>
            <a:outerShdw blurRad="33867" dist="25400" dir="2700000" algn="bl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11500" u="none" dirty="0">
                <a:gradFill flip="y" rotWithShape="1">
                  <a:gsLst>
                    <a:gs pos="35000">
                      <a:schemeClr val="accent2">
                        <a:lumMod val="100000"/>
                      </a:schemeClr>
                    </a:gs>
                    <a:gs pos="100000">
                      <a:schemeClr val="accent2"/>
                    </a:gs>
                  </a:gsLst>
                  <a:lin ang="5400000" scaled="0"/>
                </a:gradFill>
                <a:uFill>
                  <a:solidFill>
                    <a:srgbClr val="000000"/>
                  </a:solidFill>
                </a:uFill>
                <a:latin typeface="阿里巴巴普惠体" pitchFamily="34" charset="-120"/>
                <a:ea typeface="阿里巴巴普惠体" pitchFamily="34" charset="-122"/>
                <a:cs typeface="阿里巴巴普惠体" pitchFamily="34" charset="-120"/>
              </a:rPr>
              <a:t>02</a:t>
            </a:r>
            <a:endParaRPr lang="zh-CN" sz="115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sp>
        <p:nvSpPr>
          <p:cNvPr id="5" name="直接连接符 15"/>
          <p:cNvSpPr/>
          <p:nvPr/>
        </p:nvSpPr>
        <p:spPr>
          <a:xfrm rot="10800000">
            <a:off x="3663192" y="2533248"/>
            <a:ext cx="1542691" cy="0"/>
          </a:xfrm>
          <a:prstGeom prst="line">
            <a:avLst/>
          </a:prstGeom>
          <a:noFill/>
          <a:ln w="25400" cap="flat">
            <a:gradFill flip="y" rotWithShape="1">
              <a:gsLst>
                <a:gs pos="0">
                  <a:schemeClr val="accent1"/>
                </a:gs>
                <a:gs pos="100000">
                  <a:schemeClr val="accent1"/>
                </a:gs>
              </a:gsLst>
              <a:lin ang="0" scaled="0"/>
            </a:gradFill>
            <a:prstDash val="solid"/>
          </a:ln>
        </p:spPr>
      </p:sp>
      <p:sp>
        <p:nvSpPr>
          <p:cNvPr id="17" name="日期"/>
          <p:cNvSpPr>
            <a:spLocks noGrp="1"/>
          </p:cNvSpPr>
          <p:nvPr>
            <p:ph type="body" idx="17827585"/>
            <p:custDataLst>
              <p:tags r:id="rId1"/>
            </p:custDataLst>
          </p:nvPr>
        </p:nvSpPr>
        <p:spPr>
          <a:xfrm>
            <a:off x="182245" y="60960"/>
            <a:ext cx="4801870" cy="457200"/>
          </a:xfrm>
        </p:spPr>
        <p:txBody>
          <a:bodyPr/>
          <a:p>
            <a:pPr marL="0" indent="0" algn="l">
              <a:buNone/>
            </a:pPr>
            <a:r>
              <a:rPr lang="en-US" altLang="en-US">
                <a:solidFill>
                  <a:schemeClr val="accent2">
                    <a:lumMod val="75000"/>
                  </a:schemeClr>
                </a:solidFill>
              </a:rPr>
              <a:t>区外</a:t>
            </a:r>
            <a:r>
              <a:rPr lang="zh-CN" altLang="en-US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创业就业专项工程</a:t>
            </a:r>
            <a:endParaRPr lang="en-US" altLang="en-US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/>
        </p:nvSpPr>
        <p:spPr>
          <a:xfrm>
            <a:off x="647663" y="471447"/>
            <a:ext cx="10909338" cy="683927"/>
          </a:xfrm>
          <a:prstGeom prst="rect">
            <a:avLst/>
          </a:prstGeom>
          <a:noFill/>
        </p:spPr>
        <p:txBody>
          <a:bodyPr vert="horz" wrap="square" lIns="91415" tIns="45708" rIns="91415" bIns="45708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28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区外就业，</a:t>
            </a:r>
            <a:r>
              <a:rPr lang="zh-CN" altLang="en-US" sz="2800" b="1" u="none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享高额补贴</a:t>
            </a:r>
            <a:endParaRPr lang="zh-CN" altLang="en-US" sz="28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3" name="任意多边形: 形状 5"/>
          <p:cNvSpPr/>
          <p:nvPr/>
        </p:nvSpPr>
        <p:spPr>
          <a:xfrm>
            <a:off x="450850" y="1459230"/>
            <a:ext cx="11289665" cy="2567305"/>
          </a:xfrm>
          <a:custGeom>
            <a:avLst/>
            <a:gdLst/>
            <a:ahLst/>
            <a:cxnLst/>
            <a:rect l="l" t="t" r="r" b="b"/>
            <a:pathLst>
              <a:path w="11289792" h="2238234">
                <a:moveTo>
                  <a:pt x="373046" y="0"/>
                </a:moveTo>
                <a:lnTo>
                  <a:pt x="10916746" y="0"/>
                </a:lnTo>
                <a:cubicBezTo>
                  <a:pt x="11122774" y="0"/>
                  <a:pt x="11289792" y="167018"/>
                  <a:pt x="11289792" y="373046"/>
                </a:cubicBezTo>
                <a:lnTo>
                  <a:pt x="11289792" y="1865188"/>
                </a:lnTo>
                <a:cubicBezTo>
                  <a:pt x="11289792" y="2071216"/>
                  <a:pt x="11122774" y="2238234"/>
                  <a:pt x="10916746" y="2238234"/>
                </a:cubicBezTo>
                <a:lnTo>
                  <a:pt x="10668000" y="2238234"/>
                </a:lnTo>
                <a:lnTo>
                  <a:pt x="10668000" y="1669319"/>
                </a:lnTo>
                <a:cubicBezTo>
                  <a:pt x="10668000" y="1538812"/>
                  <a:pt x="10562203" y="1433015"/>
                  <a:pt x="10431696" y="1433015"/>
                </a:cubicBezTo>
                <a:lnTo>
                  <a:pt x="908138" y="1433015"/>
                </a:lnTo>
                <a:cubicBezTo>
                  <a:pt x="777631" y="1433015"/>
                  <a:pt x="671834" y="1538812"/>
                  <a:pt x="671834" y="1669319"/>
                </a:cubicBezTo>
                <a:lnTo>
                  <a:pt x="671834" y="2238234"/>
                </a:lnTo>
                <a:lnTo>
                  <a:pt x="373046" y="2238234"/>
                </a:lnTo>
                <a:cubicBezTo>
                  <a:pt x="167018" y="2238234"/>
                  <a:pt x="0" y="2071216"/>
                  <a:pt x="0" y="1865188"/>
                </a:cubicBezTo>
                <a:lnTo>
                  <a:pt x="0" y="373046"/>
                </a:lnTo>
                <a:cubicBezTo>
                  <a:pt x="0" y="167018"/>
                  <a:pt x="167018" y="0"/>
                  <a:pt x="37304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sp>
        <p:nvSpPr>
          <p:cNvPr id="4" name="矩形: 圆角 4"/>
          <p:cNvSpPr/>
          <p:nvPr/>
        </p:nvSpPr>
        <p:spPr>
          <a:xfrm>
            <a:off x="1123052" y="3471697"/>
            <a:ext cx="9996166" cy="2470245"/>
          </a:xfrm>
          <a:prstGeom prst="roundRect">
            <a:avLst>
              <a:gd name="adj" fmla="val 9566"/>
            </a:avLst>
          </a:prstGeom>
          <a:solidFill>
            <a:schemeClr val="accent1">
              <a:alpha val="5000"/>
            </a:schemeClr>
          </a:soli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sp>
        <p:nvSpPr>
          <p:cNvPr id="5" name="文本框 10"/>
          <p:cNvSpPr/>
          <p:nvPr/>
        </p:nvSpPr>
        <p:spPr>
          <a:xfrm>
            <a:off x="1073150" y="1765935"/>
            <a:ext cx="10046335" cy="120713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2400" b="1" u="none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国家高度重视西藏籍高校毕业生就业，特别</a:t>
            </a:r>
            <a:r>
              <a:rPr lang="zh-CN" altLang="en-US" sz="2400" b="1" u="none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</a:rPr>
              <a:t>针对区外就业。出台了专门针对西藏籍毕业生的特殊招聘计划、定向岗位、落户优惠、生活补贴、住房保障、就业服务等一揽子扶持政策。</a:t>
            </a:r>
            <a:endParaRPr lang="zh-CN" altLang="en-US" sz="2400" b="1" u="none" dirty="0">
              <a:solidFill>
                <a:schemeClr val="bg1"/>
              </a:solidFill>
              <a:uFill>
                <a:solidFill>
                  <a:schemeClr val="bg1"/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6" name="文本框 32"/>
          <p:cNvSpPr/>
          <p:nvPr/>
        </p:nvSpPr>
        <p:spPr>
          <a:xfrm>
            <a:off x="1781175" y="3853815"/>
            <a:ext cx="8642985" cy="103505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ctr">
              <a:lnSpc>
                <a:spcPct val="140000"/>
              </a:lnSpc>
              <a:buNone/>
            </a:pPr>
            <a:r>
              <a:rPr lang="zh-CN" altLang="en-US" sz="2000" u="none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国家通过提供高额补贴，激励高校毕业生向区外经济发达地区流动，</a:t>
            </a:r>
            <a:endParaRPr lang="zh-CN" altLang="en-US" sz="2000" u="none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chemeClr val="tx1">
                    <a:lumMod val="65000"/>
                    <a:lumOff val="3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  <a:p>
            <a:pPr marL="0" indent="0" algn="ctr">
              <a:lnSpc>
                <a:spcPct val="140000"/>
              </a:lnSpc>
              <a:buNone/>
            </a:pPr>
            <a:r>
              <a:rPr lang="zh-CN" altLang="en-US" sz="2000" u="none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拓宽就业渠道，缓解高校毕业生</a:t>
            </a:r>
            <a:r>
              <a:rPr lang="zh-CN" altLang="en-US" sz="2000" u="none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面临的就业压力。</a:t>
            </a:r>
            <a:endParaRPr lang="zh-CN" altLang="en-US" sz="2000" u="none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chemeClr val="tx1">
                    <a:lumMod val="65000"/>
                    <a:lumOff val="3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94785" y="557339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</a:rPr>
              <a:t>破茧而出，拥抱更广阔</a:t>
            </a:r>
            <a:r>
              <a:rPr lang="zh-CN" altLang="en-US" b="1">
                <a:solidFill>
                  <a:srgbClr val="FF0000"/>
                </a:solidFill>
              </a:rPr>
              <a:t>的天地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/>
        </p:nvSpPr>
        <p:spPr>
          <a:xfrm>
            <a:off x="647663" y="471447"/>
            <a:ext cx="10909338" cy="683927"/>
          </a:xfrm>
          <a:prstGeom prst="rect">
            <a:avLst/>
          </a:prstGeom>
          <a:noFill/>
        </p:spPr>
        <p:txBody>
          <a:bodyPr vert="horz" wrap="square" lIns="91415" tIns="45708" rIns="91415" bIns="45708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2800" b="1" dirty="0">
                <a:solidFill>
                  <a:schemeClr val="accent1">
                    <a:lumMod val="100000"/>
                  </a:schemeClr>
                </a:solidFill>
                <a:uFill>
                  <a:solidFill>
                    <a:schemeClr val="accent1">
                      <a:lumMod val="100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思源宋体 CN Heavy" panose="02020900000000000000" pitchFamily="34" charset="-120"/>
                <a:sym typeface="+mn-ea"/>
              </a:rPr>
              <a:t>区外就业补贴，助力经验积累</a:t>
            </a:r>
            <a:endParaRPr lang="zh-CN" altLang="en-US" sz="2800" b="1" u="none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  <p:sp>
        <p:nvSpPr>
          <p:cNvPr id="3" name="矩形: 圆角 29"/>
          <p:cNvSpPr/>
          <p:nvPr/>
        </p:nvSpPr>
        <p:spPr>
          <a:xfrm>
            <a:off x="1445432" y="1594291"/>
            <a:ext cx="9542130" cy="4012019"/>
          </a:xfrm>
          <a:prstGeom prst="roundRect">
            <a:avLst>
              <a:gd name="adj" fmla="val 4655"/>
            </a:avLst>
          </a:prstGeom>
          <a:solidFill>
            <a:schemeClr val="accent1">
              <a:alpha val="5000"/>
            </a:schemeClr>
          </a:solidFill>
          <a:ln w="19050">
            <a:solidFill>
              <a:schemeClr val="accent1"/>
            </a:solidFill>
          </a:ln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sp>
        <p:nvSpPr>
          <p:cNvPr id="4" name="任意多边形: 形状 28"/>
          <p:cNvSpPr/>
          <p:nvPr/>
        </p:nvSpPr>
        <p:spPr>
          <a:xfrm>
            <a:off x="1204438" y="1867786"/>
            <a:ext cx="9542130" cy="4012019"/>
          </a:xfrm>
          <a:custGeom>
            <a:avLst/>
            <a:gdLst/>
            <a:ahLst/>
            <a:cxnLst/>
            <a:rect l="l" t="t" r="r" b="b"/>
            <a:pathLst>
              <a:path w="9542130" h="4012019">
                <a:moveTo>
                  <a:pt x="186759" y="0"/>
                </a:moveTo>
                <a:lnTo>
                  <a:pt x="248093" y="0"/>
                </a:lnTo>
                <a:lnTo>
                  <a:pt x="248093" y="3552358"/>
                </a:lnTo>
                <a:cubicBezTo>
                  <a:pt x="248093" y="3655502"/>
                  <a:pt x="331708" y="3739117"/>
                  <a:pt x="434852" y="3739117"/>
                </a:cubicBezTo>
                <a:lnTo>
                  <a:pt x="9542130" y="3739117"/>
                </a:lnTo>
                <a:lnTo>
                  <a:pt x="9542130" y="3825260"/>
                </a:lnTo>
                <a:cubicBezTo>
                  <a:pt x="9542130" y="3928404"/>
                  <a:pt x="9458515" y="4012019"/>
                  <a:pt x="9355371" y="4012019"/>
                </a:cubicBezTo>
                <a:lnTo>
                  <a:pt x="186759" y="4012019"/>
                </a:lnTo>
                <a:cubicBezTo>
                  <a:pt x="83615" y="4012019"/>
                  <a:pt x="0" y="3928404"/>
                  <a:pt x="0" y="3825260"/>
                </a:cubicBezTo>
                <a:lnTo>
                  <a:pt x="0" y="186759"/>
                </a:lnTo>
                <a:cubicBezTo>
                  <a:pt x="0" y="83615"/>
                  <a:pt x="83615" y="0"/>
                  <a:pt x="186759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zh-CN" sz="1800" dirty="0">
              <a:latin typeface="阿里巴巴普惠体" pitchFamily="34" charset="-120"/>
              <a:ea typeface="阿里巴巴普惠体" pitchFamily="34" charset="-122"/>
              <a:cs typeface="阿里巴巴普惠体" pitchFamily="34" charset="-120"/>
            </a:endParaRPr>
          </a:p>
        </p:txBody>
      </p:sp>
      <p:sp>
        <p:nvSpPr>
          <p:cNvPr id="5" name="文本框 4"/>
          <p:cNvSpPr/>
          <p:nvPr/>
        </p:nvSpPr>
        <p:spPr>
          <a:xfrm>
            <a:off x="2002040" y="2356419"/>
            <a:ext cx="8648994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endParaRPr lang="zh-CN" altLang="en-US" sz="2400" b="1" u="none" dirty="0">
              <a:solidFill>
                <a:schemeClr val="accent1">
                  <a:lumMod val="100000"/>
                </a:schemeClr>
              </a:solidFill>
              <a:uFill>
                <a:solidFill>
                  <a:schemeClr val="accent1">
                    <a:lumMod val="100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思源宋体 CN Heavy" panose="02020900000000000000" pitchFamily="34" charset="-120"/>
            </a:endParaRPr>
          </a:p>
        </p:txBody>
      </p:sp>
      <p:sp>
        <p:nvSpPr>
          <p:cNvPr id="6" name="文本框 5"/>
          <p:cNvSpPr/>
          <p:nvPr/>
        </p:nvSpPr>
        <p:spPr>
          <a:xfrm>
            <a:off x="1868170" y="2491740"/>
            <a:ext cx="8696960" cy="173799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/>
          <a:lstStyle/>
          <a:p>
            <a:pPr marL="0" indent="0" algn="ctr">
              <a:lnSpc>
                <a:spcPct val="140000"/>
              </a:lnSpc>
              <a:buNone/>
            </a:pPr>
            <a:r>
              <a:rPr lang="zh-CN" altLang="en-US" sz="2000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给予毕业生区外就业补贴，支持</a:t>
            </a:r>
            <a:r>
              <a:rPr lang="zh-CN" altLang="en-US" sz="2000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毕业生们在发达地区积累工作经验，</a:t>
            </a:r>
            <a:endParaRPr lang="zh-CN" altLang="en-US" sz="2000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  <a:p>
            <a:pPr marL="0" indent="0" algn="ctr">
              <a:lnSpc>
                <a:spcPct val="140000"/>
              </a:lnSpc>
              <a:buNone/>
            </a:pPr>
            <a:r>
              <a:rPr lang="zh-CN" altLang="en-US" sz="2000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提升市场化就业能力，为未来发展奠定基础。选择区外就业，不是</a:t>
            </a:r>
            <a:r>
              <a:rPr lang="en-US" altLang="zh-CN" sz="2000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“</a:t>
            </a:r>
            <a:r>
              <a:rPr lang="zh-CN" altLang="en-US" sz="2000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背井离乡</a:t>
            </a:r>
            <a:r>
              <a:rPr lang="en-US" altLang="zh-CN" sz="2000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”</a:t>
            </a:r>
            <a:r>
              <a:rPr lang="zh-CN" altLang="en-US" sz="2000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，而是</a:t>
            </a:r>
            <a:r>
              <a:rPr lang="en-US" altLang="zh-CN" sz="2000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“</a:t>
            </a:r>
            <a:r>
              <a:rPr lang="zh-CN" altLang="en-US" sz="2000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开疆拓土</a:t>
            </a:r>
            <a:r>
              <a:rPr lang="en-US" altLang="zh-CN" sz="2000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”</a:t>
            </a:r>
            <a:r>
              <a:rPr lang="zh-CN" altLang="en-US" sz="2000" u="none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阿里巴巴普惠体" pitchFamily="34" charset="-120"/>
              </a:rPr>
              <a:t>；不是放弃稳定，而是追求更高质量、更多元化的发展！</a:t>
            </a:r>
            <a:endParaRPr lang="zh-CN" altLang="en-US" sz="2000" u="none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>
                    <a:lumMod val="75000"/>
                    <a:lumOff val="25000"/>
                  </a:schemeClr>
                </a:solidFill>
              </a:uFill>
              <a:latin typeface="微软雅黑" panose="020B0503020204020204" charset="-122"/>
              <a:ea typeface="微软雅黑" panose="020B0503020204020204" charset="-122"/>
              <a:cs typeface="阿里巴巴普惠体" pitchFamily="34" charset="-120"/>
            </a:endParaRPr>
          </a:p>
        </p:txBody>
      </p:sp>
    </p:spTree>
  </p:cSld>
  <p:clrMapOvr>
    <a:masterClrMapping/>
  </p:clrMapOvr>
  <p:transition>
    <p:fade/>
  </p:transition>
</p:sld>
</file>

<file path=ppt/tags/tag1.xml><?xml version="1.0" encoding="utf-8"?>
<p:tagLst xmlns:p="http://schemas.openxmlformats.org/presentationml/2006/main">
  <p:tag name="KSO_WM_UNIT_TYPE" val="f"/>
  <p:tag name="KSO_WM_BEAUTIFY_FLAG" val="#wm#"/>
  <p:tag name="KSO_WM_FIGMA_FLAG" val="#fgm#"/>
  <p:tag name="KSO_WM_UNIT_INDEX" val="1"/>
  <p:tag name="KSO_WM_UNIT_SUBTYPE" val="c"/>
  <p:tag name="KSO_WM_UNIT_TEXT_TYPE" val="1"/>
  <p:tag name="KSO_WM_UNIT_PRESET_TEXT" val="20XX YEAR"/>
  <p:tag name="KSO_WM_UNIT_ID" val="custom40480847_1*f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847"/>
  <p:tag name="KSO_WM_TEMPLATE_CATEGORY" val="custom"/>
</p:tagLst>
</file>

<file path=ppt/tags/tag10.xml><?xml version="1.0" encoding="utf-8"?>
<p:tagLst xmlns:p="http://schemas.openxmlformats.org/presentationml/2006/main">
  <p:tag name="KSO_WM_DIAGRAM_VIRTUALLY_FRAME" val="{&quot;height&quot;:220.02787401574795,&quot;left&quot;:185.38818897637796,&quot;top&quot;:244.6636220472441,&quot;width&quot;:708.3594488188977}"/>
</p:tagLst>
</file>

<file path=ppt/tags/tag11.xml><?xml version="1.0" encoding="utf-8"?>
<p:tagLst xmlns:p="http://schemas.openxmlformats.org/presentationml/2006/main">
  <p:tag name="KSO_WM_DIAGRAM_VIRTUALLY_FRAME" val="{&quot;height&quot;:220.02787401574795,&quot;left&quot;:185.38818897637796,&quot;top&quot;:244.6636220472441,&quot;width&quot;:708.3594488188977}"/>
</p:tagLst>
</file>

<file path=ppt/tags/tag12.xml><?xml version="1.0" encoding="utf-8"?>
<p:tagLst xmlns:p="http://schemas.openxmlformats.org/presentationml/2006/main">
  <p:tag name="KSO_WM_DIAGRAM_VIRTUALLY_FRAME" val="{&quot;height&quot;:220.02787401574795,&quot;left&quot;:185.38818897637796,&quot;top&quot;:244.6636220472441,&quot;width&quot;:708.3594488188977}"/>
</p:tagLst>
</file>

<file path=ppt/tags/tag13.xml><?xml version="1.0" encoding="utf-8"?>
<p:tagLst xmlns:p="http://schemas.openxmlformats.org/presentationml/2006/main">
  <p:tag name="KSO_WM_DIAGRAM_VIRTUALLY_FRAME" val="{&quot;height&quot;:220.02787401574795,&quot;left&quot;:185.38818897637796,&quot;top&quot;:244.6636220472441,&quot;width&quot;:708.3594488188977}"/>
</p:tagLst>
</file>

<file path=ppt/tags/tag14.xml><?xml version="1.0" encoding="utf-8"?>
<p:tagLst xmlns:p="http://schemas.openxmlformats.org/presentationml/2006/main">
  <p:tag name="KSO_WM_DIAGRAM_VIRTUALLY_FRAME" val="{&quot;height&quot;:220.02787401574795,&quot;left&quot;:185.38818897637796,&quot;top&quot;:244.6636220472441,&quot;width&quot;:708.3594488188977}"/>
</p:tagLst>
</file>

<file path=ppt/tags/tag15.xml><?xml version="1.0" encoding="utf-8"?>
<p:tagLst xmlns:p="http://schemas.openxmlformats.org/presentationml/2006/main">
  <p:tag name="KSO_WM_DIAGRAM_VIRTUALLY_FRAME" val="{&quot;height&quot;:220.02787401574795,&quot;left&quot;:185.38818897637796,&quot;top&quot;:244.6636220472441,&quot;width&quot;:708.3594488188977}"/>
</p:tagLst>
</file>

<file path=ppt/tags/tag16.xml><?xml version="1.0" encoding="utf-8"?>
<p:tagLst xmlns:p="http://schemas.openxmlformats.org/presentationml/2006/main">
  <p:tag name="KSO_WM_DIAGRAM_VIRTUALLY_FRAME" val="{&quot;height&quot;:220.02787401574795,&quot;left&quot;:185.38818897637796,&quot;top&quot;:244.6636220472441,&quot;width&quot;:708.3594488188977}"/>
</p:tagLst>
</file>

<file path=ppt/tags/tag17.xml><?xml version="1.0" encoding="utf-8"?>
<p:tagLst xmlns:p="http://schemas.openxmlformats.org/presentationml/2006/main">
  <p:tag name="KSO_WM_DIAGRAM_VIRTUALLY_FRAME" val="{&quot;height&quot;:220.02787401574795,&quot;left&quot;:185.38818897637796,&quot;top&quot;:244.6636220472441,&quot;width&quot;:708.3594488188977}"/>
</p:tagLst>
</file>

<file path=ppt/tags/tag18.xml><?xml version="1.0" encoding="utf-8"?>
<p:tagLst xmlns:p="http://schemas.openxmlformats.org/presentationml/2006/main">
  <p:tag name="KSO_WM_DIAGRAM_VIRTUALLY_FRAME" val="{&quot;height&quot;:220.02787401574795,&quot;left&quot;:185.38818897637796,&quot;top&quot;:244.6636220472441,&quot;width&quot;:708.3594488188977}"/>
</p:tagLst>
</file>

<file path=ppt/tags/tag19.xml><?xml version="1.0" encoding="utf-8"?>
<p:tagLst xmlns:p="http://schemas.openxmlformats.org/presentationml/2006/main">
  <p:tag name="KSO_WM_DIAGRAM_VIRTUALLY_FRAME" val="{&quot;height&quot;:220.02787401574795,&quot;left&quot;:185.38818897637796,&quot;top&quot;:244.6636220472441,&quot;width&quot;:708.3594488188977}"/>
</p:tagLst>
</file>

<file path=ppt/tags/tag2.xml><?xml version="1.0" encoding="utf-8"?>
<p:tagLst xmlns:p="http://schemas.openxmlformats.org/presentationml/2006/main">
  <p:tag name="KSO_WM_UNIT_TYPE" val="f"/>
  <p:tag name="KSO_WM_BEAUTIFY_FLAG" val="#wm#"/>
  <p:tag name="KSO_WM_FIGMA_FLAG" val="#fgm#"/>
  <p:tag name="KSO_WM_UNIT_INDEX" val="1"/>
  <p:tag name="KSO_WM_UNIT_SUBTYPE" val="c"/>
  <p:tag name="KSO_WM_UNIT_TEXT_TYPE" val="1"/>
  <p:tag name="KSO_WM_UNIT_PRESET_TEXT" val="20XX YEAR"/>
  <p:tag name="KSO_WM_UNIT_ID" val="custom40480847_1*f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847"/>
  <p:tag name="KSO_WM_TEMPLATE_CATEGORY" val="custom"/>
</p:tagLst>
</file>

<file path=ppt/tags/tag20.xml><?xml version="1.0" encoding="utf-8"?>
<p:tagLst xmlns:p="http://schemas.openxmlformats.org/presentationml/2006/main">
  <p:tag name="KSO_WM_DIAGRAM_VIRTUALLY_FRAME" val="{&quot;height&quot;:220.02787401574795,&quot;left&quot;:185.38818897637796,&quot;top&quot;:244.6636220472441,&quot;width&quot;:708.3594488188977}"/>
</p:tagLst>
</file>

<file path=ppt/tags/tag21.xml><?xml version="1.0" encoding="utf-8"?>
<p:tagLst xmlns:p="http://schemas.openxmlformats.org/presentationml/2006/main">
  <p:tag name="KSO_WM_DIAGRAM_VIRTUALLY_FRAME" val="{&quot;height&quot;:220.02787401574795,&quot;left&quot;:185.38818897637796,&quot;top&quot;:244.6636220472441,&quot;width&quot;:708.3594488188977}"/>
</p:tagLst>
</file>

<file path=ppt/tags/tag22.xml><?xml version="1.0" encoding="utf-8"?>
<p:tagLst xmlns:p="http://schemas.openxmlformats.org/presentationml/2006/main">
  <p:tag name="KSO_WM_DIAGRAM_VIRTUALLY_FRAME" val="{&quot;height&quot;:220.02787401574795,&quot;left&quot;:185.38818897637796,&quot;top&quot;:244.6636220472441,&quot;width&quot;:708.3594488188977}"/>
</p:tagLst>
</file>

<file path=ppt/tags/tag23.xml><?xml version="1.0" encoding="utf-8"?>
<p:tagLst xmlns:p="http://schemas.openxmlformats.org/presentationml/2006/main">
  <p:tag name="KSO_WM_DIAGRAM_VIRTUALLY_FRAME" val="{&quot;height&quot;:220.02787401574795,&quot;left&quot;:185.38818897637796,&quot;top&quot;:244.6636220472441,&quot;width&quot;:708.3594488188977}"/>
</p:tagLst>
</file>

<file path=ppt/tags/tag24.xml><?xml version="1.0" encoding="utf-8"?>
<p:tagLst xmlns:p="http://schemas.openxmlformats.org/presentationml/2006/main">
  <p:tag name="KSO_WM_DIAGRAM_VIRTUALLY_FRAME" val="{&quot;height&quot;:220.02787401574795,&quot;left&quot;:185.38818897637796,&quot;top&quot;:244.6636220472441,&quot;width&quot;:708.3594488188977}"/>
</p:tagLst>
</file>

<file path=ppt/tags/tag25.xml><?xml version="1.0" encoding="utf-8"?>
<p:tagLst xmlns:p="http://schemas.openxmlformats.org/presentationml/2006/main">
  <p:tag name="KSO_WM_DIAGRAM_VIRTUALLY_FRAME" val="{&quot;height&quot;:220.02787401574795,&quot;left&quot;:185.38818897637796,&quot;top&quot;:244.6636220472441,&quot;width&quot;:708.3594488188977}"/>
</p:tagLst>
</file>

<file path=ppt/tags/tag26.xml><?xml version="1.0" encoding="utf-8"?>
<p:tagLst xmlns:p="http://schemas.openxmlformats.org/presentationml/2006/main">
  <p:tag name="KSO_WM_DIAGRAM_VIRTUALLY_FRAME" val="{&quot;height&quot;:220.02787401574795,&quot;left&quot;:185.38818897637796,&quot;top&quot;:244.6636220472441,&quot;width&quot;:708.3594488188977}"/>
</p:tagLst>
</file>

<file path=ppt/tags/tag27.xml><?xml version="1.0" encoding="utf-8"?>
<p:tagLst xmlns:p="http://schemas.openxmlformats.org/presentationml/2006/main">
  <p:tag name="KSO_WM_DIAGRAM_VIRTUALLY_FRAME" val="{&quot;height&quot;:220.02787401574795,&quot;left&quot;:185.38818897637796,&quot;top&quot;:244.6636220472441,&quot;width&quot;:708.3594488188977}"/>
</p:tagLst>
</file>

<file path=ppt/tags/tag28.xml><?xml version="1.0" encoding="utf-8"?>
<p:tagLst xmlns:p="http://schemas.openxmlformats.org/presentationml/2006/main">
  <p:tag name="KSO_WM_DIAGRAM_VIRTUALLY_FRAME" val="{&quot;height&quot;:220.02787401574795,&quot;left&quot;:185.38818897637796,&quot;top&quot;:244.6636220472441,&quot;width&quot;:708.3594488188977}"/>
</p:tagLst>
</file>

<file path=ppt/tags/tag29.xml><?xml version="1.0" encoding="utf-8"?>
<p:tagLst xmlns:p="http://schemas.openxmlformats.org/presentationml/2006/main">
  <p:tag name="KSO_WM_DIAGRAM_VIRTUALLY_FRAME" val="{&quot;height&quot;:220.02787401574795,&quot;left&quot;:185.38818897637796,&quot;top&quot;:244.6636220472441,&quot;width&quot;:708.3594488188977}"/>
</p:tagLst>
</file>

<file path=ppt/tags/tag3.xml><?xml version="1.0" encoding="utf-8"?>
<p:tagLst xmlns:p="http://schemas.openxmlformats.org/presentationml/2006/main">
  <p:tag name="KSO_WM_UNIT_TYPE" val="f"/>
  <p:tag name="KSO_WM_BEAUTIFY_FLAG" val="#wm#"/>
  <p:tag name="KSO_WM_FIGMA_FLAG" val="#fgm#"/>
  <p:tag name="KSO_WM_UNIT_INDEX" val="1"/>
  <p:tag name="KSO_WM_UNIT_SUBTYPE" val="c"/>
  <p:tag name="KSO_WM_UNIT_TEXT_TYPE" val="1"/>
  <p:tag name="KSO_WM_UNIT_PRESET_TEXT" val="20XX YEAR"/>
  <p:tag name="KSO_WM_UNIT_ID" val="custom40480847_1*f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847"/>
  <p:tag name="KSO_WM_TEMPLATE_CATEGORY" val="custom"/>
</p:tagLst>
</file>

<file path=ppt/tags/tag30.xml><?xml version="1.0" encoding="utf-8"?>
<p:tagLst xmlns:p="http://schemas.openxmlformats.org/presentationml/2006/main">
  <p:tag name="KSO_WM_DIAGRAM_VIRTUALLY_FRAME" val="{&quot;height&quot;:220.02787401574795,&quot;left&quot;:185.38818897637796,&quot;top&quot;:244.6636220472441,&quot;width&quot;:708.3594488188977}"/>
</p:tagLst>
</file>

<file path=ppt/tags/tag31.xml><?xml version="1.0" encoding="utf-8"?>
<p:tagLst xmlns:p="http://schemas.openxmlformats.org/presentationml/2006/main">
  <p:tag name="KSO_WM_DIAGRAM_VIRTUALLY_FRAME" val="{&quot;height&quot;:220.02787401574795,&quot;left&quot;:185.38818897637796,&quot;top&quot;:244.6636220472441,&quot;width&quot;:708.3594488188977}"/>
</p:tagLst>
</file>

<file path=ppt/tags/tag32.xml><?xml version="1.0" encoding="utf-8"?>
<p:tagLst xmlns:p="http://schemas.openxmlformats.org/presentationml/2006/main">
  <p:tag name="KSO_WM_UNIT_TYPE" val="f"/>
  <p:tag name="KSO_WM_BEAUTIFY_FLAG" val="#wm#"/>
  <p:tag name="KSO_WM_FIGMA_FLAG" val="#fgm#"/>
  <p:tag name="KSO_WM_UNIT_INDEX" val="1"/>
  <p:tag name="KSO_WM_UNIT_SUBTYPE" val="c"/>
  <p:tag name="KSO_WM_UNIT_TEXT_TYPE" val="1"/>
  <p:tag name="KSO_WM_UNIT_PRESET_TEXT" val="20XX YEAR"/>
  <p:tag name="KSO_WM_UNIT_ID" val="custom40480847_1*f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847"/>
  <p:tag name="KSO_WM_TEMPLATE_CATEGORY" val="custom"/>
</p:tagLst>
</file>

<file path=ppt/tags/tag33.xml><?xml version="1.0" encoding="utf-8"?>
<p:tagLst xmlns:p="http://schemas.openxmlformats.org/presentationml/2006/main">
  <p:tag name="KSO_WM_DIAGRAM_VIRTUALLY_FRAME" val="{&quot;height&quot;:369.7,&quot;left&quot;:0,&quot;top&quot;:102.15,&quot;width&quot;:960}"/>
</p:tagLst>
</file>

<file path=ppt/tags/tag34.xml><?xml version="1.0" encoding="utf-8"?>
<p:tagLst xmlns:p="http://schemas.openxmlformats.org/presentationml/2006/main">
  <p:tag name="KSO_WM_DIAGRAM_VIRTUALLY_FRAME" val="{&quot;height&quot;:369.7,&quot;left&quot;:0,&quot;top&quot;:102.15,&quot;width&quot;:960}"/>
</p:tagLst>
</file>

<file path=ppt/tags/tag35.xml><?xml version="1.0" encoding="utf-8"?>
<p:tagLst xmlns:p="http://schemas.openxmlformats.org/presentationml/2006/main">
  <p:tag name="KSO_WM_DIAGRAM_VIRTUALLY_FRAME" val="{&quot;height&quot;:369.7,&quot;left&quot;:0,&quot;top&quot;:102.15,&quot;width&quot;:960}"/>
</p:tagLst>
</file>

<file path=ppt/tags/tag36.xml><?xml version="1.0" encoding="utf-8"?>
<p:tagLst xmlns:p="http://schemas.openxmlformats.org/presentationml/2006/main">
  <p:tag name="KSO_WM_DIAGRAM_VIRTUALLY_FRAME" val="{&quot;height&quot;:369.7,&quot;left&quot;:0,&quot;top&quot;:102.15,&quot;width&quot;:960}"/>
</p:tagLst>
</file>

<file path=ppt/tags/tag37.xml><?xml version="1.0" encoding="utf-8"?>
<p:tagLst xmlns:p="http://schemas.openxmlformats.org/presentationml/2006/main">
  <p:tag name="KSO_WM_DIAGRAM_VIRTUALLY_FRAME" val="{&quot;height&quot;:369.7,&quot;left&quot;:0,&quot;top&quot;:102.15,&quot;width&quot;:960}"/>
</p:tagLst>
</file>

<file path=ppt/tags/tag38.xml><?xml version="1.0" encoding="utf-8"?>
<p:tagLst xmlns:p="http://schemas.openxmlformats.org/presentationml/2006/main">
  <p:tag name="KSO_WM_DIAGRAM_VIRTUALLY_FRAME" val="{&quot;height&quot;:369.7,&quot;left&quot;:0,&quot;top&quot;:102.15,&quot;width&quot;:960}"/>
</p:tagLst>
</file>

<file path=ppt/tags/tag39.xml><?xml version="1.0" encoding="utf-8"?>
<p:tagLst xmlns:p="http://schemas.openxmlformats.org/presentationml/2006/main">
  <p:tag name="KSO_WM_DIAGRAM_VIRTUALLY_FRAME" val="{&quot;height&quot;:369.7,&quot;left&quot;:0,&quot;top&quot;:102.15,&quot;width&quot;:960}"/>
</p:tagLst>
</file>

<file path=ppt/tags/tag4.xml><?xml version="1.0" encoding="utf-8"?>
<p:tagLst xmlns:p="http://schemas.openxmlformats.org/presentationml/2006/main">
  <p:tag name="KSO_WM_UNIT_TYPE" val="f"/>
  <p:tag name="KSO_WM_BEAUTIFY_FLAG" val="#wm#"/>
  <p:tag name="KSO_WM_FIGMA_FLAG" val="#fgm#"/>
  <p:tag name="KSO_WM_UNIT_INDEX" val="1"/>
  <p:tag name="KSO_WM_UNIT_SUBTYPE" val="c"/>
  <p:tag name="KSO_WM_UNIT_TEXT_TYPE" val="1"/>
  <p:tag name="KSO_WM_UNIT_PRESET_TEXT" val="20XX YEAR"/>
  <p:tag name="KSO_WM_UNIT_ID" val="custom40480847_1*f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847"/>
  <p:tag name="KSO_WM_TEMPLATE_CATEGORY" val="custom"/>
</p:tagLst>
</file>

<file path=ppt/tags/tag40.xml><?xml version="1.0" encoding="utf-8"?>
<p:tagLst xmlns:p="http://schemas.openxmlformats.org/presentationml/2006/main">
  <p:tag name="KSO_WM_DIAGRAM_VIRTUALLY_FRAME" val="{&quot;height&quot;:369.7,&quot;left&quot;:0,&quot;top&quot;:102.15,&quot;width&quot;:960}"/>
</p:tagLst>
</file>

<file path=ppt/tags/tag41.xml><?xml version="1.0" encoding="utf-8"?>
<p:tagLst xmlns:p="http://schemas.openxmlformats.org/presentationml/2006/main">
  <p:tag name="KSO_WM_DIAGRAM_VIRTUALLY_FRAME" val="{&quot;height&quot;:369.7,&quot;left&quot;:0,&quot;top&quot;:102.15,&quot;width&quot;:960}"/>
</p:tagLst>
</file>

<file path=ppt/tags/tag42.xml><?xml version="1.0" encoding="utf-8"?>
<p:tagLst xmlns:p="http://schemas.openxmlformats.org/presentationml/2006/main">
  <p:tag name="KSO_WM_DIAGRAM_VIRTUALLY_FRAME" val="{&quot;height&quot;:369.7,&quot;left&quot;:0,&quot;top&quot;:102.15,&quot;width&quot;:960}"/>
</p:tagLst>
</file>

<file path=ppt/tags/tag43.xml><?xml version="1.0" encoding="utf-8"?>
<p:tagLst xmlns:p="http://schemas.openxmlformats.org/presentationml/2006/main">
  <p:tag name="KSO_WM_DIAGRAM_VIRTUALLY_FRAME" val="{&quot;height&quot;:369.7,&quot;left&quot;:0,&quot;top&quot;:102.15,&quot;width&quot;:960}"/>
</p:tagLst>
</file>

<file path=ppt/tags/tag44.xml><?xml version="1.0" encoding="utf-8"?>
<p:tagLst xmlns:p="http://schemas.openxmlformats.org/presentationml/2006/main">
  <p:tag name="KSO_WM_DIAGRAM_VIRTUALLY_FRAME" val="{&quot;height&quot;:369.7,&quot;left&quot;:0,&quot;top&quot;:102.15,&quot;width&quot;:960}"/>
</p:tagLst>
</file>

<file path=ppt/tags/tag45.xml><?xml version="1.0" encoding="utf-8"?>
<p:tagLst xmlns:p="http://schemas.openxmlformats.org/presentationml/2006/main">
  <p:tag name="KSO_WM_DIAGRAM_VIRTUALLY_FRAME" val="{&quot;height&quot;:369.7,&quot;left&quot;:0,&quot;top&quot;:102.15,&quot;width&quot;:960}"/>
</p:tagLst>
</file>

<file path=ppt/tags/tag46.xml><?xml version="1.0" encoding="utf-8"?>
<p:tagLst xmlns:p="http://schemas.openxmlformats.org/presentationml/2006/main">
  <p:tag name="KSO_WM_DIAGRAM_VIRTUALLY_FRAME" val="{&quot;height&quot;:369.7,&quot;left&quot;:0,&quot;top&quot;:102.15,&quot;width&quot;:960}"/>
</p:tagLst>
</file>

<file path=ppt/tags/tag47.xml><?xml version="1.0" encoding="utf-8"?>
<p:tagLst xmlns:p="http://schemas.openxmlformats.org/presentationml/2006/main">
  <p:tag name="KSO_WM_DIAGRAM_VIRTUALLY_FRAME" val="{&quot;height&quot;:369.7,&quot;left&quot;:0,&quot;top&quot;:102.15,&quot;width&quot;:960}"/>
</p:tagLst>
</file>

<file path=ppt/tags/tag48.xml><?xml version="1.0" encoding="utf-8"?>
<p:tagLst xmlns:p="http://schemas.openxmlformats.org/presentationml/2006/main">
  <p:tag name="KSO_WM_DIAGRAM_VIRTUALLY_FRAME" val="{&quot;height&quot;:369.7,&quot;left&quot;:0,&quot;top&quot;:102.15,&quot;width&quot;:960}"/>
</p:tagLst>
</file>

<file path=ppt/tags/tag49.xml><?xml version="1.0" encoding="utf-8"?>
<p:tagLst xmlns:p="http://schemas.openxmlformats.org/presentationml/2006/main">
  <p:tag name="KSO_WM_DIAGRAM_VIRTUALLY_FRAME" val="{&quot;height&quot;:369.7,&quot;left&quot;:0,&quot;top&quot;:102.15,&quot;width&quot;:960}"/>
</p:tagLst>
</file>

<file path=ppt/tags/tag5.xml><?xml version="1.0" encoding="utf-8"?>
<p:tagLst xmlns:p="http://schemas.openxmlformats.org/presentationml/2006/main">
  <p:tag name="KSO_WM_UNIT_TYPE" val="f"/>
  <p:tag name="KSO_WM_BEAUTIFY_FLAG" val="#wm#"/>
  <p:tag name="KSO_WM_FIGMA_FLAG" val="#fgm#"/>
  <p:tag name="KSO_WM_UNIT_INDEX" val="1"/>
  <p:tag name="KSO_WM_UNIT_SUBTYPE" val="c"/>
  <p:tag name="KSO_WM_UNIT_TEXT_TYPE" val="1"/>
  <p:tag name="KSO_WM_UNIT_PRESET_TEXT" val="20XX YEAR"/>
  <p:tag name="KSO_WM_UNIT_ID" val="custom40480847_1*f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847"/>
  <p:tag name="KSO_WM_TEMPLATE_CATEGORY" val="custom"/>
</p:tagLst>
</file>

<file path=ppt/tags/tag50.xml><?xml version="1.0" encoding="utf-8"?>
<p:tagLst xmlns:p="http://schemas.openxmlformats.org/presentationml/2006/main">
  <p:tag name="KSO_WM_DIAGRAM_VIRTUALLY_FRAME" val="{&quot;height&quot;:369.7,&quot;left&quot;:0,&quot;top&quot;:102.15,&quot;width&quot;:960}"/>
</p:tagLst>
</file>

<file path=ppt/tags/tag51.xml><?xml version="1.0" encoding="utf-8"?>
<p:tagLst xmlns:p="http://schemas.openxmlformats.org/presentationml/2006/main">
  <p:tag name="KSO_WM_DIAGRAM_VIRTUALLY_FRAME" val="{&quot;height&quot;:369.7,&quot;left&quot;:0,&quot;top&quot;:102.15,&quot;width&quot;:960}"/>
</p:tagLst>
</file>

<file path=ppt/tags/tag52.xml><?xml version="1.0" encoding="utf-8"?>
<p:tagLst xmlns:p="http://schemas.openxmlformats.org/presentationml/2006/main">
  <p:tag name="KSO_WM_UNIT_TYPE" val="f"/>
  <p:tag name="KSO_WM_BEAUTIFY_FLAG" val="#wm#"/>
  <p:tag name="KSO_WM_FIGMA_FLAG" val="#fgm#"/>
  <p:tag name="KSO_WM_UNIT_INDEX" val="1"/>
  <p:tag name="KSO_WM_UNIT_SUBTYPE" val="c"/>
  <p:tag name="KSO_WM_UNIT_TEXT_TYPE" val="1"/>
  <p:tag name="KSO_WM_UNIT_PRESET_TEXT" val="20XX YEAR"/>
  <p:tag name="KSO_WM_UNIT_ID" val="custom40480847_1*f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847"/>
  <p:tag name="KSO_WM_TEMPLATE_CATEGORY" val="custom"/>
</p:tagLst>
</file>

<file path=ppt/tags/tag53.xml><?xml version="1.0" encoding="utf-8"?>
<p:tagLst xmlns:p="http://schemas.openxmlformats.org/presentationml/2006/main">
  <p:tag name="KSO_WM_DIAGRAM_VIRTUALLY_FRAME" val="{&quot;height&quot;:370.57724409448826,&quot;left&quot;:64.4,&quot;top&quot;:99.67283464566928,&quot;width&quot;:826.7}"/>
</p:tagLst>
</file>

<file path=ppt/tags/tag54.xml><?xml version="1.0" encoding="utf-8"?>
<p:tagLst xmlns:p="http://schemas.openxmlformats.org/presentationml/2006/main">
  <p:tag name="KSO_WM_DIAGRAM_VIRTUALLY_FRAME" val="{&quot;height&quot;:370.57724409448826,&quot;left&quot;:64.4,&quot;top&quot;:99.67283464566928,&quot;width&quot;:826.7}"/>
</p:tagLst>
</file>

<file path=ppt/tags/tag55.xml><?xml version="1.0" encoding="utf-8"?>
<p:tagLst xmlns:p="http://schemas.openxmlformats.org/presentationml/2006/main">
  <p:tag name="KSO_WM_DIAGRAM_VIRTUALLY_FRAME" val="{&quot;height&quot;:370.57724409448826,&quot;left&quot;:64.4,&quot;top&quot;:99.67283464566928,&quot;width&quot;:826.7}"/>
</p:tagLst>
</file>

<file path=ppt/tags/tag56.xml><?xml version="1.0" encoding="utf-8"?>
<p:tagLst xmlns:p="http://schemas.openxmlformats.org/presentationml/2006/main">
  <p:tag name="KSO_WM_DIAGRAM_VIRTUALLY_FRAME" val="{&quot;height&quot;:370.57724409448826,&quot;left&quot;:64.4,&quot;top&quot;:99.67283464566928,&quot;width&quot;:826.7}"/>
</p:tagLst>
</file>

<file path=ppt/tags/tag57.xml><?xml version="1.0" encoding="utf-8"?>
<p:tagLst xmlns:p="http://schemas.openxmlformats.org/presentationml/2006/main">
  <p:tag name="KSO_WM_DIAGRAM_VIRTUALLY_FRAME" val="{&quot;height&quot;:370.57724409448826,&quot;left&quot;:64.4,&quot;top&quot;:99.67283464566928,&quot;width&quot;:826.7}"/>
</p:tagLst>
</file>

<file path=ppt/tags/tag58.xml><?xml version="1.0" encoding="utf-8"?>
<p:tagLst xmlns:p="http://schemas.openxmlformats.org/presentationml/2006/main">
  <p:tag name="KSO_WM_DIAGRAM_VIRTUALLY_FRAME" val="{&quot;height&quot;:370.57724409448826,&quot;left&quot;:64.4,&quot;top&quot;:99.67283464566928,&quot;width&quot;:826.7}"/>
</p:tagLst>
</file>

<file path=ppt/tags/tag59.xml><?xml version="1.0" encoding="utf-8"?>
<p:tagLst xmlns:p="http://schemas.openxmlformats.org/presentationml/2006/main">
  <p:tag name="KSO_WM_DIAGRAM_VIRTUALLY_FRAME" val="{&quot;height&quot;:370.57724409448826,&quot;left&quot;:64.4,&quot;top&quot;:99.67283464566928,&quot;width&quot;:826.7}"/>
</p:tagLst>
</file>

<file path=ppt/tags/tag6.xml><?xml version="1.0" encoding="utf-8"?>
<p:tagLst xmlns:p="http://schemas.openxmlformats.org/presentationml/2006/main">
  <p:tag name="KSO_WM_UNIT_TYPE" val="f"/>
  <p:tag name="KSO_WM_BEAUTIFY_FLAG" val="#wm#"/>
  <p:tag name="KSO_WM_FIGMA_FLAG" val="#fgm#"/>
  <p:tag name="KSO_WM_UNIT_INDEX" val="1"/>
  <p:tag name="KSO_WM_UNIT_SUBTYPE" val="c"/>
  <p:tag name="KSO_WM_UNIT_TEXT_TYPE" val="1"/>
  <p:tag name="KSO_WM_UNIT_PRESET_TEXT" val="20XX YEAR"/>
  <p:tag name="KSO_WM_UNIT_ID" val="custom40480847_1*f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847"/>
  <p:tag name="KSO_WM_TEMPLATE_CATEGORY" val="custom"/>
</p:tagLst>
</file>

<file path=ppt/tags/tag60.xml><?xml version="1.0" encoding="utf-8"?>
<p:tagLst xmlns:p="http://schemas.openxmlformats.org/presentationml/2006/main">
  <p:tag name="KSO_WM_DIAGRAM_VIRTUALLY_FRAME" val="{&quot;height&quot;:370.57724409448826,&quot;left&quot;:64.4,&quot;top&quot;:99.67283464566928,&quot;width&quot;:826.7}"/>
</p:tagLst>
</file>

<file path=ppt/tags/tag61.xml><?xml version="1.0" encoding="utf-8"?>
<p:tagLst xmlns:p="http://schemas.openxmlformats.org/presentationml/2006/main">
  <p:tag name="KSO_WM_UNIT_TYPE" val="f"/>
  <p:tag name="KSO_WM_BEAUTIFY_FLAG" val="#wm#"/>
  <p:tag name="KSO_WM_FIGMA_FLAG" val="#fgm#"/>
  <p:tag name="KSO_WM_UNIT_INDEX" val="1"/>
  <p:tag name="KSO_WM_UNIT_SUBTYPE" val="c"/>
  <p:tag name="KSO_WM_UNIT_TEXT_TYPE" val="1"/>
  <p:tag name="KSO_WM_UNIT_PRESET_TEXT" val="20XX YEAR"/>
  <p:tag name="KSO_WM_UNIT_ID" val="custom40480847_1*f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847"/>
  <p:tag name="KSO_WM_TEMPLATE_CATEGORY" val="custom"/>
</p:tagLst>
</file>

<file path=ppt/tags/tag62.xml><?xml version="1.0" encoding="utf-8"?>
<p:tagLst xmlns:p="http://schemas.openxmlformats.org/presentationml/2006/main">
  <p:tag name="TABLE_ENDDRAG_ORIGIN_RECT" val="819*398"/>
  <p:tag name="TABLE_ENDDRAG_RECT" val="70*94*819*398"/>
</p:tagLst>
</file>

<file path=ppt/tags/tag63.xml><?xml version="1.0" encoding="utf-8"?>
<p:tagLst xmlns:p="http://schemas.openxmlformats.org/presentationml/2006/main">
  <p:tag name="TABLE_ENDDRAG_ORIGIN_RECT" val="602*97"/>
  <p:tag name="TABLE_ENDDRAG_RECT" val="179*285*602*97"/>
</p:tagLst>
</file>

<file path=ppt/tags/tag64.xml><?xml version="1.0" encoding="utf-8"?>
<p:tagLst xmlns:p="http://schemas.openxmlformats.org/presentationml/2006/main">
  <p:tag name="TABLE_ENDDRAG_ORIGIN_RECT" val="441*201"/>
  <p:tag name="TABLE_ENDDRAG_RECT" val="119*151*441*201"/>
</p:tagLst>
</file>

<file path=ppt/tags/tag65.xml><?xml version="1.0" encoding="utf-8"?>
<p:tagLst xmlns:p="http://schemas.openxmlformats.org/presentationml/2006/main">
  <p:tag name="KSO_WM_DIAGRAM_VIRTUALLY_FRAME" val="{&quot;height&quot;:358.6579195666261,&quot;left&quot;:0.05,&quot;top&quot;:129.97647328755306,&quot;width&quot;:959.9}"/>
</p:tagLst>
</file>

<file path=ppt/tags/tag66.xml><?xml version="1.0" encoding="utf-8"?>
<p:tagLst xmlns:p="http://schemas.openxmlformats.org/presentationml/2006/main">
  <p:tag name="KSO_WM_DIAGRAM_VIRTUALLY_FRAME" val="{&quot;height&quot;:358.6579195666261,&quot;left&quot;:0.05,&quot;top&quot;:129.97647328755306,&quot;width&quot;:959.9}"/>
</p:tagLst>
</file>

<file path=ppt/tags/tag67.xml><?xml version="1.0" encoding="utf-8"?>
<p:tagLst xmlns:p="http://schemas.openxmlformats.org/presentationml/2006/main">
  <p:tag name="KSO_WM_DIAGRAM_VIRTUALLY_FRAME" val="{&quot;height&quot;:358.6579195666261,&quot;left&quot;:0.05,&quot;top&quot;:129.97647328755306,&quot;width&quot;:959.9}"/>
</p:tagLst>
</file>

<file path=ppt/tags/tag68.xml><?xml version="1.0" encoding="utf-8"?>
<p:tagLst xmlns:p="http://schemas.openxmlformats.org/presentationml/2006/main">
  <p:tag name="KSO_WM_DIAGRAM_VIRTUALLY_FRAME" val="{&quot;height&quot;:358.6579195666261,&quot;left&quot;:0.05,&quot;top&quot;:129.97647328755306,&quot;width&quot;:959.9}"/>
</p:tagLst>
</file>

<file path=ppt/tags/tag69.xml><?xml version="1.0" encoding="utf-8"?>
<p:tagLst xmlns:p="http://schemas.openxmlformats.org/presentationml/2006/main">
  <p:tag name="KSO_WM_DIAGRAM_VIRTUALLY_FRAME" val="{&quot;height&quot;:358.6579195666261,&quot;left&quot;:0.05,&quot;top&quot;:129.97647328755306,&quot;width&quot;:959.9}"/>
</p:tagLst>
</file>

<file path=ppt/tags/tag7.xml><?xml version="1.0" encoding="utf-8"?>
<p:tagLst xmlns:p="http://schemas.openxmlformats.org/presentationml/2006/main">
  <p:tag name="KSO_WM_DIAGRAM_VIRTUALLY_FRAME" val="{&quot;height&quot;:220.02787401574795,&quot;left&quot;:185.38818897637796,&quot;top&quot;:244.6636220472441,&quot;width&quot;:708.3594488188977}"/>
</p:tagLst>
</file>

<file path=ppt/tags/tag70.xml><?xml version="1.0" encoding="utf-8"?>
<p:tagLst xmlns:p="http://schemas.openxmlformats.org/presentationml/2006/main">
  <p:tag name="KSO_WM_DIAGRAM_VIRTUALLY_FRAME" val="{&quot;height&quot;:358.6579195666261,&quot;left&quot;:0.05,&quot;top&quot;:129.97647328755306,&quot;width&quot;:959.9}"/>
</p:tagLst>
</file>

<file path=ppt/tags/tag71.xml><?xml version="1.0" encoding="utf-8"?>
<p:tagLst xmlns:p="http://schemas.openxmlformats.org/presentationml/2006/main">
  <p:tag name="KSO_WM_DIAGRAM_VIRTUALLY_FRAME" val="{&quot;height&quot;:358.6579195666261,&quot;left&quot;:0.05,&quot;top&quot;:129.97647328755306,&quot;width&quot;:959.9}"/>
</p:tagLst>
</file>

<file path=ppt/tags/tag72.xml><?xml version="1.0" encoding="utf-8"?>
<p:tagLst xmlns:p="http://schemas.openxmlformats.org/presentationml/2006/main">
  <p:tag name="KSO_WM_DIAGRAM_VIRTUALLY_FRAME" val="{&quot;height&quot;:358.6579195666261,&quot;left&quot;:0.05,&quot;top&quot;:129.97647328755306,&quot;width&quot;:959.9}"/>
</p:tagLst>
</file>

<file path=ppt/tags/tag73.xml><?xml version="1.0" encoding="utf-8"?>
<p:tagLst xmlns:p="http://schemas.openxmlformats.org/presentationml/2006/main">
  <p:tag name="KSO_WM_DIAGRAM_VIRTUALLY_FRAME" val="{&quot;height&quot;:358.6579195666261,&quot;left&quot;:0.05,&quot;top&quot;:129.97647328755306,&quot;width&quot;:959.9}"/>
</p:tagLst>
</file>

<file path=ppt/tags/tag74.xml><?xml version="1.0" encoding="utf-8"?>
<p:tagLst xmlns:p="http://schemas.openxmlformats.org/presentationml/2006/main">
  <p:tag name="KSO_WM_DIAGRAM_VIRTUALLY_FRAME" val="{&quot;height&quot;:358.6579195666261,&quot;left&quot;:0.05,&quot;top&quot;:129.97647328755306,&quot;width&quot;:959.9}"/>
</p:tagLst>
</file>

<file path=ppt/tags/tag75.xml><?xml version="1.0" encoding="utf-8"?>
<p:tagLst xmlns:p="http://schemas.openxmlformats.org/presentationml/2006/main">
  <p:tag name="KSO_WM_DIAGRAM_VIRTUALLY_FRAME" val="{&quot;height&quot;:358.6579195666261,&quot;left&quot;:0.05,&quot;top&quot;:129.97647328755306,&quot;width&quot;:959.9}"/>
</p:tagLst>
</file>

<file path=ppt/tags/tag76.xml><?xml version="1.0" encoding="utf-8"?>
<p:tagLst xmlns:p="http://schemas.openxmlformats.org/presentationml/2006/main">
  <p:tag name="KSO_WM_DIAGRAM_VIRTUALLY_FRAME" val="{&quot;height&quot;:358.6579195666261,&quot;left&quot;:0.05,&quot;top&quot;:129.97647328755306,&quot;width&quot;:959.9}"/>
</p:tagLst>
</file>

<file path=ppt/tags/tag77.xml><?xml version="1.0" encoding="utf-8"?>
<p:tagLst xmlns:p="http://schemas.openxmlformats.org/presentationml/2006/main">
  <p:tag name="KSO_WM_DIAGRAM_VIRTUALLY_FRAME" val="{&quot;height&quot;:358.6579195666261,&quot;left&quot;:0.05,&quot;top&quot;:129.97647328755306,&quot;width&quot;:959.9}"/>
</p:tagLst>
</file>

<file path=ppt/tags/tag78.xml><?xml version="1.0" encoding="utf-8"?>
<p:tagLst xmlns:p="http://schemas.openxmlformats.org/presentationml/2006/main">
  <p:tag name="KSO_WM_DIAGRAM_VIRTUALLY_FRAME" val="{&quot;height&quot;:358.6579195666261,&quot;left&quot;:0.05,&quot;top&quot;:129.97647328755306,&quot;width&quot;:959.9}"/>
</p:tagLst>
</file>

<file path=ppt/tags/tag79.xml><?xml version="1.0" encoding="utf-8"?>
<p:tagLst xmlns:p="http://schemas.openxmlformats.org/presentationml/2006/main">
  <p:tag name="KSO_WM_DIAGRAM_VIRTUALLY_FRAME" val="{&quot;height&quot;:358.6579195666261,&quot;left&quot;:0.05,&quot;top&quot;:129.97647328755306,&quot;width&quot;:959.9}"/>
</p:tagLst>
</file>

<file path=ppt/tags/tag8.xml><?xml version="1.0" encoding="utf-8"?>
<p:tagLst xmlns:p="http://schemas.openxmlformats.org/presentationml/2006/main">
  <p:tag name="KSO_WM_DIAGRAM_VIRTUALLY_FRAME" val="{&quot;height&quot;:220.02787401574795,&quot;left&quot;:185.38818897637796,&quot;top&quot;:244.6636220472441,&quot;width&quot;:708.3594488188977}"/>
</p:tagLst>
</file>

<file path=ppt/tags/tag80.xml><?xml version="1.0" encoding="utf-8"?>
<p:tagLst xmlns:p="http://schemas.openxmlformats.org/presentationml/2006/main">
  <p:tag name="KSO_WM_DIAGRAM_VIRTUALLY_FRAME" val="{&quot;height&quot;:358.6579195666261,&quot;left&quot;:0.05,&quot;top&quot;:129.97647328755306,&quot;width&quot;:959.9}"/>
</p:tagLst>
</file>

<file path=ppt/tags/tag81.xml><?xml version="1.0" encoding="utf-8"?>
<p:tagLst xmlns:p="http://schemas.openxmlformats.org/presentationml/2006/main">
  <p:tag name="KSO_WM_DIAGRAM_VIRTUALLY_FRAME" val="{&quot;height&quot;:358.6579195666261,&quot;left&quot;:0.05,&quot;top&quot;:129.97647328755306,&quot;width&quot;:959.9}"/>
</p:tagLst>
</file>

<file path=ppt/tags/tag82.xml><?xml version="1.0" encoding="utf-8"?>
<p:tagLst xmlns:p="http://schemas.openxmlformats.org/presentationml/2006/main">
  <p:tag name="KSO_WM_DIAGRAM_VIRTUALLY_FRAME" val="{&quot;height&quot;:358.6579195666261,&quot;left&quot;:0.05,&quot;top&quot;:129.97647328755306,&quot;width&quot;:959.9}"/>
</p:tagLst>
</file>

<file path=ppt/tags/tag83.xml><?xml version="1.0" encoding="utf-8"?>
<p:tagLst xmlns:p="http://schemas.openxmlformats.org/presentationml/2006/main">
  <p:tag name="KSO_WM_DIAGRAM_VIRTUALLY_FRAME" val="{&quot;height&quot;:358.6579195666261,&quot;left&quot;:0.05,&quot;top&quot;:129.97647328755306,&quot;width&quot;:959.9}"/>
</p:tagLst>
</file>

<file path=ppt/tags/tag9.xml><?xml version="1.0" encoding="utf-8"?>
<p:tagLst xmlns:p="http://schemas.openxmlformats.org/presentationml/2006/main">
  <p:tag name="KSO_WM_DIAGRAM_VIRTUALLY_FRAME" val="{&quot;height&quot;:220.02787401574795,&quot;left&quot;:185.38818897637796,&quot;top&quot;:244.6636220472441,&quot;width&quot;:708.3594488188977}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9699A"/>
      </a:accent1>
      <a:accent2>
        <a:srgbClr val="89B7D4"/>
      </a:accent2>
      <a:accent3>
        <a:srgbClr val="39699A"/>
      </a:accent3>
      <a:accent4>
        <a:srgbClr val="89B7D4"/>
      </a:accent4>
      <a:accent5>
        <a:srgbClr val="39699A"/>
      </a:accent5>
      <a:accent6>
        <a:srgbClr val="89B7D4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9699A"/>
      </a:accent1>
      <a:accent2>
        <a:srgbClr val="89B7D4"/>
      </a:accent2>
      <a:accent3>
        <a:srgbClr val="39699A"/>
      </a:accent3>
      <a:accent4>
        <a:srgbClr val="89B7D4"/>
      </a:accent4>
      <a:accent5>
        <a:srgbClr val="39699A"/>
      </a:accent5>
      <a:accent6>
        <a:srgbClr val="89B7D4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9699A"/>
      </a:accent1>
      <a:accent2>
        <a:srgbClr val="89B7D4"/>
      </a:accent2>
      <a:accent3>
        <a:srgbClr val="39699A"/>
      </a:accent3>
      <a:accent4>
        <a:srgbClr val="89B7D4"/>
      </a:accent4>
      <a:accent5>
        <a:srgbClr val="39699A"/>
      </a:accent5>
      <a:accent6>
        <a:srgbClr val="89B7D4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2736</Words>
  <Application>WPS 演示</Application>
  <PresentationFormat>On-screen Show (16:9)</PresentationFormat>
  <Paragraphs>386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42" baseType="lpstr">
      <vt:lpstr>Arial</vt:lpstr>
      <vt:lpstr>宋体</vt:lpstr>
      <vt:lpstr>Wingdings</vt:lpstr>
      <vt:lpstr>阿里巴巴普惠体</vt:lpstr>
      <vt:lpstr>阿里巴巴普惠体</vt:lpstr>
      <vt:lpstr>微软雅黑</vt:lpstr>
      <vt:lpstr>MingLiU-ExtB</vt:lpstr>
      <vt:lpstr>方正公文小标宋</vt:lpstr>
      <vt:lpstr>思源宋体 CN Heavy</vt:lpstr>
      <vt:lpstr>Calibri</vt:lpstr>
      <vt:lpstr>等线</vt:lpstr>
      <vt:lpstr>Arial Unicode MS</vt:lpstr>
      <vt:lpstr>方正仿宋_GBK</vt:lpstr>
      <vt:lpstr>Wingdings</vt:lpstr>
      <vt:lpstr>阿里巴巴普惠体</vt:lpstr>
      <vt:lpstr>等线 Light</vt:lpstr>
      <vt:lpstr>Segoe Print</vt:lpstr>
      <vt:lpstr>Calibri Light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魔力设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西藏高校毕业生就业政策解读</dc:title>
  <dc:creator>MOLISHE</dc:creator>
  <dc:subject>MOLISHE-mopptxgenjs</dc:subject>
  <cp:lastModifiedBy>WPS_1670391199</cp:lastModifiedBy>
  <cp:revision>16</cp:revision>
  <dcterms:created xsi:type="dcterms:W3CDTF">2025-06-04T12:35:00Z</dcterms:created>
  <dcterms:modified xsi:type="dcterms:W3CDTF">2025-08-07T08:56:33Z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0BF1F9ABD55946CAA75DF19EE82937D9_13</vt:lpwstr>
  </property>
  <property fmtid="{D5CDD505-2E9C-101B-9397-08002B2CF9AE}" pid="3" name="KSOProductBuildVer">
    <vt:lpwstr>2052-12.1.0.21915</vt:lpwstr>
  </property>
</Properties>
</file>