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"/>
          <a:sy n="1" d="1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8" name="日期"/>
          <p:cNvSpPr>
            <a:spLocks noGrp="1"/>
          </p:cNvSpPr>
          <p:nvPr userDrawn="1">
            <p:custDataLst>
              <p:tags r:id="rId12"/>
            </p:custDataLst>
          </p:nvPr>
        </p:nvSpPr>
        <p:spPr>
          <a:xfrm>
            <a:off x="8839260" y="152208"/>
            <a:ext cx="3083042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 spc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>
                <a:solidFill>
                  <a:schemeClr val="accent2"/>
                </a:solidFill>
              </a:rPr>
              <a:t>区外</a:t>
            </a:r>
            <a:r>
              <a:rPr lang="zh-CN" altLang="en-US">
                <a:solidFill>
                  <a:schemeClr val="accent2"/>
                </a:solidFill>
                <a:cs typeface="Arial" panose="020B0604020202020204" pitchFamily="34" charset="0"/>
              </a:rPr>
              <a:t>创业就业专项工程</a:t>
            </a:r>
            <a:endParaRPr lang="zh-CN" altLang="en-US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42870" y="1523327"/>
            <a:ext cx="8306259" cy="144335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7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抗压</a:t>
            </a:r>
            <a:r>
              <a:rPr lang="zh-CN" altLang="en-US" sz="7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心态</a:t>
            </a:r>
            <a:r>
              <a:rPr lang="en-US" sz="7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培训</a:t>
            </a:r>
            <a:endParaRPr lang="en-US" sz="7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963118" y="3872880"/>
            <a:ext cx="2265761" cy="31212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  <a:spcBef>
                <a:spcPts val="450"/>
              </a:spcBef>
            </a:pPr>
            <a:endParaRPr lang="en-US" sz="202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9006" y="4720386"/>
            <a:ext cx="2415272" cy="370409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15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预防策略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3575643" y="4720386"/>
            <a:ext cx="2415272" cy="370409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15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应对策略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6220535" y="4720386"/>
            <a:ext cx="2415272" cy="370409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15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培训策略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8927174" y="4720386"/>
            <a:ext cx="2415272" cy="370409"/>
          </a:xfrm>
          <a:prstGeom prst="rect">
            <a:avLst/>
          </a:prstGeom>
        </p:spPr>
        <p:txBody>
          <a:bodyPr wrap="square" lIns="91440" tIns="45720" rIns="91440" bIns="45720" rtlCol="0" anchor="t" anchorCtr="0">
            <a:noAutofit/>
          </a:bodyPr>
          <a:lstStyle/>
          <a:p>
            <a:pPr algn="ctr">
              <a:defRPr/>
            </a:pPr>
            <a:r>
              <a:rPr lang="en-US" sz="157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效果评估</a:t>
            </a:r>
            <a:endParaRPr lang="en-US" sz="1100"/>
          </a:p>
        </p:txBody>
      </p:sp>
      <p:grpSp>
        <p:nvGrpSpPr>
          <p:cNvPr id="6" name="Group 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7" name="AutoShape 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8" name="AutoShape 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9" name="AutoShape 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0" name="AutoShape 1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1" name="AutoShape 1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2" name="AutoShape 1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3" name="AutoShape 1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4" name="AutoShape 1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5" name="AutoShape 1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6" name="AutoShape 1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TextBox 2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压力应对策略与效果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 l="9697" r="9697"/>
          <a:stretch>
            <a:fillRect/>
          </a:stretch>
        </p:blipFill>
        <p:spPr>
          <a:xfrm>
            <a:off x="892584" y="1337857"/>
            <a:ext cx="2465519" cy="245982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3"/>
          <a:srcRect t="14925" b="14925"/>
          <a:stretch>
            <a:fillRect/>
          </a:stretch>
        </p:blipFill>
        <p:spPr>
          <a:xfrm>
            <a:off x="3570781" y="1337857"/>
            <a:ext cx="2465519" cy="245982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rcRect l="15717" r="15717"/>
          <a:stretch>
            <a:fillRect/>
          </a:stretch>
        </p:blipFill>
        <p:spPr>
          <a:xfrm>
            <a:off x="6248977" y="1337857"/>
            <a:ext cx="2465519" cy="24598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5"/>
          <a:srcRect l="31451" r="31451"/>
          <a:stretch>
            <a:fillRect/>
          </a:stretch>
        </p:blipFill>
        <p:spPr>
          <a:xfrm>
            <a:off x="8927174" y="1337857"/>
            <a:ext cx="2465519" cy="2459823"/>
          </a:xfrm>
          <a:prstGeom prst="rect">
            <a:avLst/>
          </a:prstGeom>
        </p:spPr>
      </p:pic>
      <p:sp>
        <p:nvSpPr>
          <p:cNvPr id="32" name="AutoShape 32"/>
          <p:cNvSpPr/>
          <p:nvPr/>
        </p:nvSpPr>
        <p:spPr>
          <a:xfrm>
            <a:off x="1410969" y="3111016"/>
            <a:ext cx="1428750" cy="1428750"/>
          </a:xfrm>
          <a:prstGeom prst="rect">
            <a:avLst/>
          </a:prstGeom>
          <a:solidFill>
            <a:schemeClr val="accent1">
              <a:alpha val="7225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3" name="AutoShape 33"/>
          <p:cNvSpPr/>
          <p:nvPr/>
        </p:nvSpPr>
        <p:spPr>
          <a:xfrm>
            <a:off x="4089165" y="3111016"/>
            <a:ext cx="1428750" cy="142875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4" name="AutoShape 34"/>
          <p:cNvSpPr/>
          <p:nvPr/>
        </p:nvSpPr>
        <p:spPr>
          <a:xfrm>
            <a:off x="9445558" y="3111016"/>
            <a:ext cx="1428750" cy="142875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5" name="AutoShape 35"/>
          <p:cNvSpPr/>
          <p:nvPr/>
        </p:nvSpPr>
        <p:spPr>
          <a:xfrm>
            <a:off x="6767362" y="3111016"/>
            <a:ext cx="1428750" cy="1428750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6" name="TextBox 36"/>
          <p:cNvSpPr txBox="1"/>
          <p:nvPr/>
        </p:nvSpPr>
        <p:spPr>
          <a:xfrm>
            <a:off x="1441168" y="350023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3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4121550" y="3500231"/>
            <a:ext cx="1363980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3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799747" y="3500231"/>
            <a:ext cx="1363980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3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9477944" y="3500231"/>
            <a:ext cx="1363980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3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AutoShape 40"/>
          <p:cNvSpPr/>
          <p:nvPr/>
        </p:nvSpPr>
        <p:spPr>
          <a:xfrm>
            <a:off x="917707" y="5153111"/>
            <a:ext cx="2415273" cy="999925"/>
          </a:xfrm>
          <a:prstGeom prst="rect">
            <a:avLst/>
          </a:prstGeom>
        </p:spPr>
        <p:txBody>
          <a:bodyPr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定期休息、锻炼、保持健康的生活方式等。</a:t>
            </a:r>
            <a:endParaRPr lang="en-US" sz="1100"/>
          </a:p>
        </p:txBody>
      </p:sp>
      <p:sp>
        <p:nvSpPr>
          <p:cNvPr id="41" name="AutoShape 41"/>
          <p:cNvSpPr/>
          <p:nvPr/>
        </p:nvSpPr>
        <p:spPr>
          <a:xfrm>
            <a:off x="3595904" y="5153111"/>
            <a:ext cx="2415273" cy="999925"/>
          </a:xfrm>
          <a:prstGeom prst="rect">
            <a:avLst/>
          </a:prstGeom>
        </p:spPr>
        <p:txBody>
          <a:bodyPr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积极面对问题，寻求帮助，调整心态等。</a:t>
            </a:r>
            <a:endParaRPr lang="en-US" sz="1100"/>
          </a:p>
        </p:txBody>
      </p:sp>
      <p:sp>
        <p:nvSpPr>
          <p:cNvPr id="42" name="AutoShape 42"/>
          <p:cNvSpPr/>
          <p:nvPr/>
        </p:nvSpPr>
        <p:spPr>
          <a:xfrm>
            <a:off x="6274100" y="5153111"/>
            <a:ext cx="2415273" cy="999925"/>
          </a:xfrm>
          <a:prstGeom prst="rect">
            <a:avLst/>
          </a:prstGeom>
        </p:spPr>
        <p:txBody>
          <a:bodyPr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学习应对压力的技巧，提高自我调节能力等。</a:t>
            </a:r>
            <a:endParaRPr lang="en-US" sz="1100"/>
          </a:p>
        </p:txBody>
      </p:sp>
      <p:sp>
        <p:nvSpPr>
          <p:cNvPr id="43" name="AutoShape 43"/>
          <p:cNvSpPr/>
          <p:nvPr/>
        </p:nvSpPr>
        <p:spPr>
          <a:xfrm>
            <a:off x="8952297" y="5153111"/>
            <a:ext cx="2415273" cy="999925"/>
          </a:xfrm>
          <a:prstGeom prst="rect">
            <a:avLst/>
          </a:prstGeom>
        </p:spPr>
        <p:txBody>
          <a:bodyPr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通过心理测试、问卷调查等方式评估培训效果。</a:t>
            </a:r>
            <a:endParaRPr lang="en-US" sz="11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62600" y="2304610"/>
            <a:ext cx="1066800" cy="106680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0"/>
            </a:scheme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2770323" y="2304610"/>
            <a:ext cx="6651353" cy="103136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5775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5775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35297" y="3578030"/>
            <a:ext cx="5724525" cy="1571625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3825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抗压能力提升技巧</a:t>
            </a:r>
            <a:endParaRPr lang="en-US" sz="3825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" name="Connector 5"/>
          <p:cNvCxnSpPr/>
          <p:nvPr/>
        </p:nvCxnSpPr>
        <p:spPr>
          <a:xfrm flipV="1">
            <a:off x="6881808" y="1961467"/>
            <a:ext cx="964777" cy="686285"/>
          </a:xfrm>
          <a:prstGeom prst="line">
            <a:avLst/>
          </a:prstGeom>
          <a:ln w="19050">
            <a:solidFill>
              <a:schemeClr val="dk1"/>
            </a:solidFill>
            <a:prstDash val="solid"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 flipV="1">
            <a:off x="4377943" y="2742715"/>
            <a:ext cx="964777" cy="686285"/>
          </a:xfrm>
          <a:prstGeom prst="line">
            <a:avLst/>
          </a:prstGeom>
          <a:ln w="19050">
            <a:solidFill>
              <a:schemeClr val="dk1">
                <a:lumMod val="50000"/>
                <a:lumOff val="50000"/>
              </a:schemeClr>
            </a:solidFill>
            <a:prstDash val="solid"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 flipV="1">
            <a:off x="1296416" y="4399620"/>
            <a:ext cx="2492359" cy="4740"/>
          </a:xfrm>
          <a:prstGeom prst="line">
            <a:avLst/>
          </a:prstGeom>
          <a:ln w="9525">
            <a:solidFill>
              <a:schemeClr val="accent1"/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AutoShape 3"/>
          <p:cNvSpPr/>
          <p:nvPr/>
        </p:nvSpPr>
        <p:spPr>
          <a:xfrm rot="-3859086" flipV="1">
            <a:off x="1527125" y="1469413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338084" y="4590395"/>
            <a:ext cx="2450691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提高对自身情绪的感知，识别情绪的变化，了解触发情绪的原因。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6625" r="16625"/>
          <a:stretch>
            <a:fillRect/>
          </a:stretch>
        </p:blipFill>
        <p:spPr>
          <a:xfrm>
            <a:off x="1632387" y="1536628"/>
            <a:ext cx="1898907" cy="1898907"/>
          </a:xfrm>
          <a:prstGeom prst="ellipse">
            <a:avLst/>
          </a:prstGeom>
        </p:spPr>
      </p:pic>
      <p:sp>
        <p:nvSpPr>
          <p:cNvPr id="6" name="AutoShape 6"/>
          <p:cNvSpPr/>
          <p:nvPr/>
        </p:nvSpPr>
        <p:spPr>
          <a:xfrm rot="-3859086" flipV="1">
            <a:off x="5041284" y="1457221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9141" r="19141"/>
          <a:stretch>
            <a:fillRect/>
          </a:stretch>
        </p:blipFill>
        <p:spPr>
          <a:xfrm>
            <a:off x="5146546" y="1536628"/>
            <a:ext cx="1898907" cy="1898907"/>
          </a:xfrm>
          <a:prstGeom prst="ellipse">
            <a:avLst/>
          </a:prstGeom>
        </p:spPr>
      </p:pic>
      <p:sp>
        <p:nvSpPr>
          <p:cNvPr id="8" name="AutoShape 8"/>
          <p:cNvSpPr/>
          <p:nvPr/>
        </p:nvSpPr>
        <p:spPr>
          <a:xfrm rot="-3859086" flipV="1">
            <a:off x="8711366" y="1419290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l="13135" r="13135"/>
          <a:stretch>
            <a:fillRect/>
          </a:stretch>
        </p:blipFill>
        <p:spPr>
          <a:xfrm>
            <a:off x="8816628" y="1536628"/>
            <a:ext cx="1898907" cy="1898907"/>
          </a:xfrm>
          <a:prstGeom prst="ellipse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38761" y="3746205"/>
            <a:ext cx="29718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情绪识别</a:t>
            </a:r>
            <a:endParaRPr lang="en-US" sz="23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235229" y="4350852"/>
            <a:ext cx="97536" cy="975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2" name="AutoShape 12"/>
          <p:cNvSpPr/>
          <p:nvPr/>
        </p:nvSpPr>
        <p:spPr>
          <a:xfrm>
            <a:off x="3788775" y="4350852"/>
            <a:ext cx="97536" cy="975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cxnSp>
        <p:nvCxnSpPr>
          <p:cNvPr id="13" name="Connector 13"/>
          <p:cNvCxnSpPr/>
          <p:nvPr/>
        </p:nvCxnSpPr>
        <p:spPr>
          <a:xfrm flipV="1">
            <a:off x="4700847" y="4399620"/>
            <a:ext cx="2492359" cy="4740"/>
          </a:xfrm>
          <a:prstGeom prst="line">
            <a:avLst/>
          </a:prstGeom>
          <a:ln w="9525">
            <a:solidFill>
              <a:schemeClr val="accent2"/>
            </a:solidFill>
            <a:prstDash val="solid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4" name="TextBox 14"/>
          <p:cNvSpPr txBox="1"/>
          <p:nvPr/>
        </p:nvSpPr>
        <p:spPr>
          <a:xfrm>
            <a:off x="4742516" y="4590395"/>
            <a:ext cx="2450691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学会合理调节情绪，通过深呼吸、放松训练、冥想等方法，缓解紧张和压力。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43192" y="3746205"/>
            <a:ext cx="295275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情绪调节</a:t>
            </a:r>
            <a:endParaRPr lang="en-US" sz="23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4639660" y="4350852"/>
            <a:ext cx="97536" cy="9753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7" name="AutoShape 17"/>
          <p:cNvSpPr/>
          <p:nvPr/>
        </p:nvSpPr>
        <p:spPr>
          <a:xfrm>
            <a:off x="7193207" y="4350852"/>
            <a:ext cx="97536" cy="9753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cxnSp>
        <p:nvCxnSpPr>
          <p:cNvPr id="18" name="Connector 18"/>
          <p:cNvCxnSpPr/>
          <p:nvPr/>
        </p:nvCxnSpPr>
        <p:spPr>
          <a:xfrm flipV="1">
            <a:off x="8370929" y="4399620"/>
            <a:ext cx="2492359" cy="4740"/>
          </a:xfrm>
          <a:prstGeom prst="line">
            <a:avLst/>
          </a:prstGeom>
          <a:ln w="9525">
            <a:solidFill>
              <a:schemeClr val="accent1"/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9"/>
          <p:cNvSpPr txBox="1"/>
          <p:nvPr/>
        </p:nvSpPr>
        <p:spPr>
          <a:xfrm>
            <a:off x="8412597" y="4590395"/>
            <a:ext cx="2450691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学会表达自己的情绪，与他人建立良好的沟通，避免因情绪积压而产生负面效应。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313274" y="3746205"/>
            <a:ext cx="3019425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情绪表达</a:t>
            </a:r>
            <a:endParaRPr lang="en-US" sz="23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8309741" y="4350852"/>
            <a:ext cx="97536" cy="975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2" name="AutoShape 22"/>
          <p:cNvSpPr/>
          <p:nvPr/>
        </p:nvSpPr>
        <p:spPr>
          <a:xfrm>
            <a:off x="10863288" y="4350852"/>
            <a:ext cx="97536" cy="975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23" name="Group 23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4" name="AutoShape 24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3" name="AutoShape 33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4" name="AutoShape 34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5" name="AutoShape 35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6" name="AutoShape 36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7" name="AutoShape 37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8" name="AutoShape 38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9" name="AutoShape 39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0" name="AutoShape 40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1" name="AutoShape 41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2" name="AutoShape 42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3" name="AutoShape 43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4" name="TextBox 44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情绪管理技巧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2974" y="2746815"/>
            <a:ext cx="3456116" cy="3055762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2540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" name="AutoShape 3"/>
          <p:cNvSpPr/>
          <p:nvPr/>
        </p:nvSpPr>
        <p:spPr>
          <a:xfrm>
            <a:off x="4367942" y="2746815"/>
            <a:ext cx="3456116" cy="3055762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2540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" name="AutoShape 4"/>
          <p:cNvSpPr/>
          <p:nvPr/>
        </p:nvSpPr>
        <p:spPr>
          <a:xfrm>
            <a:off x="8133696" y="2746815"/>
            <a:ext cx="3456116" cy="3055762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2540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5" name="AutoShape 5"/>
          <p:cNvSpPr/>
          <p:nvPr/>
        </p:nvSpPr>
        <p:spPr>
          <a:xfrm rot="-2700000" flipH="1" flipV="1">
            <a:off x="5274866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TextBox 6"/>
          <p:cNvSpPr txBox="1"/>
          <p:nvPr/>
        </p:nvSpPr>
        <p:spPr>
          <a:xfrm>
            <a:off x="4583677" y="3404616"/>
            <a:ext cx="3024645" cy="3217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20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自我评价</a:t>
            </a:r>
            <a:endParaRPr lang="en-US" sz="20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613687" y="3923118"/>
            <a:ext cx="2964626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定期对自己的工作、生活进行反思和评价，总结经验教训，不断改进自己。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818204" y="5524781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AutoShape 9"/>
          <p:cNvSpPr/>
          <p:nvPr/>
        </p:nvSpPr>
        <p:spPr>
          <a:xfrm rot="-2700000" flipH="1" flipV="1">
            <a:off x="1499898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TextBox 10"/>
          <p:cNvSpPr txBox="1"/>
          <p:nvPr/>
        </p:nvSpPr>
        <p:spPr>
          <a:xfrm>
            <a:off x="808710" y="3404616"/>
            <a:ext cx="3024645" cy="3217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20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自我意识</a:t>
            </a:r>
            <a:endParaRPr lang="en-US" sz="20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38719" y="3923118"/>
            <a:ext cx="2964626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了解自己的优点和不足，接受自己的缺点，发扬自己的优点。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2043236" y="5524781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3" name="AutoShape 13"/>
          <p:cNvSpPr/>
          <p:nvPr/>
        </p:nvSpPr>
        <p:spPr>
          <a:xfrm rot="-2700000" flipH="1" flipV="1">
            <a:off x="9040620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4" name="TextBox 14"/>
          <p:cNvSpPr txBox="1"/>
          <p:nvPr/>
        </p:nvSpPr>
        <p:spPr>
          <a:xfrm>
            <a:off x="8349432" y="3404616"/>
            <a:ext cx="3024645" cy="3217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20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自我调节</a:t>
            </a:r>
            <a:endParaRPr lang="en-US" sz="20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379441" y="3923118"/>
            <a:ext cx="2964626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学会调整自己的心态和行为，保持积极乐观的态度，克服消极情绪的影响。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9583957" y="5524781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 l="13965" r="13965"/>
          <a:stretch>
            <a:fillRect/>
          </a:stretch>
        </p:blipFill>
        <p:spPr>
          <a:xfrm>
            <a:off x="1583319" y="1416742"/>
            <a:ext cx="1475427" cy="1475427"/>
          </a:xfrm>
          <a:prstGeom prst="ellipse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 l="16667" r="16667"/>
          <a:stretch>
            <a:fillRect/>
          </a:stretch>
        </p:blipFill>
        <p:spPr>
          <a:xfrm>
            <a:off x="5358286" y="1416742"/>
            <a:ext cx="1475427" cy="1475427"/>
          </a:xfrm>
          <a:prstGeom prst="ellipse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 l="16667" r="16667"/>
          <a:stretch>
            <a:fillRect/>
          </a:stretch>
        </p:blipFill>
        <p:spPr>
          <a:xfrm>
            <a:off x="9121095" y="1416742"/>
            <a:ext cx="1475427" cy="1475427"/>
          </a:xfrm>
          <a:prstGeom prst="ellipse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1" name="AutoShape 2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3" name="AutoShape 3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4" name="AutoShape 3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5" name="AutoShape 3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6" name="AutoShape 3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7" name="AutoShape 3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8" name="AutoShape 3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9" name="AutoShape 3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0" name="AutoShape 4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1" name="TextBox 4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自我认知与自我调节技巧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82796" y="3116804"/>
            <a:ext cx="5783287" cy="1160526"/>
            <a:chOff x="5982796" y="3116804"/>
            <a:chExt cx="5783287" cy="1160526"/>
          </a:xfrm>
        </p:grpSpPr>
        <p:sp>
          <p:nvSpPr>
            <p:cNvPr id="3" name="TextBox 3"/>
            <p:cNvSpPr txBox="1"/>
            <p:nvPr/>
          </p:nvSpPr>
          <p:spPr>
            <a:xfrm>
              <a:off x="5982796" y="3116804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人际关系建立与维护</a:t>
              </a:r>
              <a:endPara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982796" y="3575147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学习建立良好的人际关系，与同事、朋友、家人保持良好的沟通和互动。</a:t>
              </a:r>
              <a:endPara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82796" y="4769459"/>
            <a:ext cx="5783287" cy="1160526"/>
            <a:chOff x="5982796" y="4769459"/>
            <a:chExt cx="5783287" cy="1160526"/>
          </a:xfrm>
        </p:grpSpPr>
        <p:sp>
          <p:nvSpPr>
            <p:cNvPr id="6" name="TextBox 6"/>
            <p:cNvSpPr txBox="1"/>
            <p:nvPr/>
          </p:nvSpPr>
          <p:spPr>
            <a:xfrm>
              <a:off x="5982796" y="4769459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解决冲突</a:t>
              </a:r>
              <a:endPara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982796" y="5227802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学会处理人际冲突，分析问题原因，寻找解决方案，化解矛盾。</a:t>
              </a:r>
              <a:endPara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982796" y="1468163"/>
            <a:ext cx="4521094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有效沟通</a:t>
            </a:r>
            <a:endParaRPr lang="en-US" sz="23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82796" y="1926506"/>
            <a:ext cx="5700871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学会倾听他人的意见和建议，清晰、准确地表达自己的想法和需求。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 l="16667" r="16667"/>
          <a:stretch>
            <a:fillRect/>
          </a:stretch>
        </p:blipFill>
        <p:spPr>
          <a:xfrm>
            <a:off x="869006" y="1293634"/>
            <a:ext cx="4563024" cy="4563025"/>
          </a:xfrm>
          <a:prstGeom prst="diamond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沟通与人际交往技巧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829" y="1628258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994345" y="2028557"/>
            <a:ext cx="4394883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制定明确、具体、可衡量的目标，根据优先级合理安排工作和生活。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4345" y="1509487"/>
            <a:ext cx="41529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目标设定</a:t>
            </a:r>
            <a:endParaRPr lang="en-US" sz="23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10010" r="10010"/>
          <a:stretch>
            <a:fillRect/>
          </a:stretch>
        </p:blipFill>
        <p:spPr>
          <a:xfrm>
            <a:off x="6096000" y="1153983"/>
            <a:ext cx="5194483" cy="5194482"/>
          </a:xfrm>
          <a:prstGeom prst="ellipse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94345" y="3637901"/>
            <a:ext cx="4394883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学会合理安排时间，提高工作效率，避免时间浪费和拖延。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4345" y="3118831"/>
            <a:ext cx="41529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时间管理</a:t>
            </a:r>
            <a:endParaRPr lang="en-US" sz="23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94345" y="5274339"/>
            <a:ext cx="4394883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学会按照计划执行任务，克服困难和干扰因素，确保任务按时完成。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94345" y="4755268"/>
            <a:ext cx="41529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计划执行</a:t>
            </a:r>
            <a:endParaRPr lang="en-US" sz="23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63829" y="3237602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AutoShape 11"/>
          <p:cNvSpPr/>
          <p:nvPr/>
        </p:nvSpPr>
        <p:spPr>
          <a:xfrm>
            <a:off x="763829" y="4874039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12" name="Group 1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3" name="AutoShape 1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4" name="AutoShape 1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5" name="AutoShape 1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6" name="AutoShape 1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3" name="TextBox 3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目标设定与时间管理技巧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62600" y="2304610"/>
            <a:ext cx="1066800" cy="106680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0"/>
            </a:scheme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2770323" y="2304610"/>
            <a:ext cx="6651353" cy="103136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5775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5775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35297" y="3578030"/>
            <a:ext cx="5724525" cy="1571625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3825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抗压能力培训方案</a:t>
            </a:r>
            <a:endParaRPr lang="en-US" sz="3825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" name="Connector 5"/>
          <p:cNvCxnSpPr/>
          <p:nvPr/>
        </p:nvCxnSpPr>
        <p:spPr>
          <a:xfrm flipV="1">
            <a:off x="6881808" y="1961467"/>
            <a:ext cx="964777" cy="686285"/>
          </a:xfrm>
          <a:prstGeom prst="line">
            <a:avLst/>
          </a:prstGeom>
          <a:ln w="19050">
            <a:solidFill>
              <a:schemeClr val="dk1"/>
            </a:solidFill>
            <a:prstDash val="solid"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 flipV="1">
            <a:off x="4377943" y="2742715"/>
            <a:ext cx="964777" cy="686285"/>
          </a:xfrm>
          <a:prstGeom prst="line">
            <a:avLst/>
          </a:prstGeom>
          <a:ln w="19050">
            <a:solidFill>
              <a:schemeClr val="dk1">
                <a:lumMod val="50000"/>
                <a:lumOff val="50000"/>
              </a:schemeClr>
            </a:solidFill>
            <a:prstDash val="solid"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589" r="16589"/>
          <a:stretch>
            <a:fillRect/>
          </a:stretch>
        </p:blipFill>
        <p:spPr>
          <a:xfrm>
            <a:off x="882858" y="1563009"/>
            <a:ext cx="2465519" cy="24598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6377" r="16377"/>
          <a:stretch>
            <a:fillRect/>
          </a:stretch>
        </p:blipFill>
        <p:spPr>
          <a:xfrm>
            <a:off x="3561054" y="1563009"/>
            <a:ext cx="2465519" cy="24598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16598" r="16598"/>
          <a:stretch>
            <a:fillRect/>
          </a:stretch>
        </p:blipFill>
        <p:spPr>
          <a:xfrm>
            <a:off x="6239251" y="1563009"/>
            <a:ext cx="2465519" cy="24598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16589" r="16589"/>
          <a:stretch>
            <a:fillRect/>
          </a:stretch>
        </p:blipFill>
        <p:spPr>
          <a:xfrm>
            <a:off x="8917448" y="1563009"/>
            <a:ext cx="2465519" cy="2459823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401243" y="3336168"/>
            <a:ext cx="1428750" cy="1428750"/>
          </a:xfrm>
          <a:prstGeom prst="rect">
            <a:avLst/>
          </a:prstGeom>
          <a:solidFill>
            <a:schemeClr val="accent1">
              <a:alpha val="7225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7" name="AutoShape 7"/>
          <p:cNvSpPr/>
          <p:nvPr/>
        </p:nvSpPr>
        <p:spPr>
          <a:xfrm>
            <a:off x="4079439" y="3336168"/>
            <a:ext cx="1428750" cy="142875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AutoShape 8"/>
          <p:cNvSpPr/>
          <p:nvPr/>
        </p:nvSpPr>
        <p:spPr>
          <a:xfrm>
            <a:off x="9466032" y="3336168"/>
            <a:ext cx="1368351" cy="1460420"/>
          </a:xfrm>
          <a:prstGeom prst="rect">
            <a:avLst/>
          </a:prstGeom>
          <a:solidFill>
            <a:schemeClr val="accent1">
              <a:lumMod val="50000"/>
              <a:alpha val="85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AutoShape 9"/>
          <p:cNvSpPr/>
          <p:nvPr/>
        </p:nvSpPr>
        <p:spPr>
          <a:xfrm>
            <a:off x="6757636" y="3336168"/>
            <a:ext cx="1428750" cy="1428750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AutoShape 10"/>
          <p:cNvSpPr/>
          <p:nvPr/>
        </p:nvSpPr>
        <p:spPr>
          <a:xfrm>
            <a:off x="907981" y="5054414"/>
            <a:ext cx="2415273" cy="999925"/>
          </a:xfrm>
          <a:prstGeom prst="rect">
            <a:avLst/>
          </a:prstGeom>
        </p:spPr>
        <p:txBody>
          <a:bodyPr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提升员工对工作压力的认知与应对能力。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3586178" y="5054414"/>
            <a:ext cx="2415273" cy="999925"/>
          </a:xfrm>
          <a:prstGeom prst="rect">
            <a:avLst/>
          </a:prstGeom>
        </p:spPr>
        <p:txBody>
          <a:bodyPr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帮助员工建立积极应对压力的心态和习惯。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264374" y="5054414"/>
            <a:ext cx="2415273" cy="999925"/>
          </a:xfrm>
          <a:prstGeom prst="rect">
            <a:avLst/>
          </a:prstGeom>
        </p:spPr>
        <p:txBody>
          <a:bodyPr wrap="square" lIns="91440" tIns="45720" rIns="91440" bIns="45720" rtlCol="0" anchor="ctr" anchorCtr="1">
            <a:noAutofit/>
          </a:bodyPr>
          <a:lstStyle/>
          <a:p>
            <a:pPr algn="ctr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增强员工自我调节和自我激励的能力。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942570" y="5054414"/>
            <a:ext cx="2415273" cy="999925"/>
          </a:xfrm>
          <a:prstGeom prst="rect">
            <a:avLst/>
          </a:prstGeom>
        </p:spPr>
        <p:txBody>
          <a:bodyPr wrap="square" lIns="91440" tIns="45720" rIns="91440" bIns="45720" rtlCol="0" anchor="t" anchorCtr="1">
            <a:noAutofit/>
          </a:bodyPr>
          <a:lstStyle/>
          <a:p>
            <a:pPr algn="ctr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提高员工对工作环境的适应性和工作效率。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1431442" y="3725383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3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11824" y="3725383"/>
            <a:ext cx="1363980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3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790020" y="3725383"/>
            <a:ext cx="1363980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3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468217" y="3725383"/>
            <a:ext cx="1363980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3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9" name="AutoShape 1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3" name="AutoShape 3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4" name="AutoShape 3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5" name="AutoShape 3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6" name="AutoShape 3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7" name="AutoShape 3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8" name="AutoShape 3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9" name="TextBox 3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培训目标与内容设计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4679004" y="2401236"/>
            <a:ext cx="2799547" cy="2789959"/>
          </a:xfrm>
          <a:prstGeom prst="rect">
            <a:avLst/>
          </a:prstGeom>
          <a:solidFill>
            <a:schemeClr val="lt1">
              <a:alpha val="51000"/>
            </a:schemeClr>
          </a:solidFill>
          <a:ln w="38100">
            <a:solidFill>
              <a:schemeClr val="accent2">
                <a:alpha val="51000"/>
              </a:schemeClr>
            </a:solidFill>
            <a:prstDash val="solid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575049" y="2110528"/>
            <a:ext cx="3324353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通过线上或线下的方式进行培训，根据企业实际情况选择合适的培训方式。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507" y="2196060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>
            <a:off x="6641641" y="2196060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21875" r="21875"/>
          <a:stretch>
            <a:fillRect/>
          </a:stretch>
        </p:blipFill>
        <p:spPr>
          <a:xfrm>
            <a:off x="4284507" y="4288263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17188" r="17188"/>
          <a:stretch>
            <a:fillRect/>
          </a:stretch>
        </p:blipFill>
        <p:spPr>
          <a:xfrm>
            <a:off x="6641641" y="4288263"/>
            <a:ext cx="1219200" cy="1219200"/>
          </a:xfrm>
          <a:prstGeom prst="roundRect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8" name="TextBox 8"/>
          <p:cNvSpPr txBox="1"/>
          <p:nvPr/>
        </p:nvSpPr>
        <p:spPr>
          <a:xfrm>
            <a:off x="653186" y="4288263"/>
            <a:ext cx="3324353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安排专业的培训师或心理咨询师进行授课和指导。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123483" y="2110528"/>
            <a:ext cx="3337912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制定详细的培训计划和时间表，确保培训的顺利进行。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191168" y="4288263"/>
            <a:ext cx="3337912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根据员工实际情况，制定个性化的培训方案和辅导计划。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培训实施方式与流程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10800000">
            <a:off x="5310197" y="3360"/>
            <a:ext cx="6881803" cy="1578837"/>
          </a:xfrm>
          <a:prstGeom prst="rtTriangl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865044" y="1413187"/>
            <a:ext cx="4847466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通过问卷调查、访谈等方式，对培训效果进行评估和反馈。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29105" y="2538726"/>
            <a:ext cx="4847466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定期进行复训和巩固训练，确保员工能够持续保持良好的抗压能力。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26223" y="1564498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AutoShape 6"/>
          <p:cNvSpPr/>
          <p:nvPr/>
        </p:nvSpPr>
        <p:spPr>
          <a:xfrm>
            <a:off x="690284" y="2690037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7" name="TextBox 7"/>
          <p:cNvSpPr txBox="1"/>
          <p:nvPr/>
        </p:nvSpPr>
        <p:spPr>
          <a:xfrm>
            <a:off x="6654250" y="1413187"/>
            <a:ext cx="4847466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根据评估结果，对培训方案进行调整和改进，提高培训效果。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515429" y="1564498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TextBox 9"/>
          <p:cNvSpPr txBox="1"/>
          <p:nvPr/>
        </p:nvSpPr>
        <p:spPr>
          <a:xfrm>
            <a:off x="6633797" y="2538726"/>
            <a:ext cx="4847466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鼓励员工积极参与培训过程，提出意见和建议，共同促进企业抗压能力水平的提升。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494977" y="2690037"/>
            <a:ext cx="138821" cy="13882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 t="7388" b="7388"/>
          <a:stretch>
            <a:fillRect/>
          </a:stretch>
        </p:blipFill>
        <p:spPr>
          <a:xfrm>
            <a:off x="454963" y="3801273"/>
            <a:ext cx="3547872" cy="22677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 t="3646" b="3646"/>
          <a:stretch>
            <a:fillRect/>
          </a:stretch>
        </p:blipFill>
        <p:spPr>
          <a:xfrm>
            <a:off x="4281896" y="3801273"/>
            <a:ext cx="3547872" cy="226771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 t="2050" b="2050"/>
          <a:stretch>
            <a:fillRect/>
          </a:stretch>
        </p:blipFill>
        <p:spPr>
          <a:xfrm>
            <a:off x="8108829" y="3801273"/>
            <a:ext cx="3547872" cy="2267712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5" name="AutoShape 15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6" name="AutoShape 16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3" name="AutoShape 33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4" name="AutoShape 34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5" name="TextBox 35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培训效果评估与持续改进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50963"/>
            <a:ext cx="2181249" cy="695773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 rot="5400000">
            <a:off x="-2669843" y="1842943"/>
            <a:ext cx="8139131" cy="387210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86000"/>
              </a:lnSpc>
            </a:pPr>
            <a:r>
              <a:rPr lang="en-US" sz="12300">
                <a:solidFill>
                  <a:srgbClr val="FFFFFF">
                    <a:alpha val="46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contents</a:t>
            </a:r>
            <a:endParaRPr lang="en-US" sz="12300">
              <a:solidFill>
                <a:srgbClr val="FFFFFF">
                  <a:alpha val="46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81249" y="2574463"/>
            <a:ext cx="3626990" cy="20726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92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en-US" sz="92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376199" y="1111423"/>
            <a:ext cx="5391267" cy="4819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抗压能力概述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心理压力分析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抗压能力提升技巧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抗压能力培训方案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150000"/>
              </a:lnSpc>
              <a:buFont typeface="Arial" panose="020B0604020202020204"/>
              <a:buChar char="•"/>
            </a:pPr>
            <a:r>
              <a:rPr lang="en-US" sz="2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案例分析与应用</a:t>
            </a:r>
            <a:endParaRPr lang="en-US" sz="2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" name="Connector 6"/>
          <p:cNvCxnSpPr/>
          <p:nvPr/>
        </p:nvCxnSpPr>
        <p:spPr>
          <a:xfrm flipH="1">
            <a:off x="5999076" y="1410844"/>
            <a:ext cx="0" cy="4034118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62600" y="2304610"/>
            <a:ext cx="1066800" cy="106680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0"/>
            </a:scheme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2770323" y="2304610"/>
            <a:ext cx="6651353" cy="103136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5775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sz="5775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35297" y="3578030"/>
            <a:ext cx="5724525" cy="1571625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3825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案例分析与应用</a:t>
            </a:r>
            <a:endParaRPr lang="en-US" sz="3825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" name="Connector 5"/>
          <p:cNvCxnSpPr/>
          <p:nvPr/>
        </p:nvCxnSpPr>
        <p:spPr>
          <a:xfrm flipV="1">
            <a:off x="6881808" y="1961467"/>
            <a:ext cx="964777" cy="686285"/>
          </a:xfrm>
          <a:prstGeom prst="line">
            <a:avLst/>
          </a:prstGeom>
          <a:ln w="19050">
            <a:solidFill>
              <a:schemeClr val="dk1"/>
            </a:solidFill>
            <a:prstDash val="solid"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 flipV="1">
            <a:off x="4377943" y="2742715"/>
            <a:ext cx="964777" cy="686285"/>
          </a:xfrm>
          <a:prstGeom prst="line">
            <a:avLst/>
          </a:prstGeom>
          <a:ln w="19050">
            <a:solidFill>
              <a:schemeClr val="dk1">
                <a:lumMod val="50000"/>
                <a:lumOff val="50000"/>
              </a:schemeClr>
            </a:solidFill>
            <a:prstDash val="solid"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6575" y="1250443"/>
            <a:ext cx="10458850" cy="243840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1300074" y="2175786"/>
            <a:ext cx="9582906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通过优化工作流程、合理分配时间和资源，职场压力可以得到有效缓解。</a:t>
            </a:r>
            <a:endParaRPr lang="en-US" sz="15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00074" y="1380567"/>
            <a:ext cx="9417017" cy="8532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1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201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66575" y="3952506"/>
            <a:ext cx="10458850" cy="24384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TextBox 6"/>
          <p:cNvSpPr txBox="1"/>
          <p:nvPr/>
        </p:nvSpPr>
        <p:spPr>
          <a:xfrm>
            <a:off x="1287882" y="4870218"/>
            <a:ext cx="9582150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快节奏的工作环境中，职场压力常常困扰着许多人。为了应对这种压力，我们可以采取一些策略，例如制定合理的工作计划、学会拒绝不必要的任务、与同事沟通协作、定期自我反思和调整等。通过这些措施，我们可以逐步提高自己的抗压能力，更好地应对职场挑战。</a:t>
            </a:r>
            <a:endParaRPr lang="en-US" sz="15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87882" y="4099383"/>
            <a:ext cx="9677400" cy="72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1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201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8" name="Connector 8"/>
          <p:cNvCxnSpPr/>
          <p:nvPr/>
        </p:nvCxnSpPr>
        <p:spPr>
          <a:xfrm>
            <a:off x="1473659" y="4829453"/>
            <a:ext cx="9220298" cy="0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ctor 9"/>
          <p:cNvCxnSpPr/>
          <p:nvPr/>
        </p:nvCxnSpPr>
        <p:spPr>
          <a:xfrm>
            <a:off x="1481378" y="2175786"/>
            <a:ext cx="9220298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solid"/>
            <a:head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Group 1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1" name="AutoShape 1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2" name="AutoShape 1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3" name="AutoShape 1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4" name="AutoShape 1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5" name="AutoShape 1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6" name="AutoShape 1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TextBox 3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案例一：职场压力应对策略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7422" y="1416260"/>
            <a:ext cx="10787368" cy="4757506"/>
          </a:xfrm>
          <a:custGeom>
            <a:avLst/>
            <a:gdLst/>
            <a:ahLst/>
            <a:cxnLst/>
            <a:rect l="l" t="t" r="r" b="b"/>
            <a:pathLst>
              <a:path w="8427632" h="3716802">
                <a:moveTo>
                  <a:pt x="0" y="0"/>
                </a:moveTo>
                <a:lnTo>
                  <a:pt x="7963031" y="0"/>
                </a:lnTo>
                <a:quadBezTo>
                  <a:pt x="8427632" y="0"/>
                  <a:pt x="8427632" y="464600"/>
                </a:quadBezTo>
                <a:lnTo>
                  <a:pt x="8427632" y="3716802"/>
                </a:lnTo>
                <a:lnTo>
                  <a:pt x="464600" y="3716802"/>
                </a:lnTo>
                <a:quadBezTo>
                  <a:pt x="0" y="3716802"/>
                  <a:pt x="0" y="3252201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cxnSp>
        <p:nvCxnSpPr>
          <p:cNvPr id="3" name="Connector 3"/>
          <p:cNvCxnSpPr/>
          <p:nvPr/>
        </p:nvCxnSpPr>
        <p:spPr>
          <a:xfrm flipH="1">
            <a:off x="6069242" y="1732467"/>
            <a:ext cx="0" cy="4116499"/>
          </a:xfrm>
          <a:prstGeom prst="line">
            <a:avLst/>
          </a:prstGeom>
          <a:ln w="9525">
            <a:solidFill>
              <a:schemeClr val="accent2">
                <a:lumMod val="20000"/>
                <a:lumOff val="80000"/>
              </a:schemeClr>
            </a:solidFill>
            <a:prstDash val="solid"/>
            <a:headEnd type="oval"/>
            <a:tailEnd type="oval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4" name="TextBox 4"/>
          <p:cNvSpPr txBox="1"/>
          <p:nvPr/>
        </p:nvSpPr>
        <p:spPr>
          <a:xfrm>
            <a:off x="1262336" y="2877196"/>
            <a:ext cx="4218426" cy="2804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通过积极的生活态度、良好的人际关系和健康的生活习惯，个人生活压力可以得到有效管理。</a:t>
            </a:r>
            <a:endParaRPr lang="en-US" sz="13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62336" y="1733458"/>
            <a:ext cx="4280121" cy="8532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1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</a:t>
            </a:r>
            <a:endParaRPr lang="en-US" sz="201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708503" y="2877196"/>
            <a:ext cx="4218426" cy="2804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对生活中的种种压力，我们可以从多个方面入手来缓解它们。首先，要保持积极乐观的心态，不轻易放弃，面对困难积极寻求解决方案。其次，要学会与家人、朋友和同事分享自己的感受和压力，不要将其埋藏在心底。此外，要养成良好的生活习惯，如保证充足的睡眠、健康的饮食和适量的运动等。最后，可以尝试通过冥想、瑜伽、音乐等方式来放松自己，缓解压力。</a:t>
            </a:r>
            <a:endParaRPr lang="en-US" sz="13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671927" y="1733458"/>
            <a:ext cx="4312633" cy="8532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1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</a:t>
            </a:r>
            <a:endParaRPr lang="en-US" sz="201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9" name="AutoShape 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0" name="AutoShape 1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1" name="AutoShape 1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2" name="AutoShape 1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3" name="AutoShape 1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4" name="AutoShape 1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5" name="AutoShape 1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6" name="AutoShape 1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TextBox 2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案例二：个人生活压力管理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0539" y="1444984"/>
            <a:ext cx="4955536" cy="4778362"/>
          </a:xfrm>
          <a:prstGeom prst="roundRect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" name="AutoShape 3"/>
          <p:cNvSpPr/>
          <p:nvPr/>
        </p:nvSpPr>
        <p:spPr>
          <a:xfrm>
            <a:off x="6324730" y="1444984"/>
            <a:ext cx="4955536" cy="477836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1302067" y="2272065"/>
            <a:ext cx="4292478" cy="31242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3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总结词：通过建立良好的团队氛围、合理的任务分配和有效的沟通机制，团队压力可以得到缓解，同时凝聚力也可以得到提升。</a:t>
            </a:r>
            <a:endParaRPr lang="en-US" sz="13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56259" y="2272065"/>
            <a:ext cx="4295775" cy="31432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135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：在高压的工作环境中，团队成员往往承受着巨大的压力。为了缓解这些压力并提升凝聚力，我们可以采取一些措施。首先，要营造一个积极向上的团队氛围，鼓励成员相互支持、合作共赢。其次，要根据每个成员的能力和特长分配任务，让合适的人做合适的事。此外，要建立有效的沟通机制，及时了解团队成员的意见和建议，以便更好地满足团队需求。通过这些措施的实施，团队成员之间的信任和合作将会得到加强，团队的整体抗压能力也将得到提升。</a:t>
            </a:r>
            <a:endParaRPr lang="en-US" sz="135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7" name="AutoShape 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8" name="AutoShape 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9" name="AutoShape 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0" name="AutoShape 1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1" name="AutoShape 1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2" name="AutoShape 1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3" name="AutoShape 1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4" name="AutoShape 1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5" name="AutoShape 1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6" name="AutoShape 1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TextBox 2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案例三：团队压力缓解与凝聚力提升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173694"/>
            <a:ext cx="3839952" cy="4684306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grpSp>
        <p:nvGrpSpPr>
          <p:cNvPr id="3" name="Group 3"/>
          <p:cNvGrpSpPr/>
          <p:nvPr/>
        </p:nvGrpSpPr>
        <p:grpSpPr>
          <a:xfrm>
            <a:off x="865802" y="2810519"/>
            <a:ext cx="3847271" cy="4047481"/>
            <a:chOff x="865802" y="2810519"/>
            <a:chExt cx="3847271" cy="4047481"/>
          </a:xfrm>
        </p:grpSpPr>
        <p:sp>
          <p:nvSpPr>
            <p:cNvPr id="4" name="Freeform 4"/>
            <p:cNvSpPr/>
            <p:nvPr/>
          </p:nvSpPr>
          <p:spPr>
            <a:xfrm>
              <a:off x="2165532" y="2928505"/>
              <a:ext cx="1195366" cy="834187"/>
            </a:xfrm>
            <a:custGeom>
              <a:avLst/>
              <a:gdLst/>
              <a:ahLst/>
              <a:cxnLst/>
              <a:rect l="l" t="t" r="r" b="b"/>
              <a:pathLst>
                <a:path w="193" h="134">
                  <a:moveTo>
                    <a:pt x="177" y="133"/>
                  </a:moveTo>
                  <a:cubicBezTo>
                    <a:pt x="193" y="58"/>
                    <a:pt x="159" y="0"/>
                    <a:pt x="97" y="0"/>
                  </a:cubicBezTo>
                  <a:cubicBezTo>
                    <a:pt x="36" y="0"/>
                    <a:pt x="0" y="61"/>
                    <a:pt x="17" y="134"/>
                  </a:cubicBezTo>
                  <a:cubicBezTo>
                    <a:pt x="177" y="133"/>
                    <a:pt x="177" y="133"/>
                    <a:pt x="177" y="133"/>
                  </a:cubicBezTo>
                </a:path>
              </a:pathLst>
            </a:custGeom>
            <a:solidFill>
              <a:srgbClr val="361A00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5" name="Freeform 5"/>
            <p:cNvSpPr/>
            <p:nvPr/>
          </p:nvSpPr>
          <p:spPr>
            <a:xfrm>
              <a:off x="2277789" y="3041376"/>
              <a:ext cx="978744" cy="1605412"/>
            </a:xfrm>
            <a:custGeom>
              <a:avLst/>
              <a:gdLst/>
              <a:ahLst/>
              <a:cxnLst/>
              <a:rect l="l" t="t" r="r" b="b"/>
              <a:pathLst>
                <a:path w="158" h="258">
                  <a:moveTo>
                    <a:pt x="16" y="157"/>
                  </a:moveTo>
                  <a:cubicBezTo>
                    <a:pt x="15" y="193"/>
                    <a:pt x="35" y="210"/>
                    <a:pt x="35" y="210"/>
                  </a:cubicBezTo>
                  <a:cubicBezTo>
                    <a:pt x="35" y="235"/>
                    <a:pt x="35" y="235"/>
                    <a:pt x="35" y="235"/>
                  </a:cubicBezTo>
                  <a:cubicBezTo>
                    <a:pt x="35" y="235"/>
                    <a:pt x="32" y="237"/>
                    <a:pt x="33" y="237"/>
                  </a:cubicBezTo>
                  <a:cubicBezTo>
                    <a:pt x="30" y="236"/>
                    <a:pt x="62" y="257"/>
                    <a:pt x="81" y="258"/>
                  </a:cubicBezTo>
                  <a:cubicBezTo>
                    <a:pt x="81" y="258"/>
                    <a:pt x="131" y="239"/>
                    <a:pt x="129" y="237"/>
                  </a:cubicBezTo>
                  <a:cubicBezTo>
                    <a:pt x="126" y="235"/>
                    <a:pt x="126" y="235"/>
                    <a:pt x="126" y="235"/>
                  </a:cubicBezTo>
                  <a:cubicBezTo>
                    <a:pt x="126" y="210"/>
                    <a:pt x="126" y="210"/>
                    <a:pt x="126" y="210"/>
                  </a:cubicBezTo>
                  <a:cubicBezTo>
                    <a:pt x="126" y="210"/>
                    <a:pt x="144" y="200"/>
                    <a:pt x="144" y="156"/>
                  </a:cubicBezTo>
                  <a:cubicBezTo>
                    <a:pt x="145" y="144"/>
                    <a:pt x="156" y="152"/>
                    <a:pt x="158" y="118"/>
                  </a:cubicBezTo>
                  <a:cubicBezTo>
                    <a:pt x="158" y="115"/>
                    <a:pt x="158" y="112"/>
                    <a:pt x="157" y="106"/>
                  </a:cubicBezTo>
                  <a:cubicBezTo>
                    <a:pt x="155" y="103"/>
                    <a:pt x="149" y="100"/>
                    <a:pt x="150" y="96"/>
                  </a:cubicBezTo>
                  <a:cubicBezTo>
                    <a:pt x="154" y="40"/>
                    <a:pt x="123" y="4"/>
                    <a:pt x="79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0"/>
                    <a:pt x="78" y="1"/>
                    <a:pt x="78" y="1"/>
                  </a:cubicBezTo>
                  <a:cubicBezTo>
                    <a:pt x="77" y="1"/>
                    <a:pt x="77" y="0"/>
                    <a:pt x="76" y="0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32" y="4"/>
                    <a:pt x="4" y="40"/>
                    <a:pt x="9" y="96"/>
                  </a:cubicBezTo>
                  <a:cubicBezTo>
                    <a:pt x="9" y="100"/>
                    <a:pt x="3" y="103"/>
                    <a:pt x="2" y="106"/>
                  </a:cubicBezTo>
                  <a:cubicBezTo>
                    <a:pt x="0" y="112"/>
                    <a:pt x="0" y="116"/>
                    <a:pt x="0" y="119"/>
                  </a:cubicBezTo>
                  <a:cubicBezTo>
                    <a:pt x="2" y="152"/>
                    <a:pt x="16" y="148"/>
                    <a:pt x="16" y="157"/>
                  </a:cubicBezTo>
                </a:path>
              </a:pathLst>
            </a:custGeom>
            <a:solidFill>
              <a:srgbClr val="EAC487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6" name="Freeform 6"/>
            <p:cNvSpPr/>
            <p:nvPr/>
          </p:nvSpPr>
          <p:spPr>
            <a:xfrm>
              <a:off x="2444772" y="4347680"/>
              <a:ext cx="686349" cy="322564"/>
            </a:xfrm>
            <a:custGeom>
              <a:avLst/>
              <a:gdLst/>
              <a:ahLst/>
              <a:cxnLst/>
              <a:rect l="l" t="t" r="r" b="b"/>
              <a:pathLst>
                <a:path w="110" h="52">
                  <a:moveTo>
                    <a:pt x="99" y="25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86" y="15"/>
                    <a:pt x="53" y="13"/>
                  </a:cubicBezTo>
                  <a:cubicBezTo>
                    <a:pt x="19" y="13"/>
                    <a:pt x="8" y="0"/>
                    <a:pt x="8" y="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2" y="31"/>
                    <a:pt x="3" y="32"/>
                  </a:cubicBezTo>
                  <a:cubicBezTo>
                    <a:pt x="0" y="31"/>
                    <a:pt x="36" y="52"/>
                    <a:pt x="55" y="52"/>
                  </a:cubicBezTo>
                  <a:cubicBezTo>
                    <a:pt x="55" y="52"/>
                    <a:pt x="111" y="52"/>
                    <a:pt x="110" y="51"/>
                  </a:cubicBezTo>
                  <a:cubicBezTo>
                    <a:pt x="99" y="25"/>
                    <a:pt x="99" y="25"/>
                    <a:pt x="99" y="25"/>
                  </a:cubicBezTo>
                </a:path>
              </a:pathLst>
            </a:custGeom>
            <a:solidFill>
              <a:srgbClr val="E0B57A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7" name="Freeform 7"/>
            <p:cNvSpPr/>
            <p:nvPr/>
          </p:nvSpPr>
          <p:spPr>
            <a:xfrm>
              <a:off x="2724188" y="2834152"/>
              <a:ext cx="600226" cy="535079"/>
            </a:xfrm>
            <a:custGeom>
              <a:avLst/>
              <a:gdLst/>
              <a:ahLst/>
              <a:cxnLst/>
              <a:rect l="l" t="t" r="r" b="b"/>
              <a:pathLst>
                <a:path w="97" h="86">
                  <a:moveTo>
                    <a:pt x="56" y="0"/>
                  </a:moveTo>
                  <a:cubicBezTo>
                    <a:pt x="49" y="0"/>
                    <a:pt x="25" y="8"/>
                    <a:pt x="14" y="11"/>
                  </a:cubicBezTo>
                  <a:cubicBezTo>
                    <a:pt x="9" y="13"/>
                    <a:pt x="5" y="14"/>
                    <a:pt x="0" y="16"/>
                  </a:cubicBezTo>
                  <a:cubicBezTo>
                    <a:pt x="2" y="16"/>
                    <a:pt x="5" y="15"/>
                    <a:pt x="7" y="15"/>
                  </a:cubicBezTo>
                  <a:cubicBezTo>
                    <a:pt x="50" y="15"/>
                    <a:pt x="80" y="43"/>
                    <a:pt x="88" y="86"/>
                  </a:cubicBezTo>
                  <a:cubicBezTo>
                    <a:pt x="90" y="74"/>
                    <a:pt x="97" y="32"/>
                    <a:pt x="94" y="22"/>
                  </a:cubicBezTo>
                  <a:cubicBezTo>
                    <a:pt x="94" y="21"/>
                    <a:pt x="94" y="21"/>
                    <a:pt x="93" y="21"/>
                  </a:cubicBezTo>
                  <a:cubicBezTo>
                    <a:pt x="92" y="21"/>
                    <a:pt x="91" y="22"/>
                    <a:pt x="89" y="23"/>
                  </a:cubicBezTo>
                  <a:cubicBezTo>
                    <a:pt x="88" y="24"/>
                    <a:pt x="86" y="25"/>
                    <a:pt x="85" y="25"/>
                  </a:cubicBezTo>
                  <a:cubicBezTo>
                    <a:pt x="85" y="25"/>
                    <a:pt x="84" y="25"/>
                    <a:pt x="84" y="24"/>
                  </a:cubicBezTo>
                  <a:cubicBezTo>
                    <a:pt x="81" y="20"/>
                    <a:pt x="80" y="9"/>
                    <a:pt x="78" y="7"/>
                  </a:cubicBezTo>
                  <a:cubicBezTo>
                    <a:pt x="78" y="6"/>
                    <a:pt x="77" y="6"/>
                    <a:pt x="77" y="6"/>
                  </a:cubicBezTo>
                  <a:cubicBezTo>
                    <a:pt x="75" y="6"/>
                    <a:pt x="73" y="8"/>
                    <a:pt x="70" y="10"/>
                  </a:cubicBezTo>
                  <a:cubicBezTo>
                    <a:pt x="68" y="11"/>
                    <a:pt x="65" y="13"/>
                    <a:pt x="63" y="13"/>
                  </a:cubicBezTo>
                  <a:cubicBezTo>
                    <a:pt x="63" y="13"/>
                    <a:pt x="63" y="13"/>
                    <a:pt x="62" y="13"/>
                  </a:cubicBezTo>
                  <a:cubicBezTo>
                    <a:pt x="57" y="11"/>
                    <a:pt x="61" y="1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B2B2B2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8" name="Freeform 8"/>
            <p:cNvSpPr/>
            <p:nvPr/>
          </p:nvSpPr>
          <p:spPr>
            <a:xfrm>
              <a:off x="2251654" y="2928505"/>
              <a:ext cx="1017859" cy="584989"/>
            </a:xfrm>
            <a:custGeom>
              <a:avLst/>
              <a:gdLst/>
              <a:ahLst/>
              <a:cxnLst/>
              <a:rect l="l" t="t" r="r" b="b"/>
              <a:pathLst>
                <a:path w="164" h="94">
                  <a:moveTo>
                    <a:pt x="83" y="0"/>
                  </a:moveTo>
                  <a:cubicBezTo>
                    <a:pt x="81" y="0"/>
                    <a:pt x="78" y="1"/>
                    <a:pt x="76" y="1"/>
                  </a:cubicBezTo>
                  <a:cubicBezTo>
                    <a:pt x="41" y="13"/>
                    <a:pt x="17" y="32"/>
                    <a:pt x="3" y="73"/>
                  </a:cubicBezTo>
                  <a:cubicBezTo>
                    <a:pt x="0" y="82"/>
                    <a:pt x="1" y="94"/>
                    <a:pt x="11" y="94"/>
                  </a:cubicBezTo>
                  <a:cubicBezTo>
                    <a:pt x="11" y="94"/>
                    <a:pt x="12" y="94"/>
                    <a:pt x="1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5" y="50"/>
                    <a:pt x="42" y="22"/>
                    <a:pt x="80" y="19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1" y="18"/>
                    <a:pt x="81" y="19"/>
                    <a:pt x="82" y="19"/>
                  </a:cubicBezTo>
                  <a:cubicBezTo>
                    <a:pt x="82" y="19"/>
                    <a:pt x="82" y="18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111" y="21"/>
                    <a:pt x="134" y="36"/>
                    <a:pt x="145" y="61"/>
                  </a:cubicBezTo>
                  <a:cubicBezTo>
                    <a:pt x="151" y="64"/>
                    <a:pt x="157" y="68"/>
                    <a:pt x="164" y="73"/>
                  </a:cubicBezTo>
                  <a:cubicBezTo>
                    <a:pt x="164" y="73"/>
                    <a:pt x="164" y="72"/>
                    <a:pt x="164" y="71"/>
                  </a:cubicBezTo>
                  <a:cubicBezTo>
                    <a:pt x="156" y="28"/>
                    <a:pt x="126" y="0"/>
                    <a:pt x="83" y="0"/>
                  </a:cubicBezTo>
                </a:path>
              </a:pathLst>
            </a:custGeom>
            <a:solidFill>
              <a:srgbClr val="261200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9" name="Freeform 9"/>
            <p:cNvSpPr/>
            <p:nvPr/>
          </p:nvSpPr>
          <p:spPr>
            <a:xfrm>
              <a:off x="2327428" y="3041376"/>
              <a:ext cx="824741" cy="472118"/>
            </a:xfrm>
            <a:custGeom>
              <a:avLst/>
              <a:gdLst/>
              <a:ahLst/>
              <a:cxnLst/>
              <a:rect l="l" t="t" r="r" b="b"/>
              <a:pathLst>
                <a:path w="133" h="76">
                  <a:moveTo>
                    <a:pt x="71" y="0"/>
                  </a:moveTo>
                  <a:cubicBezTo>
                    <a:pt x="70" y="0"/>
                    <a:pt x="70" y="1"/>
                    <a:pt x="70" y="1"/>
                  </a:cubicBezTo>
                  <a:cubicBezTo>
                    <a:pt x="69" y="1"/>
                    <a:pt x="69" y="0"/>
                    <a:pt x="68" y="0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30" y="4"/>
                    <a:pt x="3" y="32"/>
                    <a:pt x="0" y="76"/>
                  </a:cubicBezTo>
                  <a:cubicBezTo>
                    <a:pt x="48" y="71"/>
                    <a:pt x="74" y="36"/>
                    <a:pt x="108" y="36"/>
                  </a:cubicBezTo>
                  <a:cubicBezTo>
                    <a:pt x="116" y="36"/>
                    <a:pt x="124" y="38"/>
                    <a:pt x="133" y="43"/>
                  </a:cubicBezTo>
                  <a:cubicBezTo>
                    <a:pt x="122" y="18"/>
                    <a:pt x="99" y="3"/>
                    <a:pt x="71" y="1"/>
                  </a:cubicBez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A3895E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10" name="Freeform 10"/>
            <p:cNvSpPr/>
            <p:nvPr/>
          </p:nvSpPr>
          <p:spPr>
            <a:xfrm>
              <a:off x="2129048" y="2810519"/>
              <a:ext cx="1195366" cy="653240"/>
            </a:xfrm>
            <a:custGeom>
              <a:avLst/>
              <a:gdLst/>
              <a:ahLst/>
              <a:cxnLst/>
              <a:rect l="l" t="t" r="r" b="b"/>
              <a:pathLst>
                <a:path w="193" h="105">
                  <a:moveTo>
                    <a:pt x="181" y="96"/>
                  </a:moveTo>
                  <a:cubicBezTo>
                    <a:pt x="188" y="87"/>
                    <a:pt x="193" y="34"/>
                    <a:pt x="190" y="23"/>
                  </a:cubicBezTo>
                  <a:cubicBezTo>
                    <a:pt x="189" y="18"/>
                    <a:pt x="182" y="28"/>
                    <a:pt x="180" y="25"/>
                  </a:cubicBezTo>
                  <a:cubicBezTo>
                    <a:pt x="177" y="21"/>
                    <a:pt x="176" y="10"/>
                    <a:pt x="174" y="7"/>
                  </a:cubicBezTo>
                  <a:cubicBezTo>
                    <a:pt x="171" y="4"/>
                    <a:pt x="163" y="15"/>
                    <a:pt x="158" y="14"/>
                  </a:cubicBezTo>
                  <a:cubicBezTo>
                    <a:pt x="153" y="12"/>
                    <a:pt x="157" y="1"/>
                    <a:pt x="152" y="1"/>
                  </a:cubicBezTo>
                  <a:cubicBezTo>
                    <a:pt x="147" y="0"/>
                    <a:pt x="121" y="9"/>
                    <a:pt x="110" y="12"/>
                  </a:cubicBezTo>
                  <a:cubicBezTo>
                    <a:pt x="67" y="24"/>
                    <a:pt x="0" y="50"/>
                    <a:pt x="22" y="93"/>
                  </a:cubicBezTo>
                  <a:cubicBezTo>
                    <a:pt x="23" y="95"/>
                    <a:pt x="19" y="105"/>
                    <a:pt x="28" y="105"/>
                  </a:cubicBezTo>
                  <a:cubicBezTo>
                    <a:pt x="94" y="103"/>
                    <a:pt x="121" y="41"/>
                    <a:pt x="182" y="91"/>
                  </a:cubicBezTo>
                  <a:lnTo>
                    <a:pt x="181" y="96"/>
                  </a:lnTo>
                  <a:close/>
                </a:path>
              </a:pathLst>
            </a:custGeom>
            <a:solidFill>
              <a:srgbClr val="361A00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11" name="Freeform 11"/>
            <p:cNvSpPr/>
            <p:nvPr/>
          </p:nvSpPr>
          <p:spPr>
            <a:xfrm>
              <a:off x="1805431" y="4515576"/>
              <a:ext cx="1928722" cy="1159396"/>
            </a:xfrm>
            <a:custGeom>
              <a:avLst/>
              <a:gdLst/>
              <a:ahLst/>
              <a:cxnLst/>
              <a:rect l="l" t="t" r="r" b="b"/>
              <a:pathLst>
                <a:path w="311" h="186">
                  <a:moveTo>
                    <a:pt x="280" y="23"/>
                  </a:moveTo>
                  <a:cubicBezTo>
                    <a:pt x="264" y="10"/>
                    <a:pt x="246" y="4"/>
                    <a:pt x="235" y="2"/>
                  </a:cubicBezTo>
                  <a:cubicBezTo>
                    <a:pt x="154" y="9"/>
                    <a:pt x="154" y="9"/>
                    <a:pt x="154" y="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1" y="3"/>
                    <a:pt x="45" y="11"/>
                    <a:pt x="31" y="23"/>
                  </a:cubicBezTo>
                  <a:cubicBezTo>
                    <a:pt x="17" y="33"/>
                    <a:pt x="7" y="47"/>
                    <a:pt x="0" y="63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11" y="186"/>
                    <a:pt x="311" y="186"/>
                    <a:pt x="311" y="186"/>
                  </a:cubicBezTo>
                  <a:cubicBezTo>
                    <a:pt x="311" y="63"/>
                    <a:pt x="311" y="63"/>
                    <a:pt x="311" y="63"/>
                  </a:cubicBezTo>
                  <a:cubicBezTo>
                    <a:pt x="304" y="47"/>
                    <a:pt x="294" y="33"/>
                    <a:pt x="280" y="2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12" name="Freeform 12"/>
            <p:cNvSpPr/>
            <p:nvPr/>
          </p:nvSpPr>
          <p:spPr>
            <a:xfrm>
              <a:off x="2499673" y="4352794"/>
              <a:ext cx="7893" cy="0"/>
            </a:xfrm>
            <a:custGeom>
              <a:avLst/>
              <a:gdLst/>
              <a:ahLst/>
              <a:cxnLst/>
              <a:rect l="l" t="t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9C7E55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13" name="Freeform 13"/>
            <p:cNvSpPr/>
            <p:nvPr/>
          </p:nvSpPr>
          <p:spPr>
            <a:xfrm>
              <a:off x="2531070" y="4360731"/>
              <a:ext cx="514104" cy="68252"/>
            </a:xfrm>
            <a:custGeom>
              <a:avLst/>
              <a:gdLst/>
              <a:ahLst/>
              <a:cxnLst/>
              <a:rect l="l" t="t" r="r" b="b"/>
              <a:pathLst>
                <a:path w="83" h="11">
                  <a:moveTo>
                    <a:pt x="69" y="7"/>
                  </a:moveTo>
                  <a:cubicBezTo>
                    <a:pt x="63" y="9"/>
                    <a:pt x="53" y="11"/>
                    <a:pt x="39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6" y="11"/>
                    <a:pt x="35" y="11"/>
                  </a:cubicBezTo>
                  <a:cubicBezTo>
                    <a:pt x="36" y="11"/>
                    <a:pt x="38" y="11"/>
                    <a:pt x="39" y="11"/>
                  </a:cubicBezTo>
                  <a:cubicBezTo>
                    <a:pt x="41" y="11"/>
                    <a:pt x="42" y="11"/>
                    <a:pt x="44" y="11"/>
                  </a:cubicBezTo>
                  <a:cubicBezTo>
                    <a:pt x="55" y="11"/>
                    <a:pt x="63" y="9"/>
                    <a:pt x="69" y="7"/>
                  </a:cubicBezTo>
                  <a:moveTo>
                    <a:pt x="0" y="2"/>
                  </a:moveTo>
                  <a:cubicBezTo>
                    <a:pt x="4" y="4"/>
                    <a:pt x="9" y="6"/>
                    <a:pt x="15" y="8"/>
                  </a:cubicBezTo>
                  <a:cubicBezTo>
                    <a:pt x="9" y="6"/>
                    <a:pt x="4" y="4"/>
                    <a:pt x="0" y="2"/>
                  </a:cubicBezTo>
                  <a:moveTo>
                    <a:pt x="83" y="0"/>
                  </a:moveTo>
                  <a:cubicBezTo>
                    <a:pt x="82" y="0"/>
                    <a:pt x="81" y="1"/>
                    <a:pt x="80" y="2"/>
                  </a:cubicBezTo>
                  <a:cubicBezTo>
                    <a:pt x="80" y="2"/>
                    <a:pt x="80" y="1"/>
                    <a:pt x="81" y="1"/>
                  </a:cubicBezTo>
                  <a:cubicBezTo>
                    <a:pt x="82" y="0"/>
                    <a:pt x="83" y="0"/>
                    <a:pt x="83" y="0"/>
                  </a:cubicBezTo>
                </a:path>
              </a:pathLst>
            </a:custGeom>
            <a:solidFill>
              <a:srgbClr val="A3895E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14" name="Freeform 14"/>
            <p:cNvSpPr/>
            <p:nvPr/>
          </p:nvSpPr>
          <p:spPr>
            <a:xfrm>
              <a:off x="2507566" y="4352794"/>
              <a:ext cx="524628" cy="131212"/>
            </a:xfrm>
            <a:custGeom>
              <a:avLst/>
              <a:gdLst/>
              <a:ahLst/>
              <a:cxnLst/>
              <a:rect l="l" t="t" r="r" b="b"/>
              <a:pathLst>
                <a:path w="85" h="21">
                  <a:moveTo>
                    <a:pt x="0" y="0"/>
                  </a:moveTo>
                  <a:cubicBezTo>
                    <a:pt x="5" y="5"/>
                    <a:pt x="10" y="20"/>
                    <a:pt x="36" y="21"/>
                  </a:cubicBezTo>
                  <a:cubicBezTo>
                    <a:pt x="36" y="21"/>
                    <a:pt x="37" y="21"/>
                    <a:pt x="37" y="21"/>
                  </a:cubicBezTo>
                  <a:cubicBezTo>
                    <a:pt x="60" y="21"/>
                    <a:pt x="79" y="7"/>
                    <a:pt x="85" y="2"/>
                  </a:cubicBezTo>
                  <a:cubicBezTo>
                    <a:pt x="84" y="2"/>
                    <a:pt x="84" y="3"/>
                    <a:pt x="84" y="3"/>
                  </a:cubicBezTo>
                  <a:cubicBezTo>
                    <a:pt x="81" y="5"/>
                    <a:pt x="78" y="6"/>
                    <a:pt x="73" y="8"/>
                  </a:cubicBezTo>
                  <a:cubicBezTo>
                    <a:pt x="67" y="10"/>
                    <a:pt x="59" y="12"/>
                    <a:pt x="48" y="12"/>
                  </a:cubicBezTo>
                  <a:cubicBezTo>
                    <a:pt x="46" y="12"/>
                    <a:pt x="45" y="12"/>
                    <a:pt x="43" y="12"/>
                  </a:cubicBezTo>
                  <a:cubicBezTo>
                    <a:pt x="42" y="12"/>
                    <a:pt x="40" y="12"/>
                    <a:pt x="39" y="12"/>
                  </a:cubicBezTo>
                  <a:cubicBezTo>
                    <a:pt x="31" y="11"/>
                    <a:pt x="25" y="10"/>
                    <a:pt x="19" y="9"/>
                  </a:cubicBezTo>
                  <a:cubicBezTo>
                    <a:pt x="13" y="7"/>
                    <a:pt x="8" y="5"/>
                    <a:pt x="4" y="3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9C7E55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15" name="Freeform 15"/>
            <p:cNvSpPr/>
            <p:nvPr/>
          </p:nvSpPr>
          <p:spPr>
            <a:xfrm>
              <a:off x="3058153" y="4392123"/>
              <a:ext cx="80860" cy="81302"/>
            </a:xfrm>
            <a:custGeom>
              <a:avLst/>
              <a:gdLst/>
              <a:ahLst/>
              <a:cxnLst/>
              <a:rect l="l" t="t" r="r" b="b"/>
              <a:pathLst>
                <a:path w="31" h="31">
                  <a:moveTo>
                    <a:pt x="0" y="31"/>
                  </a:moveTo>
                  <a:lnTo>
                    <a:pt x="17" y="21"/>
                  </a:lnTo>
                  <a:lnTo>
                    <a:pt x="31" y="9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706F6F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16" name="Freeform 16"/>
            <p:cNvSpPr/>
            <p:nvPr/>
          </p:nvSpPr>
          <p:spPr>
            <a:xfrm>
              <a:off x="2413550" y="4392123"/>
              <a:ext cx="80860" cy="81302"/>
            </a:xfrm>
            <a:custGeom>
              <a:avLst/>
              <a:gdLst/>
              <a:ahLst/>
              <a:cxnLst/>
              <a:rect l="l" t="t" r="r" b="b"/>
              <a:pathLst>
                <a:path w="31" h="31">
                  <a:moveTo>
                    <a:pt x="31" y="0"/>
                  </a:moveTo>
                  <a:lnTo>
                    <a:pt x="0" y="7"/>
                  </a:lnTo>
                  <a:lnTo>
                    <a:pt x="31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706F6F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17" name="Freeform 17"/>
            <p:cNvSpPr/>
            <p:nvPr/>
          </p:nvSpPr>
          <p:spPr>
            <a:xfrm>
              <a:off x="1447786" y="4510285"/>
              <a:ext cx="2693475" cy="2339779"/>
            </a:xfrm>
            <a:custGeom>
              <a:avLst/>
              <a:gdLst/>
              <a:ahLst/>
              <a:cxnLst/>
              <a:rect l="l" t="t" r="r" b="b"/>
              <a:pathLst>
                <a:path w="435" h="376">
                  <a:moveTo>
                    <a:pt x="403" y="38"/>
                  </a:moveTo>
                  <a:cubicBezTo>
                    <a:pt x="390" y="26"/>
                    <a:pt x="339" y="11"/>
                    <a:pt x="317" y="8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41" y="119"/>
                    <a:pt x="241" y="119"/>
                    <a:pt x="241" y="119"/>
                  </a:cubicBezTo>
                  <a:cubicBezTo>
                    <a:pt x="192" y="119"/>
                    <a:pt x="192" y="119"/>
                    <a:pt x="192" y="119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93" y="11"/>
                    <a:pt x="44" y="27"/>
                    <a:pt x="31" y="38"/>
                  </a:cubicBezTo>
                  <a:cubicBezTo>
                    <a:pt x="17" y="48"/>
                    <a:pt x="0" y="292"/>
                    <a:pt x="0" y="308"/>
                  </a:cubicBezTo>
                  <a:cubicBezTo>
                    <a:pt x="44" y="376"/>
                    <a:pt x="44" y="376"/>
                    <a:pt x="44" y="376"/>
                  </a:cubicBezTo>
                  <a:cubicBezTo>
                    <a:pt x="397" y="375"/>
                    <a:pt x="397" y="375"/>
                    <a:pt x="397" y="375"/>
                  </a:cubicBezTo>
                  <a:cubicBezTo>
                    <a:pt x="435" y="308"/>
                    <a:pt x="435" y="308"/>
                    <a:pt x="435" y="308"/>
                  </a:cubicBezTo>
                  <a:cubicBezTo>
                    <a:pt x="435" y="290"/>
                    <a:pt x="418" y="48"/>
                    <a:pt x="403" y="38"/>
                  </a:cubicBezTo>
                </a:path>
              </a:pathLst>
            </a:custGeom>
            <a:solidFill>
              <a:srgbClr val="3B3633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18" name="Freeform 18"/>
            <p:cNvSpPr/>
            <p:nvPr/>
          </p:nvSpPr>
          <p:spPr>
            <a:xfrm>
              <a:off x="2846794" y="4583651"/>
              <a:ext cx="125237" cy="634723"/>
            </a:xfrm>
            <a:custGeom>
              <a:avLst/>
              <a:gdLst/>
              <a:ahLst/>
              <a:cxnLst/>
              <a:rect l="l" t="t" r="r" b="b"/>
              <a:pathLst>
                <a:path w="20" h="102">
                  <a:moveTo>
                    <a:pt x="8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1"/>
                    <a:pt x="8" y="0"/>
                  </a:cubicBezTo>
                </a:path>
              </a:pathLst>
            </a:custGeom>
            <a:solidFill>
              <a:srgbClr val="B2B2B2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19" name="Freeform 19"/>
            <p:cNvSpPr/>
            <p:nvPr/>
          </p:nvSpPr>
          <p:spPr>
            <a:xfrm>
              <a:off x="2797155" y="5176576"/>
              <a:ext cx="273978" cy="957463"/>
            </a:xfrm>
            <a:custGeom>
              <a:avLst/>
              <a:gdLst/>
              <a:ahLst/>
              <a:cxnLst/>
              <a:rect l="l" t="t" r="r" b="b"/>
              <a:pathLst>
                <a:path w="105" h="365">
                  <a:moveTo>
                    <a:pt x="67" y="0"/>
                  </a:moveTo>
                  <a:lnTo>
                    <a:pt x="60" y="16"/>
                  </a:lnTo>
                  <a:lnTo>
                    <a:pt x="88" y="142"/>
                  </a:lnTo>
                  <a:lnTo>
                    <a:pt x="0" y="360"/>
                  </a:lnTo>
                  <a:lnTo>
                    <a:pt x="3" y="365"/>
                  </a:lnTo>
                  <a:lnTo>
                    <a:pt x="105" y="14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92624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20" name="Freeform 20"/>
            <p:cNvSpPr/>
            <p:nvPr/>
          </p:nvSpPr>
          <p:spPr>
            <a:xfrm>
              <a:off x="2797155" y="5176576"/>
              <a:ext cx="273978" cy="957463"/>
            </a:xfrm>
            <a:custGeom>
              <a:avLst/>
              <a:gdLst/>
              <a:ahLst/>
              <a:cxnLst/>
              <a:rect l="l" t="t" r="r" b="b"/>
              <a:pathLst>
                <a:path w="105" h="365">
                  <a:moveTo>
                    <a:pt x="67" y="0"/>
                  </a:moveTo>
                  <a:lnTo>
                    <a:pt x="60" y="16"/>
                  </a:lnTo>
                  <a:lnTo>
                    <a:pt x="88" y="142"/>
                  </a:lnTo>
                  <a:lnTo>
                    <a:pt x="0" y="360"/>
                  </a:lnTo>
                  <a:lnTo>
                    <a:pt x="3" y="365"/>
                  </a:lnTo>
                  <a:lnTo>
                    <a:pt x="105" y="147"/>
                  </a:lnTo>
                  <a:lnTo>
                    <a:pt x="67" y="0"/>
                  </a:lnTo>
                </a:path>
              </a:pathLst>
            </a:custGeom>
          </p:spPr>
          <p:txBody>
            <a:bodyPr/>
            <a:lstStyle/>
            <a:p/>
          </p:txBody>
        </p:sp>
        <p:sp>
          <p:nvSpPr>
            <p:cNvPr id="21" name="Freeform 21"/>
            <p:cNvSpPr/>
            <p:nvPr/>
          </p:nvSpPr>
          <p:spPr>
            <a:xfrm>
              <a:off x="2525808" y="4533917"/>
              <a:ext cx="501124" cy="1600122"/>
            </a:xfrm>
            <a:custGeom>
              <a:avLst/>
              <a:gdLst/>
              <a:ahLst/>
              <a:cxnLst/>
              <a:rect l="l" t="t" r="r" b="b"/>
              <a:pathLst>
                <a:path w="81" h="257">
                  <a:moveTo>
                    <a:pt x="52" y="34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52" y="4"/>
                    <a:pt x="39" y="4"/>
                  </a:cubicBezTo>
                  <a:cubicBezTo>
                    <a:pt x="28" y="4"/>
                    <a:pt x="14" y="0"/>
                    <a:pt x="14" y="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43" y="257"/>
                    <a:pt x="43" y="257"/>
                    <a:pt x="43" y="257"/>
                  </a:cubicBezTo>
                  <a:cubicBezTo>
                    <a:pt x="81" y="163"/>
                    <a:pt x="81" y="163"/>
                    <a:pt x="81" y="163"/>
                  </a:cubicBezTo>
                  <a:cubicBezTo>
                    <a:pt x="52" y="34"/>
                    <a:pt x="52" y="34"/>
                    <a:pt x="52" y="34"/>
                  </a:cubicBezTo>
                </a:path>
              </a:pathLst>
            </a:custGeom>
            <a:solidFill>
              <a:schemeClr val="accent1">
                <a:lumMod val="60000"/>
                <a:lumOff val="40000"/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Freeform 22"/>
            <p:cNvSpPr/>
            <p:nvPr/>
          </p:nvSpPr>
          <p:spPr>
            <a:xfrm>
              <a:off x="2698053" y="4746256"/>
              <a:ext cx="148741" cy="44619"/>
            </a:xfrm>
            <a:custGeom>
              <a:avLst/>
              <a:gdLst/>
              <a:ahLst/>
              <a:cxnLst/>
              <a:rect l="l" t="t" r="r" b="b"/>
              <a:pathLst>
                <a:path w="24" h="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7"/>
                    <a:pt x="9" y="7"/>
                  </a:cubicBezTo>
                  <a:cubicBezTo>
                    <a:pt x="17" y="7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19" y="2"/>
                    <a:pt x="12" y="2"/>
                  </a:cubicBezTo>
                  <a:cubicBezTo>
                    <a:pt x="4" y="2"/>
                    <a:pt x="0" y="0"/>
                    <a:pt x="0" y="0"/>
                  </a:cubicBezTo>
                </a:path>
              </a:pathLst>
            </a:custGeom>
            <a:solidFill>
              <a:srgbClr val="A54828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23" name="Freeform 23"/>
            <p:cNvSpPr/>
            <p:nvPr/>
          </p:nvSpPr>
          <p:spPr>
            <a:xfrm>
              <a:off x="2301293" y="4515576"/>
              <a:ext cx="174876" cy="18342"/>
            </a:xfrm>
            <a:custGeom>
              <a:avLst/>
              <a:gdLst/>
              <a:ahLst/>
              <a:cxnLst/>
              <a:rect l="l" t="t" r="r" b="b"/>
              <a:pathLst>
                <a:path w="28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2"/>
                    <a:pt x="28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B2B2B2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24" name="Freeform 24"/>
            <p:cNvSpPr/>
            <p:nvPr/>
          </p:nvSpPr>
          <p:spPr>
            <a:xfrm>
              <a:off x="2468276" y="4528626"/>
              <a:ext cx="148741" cy="23632"/>
            </a:xfrm>
            <a:custGeom>
              <a:avLst/>
              <a:gdLst/>
              <a:ahLst/>
              <a:cxnLst/>
              <a:rect l="l" t="t" r="r" b="b"/>
              <a:pathLst>
                <a:path w="24" h="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9C7E55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25" name="Freeform 25"/>
            <p:cNvSpPr/>
            <p:nvPr/>
          </p:nvSpPr>
          <p:spPr>
            <a:xfrm>
              <a:off x="2301293" y="4515576"/>
              <a:ext cx="336772" cy="417093"/>
            </a:xfrm>
            <a:custGeom>
              <a:avLst/>
              <a:gdLst/>
              <a:ahLst/>
              <a:cxnLst/>
              <a:rect l="l" t="t" r="r" b="b"/>
              <a:pathLst>
                <a:path w="54" h="6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7" y="52"/>
                    <a:pt x="49" y="28"/>
                    <a:pt x="54" y="1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26" name="Freeform 26"/>
            <p:cNvSpPr/>
            <p:nvPr/>
          </p:nvSpPr>
          <p:spPr>
            <a:xfrm>
              <a:off x="2296031" y="4515576"/>
              <a:ext cx="5262" cy="0"/>
            </a:xfrm>
            <a:custGeom>
              <a:avLst/>
              <a:gdLst/>
              <a:ahLst/>
              <a:cxnLst/>
              <a:rect l="l" t="t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2B2B2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27" name="Freeform 27"/>
            <p:cNvSpPr/>
            <p:nvPr/>
          </p:nvSpPr>
          <p:spPr>
            <a:xfrm>
              <a:off x="2638065" y="4541677"/>
              <a:ext cx="23504" cy="5291"/>
            </a:xfrm>
            <a:custGeom>
              <a:avLst/>
              <a:gdLst/>
              <a:ahLst/>
              <a:cxnLst/>
              <a:rect l="l" t="t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2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C7E55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28" name="Freeform 28"/>
            <p:cNvSpPr/>
            <p:nvPr/>
          </p:nvSpPr>
          <p:spPr>
            <a:xfrm>
              <a:off x="2296031" y="4515576"/>
              <a:ext cx="193118" cy="480054"/>
            </a:xfrm>
            <a:custGeom>
              <a:avLst/>
              <a:gdLst/>
              <a:ahLst/>
              <a:cxnLst/>
              <a:rect l="l" t="t" r="r" b="b"/>
              <a:pathLst>
                <a:path w="31" h="77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6" y="77"/>
                    <a:pt x="28" y="73"/>
                    <a:pt x="31" y="67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92624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29" name="Freeform 29"/>
            <p:cNvSpPr/>
            <p:nvPr/>
          </p:nvSpPr>
          <p:spPr>
            <a:xfrm>
              <a:off x="2611930" y="4541677"/>
              <a:ext cx="49639" cy="60315"/>
            </a:xfrm>
            <a:custGeom>
              <a:avLst/>
              <a:gdLst/>
              <a:ahLst/>
              <a:cxnLst/>
              <a:rect l="l" t="t" r="r" b="b"/>
              <a:pathLst>
                <a:path w="8" h="10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6"/>
                    <a:pt x="7" y="2"/>
                    <a:pt x="8" y="1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54124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30" name="Freeform 30"/>
            <p:cNvSpPr/>
            <p:nvPr/>
          </p:nvSpPr>
          <p:spPr>
            <a:xfrm>
              <a:off x="2283051" y="4410641"/>
              <a:ext cx="360101" cy="485345"/>
            </a:xfrm>
            <a:custGeom>
              <a:avLst/>
              <a:gdLst/>
              <a:ahLst/>
              <a:cxnLst/>
              <a:rect l="l" t="t" r="r" b="b"/>
              <a:pathLst>
                <a:path w="57" h="78">
                  <a:moveTo>
                    <a:pt x="27" y="78"/>
                  </a:moveTo>
                  <a:cubicBezTo>
                    <a:pt x="27" y="78"/>
                    <a:pt x="58" y="22"/>
                    <a:pt x="58" y="21"/>
                  </a:cubicBezTo>
                  <a:cubicBezTo>
                    <a:pt x="54" y="20"/>
                    <a:pt x="47" y="19"/>
                    <a:pt x="37" y="12"/>
                  </a:cubicBezTo>
                  <a:cubicBezTo>
                    <a:pt x="29" y="7"/>
                    <a:pt x="21" y="0"/>
                    <a:pt x="21" y="0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7"/>
                    <a:pt x="27" y="78"/>
                    <a:pt x="27" y="78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31" name="Freeform 31"/>
            <p:cNvSpPr/>
            <p:nvPr/>
          </p:nvSpPr>
          <p:spPr>
            <a:xfrm>
              <a:off x="3071309" y="4515576"/>
              <a:ext cx="172245" cy="26278"/>
            </a:xfrm>
            <a:custGeom>
              <a:avLst/>
              <a:gdLst/>
              <a:ahLst/>
              <a:cxnLst/>
              <a:rect l="l" t="t" r="r" b="b"/>
              <a:pathLst>
                <a:path w="28" h="4">
                  <a:moveTo>
                    <a:pt x="28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8" y="0"/>
                    <a:pt x="28" y="0"/>
                  </a:cubicBezTo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B2B2B2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32" name="Freeform 32"/>
            <p:cNvSpPr/>
            <p:nvPr/>
          </p:nvSpPr>
          <p:spPr>
            <a:xfrm>
              <a:off x="2909413" y="4528626"/>
              <a:ext cx="166983" cy="23632"/>
            </a:xfrm>
            <a:custGeom>
              <a:avLst/>
              <a:gdLst/>
              <a:ahLst/>
              <a:cxnLst/>
              <a:rect l="l" t="t" r="r" b="b"/>
              <a:pathLst>
                <a:path w="27" h="4">
                  <a:moveTo>
                    <a:pt x="26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9C7E55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33" name="Freeform 33"/>
            <p:cNvSpPr/>
            <p:nvPr/>
          </p:nvSpPr>
          <p:spPr>
            <a:xfrm>
              <a:off x="2909413" y="4528626"/>
              <a:ext cx="334141" cy="367183"/>
            </a:xfrm>
            <a:custGeom>
              <a:avLst/>
              <a:gdLst/>
              <a:ahLst/>
              <a:cxnLst/>
              <a:rect l="l" t="t" r="r" b="b"/>
              <a:pathLst>
                <a:path w="54" h="59">
                  <a:moveTo>
                    <a:pt x="54" y="0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23"/>
                    <a:pt x="20" y="44"/>
                    <a:pt x="29" y="59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1"/>
                    <a:pt x="53" y="1"/>
                    <a:pt x="54" y="0"/>
                  </a:cubicBezTo>
                </a:path>
              </a:pathLst>
            </a:custGeom>
            <a:solidFill>
              <a:srgbClr val="B2B2B2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34" name="Freeform 34"/>
            <p:cNvSpPr/>
            <p:nvPr/>
          </p:nvSpPr>
          <p:spPr>
            <a:xfrm>
              <a:off x="2883277" y="4541677"/>
              <a:ext cx="12980" cy="0"/>
            </a:xfrm>
            <a:custGeom>
              <a:avLst/>
              <a:gdLst/>
              <a:ahLst/>
              <a:cxnLst/>
              <a:rect l="l" t="t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rgbClr val="9C7E55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35" name="Freeform 35"/>
            <p:cNvSpPr/>
            <p:nvPr/>
          </p:nvSpPr>
          <p:spPr>
            <a:xfrm>
              <a:off x="3089550" y="4541677"/>
              <a:ext cx="148741" cy="459067"/>
            </a:xfrm>
            <a:custGeom>
              <a:avLst/>
              <a:gdLst/>
              <a:ahLst/>
              <a:cxnLst/>
              <a:rect l="l" t="t" r="r" b="b"/>
              <a:pathLst>
                <a:path w="24" h="74">
                  <a:moveTo>
                    <a:pt x="24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6" y="67"/>
                    <a:pt x="10" y="74"/>
                    <a:pt x="10" y="74"/>
                  </a:cubicBezTo>
                  <a:cubicBezTo>
                    <a:pt x="10" y="74"/>
                    <a:pt x="21" y="15"/>
                    <a:pt x="24" y="0"/>
                  </a:cubicBezTo>
                </a:path>
              </a:pathLst>
            </a:custGeom>
            <a:solidFill>
              <a:srgbClr val="292624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36" name="Freeform 36"/>
            <p:cNvSpPr/>
            <p:nvPr/>
          </p:nvSpPr>
          <p:spPr>
            <a:xfrm>
              <a:off x="2909413" y="4546968"/>
              <a:ext cx="18242" cy="13051"/>
            </a:xfrm>
            <a:custGeom>
              <a:avLst/>
              <a:gdLst/>
              <a:ahLst/>
              <a:cxnLst/>
              <a:rect l="l" t="t" r="r" b="b"/>
              <a:pathLst>
                <a:path w="3" h="2">
                  <a:moveTo>
                    <a:pt x="3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6D583B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37" name="Freeform 37"/>
            <p:cNvSpPr/>
            <p:nvPr/>
          </p:nvSpPr>
          <p:spPr>
            <a:xfrm>
              <a:off x="2896433" y="4552259"/>
              <a:ext cx="26135" cy="44619"/>
            </a:xfrm>
            <a:custGeom>
              <a:avLst/>
              <a:gdLst/>
              <a:ahLst/>
              <a:cxnLst/>
              <a:rect l="l" t="t" r="r" b="b"/>
              <a:pathLst>
                <a:path w="4" h="7">
                  <a:moveTo>
                    <a:pt x="4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C7C7C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38" name="Freeform 38"/>
            <p:cNvSpPr/>
            <p:nvPr/>
          </p:nvSpPr>
          <p:spPr>
            <a:xfrm>
              <a:off x="2872929" y="4541677"/>
              <a:ext cx="41746" cy="41974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4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954124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39" name="Freeform 39"/>
            <p:cNvSpPr/>
            <p:nvPr/>
          </p:nvSpPr>
          <p:spPr>
            <a:xfrm>
              <a:off x="2891171" y="4415755"/>
              <a:ext cx="365363" cy="480054"/>
            </a:xfrm>
            <a:custGeom>
              <a:avLst/>
              <a:gdLst/>
              <a:ahLst/>
              <a:cxnLst/>
              <a:rect l="l" t="t" r="r" b="b"/>
              <a:pathLst>
                <a:path w="59" h="77">
                  <a:moveTo>
                    <a:pt x="42" y="77"/>
                  </a:moveTo>
                  <a:cubicBezTo>
                    <a:pt x="42" y="77"/>
                    <a:pt x="59" y="15"/>
                    <a:pt x="58" y="15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34" y="5"/>
                    <a:pt x="27" y="9"/>
                  </a:cubicBezTo>
                  <a:cubicBezTo>
                    <a:pt x="25" y="11"/>
                    <a:pt x="5" y="19"/>
                    <a:pt x="2" y="20"/>
                  </a:cubicBezTo>
                  <a:cubicBezTo>
                    <a:pt x="1" y="20"/>
                    <a:pt x="0" y="20"/>
                    <a:pt x="0" y="20"/>
                  </a:cubicBezTo>
                  <a:cubicBezTo>
                    <a:pt x="3" y="24"/>
                    <a:pt x="42" y="77"/>
                    <a:pt x="42" y="7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40" name="Freeform 40"/>
            <p:cNvSpPr/>
            <p:nvPr/>
          </p:nvSpPr>
          <p:spPr>
            <a:xfrm>
              <a:off x="2309186" y="3631479"/>
              <a:ext cx="947347" cy="49910"/>
            </a:xfrm>
            <a:custGeom>
              <a:avLst/>
              <a:gdLst/>
              <a:ahLst/>
              <a:cxnLst/>
              <a:rect l="l" t="t" r="r" b="b"/>
              <a:pathLst>
                <a:path w="153" h="8">
                  <a:moveTo>
                    <a:pt x="4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5"/>
                    <a:pt x="4" y="3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moveTo>
                    <a:pt x="149" y="0"/>
                  </a:moveTo>
                  <a:cubicBezTo>
                    <a:pt x="149" y="0"/>
                    <a:pt x="148" y="0"/>
                    <a:pt x="148" y="0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4" y="4"/>
                    <a:pt x="147" y="6"/>
                    <a:pt x="149" y="8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52" y="6"/>
                    <a:pt x="153" y="4"/>
                    <a:pt x="153" y="2"/>
                  </a:cubicBezTo>
                  <a:cubicBezTo>
                    <a:pt x="152" y="1"/>
                    <a:pt x="151" y="0"/>
                    <a:pt x="149" y="0"/>
                  </a:cubicBezTo>
                </a:path>
              </a:pathLst>
            </a:custGeom>
            <a:solidFill>
              <a:srgbClr val="261200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41" name="Freeform 41"/>
            <p:cNvSpPr/>
            <p:nvPr/>
          </p:nvSpPr>
          <p:spPr>
            <a:xfrm>
              <a:off x="2314273" y="3594796"/>
              <a:ext cx="916125" cy="236147"/>
            </a:xfrm>
            <a:custGeom>
              <a:avLst/>
              <a:gdLst/>
              <a:ahLst/>
              <a:cxnLst/>
              <a:rect l="l" t="t" r="r" b="b"/>
              <a:pathLst>
                <a:path w="148" h="38">
                  <a:moveTo>
                    <a:pt x="27" y="33"/>
                  </a:moveTo>
                  <a:cubicBezTo>
                    <a:pt x="21" y="33"/>
                    <a:pt x="17" y="29"/>
                    <a:pt x="17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9"/>
                    <a:pt x="21" y="5"/>
                    <a:pt x="27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8" y="5"/>
                    <a:pt x="62" y="9"/>
                    <a:pt x="62" y="15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29"/>
                    <a:pt x="58" y="33"/>
                    <a:pt x="52" y="33"/>
                  </a:cubicBezTo>
                  <a:cubicBezTo>
                    <a:pt x="27" y="33"/>
                    <a:pt x="27" y="33"/>
                    <a:pt x="27" y="33"/>
                  </a:cubicBezTo>
                  <a:moveTo>
                    <a:pt x="98" y="33"/>
                  </a:moveTo>
                  <a:cubicBezTo>
                    <a:pt x="93" y="33"/>
                    <a:pt x="88" y="29"/>
                    <a:pt x="88" y="23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9"/>
                    <a:pt x="93" y="5"/>
                    <a:pt x="98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9" y="5"/>
                    <a:pt x="134" y="9"/>
                    <a:pt x="134" y="15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9"/>
                    <a:pt x="129" y="33"/>
                    <a:pt x="124" y="33"/>
                  </a:cubicBezTo>
                  <a:cubicBezTo>
                    <a:pt x="98" y="33"/>
                    <a:pt x="98" y="33"/>
                    <a:pt x="98" y="33"/>
                  </a:cubicBezTo>
                  <a:moveTo>
                    <a:pt x="124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0" y="0"/>
                    <a:pt x="84" y="6"/>
                    <a:pt x="8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8" y="14"/>
                    <a:pt x="68" y="14"/>
                    <a:pt x="67" y="14"/>
                  </a:cubicBezTo>
                  <a:cubicBezTo>
                    <a:pt x="67" y="6"/>
                    <a:pt x="60" y="0"/>
                    <a:pt x="5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1" y="0"/>
                    <a:pt x="15" y="4"/>
                    <a:pt x="13" y="9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9"/>
                    <a:pt x="1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31"/>
                    <a:pt x="19" y="38"/>
                    <a:pt x="27" y="38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61" y="38"/>
                    <a:pt x="67" y="31"/>
                    <a:pt x="67" y="23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8" y="21"/>
                    <a:pt x="68" y="21"/>
                    <a:pt x="69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31"/>
                    <a:pt x="90" y="38"/>
                    <a:pt x="98" y="38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32" y="38"/>
                    <a:pt x="139" y="31"/>
                    <a:pt x="139" y="23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6" y="12"/>
                    <a:pt x="143" y="10"/>
                    <a:pt x="144" y="7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5" y="4"/>
                    <a:pt x="130" y="0"/>
                    <a:pt x="124" y="0"/>
                  </a:cubicBezTo>
                </a:path>
              </a:pathLst>
            </a:custGeom>
            <a:solidFill>
              <a:srgbClr val="A3895E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42" name="Freeform 42"/>
            <p:cNvSpPr/>
            <p:nvPr/>
          </p:nvSpPr>
          <p:spPr>
            <a:xfrm>
              <a:off x="2290944" y="3576454"/>
              <a:ext cx="952609" cy="254489"/>
            </a:xfrm>
            <a:custGeom>
              <a:avLst/>
              <a:gdLst/>
              <a:ahLst/>
              <a:cxnLst/>
              <a:rect l="l" t="t" r="r" b="b"/>
              <a:pathLst>
                <a:path w="154" h="41">
                  <a:moveTo>
                    <a:pt x="153" y="9"/>
                  </a:moveTo>
                  <a:cubicBezTo>
                    <a:pt x="153" y="7"/>
                    <a:pt x="150" y="6"/>
                    <a:pt x="148" y="7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37" y="5"/>
                    <a:pt x="132" y="0"/>
                    <a:pt x="12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2" y="0"/>
                    <a:pt x="86" y="7"/>
                    <a:pt x="85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0" y="15"/>
                    <a:pt x="70" y="15"/>
                    <a:pt x="69" y="15"/>
                  </a:cubicBezTo>
                  <a:cubicBezTo>
                    <a:pt x="69" y="7"/>
                    <a:pt x="62" y="0"/>
                    <a:pt x="5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2" y="0"/>
                    <a:pt x="17" y="5"/>
                    <a:pt x="15" y="1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7"/>
                    <a:pt x="1" y="8"/>
                    <a:pt x="1" y="10"/>
                  </a:cubicBezTo>
                  <a:cubicBezTo>
                    <a:pt x="0" y="12"/>
                    <a:pt x="1" y="15"/>
                    <a:pt x="3" y="1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4"/>
                    <a:pt x="20" y="41"/>
                    <a:pt x="29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62" y="41"/>
                    <a:pt x="69" y="34"/>
                    <a:pt x="69" y="25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0" y="23"/>
                    <a:pt x="70" y="23"/>
                    <a:pt x="71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34"/>
                    <a:pt x="92" y="41"/>
                    <a:pt x="100" y="41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34" y="41"/>
                    <a:pt x="141" y="34"/>
                    <a:pt x="141" y="25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3" y="13"/>
                    <a:pt x="154" y="11"/>
                    <a:pt x="153" y="9"/>
                  </a:cubicBezTo>
                  <a:close/>
                  <a:moveTo>
                    <a:pt x="64" y="25"/>
                  </a:moveTo>
                  <a:cubicBezTo>
                    <a:pt x="64" y="31"/>
                    <a:pt x="59" y="35"/>
                    <a:pt x="54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3" y="35"/>
                    <a:pt x="19" y="31"/>
                    <a:pt x="19" y="2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0"/>
                    <a:pt x="23" y="6"/>
                    <a:pt x="29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9" y="6"/>
                    <a:pt x="64" y="10"/>
                    <a:pt x="64" y="16"/>
                  </a:cubicBezTo>
                  <a:lnTo>
                    <a:pt x="64" y="25"/>
                  </a:lnTo>
                  <a:close/>
                  <a:moveTo>
                    <a:pt x="135" y="25"/>
                  </a:moveTo>
                  <a:cubicBezTo>
                    <a:pt x="135" y="31"/>
                    <a:pt x="131" y="35"/>
                    <a:pt x="125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5" y="35"/>
                    <a:pt x="90" y="31"/>
                    <a:pt x="90" y="25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0"/>
                    <a:pt x="95" y="6"/>
                    <a:pt x="100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31" y="6"/>
                    <a:pt x="135" y="10"/>
                    <a:pt x="135" y="16"/>
                  </a:cubicBezTo>
                  <a:lnTo>
                    <a:pt x="135" y="25"/>
                  </a:lnTo>
                  <a:close/>
                </a:path>
              </a:pathLst>
            </a:custGeom>
            <a:solidFill>
              <a:srgbClr val="3B3633">
                <a:alpha val="100000"/>
              </a:srgbClr>
            </a:solidFill>
          </p:spPr>
          <p:txBody>
            <a:bodyPr/>
            <a:lstStyle/>
            <a:p/>
          </p:txBody>
        </p:sp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0398" y="5158235"/>
              <a:ext cx="464640" cy="430144"/>
            </a:xfrm>
            <a:prstGeom prst="rect">
              <a:avLst/>
            </a:prstGeom>
          </p:spPr>
        </p:pic>
        <p:sp>
          <p:nvSpPr>
            <p:cNvPr id="44" name="Freeform 44"/>
            <p:cNvSpPr/>
            <p:nvPr/>
          </p:nvSpPr>
          <p:spPr>
            <a:xfrm>
              <a:off x="3280037" y="5032313"/>
              <a:ext cx="378518" cy="162605"/>
            </a:xfrm>
            <a:custGeom>
              <a:avLst/>
              <a:gdLst/>
              <a:ahLst/>
              <a:cxnLst/>
              <a:rect l="l" t="t" r="r" b="b"/>
              <a:pathLst>
                <a:path w="145" h="62">
                  <a:moveTo>
                    <a:pt x="145" y="62"/>
                  </a:moveTo>
                  <a:lnTo>
                    <a:pt x="60" y="0"/>
                  </a:lnTo>
                  <a:lnTo>
                    <a:pt x="0" y="62"/>
                  </a:lnTo>
                  <a:lnTo>
                    <a:pt x="145" y="62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45" name="Freeform 45"/>
            <p:cNvSpPr/>
            <p:nvPr/>
          </p:nvSpPr>
          <p:spPr>
            <a:xfrm>
              <a:off x="3280037" y="5032313"/>
              <a:ext cx="378518" cy="162605"/>
            </a:xfrm>
            <a:custGeom>
              <a:avLst/>
              <a:gdLst/>
              <a:ahLst/>
              <a:cxnLst/>
              <a:rect l="l" t="t" r="r" b="b"/>
              <a:pathLst>
                <a:path w="145" h="62">
                  <a:moveTo>
                    <a:pt x="145" y="62"/>
                  </a:moveTo>
                  <a:lnTo>
                    <a:pt x="60" y="0"/>
                  </a:lnTo>
                  <a:lnTo>
                    <a:pt x="0" y="62"/>
                  </a:lnTo>
                  <a:lnTo>
                    <a:pt x="145" y="62"/>
                  </a:lnTo>
                </a:path>
              </a:pathLst>
            </a:custGeom>
          </p:spPr>
          <p:txBody>
            <a:bodyPr/>
            <a:lstStyle/>
            <a:p/>
          </p:txBody>
        </p:sp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9164" y="5087337"/>
              <a:ext cx="425350" cy="131212"/>
            </a:xfrm>
            <a:prstGeom prst="rect">
              <a:avLst/>
            </a:prstGeom>
          </p:spPr>
        </p:pic>
        <p:sp>
          <p:nvSpPr>
            <p:cNvPr id="47" name="AutoShape 47"/>
            <p:cNvSpPr/>
            <p:nvPr/>
          </p:nvSpPr>
          <p:spPr>
            <a:xfrm>
              <a:off x="3256533" y="5194917"/>
              <a:ext cx="415001" cy="4991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48" name="Freeform 48"/>
            <p:cNvSpPr/>
            <p:nvPr/>
          </p:nvSpPr>
          <p:spPr>
            <a:xfrm>
              <a:off x="2184300" y="5567568"/>
              <a:ext cx="2528773" cy="1281614"/>
            </a:xfrm>
            <a:custGeom>
              <a:avLst/>
              <a:gdLst/>
              <a:ahLst/>
              <a:cxnLst/>
              <a:rect l="l" t="t" r="r" b="b"/>
              <a:pathLst>
                <a:path w="408" h="206">
                  <a:moveTo>
                    <a:pt x="407" y="183"/>
                  </a:moveTo>
                  <a:cubicBezTo>
                    <a:pt x="376" y="183"/>
                    <a:pt x="376" y="183"/>
                    <a:pt x="376" y="183"/>
                  </a:cubicBezTo>
                  <a:cubicBezTo>
                    <a:pt x="376" y="20"/>
                    <a:pt x="376" y="20"/>
                    <a:pt x="376" y="20"/>
                  </a:cubicBezTo>
                  <a:cubicBezTo>
                    <a:pt x="376" y="9"/>
                    <a:pt x="366" y="0"/>
                    <a:pt x="3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1" y="0"/>
                    <a:pt x="30" y="9"/>
                    <a:pt x="30" y="20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1" y="183"/>
                    <a:pt x="1" y="183"/>
                    <a:pt x="1" y="183"/>
                  </a:cubicBezTo>
                  <a:cubicBezTo>
                    <a:pt x="0" y="205"/>
                    <a:pt x="18" y="206"/>
                    <a:pt x="18" y="206"/>
                  </a:cubicBezTo>
                  <a:cubicBezTo>
                    <a:pt x="389" y="206"/>
                    <a:pt x="389" y="206"/>
                    <a:pt x="389" y="206"/>
                  </a:cubicBezTo>
                  <a:cubicBezTo>
                    <a:pt x="389" y="206"/>
                    <a:pt x="408" y="205"/>
                    <a:pt x="407" y="183"/>
                  </a:cubicBezTo>
                  <a:close/>
                </a:path>
              </a:pathLst>
            </a:custGeom>
            <a:solidFill>
              <a:srgbClr val="C1C0C0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49" name="Freeform 49"/>
            <p:cNvSpPr/>
            <p:nvPr/>
          </p:nvSpPr>
          <p:spPr>
            <a:xfrm>
              <a:off x="2580533" y="6278302"/>
              <a:ext cx="600226" cy="579698"/>
            </a:xfrm>
            <a:custGeom>
              <a:avLst/>
              <a:gdLst/>
              <a:ahLst/>
              <a:cxnLst/>
              <a:rect l="l" t="t" r="r" b="b"/>
              <a:pathLst>
                <a:path w="97" h="93">
                  <a:moveTo>
                    <a:pt x="78" y="12"/>
                  </a:moveTo>
                  <a:cubicBezTo>
                    <a:pt x="76" y="12"/>
                    <a:pt x="74" y="12"/>
                    <a:pt x="73" y="11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3"/>
                    <a:pt x="70" y="0"/>
                    <a:pt x="6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0"/>
                    <a:pt x="4" y="93"/>
                    <a:pt x="7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0" y="93"/>
                    <a:pt x="73" y="90"/>
                    <a:pt x="73" y="8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4" y="73"/>
                    <a:pt x="76" y="73"/>
                    <a:pt x="78" y="73"/>
                  </a:cubicBezTo>
                  <a:cubicBezTo>
                    <a:pt x="89" y="73"/>
                    <a:pt x="97" y="62"/>
                    <a:pt x="97" y="50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7" y="23"/>
                    <a:pt x="89" y="12"/>
                    <a:pt x="78" y="12"/>
                  </a:cubicBezTo>
                  <a:close/>
                  <a:moveTo>
                    <a:pt x="88" y="45"/>
                  </a:moveTo>
                  <a:cubicBezTo>
                    <a:pt x="88" y="53"/>
                    <a:pt x="84" y="56"/>
                    <a:pt x="78" y="56"/>
                  </a:cubicBezTo>
                  <a:cubicBezTo>
                    <a:pt x="73" y="56"/>
                    <a:pt x="71" y="53"/>
                    <a:pt x="71" y="45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0"/>
                    <a:pt x="74" y="26"/>
                    <a:pt x="79" y="26"/>
                  </a:cubicBezTo>
                  <a:cubicBezTo>
                    <a:pt x="84" y="26"/>
                    <a:pt x="88" y="30"/>
                    <a:pt x="88" y="37"/>
                  </a:cubicBezTo>
                  <a:lnTo>
                    <a:pt x="88" y="45"/>
                  </a:lnTo>
                  <a:close/>
                </a:path>
              </a:pathLst>
            </a:custGeom>
            <a:solidFill>
              <a:srgbClr val="FFFEFE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50" name="Freeform 50"/>
            <p:cNvSpPr/>
            <p:nvPr/>
          </p:nvSpPr>
          <p:spPr>
            <a:xfrm>
              <a:off x="2544050" y="5703719"/>
              <a:ext cx="446398" cy="516737"/>
            </a:xfrm>
            <a:custGeom>
              <a:avLst/>
              <a:gdLst/>
              <a:ahLst/>
              <a:cxnLst/>
              <a:rect l="l" t="t" r="r" b="b"/>
              <a:pathLst>
                <a:path w="72" h="83">
                  <a:moveTo>
                    <a:pt x="46" y="83"/>
                  </a:moveTo>
                  <a:cubicBezTo>
                    <a:pt x="46" y="83"/>
                    <a:pt x="0" y="54"/>
                    <a:pt x="27" y="34"/>
                  </a:cubicBezTo>
                  <a:cubicBezTo>
                    <a:pt x="45" y="21"/>
                    <a:pt x="49" y="19"/>
                    <a:pt x="45" y="1"/>
                  </a:cubicBezTo>
                  <a:cubicBezTo>
                    <a:pt x="45" y="0"/>
                    <a:pt x="72" y="25"/>
                    <a:pt x="47" y="41"/>
                  </a:cubicBezTo>
                  <a:cubicBezTo>
                    <a:pt x="22" y="58"/>
                    <a:pt x="43" y="78"/>
                    <a:pt x="46" y="83"/>
                  </a:cubicBezTo>
                  <a:close/>
                </a:path>
              </a:pathLst>
            </a:custGeom>
            <a:solidFill>
              <a:srgbClr val="FFFEFE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51" name="Freeform 51"/>
            <p:cNvSpPr/>
            <p:nvPr/>
          </p:nvSpPr>
          <p:spPr>
            <a:xfrm>
              <a:off x="2724188" y="5861209"/>
              <a:ext cx="266260" cy="354133"/>
            </a:xfrm>
            <a:custGeom>
              <a:avLst/>
              <a:gdLst/>
              <a:ahLst/>
              <a:cxnLst/>
              <a:rect l="l" t="t" r="r" b="b"/>
              <a:pathLst>
                <a:path w="43" h="57">
                  <a:moveTo>
                    <a:pt x="21" y="57"/>
                  </a:moveTo>
                  <a:cubicBezTo>
                    <a:pt x="21" y="57"/>
                    <a:pt x="0" y="40"/>
                    <a:pt x="16" y="26"/>
                  </a:cubicBezTo>
                  <a:cubicBezTo>
                    <a:pt x="27" y="17"/>
                    <a:pt x="34" y="13"/>
                    <a:pt x="32" y="0"/>
                  </a:cubicBezTo>
                  <a:cubicBezTo>
                    <a:pt x="32" y="0"/>
                    <a:pt x="43" y="20"/>
                    <a:pt x="28" y="31"/>
                  </a:cubicBezTo>
                  <a:cubicBezTo>
                    <a:pt x="13" y="42"/>
                    <a:pt x="20" y="54"/>
                    <a:pt x="21" y="57"/>
                  </a:cubicBezTo>
                  <a:close/>
                </a:path>
              </a:pathLst>
            </a:custGeom>
            <a:solidFill>
              <a:schemeClr val="lt1">
                <a:alpha val="100000"/>
              </a:schemeClr>
            </a:solidFill>
          </p:spPr>
          <p:style>
            <a:lnRef idx="0">
              <a:schemeClr val="lt1"/>
            </a:lnRef>
            <a:fillRef idx="1">
              <a:schemeClr val="lt1"/>
            </a:fillRef>
            <a:effectRef idx="0">
              <a:schemeClr val="l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52" name="Freeform 52"/>
            <p:cNvSpPr/>
            <p:nvPr/>
          </p:nvSpPr>
          <p:spPr>
            <a:xfrm>
              <a:off x="897199" y="5580443"/>
              <a:ext cx="1051887" cy="1269621"/>
            </a:xfrm>
            <a:custGeom>
              <a:avLst/>
              <a:gdLst/>
              <a:ahLst/>
              <a:cxnLst/>
              <a:rect l="l" t="t" r="r" b="b"/>
              <a:pathLst>
                <a:path w="170" h="204">
                  <a:moveTo>
                    <a:pt x="170" y="184"/>
                  </a:moveTo>
                  <a:cubicBezTo>
                    <a:pt x="170" y="195"/>
                    <a:pt x="160" y="204"/>
                    <a:pt x="149" y="204"/>
                  </a:cubicBezTo>
                  <a:cubicBezTo>
                    <a:pt x="21" y="204"/>
                    <a:pt x="21" y="204"/>
                    <a:pt x="21" y="204"/>
                  </a:cubicBezTo>
                  <a:cubicBezTo>
                    <a:pt x="10" y="204"/>
                    <a:pt x="0" y="195"/>
                    <a:pt x="0" y="18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60" y="0"/>
                    <a:pt x="170" y="9"/>
                    <a:pt x="170" y="20"/>
                  </a:cubicBezTo>
                  <a:lnTo>
                    <a:pt x="170" y="184"/>
                  </a:lnTo>
                  <a:close/>
                </a:path>
              </a:pathLst>
            </a:custGeom>
            <a:solidFill>
              <a:srgbClr val="3B3633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53" name="Freeform 53"/>
            <p:cNvSpPr/>
            <p:nvPr/>
          </p:nvSpPr>
          <p:spPr>
            <a:xfrm>
              <a:off x="902286" y="5543759"/>
              <a:ext cx="1028383" cy="1274912"/>
            </a:xfrm>
            <a:custGeom>
              <a:avLst/>
              <a:gdLst/>
              <a:ahLst/>
              <a:cxnLst/>
              <a:rect l="l" t="t" r="r" b="b"/>
              <a:pathLst>
                <a:path w="166" h="205">
                  <a:moveTo>
                    <a:pt x="166" y="184"/>
                  </a:moveTo>
                  <a:cubicBezTo>
                    <a:pt x="166" y="196"/>
                    <a:pt x="157" y="205"/>
                    <a:pt x="145" y="205"/>
                  </a:cubicBezTo>
                  <a:cubicBezTo>
                    <a:pt x="21" y="205"/>
                    <a:pt x="21" y="205"/>
                    <a:pt x="21" y="205"/>
                  </a:cubicBezTo>
                  <a:cubicBezTo>
                    <a:pt x="9" y="205"/>
                    <a:pt x="0" y="196"/>
                    <a:pt x="0" y="184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57" y="0"/>
                    <a:pt x="166" y="10"/>
                    <a:pt x="166" y="21"/>
                  </a:cubicBezTo>
                  <a:lnTo>
                    <a:pt x="166" y="1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54" name="Freeform 54"/>
            <p:cNvSpPr/>
            <p:nvPr/>
          </p:nvSpPr>
          <p:spPr>
            <a:xfrm>
              <a:off x="1539171" y="5685377"/>
              <a:ext cx="224515" cy="94353"/>
            </a:xfrm>
            <a:custGeom>
              <a:avLst/>
              <a:gdLst/>
              <a:ahLst/>
              <a:cxnLst/>
              <a:rect l="l" t="t" r="r" b="b"/>
              <a:pathLst>
                <a:path w="36" h="15">
                  <a:moveTo>
                    <a:pt x="1" y="6"/>
                  </a:moveTo>
                  <a:cubicBezTo>
                    <a:pt x="1" y="3"/>
                    <a:pt x="3" y="0"/>
                    <a:pt x="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5" y="3"/>
                    <a:pt x="36" y="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FFA52B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55" name="Freeform 55"/>
            <p:cNvSpPr/>
            <p:nvPr/>
          </p:nvSpPr>
          <p:spPr>
            <a:xfrm>
              <a:off x="1539171" y="6401578"/>
              <a:ext cx="224515" cy="180946"/>
            </a:xfrm>
            <a:custGeom>
              <a:avLst/>
              <a:gdLst/>
              <a:ahLst/>
              <a:cxnLst/>
              <a:rect l="l" t="t" r="r" b="b"/>
              <a:pathLst>
                <a:path w="36" h="28">
                  <a:moveTo>
                    <a:pt x="36" y="0"/>
                  </a:moveTo>
                  <a:cubicBezTo>
                    <a:pt x="24" y="29"/>
                    <a:pt x="24" y="29"/>
                    <a:pt x="24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56" name="Freeform 56"/>
            <p:cNvSpPr/>
            <p:nvPr/>
          </p:nvSpPr>
          <p:spPr>
            <a:xfrm>
              <a:off x="1539171" y="5779907"/>
              <a:ext cx="224515" cy="689924"/>
            </a:xfrm>
            <a:custGeom>
              <a:avLst/>
              <a:gdLst/>
              <a:ahLst/>
              <a:cxnLst/>
              <a:rect l="l" t="t" r="r" b="b"/>
              <a:pathLst>
                <a:path w="36" h="110">
                  <a:moveTo>
                    <a:pt x="0" y="9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6" y="99"/>
                    <a:pt x="36" y="99"/>
                    <a:pt x="36" y="99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6" y="100"/>
                    <a:pt x="35" y="102"/>
                    <a:pt x="33" y="107"/>
                  </a:cubicBezTo>
                  <a:cubicBezTo>
                    <a:pt x="31" y="111"/>
                    <a:pt x="30" y="101"/>
                    <a:pt x="30" y="101"/>
                  </a:cubicBezTo>
                  <a:cubicBezTo>
                    <a:pt x="30" y="101"/>
                    <a:pt x="25" y="108"/>
                    <a:pt x="22" y="108"/>
                  </a:cubicBezTo>
                  <a:cubicBezTo>
                    <a:pt x="19" y="108"/>
                    <a:pt x="14" y="102"/>
                    <a:pt x="14" y="102"/>
                  </a:cubicBezTo>
                  <a:cubicBezTo>
                    <a:pt x="14" y="102"/>
                    <a:pt x="9" y="111"/>
                    <a:pt x="6" y="110"/>
                  </a:cubicBezTo>
                  <a:cubicBezTo>
                    <a:pt x="3" y="108"/>
                    <a:pt x="0" y="104"/>
                    <a:pt x="0" y="10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99"/>
                    <a:pt x="0" y="99"/>
                    <a:pt x="0" y="99"/>
                  </a:cubicBezTo>
                  <a:lnTo>
                    <a:pt x="0" y="94"/>
                  </a:lnTo>
                  <a:close/>
                </a:path>
              </a:pathLst>
            </a:custGeom>
            <a:solidFill>
              <a:schemeClr val="accent1">
                <a:lumMod val="50000"/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57" name="Freeform 57"/>
            <p:cNvSpPr/>
            <p:nvPr/>
          </p:nvSpPr>
          <p:spPr>
            <a:xfrm>
              <a:off x="1614945" y="6577233"/>
              <a:ext cx="73143" cy="91884"/>
            </a:xfrm>
            <a:custGeom>
              <a:avLst/>
              <a:gdLst/>
              <a:ahLst/>
              <a:cxnLst/>
              <a:rect l="l" t="t" r="r" b="b"/>
              <a:pathLst>
                <a:path w="12" h="15">
                  <a:moveTo>
                    <a:pt x="12" y="0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0"/>
                    <a:pt x="12" y="0"/>
                  </a:cubicBezTo>
                  <a:close/>
                </a:path>
              </a:pathLst>
            </a:custGeom>
            <a:solidFill>
              <a:srgbClr val="3B3633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58" name="Freeform 58"/>
            <p:cNvSpPr/>
            <p:nvPr/>
          </p:nvSpPr>
          <p:spPr>
            <a:xfrm>
              <a:off x="876326" y="5979194"/>
              <a:ext cx="1067497" cy="81302"/>
            </a:xfrm>
            <a:custGeom>
              <a:avLst/>
              <a:gdLst/>
              <a:ahLst/>
              <a:cxnLst/>
              <a:rect l="l" t="t" r="r" b="b"/>
              <a:pathLst>
                <a:path w="172" h="13">
                  <a:moveTo>
                    <a:pt x="172" y="6"/>
                  </a:moveTo>
                  <a:cubicBezTo>
                    <a:pt x="172" y="9"/>
                    <a:pt x="170" y="12"/>
                    <a:pt x="167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7"/>
                  </a:cubicBezTo>
                  <a:cubicBezTo>
                    <a:pt x="0" y="4"/>
                    <a:pt x="2" y="1"/>
                    <a:pt x="4" y="1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70" y="0"/>
                    <a:pt x="172" y="2"/>
                    <a:pt x="172" y="6"/>
                  </a:cubicBezTo>
                  <a:close/>
                </a:path>
              </a:pathLst>
            </a:custGeom>
            <a:solidFill>
              <a:srgbClr val="3B3633">
                <a:alpha val="100000"/>
              </a:srgbClr>
            </a:solidFill>
          </p:spPr>
          <p:txBody>
            <a:bodyPr/>
            <a:lstStyle/>
            <a:p/>
          </p:txBody>
        </p:sp>
        <p:sp>
          <p:nvSpPr>
            <p:cNvPr id="59" name="Freeform 59"/>
            <p:cNvSpPr/>
            <p:nvPr/>
          </p:nvSpPr>
          <p:spPr>
            <a:xfrm>
              <a:off x="865802" y="5960852"/>
              <a:ext cx="1101350" cy="55025"/>
            </a:xfrm>
            <a:custGeom>
              <a:avLst/>
              <a:gdLst/>
              <a:ahLst/>
              <a:cxnLst/>
              <a:rect l="l" t="t" r="r" b="b"/>
              <a:pathLst>
                <a:path w="178" h="9">
                  <a:moveTo>
                    <a:pt x="178" y="5"/>
                  </a:moveTo>
                  <a:cubicBezTo>
                    <a:pt x="178" y="7"/>
                    <a:pt x="176" y="9"/>
                    <a:pt x="173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6" y="0"/>
                    <a:pt x="178" y="2"/>
                    <a:pt x="178" y="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</p:spPr>
          <p:txBody>
            <a:bodyPr/>
            <a:lstStyle/>
            <a:p/>
          </p:txBody>
        </p:sp>
      </p:grpSp>
      <p:grpSp>
        <p:nvGrpSpPr>
          <p:cNvPr id="60" name="Group 6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61" name="AutoShape 6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62" name="AutoShape 6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63" name="AutoShape 6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64" name="AutoShape 6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65" name="AutoShape 6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66" name="AutoShape 6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67" name="AutoShape 6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68" name="AutoShape 6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69" name="AutoShape 6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70" name="AutoShape 7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71" name="AutoShape 7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72" name="AutoShape 7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73" name="AutoShape 7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74" name="AutoShape 7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75" name="AutoShape 7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76" name="AutoShape 7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77" name="AutoShape 7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78" name="AutoShape 7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79" name="AutoShape 7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80" name="AutoShape 8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81" name="TextBox 8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案例四：学生抗压能力培养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2" name="TextBox 82"/>
          <p:cNvSpPr txBox="1"/>
          <p:nvPr/>
        </p:nvSpPr>
        <p:spPr>
          <a:xfrm>
            <a:off x="4959831" y="1714627"/>
            <a:ext cx="6500165" cy="3960345"/>
          </a:xfrm>
          <a:prstGeom prst="rect">
            <a:avLst/>
          </a:prstGeom>
        </p:spPr>
        <p:txBody>
          <a:bodyPr wrap="square" lIns="95250" tIns="95250" rIns="47625" bIns="95250" rtlCol="0" anchor="t" anchorCtr="0">
            <a:noAutofit/>
          </a:bodyPr>
          <a:lstStyle/>
          <a:p>
            <a:pPr marL="203200" lvl="0" indent="-203200">
              <a:lnSpc>
                <a:spcPct val="77000"/>
              </a:lnSpc>
              <a:buFont typeface="Arial" panose="020B0604020202020204"/>
              <a:buChar char="•"/>
            </a:pPr>
            <a:r>
              <a:rPr lang="en-US" sz="1425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总结词：通过积极的心理暗示、良好的时间管理和健康的生活习惯的培养，学生的抗压能力可以得到有效提升。</a:t>
            </a:r>
            <a:endParaRPr lang="en-US" sz="1425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>
              <a:lnSpc>
                <a:spcPct val="77000"/>
              </a:lnSpc>
              <a:buFont typeface="Arial" panose="020B0604020202020204"/>
              <a:buChar char="•"/>
            </a:pPr>
            <a:r>
              <a:rPr lang="en-US" sz="1425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细描述：学生时期是人生中重要的阶段之一，面临着来自学业、社交和家庭等多方面的压力。为了提高学生的抗压能力，我们可以从多个方面入手。首先，要培养他们积极的心态和乐观的态度，面对困难时能够保持冷静并积极寻找解决方案。其次，要教会他们如何合理规划时间和管理自己的学习任务，以免因为时间不足或任务过重而产生焦虑和压力。此外，要注重培养他们的健康生活习惯，如保证充足的睡眠、均衡的饮食和适量的运动等。最后，可以鼓励他们多参加一些课外活动或社交场合，以拓展自己的人脉和增强自信心。通过这些措施的实施，学生的抗压能力将得到有效提升，为未来的学习和生活奠定坚实的基础。</a:t>
            </a:r>
            <a:endParaRPr lang="en-US" sz="1425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33908" y="2419067"/>
            <a:ext cx="8524185" cy="11811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7650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感谢您的观看</a:t>
            </a:r>
            <a:endParaRPr lang="en-US" sz="7650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81637" y="3688916"/>
            <a:ext cx="3028725" cy="42900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3075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3075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62600" y="2304610"/>
            <a:ext cx="1066800" cy="106680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0"/>
            </a:scheme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2770323" y="2304610"/>
            <a:ext cx="6651353" cy="103136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5775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5775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35297" y="3578030"/>
            <a:ext cx="5724525" cy="1571625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3825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抗压能力概述</a:t>
            </a:r>
            <a:endParaRPr lang="en-US" sz="3825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" name="Connector 5"/>
          <p:cNvCxnSpPr/>
          <p:nvPr/>
        </p:nvCxnSpPr>
        <p:spPr>
          <a:xfrm flipV="1">
            <a:off x="6881808" y="1961467"/>
            <a:ext cx="964777" cy="686285"/>
          </a:xfrm>
          <a:prstGeom prst="line">
            <a:avLst/>
          </a:prstGeom>
          <a:ln w="19050">
            <a:solidFill>
              <a:schemeClr val="dk1"/>
            </a:solidFill>
            <a:prstDash val="solid"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 flipV="1">
            <a:off x="4377943" y="2742715"/>
            <a:ext cx="964777" cy="686285"/>
          </a:xfrm>
          <a:prstGeom prst="line">
            <a:avLst/>
          </a:prstGeom>
          <a:ln w="19050">
            <a:solidFill>
              <a:schemeClr val="dk1">
                <a:lumMod val="50000"/>
                <a:lumOff val="50000"/>
              </a:schemeClr>
            </a:solidFill>
            <a:prstDash val="solid"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3829" y="1414808"/>
            <a:ext cx="6734175" cy="8858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定义</a:t>
            </a:r>
            <a:endParaRPr lang="en-US" sz="23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3829" y="2093647"/>
            <a:ext cx="67341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抗压能力是个体在面对压力和逆境时，能够积极应对和适应的能力。这种能力是可以通过学习和实践来提高的。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9593" y="3949139"/>
            <a:ext cx="6524625" cy="8858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重要性</a:t>
            </a:r>
            <a:endParaRPr lang="en-US" sz="23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9593" y="4645945"/>
            <a:ext cx="68103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在现代社会，压力无处不在，抗压能力对于个人的心理健康和职业成功至关重要。具备良好抗压能力的人能够更好地应对挑战，保持心态平和，提高工作效率。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84406" y="5955116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7" name="AutoShape 7"/>
          <p:cNvSpPr/>
          <p:nvPr/>
        </p:nvSpPr>
        <p:spPr>
          <a:xfrm>
            <a:off x="831494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AutoShape 8"/>
          <p:cNvSpPr/>
          <p:nvPr/>
        </p:nvSpPr>
        <p:spPr>
          <a:xfrm>
            <a:off x="1514246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cxnSp>
        <p:nvCxnSpPr>
          <p:cNvPr id="9" name="Connector 9"/>
          <p:cNvCxnSpPr/>
          <p:nvPr/>
        </p:nvCxnSpPr>
        <p:spPr>
          <a:xfrm>
            <a:off x="1585874" y="6029346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70000"/>
          </a:blip>
          <a:srcRect l="21875" r="21875"/>
          <a:stretch>
            <a:fillRect/>
          </a:stretch>
        </p:blipFill>
        <p:spPr>
          <a:xfrm>
            <a:off x="7803289" y="1299241"/>
            <a:ext cx="3679824" cy="4906431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52680" y="3629459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2" name="AutoShape 12"/>
          <p:cNvSpPr/>
          <p:nvPr/>
        </p:nvSpPr>
        <p:spPr>
          <a:xfrm>
            <a:off x="799768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3" name="AutoShape 13"/>
          <p:cNvSpPr/>
          <p:nvPr/>
        </p:nvSpPr>
        <p:spPr>
          <a:xfrm>
            <a:off x="1482520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cxnSp>
        <p:nvCxnSpPr>
          <p:cNvPr id="14" name="Connector 14"/>
          <p:cNvCxnSpPr/>
          <p:nvPr/>
        </p:nvCxnSpPr>
        <p:spPr>
          <a:xfrm>
            <a:off x="1554148" y="3703689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5" name="Group 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定义与重要性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3227" y="1168478"/>
            <a:ext cx="455409" cy="2069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428750" y="0"/>
                </a:lnTo>
                <a:lnTo>
                  <a:pt x="1905000" y="1905000"/>
                </a:lnTo>
                <a:lnTo>
                  <a:pt x="476250" y="19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" name="AutoShape 3"/>
          <p:cNvSpPr/>
          <p:nvPr/>
        </p:nvSpPr>
        <p:spPr>
          <a:xfrm>
            <a:off x="472404" y="1375400"/>
            <a:ext cx="11247191" cy="4699510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5566" b="5566"/>
          <a:stretch>
            <a:fillRect/>
          </a:stretch>
        </p:blipFill>
        <p:spPr>
          <a:xfrm>
            <a:off x="740688" y="1168478"/>
            <a:ext cx="3679824" cy="4906431"/>
          </a:xfrm>
          <a:prstGeom prst="parallelogram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2499430" y="6236295"/>
            <a:ext cx="9220165" cy="6734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AutoShape 6"/>
          <p:cNvSpPr/>
          <p:nvPr/>
        </p:nvSpPr>
        <p:spPr>
          <a:xfrm>
            <a:off x="483810" y="6236295"/>
            <a:ext cx="740059" cy="6734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7" name="AutoShape 7"/>
          <p:cNvSpPr/>
          <p:nvPr/>
        </p:nvSpPr>
        <p:spPr>
          <a:xfrm>
            <a:off x="1375876" y="6200641"/>
            <a:ext cx="158719" cy="15871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AutoShape 8"/>
          <p:cNvSpPr/>
          <p:nvPr/>
        </p:nvSpPr>
        <p:spPr>
          <a:xfrm>
            <a:off x="1607200" y="6207253"/>
            <a:ext cx="147382" cy="147382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AutoShape 9"/>
          <p:cNvSpPr/>
          <p:nvPr/>
        </p:nvSpPr>
        <p:spPr>
          <a:xfrm>
            <a:off x="1827186" y="6213864"/>
            <a:ext cx="136045" cy="13604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AutoShape 10"/>
          <p:cNvSpPr/>
          <p:nvPr/>
        </p:nvSpPr>
        <p:spPr>
          <a:xfrm>
            <a:off x="2027323" y="6220476"/>
            <a:ext cx="124708" cy="12470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AutoShape 11"/>
          <p:cNvSpPr/>
          <p:nvPr/>
        </p:nvSpPr>
        <p:spPr>
          <a:xfrm>
            <a:off x="2224635" y="6214895"/>
            <a:ext cx="113371" cy="11337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2" name="TextBox 12"/>
          <p:cNvSpPr txBox="1"/>
          <p:nvPr/>
        </p:nvSpPr>
        <p:spPr>
          <a:xfrm>
            <a:off x="4754880" y="1727606"/>
            <a:ext cx="6467541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表现</a:t>
            </a:r>
            <a:endParaRPr lang="en-US" sz="232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54880" y="2304006"/>
            <a:ext cx="6240618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具备良好抗压能力的人通常能够冷静分析问题，保持清晰的思维，并采取有效的措施来应对压力。他们在面对逆境时，能够保持乐观态度，积极寻求解决方案。</a:t>
            </a:r>
            <a:endParaRPr lang="en-US" sz="13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54880" y="3783405"/>
            <a:ext cx="6240618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影响</a:t>
            </a:r>
            <a:endParaRPr lang="en-US" sz="232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54880" y="4436820"/>
            <a:ext cx="6240618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抗压能力对个人的心理健康和职业发展具有重要影响。具备良好抗压能力的人更能够应对压力，减少焦虑和抑郁情绪，保持积极心态。同时，他们的工作效率更高，更能够取得成功。</a:t>
            </a:r>
            <a:endParaRPr lang="en-US" sz="13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抗压能力的表现与影响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03259" y="1394815"/>
            <a:ext cx="5242560" cy="219456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" name="AutoShape 3"/>
          <p:cNvSpPr/>
          <p:nvPr/>
        </p:nvSpPr>
        <p:spPr>
          <a:xfrm>
            <a:off x="6303259" y="3911005"/>
            <a:ext cx="5242560" cy="21945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" name="AutoShape 4"/>
          <p:cNvSpPr/>
          <p:nvPr/>
        </p:nvSpPr>
        <p:spPr>
          <a:xfrm>
            <a:off x="715856" y="3911005"/>
            <a:ext cx="5242560" cy="219456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5" name="AutoShape 5"/>
          <p:cNvSpPr/>
          <p:nvPr/>
        </p:nvSpPr>
        <p:spPr>
          <a:xfrm>
            <a:off x="715856" y="1378942"/>
            <a:ext cx="5242560" cy="219456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6" name="TextBox 6"/>
          <p:cNvSpPr txBox="1"/>
          <p:nvPr/>
        </p:nvSpPr>
        <p:spPr>
          <a:xfrm>
            <a:off x="6703007" y="4126373"/>
            <a:ext cx="4293172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社交支持</a:t>
            </a:r>
            <a:endParaRPr lang="en-US" sz="1605" b="1">
              <a:solidFill>
                <a:schemeClr val="accent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703007" y="4705286"/>
            <a:ext cx="4476867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与亲朋好友保持联系，分享自己的感受和压力，寻求支持和帮助。社交支持能够帮助个体减轻压力，提高心理健康水平。</a:t>
            </a:r>
            <a:endParaRPr lang="en-US" sz="1350">
              <a:solidFill>
                <a:schemeClr val="accent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98702" y="1610183"/>
            <a:ext cx="4293172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认知重构</a:t>
            </a:r>
            <a:endParaRPr lang="en-US" sz="1605" b="1">
              <a:solidFill>
                <a:schemeClr val="accent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98702" y="2189096"/>
            <a:ext cx="4476867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accent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通过改变思维方式，以更积极的方式解读压力和逆境，从而减轻焦虑和压力。例如，采用积极心理学中的乐观思维和成长思维来应对挑战。</a:t>
            </a:r>
            <a:endParaRPr lang="en-US" sz="1350">
              <a:solidFill>
                <a:schemeClr val="accent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86105" y="1610183"/>
            <a:ext cx="4293172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情绪调节</a:t>
            </a:r>
            <a:endParaRPr lang="en-US" sz="160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686105" y="2189096"/>
            <a:ext cx="4476867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学习识别和表达自己的情绪，并掌握有效的情绪调节技巧，如深呼吸、冥想、放松训练等。这些技巧可以帮助个体缓解压力和紧张情绪。</a:t>
            </a:r>
            <a:endParaRPr lang="en-US" sz="13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8702" y="4126373"/>
            <a:ext cx="4293172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问题解决</a:t>
            </a:r>
            <a:endParaRPr lang="en-US" sz="160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8702" y="4705286"/>
            <a:ext cx="4476867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学习解决问题的方法和技巧，包括分析问题、制定解决方案、实施计划等。通过提高问题解决能力，个体能够更好地应对压力和挑战。</a:t>
            </a:r>
            <a:endParaRPr lang="en-US" sz="13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5" name="AutoShape 15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6" name="AutoShape 16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3" name="AutoShape 33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4" name="AutoShape 34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5" name="TextBox 35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抗压能力的提升方法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562600" y="2304610"/>
            <a:ext cx="1066800" cy="106680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0"/>
            </a:schemeClr>
          </a:solidFill>
          <a:ln w="254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2770323" y="2304610"/>
            <a:ext cx="6651353" cy="103136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5775" b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5775" b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35297" y="3578030"/>
            <a:ext cx="5724525" cy="1571625"/>
          </a:xfrm>
          <a:prstGeom prst="rect">
            <a:avLst/>
          </a:prstGeom>
        </p:spPr>
        <p:txBody>
          <a:bodyPr vert="horz" wrap="square" lIns="114300" tIns="57150" rIns="114300" bIns="57150" rtlCol="0" anchor="t" anchorCtr="1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en-US" sz="3825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心理压力分析</a:t>
            </a:r>
            <a:endParaRPr lang="en-US" sz="3825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" name="Connector 5"/>
          <p:cNvCxnSpPr/>
          <p:nvPr/>
        </p:nvCxnSpPr>
        <p:spPr>
          <a:xfrm flipV="1">
            <a:off x="6881808" y="1961467"/>
            <a:ext cx="964777" cy="686285"/>
          </a:xfrm>
          <a:prstGeom prst="line">
            <a:avLst/>
          </a:prstGeom>
          <a:ln w="19050">
            <a:solidFill>
              <a:schemeClr val="dk1"/>
            </a:solidFill>
            <a:prstDash val="solid"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 flipV="1">
            <a:off x="4377943" y="2742715"/>
            <a:ext cx="964777" cy="686285"/>
          </a:xfrm>
          <a:prstGeom prst="line">
            <a:avLst/>
          </a:prstGeom>
          <a:ln w="19050">
            <a:solidFill>
              <a:schemeClr val="dk1">
                <a:lumMod val="50000"/>
                <a:lumOff val="50000"/>
              </a:schemeClr>
            </a:solidFill>
            <a:prstDash val="solid"/>
          </a:ln>
        </p:spPr>
        <p:style>
          <a:lnRef idx="0">
            <a:schemeClr val="dk1"/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85416" y="3075841"/>
            <a:ext cx="1954703" cy="196961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" name="AutoShape 3"/>
          <p:cNvSpPr/>
          <p:nvPr/>
        </p:nvSpPr>
        <p:spPr>
          <a:xfrm>
            <a:off x="5660673" y="3426081"/>
            <a:ext cx="2699191" cy="271978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4" name="AutoShape 4"/>
          <p:cNvSpPr/>
          <p:nvPr/>
        </p:nvSpPr>
        <p:spPr>
          <a:xfrm>
            <a:off x="5288494" y="1513149"/>
            <a:ext cx="1721774" cy="172177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5" name="TextBox 5"/>
          <p:cNvSpPr txBox="1"/>
          <p:nvPr/>
        </p:nvSpPr>
        <p:spPr>
          <a:xfrm>
            <a:off x="280421" y="2711491"/>
            <a:ext cx="3039989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工作任务过重，时间紧迫，工作期望过高。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l="16675" r="16675"/>
          <a:stretch>
            <a:fillRect/>
          </a:stretch>
        </p:blipFill>
        <p:spPr>
          <a:xfrm>
            <a:off x="5399254" y="1623909"/>
            <a:ext cx="1500254" cy="1500254"/>
          </a:xfrm>
          <a:prstGeom prst="ellipse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13814" y="2226284"/>
            <a:ext cx="2703493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77000"/>
              </a:lnSpc>
            </a:pPr>
            <a:r>
              <a: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工作压力</a:t>
            </a:r>
            <a:endParaRPr lang="en-US" sz="23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300757" y="1971492"/>
            <a:ext cx="3121877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家庭问题，经济困难，个人健康问题等。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300757" y="1513149"/>
            <a:ext cx="2703493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生活压力</a:t>
            </a:r>
            <a:endParaRPr lang="en-US" sz="23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l="16626" r="16626"/>
          <a:stretch>
            <a:fillRect/>
          </a:stretch>
        </p:blipFill>
        <p:spPr>
          <a:xfrm>
            <a:off x="5820154" y="3595858"/>
            <a:ext cx="2380229" cy="2380229"/>
          </a:xfrm>
          <a:prstGeom prst="ellipse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l="16675" r="16675"/>
          <a:stretch>
            <a:fillRect/>
          </a:stretch>
        </p:blipFill>
        <p:spPr>
          <a:xfrm>
            <a:off x="3637042" y="3234923"/>
            <a:ext cx="1651452" cy="1651452"/>
          </a:xfrm>
          <a:prstGeom prst="ellipse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621512" y="4777233"/>
            <a:ext cx="3219450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人际关系紧张，社会舆论压力等。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621512" y="4318890"/>
            <a:ext cx="2703493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23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社交压力</a:t>
            </a:r>
            <a:endParaRPr lang="en-US" sz="23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5" name="AutoShape 15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6" name="AutoShape 16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7" name="AutoShape 17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8" name="AutoShape 18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9" name="AutoShape 19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0" name="AutoShape 20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1" name="AutoShape 21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2" name="AutoShape 22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AutoShape 23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AutoShape 24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AutoShape 25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AutoShape 26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AutoShape 27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3" name="AutoShape 33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4" name="AutoShape 34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5" name="TextBox 35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压力来源与类型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0089" y="1514981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3" name="TextBox 3"/>
          <p:cNvSpPr txBox="1"/>
          <p:nvPr/>
        </p:nvSpPr>
        <p:spPr>
          <a:xfrm>
            <a:off x="990089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焦虑、沮丧、失落、失眠等。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089" y="382949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心理影响</a:t>
            </a:r>
            <a:endParaRPr lang="en-US" sz="20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" name="Connector 5"/>
          <p:cNvCxnSpPr/>
          <p:nvPr/>
        </p:nvCxnSpPr>
        <p:spPr>
          <a:xfrm>
            <a:off x="1095003" y="4507169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>
            <a:off x="3569918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Freeform 7"/>
          <p:cNvSpPr/>
          <p:nvPr/>
        </p:nvSpPr>
        <p:spPr>
          <a:xfrm>
            <a:off x="3687773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AutoShape 8"/>
          <p:cNvSpPr/>
          <p:nvPr/>
        </p:nvSpPr>
        <p:spPr>
          <a:xfrm>
            <a:off x="4671297" y="1454147"/>
            <a:ext cx="932011" cy="932011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938" y="1393187"/>
            <a:ext cx="2231507" cy="2231507"/>
          </a:xfrm>
          <a:prstGeom prst="ellipse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71297" y="382949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生理影响</a:t>
            </a:r>
            <a:endParaRPr lang="en-US" sz="20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1" name="Connector 11"/>
          <p:cNvCxnSpPr/>
          <p:nvPr/>
        </p:nvCxnSpPr>
        <p:spPr>
          <a:xfrm>
            <a:off x="4776211" y="4446335"/>
            <a:ext cx="2676821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2" name="Connector 12"/>
          <p:cNvCxnSpPr/>
          <p:nvPr/>
        </p:nvCxnSpPr>
        <p:spPr>
          <a:xfrm>
            <a:off x="7251125" y="4041523"/>
            <a:ext cx="207264" cy="0"/>
          </a:xfrm>
          <a:prstGeom prst="line">
            <a:avLst/>
          </a:prstGeom>
          <a:ln w="38100">
            <a:solidFill>
              <a:schemeClr val="accent2"/>
            </a:solidFill>
            <a:prstDash val="solid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3" name="Freeform 13"/>
          <p:cNvSpPr/>
          <p:nvPr/>
        </p:nvSpPr>
        <p:spPr>
          <a:xfrm>
            <a:off x="7368981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4" name="AutoShape 14"/>
          <p:cNvSpPr/>
          <p:nvPr/>
        </p:nvSpPr>
        <p:spPr>
          <a:xfrm>
            <a:off x="8373015" y="1454147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16504" r="16504"/>
          <a:stretch>
            <a:fillRect/>
          </a:stretch>
        </p:blipFill>
        <p:spPr>
          <a:xfrm>
            <a:off x="8741656" y="1393187"/>
            <a:ext cx="2231507" cy="2231507"/>
          </a:xfrm>
          <a:prstGeom prst="ellipse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373015" y="382949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行为影响</a:t>
            </a:r>
            <a:endParaRPr lang="en-US" sz="2025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7" name="Connector 17"/>
          <p:cNvCxnSpPr/>
          <p:nvPr/>
        </p:nvCxnSpPr>
        <p:spPr>
          <a:xfrm>
            <a:off x="8477928" y="4446335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nector 18"/>
          <p:cNvCxnSpPr/>
          <p:nvPr/>
        </p:nvCxnSpPr>
        <p:spPr>
          <a:xfrm>
            <a:off x="10952843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Freeform 19"/>
          <p:cNvSpPr/>
          <p:nvPr/>
        </p:nvSpPr>
        <p:spPr>
          <a:xfrm>
            <a:off x="11070699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l="10000" r="10000"/>
          <a:stretch>
            <a:fillRect/>
          </a:stretch>
        </p:blipFill>
        <p:spPr>
          <a:xfrm>
            <a:off x="1358558" y="1454147"/>
            <a:ext cx="2231507" cy="2231507"/>
          </a:xfrm>
          <a:prstGeom prst="ellipse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671297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内分泌失调、心血管疾病、免疫系统问题等。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373015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工作绩效下降，决策能力下降，逃避责任等。</a:t>
            </a:r>
            <a:endParaRPr lang="en-US" sz="15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392065" y="1604894"/>
            <a:ext cx="581025" cy="4572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02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4690347" y="1604894"/>
            <a:ext cx="578298" cy="437007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02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80564" y="1604894"/>
            <a:ext cx="581025" cy="4572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025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7" name="AutoShape 2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AutoShape 2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AutoShape 2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AutoShape 3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1" name="AutoShape 3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2" name="AutoShape 3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3" name="AutoShape 3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4" name="AutoShape 3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5" name="AutoShape 3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6" name="AutoShape 3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7" name="AutoShape 3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8" name="AutoShape 3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9" name="AutoShape 3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0" name="AutoShape 4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1" name="AutoShape 4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2" name="AutoShape 4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3" name="AutoShape 4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4" name="AutoShape 4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5" name="AutoShape 4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6" name="AutoShape 4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47" name="TextBox 4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压力对个人与组织的影响</a:t>
              </a:r>
              <a:endParaRPr lang="en-US" sz="3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TYPE" val="f"/>
  <p:tag name="KSO_WM_BEAUTIFY_FLAG" val="#wm#"/>
  <p:tag name="KSO_WM_FIGMA_FLAG" val="#fgm#"/>
  <p:tag name="KSO_WM_UNIT_INDEX" val="2"/>
  <p:tag name="KSO_WM_UNIT_SUBTYPE" val="c"/>
  <p:tag name="KSO_WM_UNIT_TEXT_TYPE" val="1"/>
  <p:tag name="KSO_WM_UNIT_PRESET_TEXT" val="20XX YEAR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80847"/>
  <p:tag name="KSO_WM_TEMPLATE_CATEGORY" val="custom"/>
</p:tagLst>
</file>

<file path=ppt/tags/tag2.xml><?xml version="1.0" encoding="utf-8"?>
<p:tagLst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2.0"/>
  <p:tag name="AS_VERSION" val="16.9.0.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AF5FF"/>
      </a:lt1>
      <a:dk2>
        <a:srgbClr val="062F00"/>
      </a:dk2>
      <a:lt2>
        <a:srgbClr val="FFFFFF"/>
      </a:lt2>
      <a:accent1>
        <a:srgbClr val="AF79DE"/>
      </a:accent1>
      <a:accent2>
        <a:srgbClr val="BC95E8"/>
      </a:accent2>
      <a:accent3>
        <a:srgbClr val="816BB7"/>
      </a:accent3>
      <a:accent4>
        <a:srgbClr val="618CD0"/>
      </a:accent4>
      <a:accent5>
        <a:srgbClr val="76A1E5"/>
      </a:accent5>
      <a:accent6>
        <a:srgbClr val="FEE08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2726</Words>
  <Application>WPS 演示</Application>
  <PresentationFormat>On-screen Show (4:3)</PresentationFormat>
  <Paragraphs>259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Arial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WPS_1670391199</cp:lastModifiedBy>
  <cp:revision>3</cp:revision>
  <dcterms:created xsi:type="dcterms:W3CDTF">2006-08-16T00:00:00Z</dcterms:created>
  <dcterms:modified xsi:type="dcterms:W3CDTF">2025-06-18T07:47:52Z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D8F58F81C4FD44D991C2B1777240BB70_12</vt:lpwstr>
  </property>
  <property fmtid="{D5CDD505-2E9C-101B-9397-08002B2CF9AE}" pid="3" name="KSOProductBuildVer">
    <vt:lpwstr>2052-12.1.0.21541</vt:lpwstr>
  </property>
</Properties>
</file>