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525000" cy="5346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日期"/>
          <p:cNvSpPr>
            <a:spLocks noGrp="1"/>
          </p:cNvSpPr>
          <p:nvPr userDrawn="1">
            <p:custDataLst>
              <p:tags r:id="rId12"/>
            </p:custDataLst>
          </p:nvPr>
        </p:nvSpPr>
        <p:spPr>
          <a:xfrm>
            <a:off x="6972300" y="82550"/>
            <a:ext cx="2788920" cy="450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0000"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5.xml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8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5923622" y="3284674"/>
            <a:ext cx="4373458" cy="437345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-630865" y="-657244"/>
            <a:ext cx="1579718" cy="157971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AutoShape 6"/>
          <p:cNvSpPr/>
          <p:nvPr/>
        </p:nvSpPr>
        <p:spPr>
          <a:xfrm>
            <a:off x="8509467" y="-1015533"/>
            <a:ext cx="2031066" cy="203106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TextBox 7"/>
          <p:cNvSpPr txBox="1"/>
          <p:nvPr/>
        </p:nvSpPr>
        <p:spPr>
          <a:xfrm>
            <a:off x="1036628" y="3866995"/>
            <a:ext cx="5715000" cy="655439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  <a:spcBef>
                <a:spcPts val="375"/>
              </a:spcBef>
            </a:pPr>
            <a:endParaRPr lang="en-US" sz="157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6628" y="3354982"/>
            <a:ext cx="6273013" cy="655439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  <a:spcBef>
                <a:spcPts val="375"/>
              </a:spcBef>
            </a:pPr>
            <a:endParaRPr lang="en-US" sz="157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10008" y="1911169"/>
            <a:ext cx="7472839" cy="833438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 共 危 机 </a:t>
            </a:r>
            <a:r>
              <a:rPr lang="zh-CN" altLang="en-US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</a:t>
            </a:r>
            <a:r>
              <a:rPr lang="en-US" altLang="zh-CN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4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</a:t>
            </a:r>
            <a:endParaRPr lang="zh-CN" altLang="en-US" sz="4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日期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36380" y="823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2835654" y="1120993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2940923" y="1226262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6" name="Connector 6"/>
          <p:cNvCxnSpPr/>
          <p:nvPr/>
        </p:nvCxnSpPr>
        <p:spPr>
          <a:xfrm>
            <a:off x="3084924" y="1619533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442804" y="953528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制定应急预案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42804" y="1382153"/>
            <a:ext cx="5383822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针对不同类型的公共危机制定相应的应急预案，明确应对措施、组织架构和责任人。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1433790" y="1646844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/>
          <a:p/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226579" y="1854055"/>
            <a:ext cx="3574962" cy="3574962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公共危机的应对策略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2835654" y="2464997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2940923" y="2570266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4" name="Connector 34"/>
          <p:cNvCxnSpPr/>
          <p:nvPr/>
        </p:nvCxnSpPr>
        <p:spPr>
          <a:xfrm>
            <a:off x="3084924" y="2963536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5"/>
          <p:cNvSpPr txBox="1"/>
          <p:nvPr/>
        </p:nvSpPr>
        <p:spPr>
          <a:xfrm>
            <a:off x="3442804" y="2297532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现场指挥与协调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42804" y="2726157"/>
            <a:ext cx="5383822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组织专业队伍，对危机现场进行统一指挥与协调，确保应急行动的有序进行。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2835654" y="3809001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8" name="AutoShape 38"/>
          <p:cNvSpPr/>
          <p:nvPr/>
        </p:nvSpPr>
        <p:spPr>
          <a:xfrm>
            <a:off x="2940923" y="3914270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9" name="Connector 39"/>
          <p:cNvCxnSpPr/>
          <p:nvPr/>
        </p:nvCxnSpPr>
        <p:spPr>
          <a:xfrm>
            <a:off x="3084924" y="4307540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40"/>
          <p:cNvSpPr txBox="1"/>
          <p:nvPr/>
        </p:nvSpPr>
        <p:spPr>
          <a:xfrm>
            <a:off x="3442804" y="3641536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信息报告与反馈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442804" y="4070161"/>
            <a:ext cx="5383822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及时向上级政府报告危机情况，并根据实际情况调整应急策略，确保应对措施的有效性。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2792877" y="910427"/>
            <a:ext cx="3919068" cy="4479316"/>
          </a:xfrm>
          <a:prstGeom prst="parallelogram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rcRect l="21875" r="21875"/>
          <a:stretch>
            <a:fillRect/>
          </a:stretch>
        </p:blipFill>
        <p:spPr>
          <a:xfrm>
            <a:off x="126559" y="910427"/>
            <a:ext cx="3359487" cy="4479316"/>
          </a:xfrm>
          <a:prstGeom prst="parallelogram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18922" y="910427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灾后评估与总结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053803" y="1062827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3399703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2838918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TextBox 10"/>
          <p:cNvSpPr txBox="1"/>
          <p:nvPr/>
        </p:nvSpPr>
        <p:spPr>
          <a:xfrm>
            <a:off x="2977060" y="963386"/>
            <a:ext cx="624764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18922" y="1321964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对危机后的损失进行评估，总结应急处置过程中的经验教训，为今后的公共危机管理提供参考。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公共危机的恢复与重建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775497" y="2268856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重建计划与实施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2710377" y="2421256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3056277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AutoShape 36"/>
          <p:cNvSpPr/>
          <p:nvPr/>
        </p:nvSpPr>
        <p:spPr>
          <a:xfrm>
            <a:off x="2495493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TextBox 37"/>
          <p:cNvSpPr txBox="1"/>
          <p:nvPr/>
        </p:nvSpPr>
        <p:spPr>
          <a:xfrm>
            <a:off x="2538314" y="2321815"/>
            <a:ext cx="86138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775497" y="2680393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制定灾后重建计划，包括修复基础设施、重建房屋和生产能力等，确保受灾地区尽快恢复正常生活和经济活动。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462158" y="3627284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公共危机的保险与补偿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2397038" y="3779684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1" name="AutoShape 41"/>
          <p:cNvSpPr/>
          <p:nvPr/>
        </p:nvSpPr>
        <p:spPr>
          <a:xfrm>
            <a:off x="2742938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2" name="AutoShape 42"/>
          <p:cNvSpPr/>
          <p:nvPr/>
        </p:nvSpPr>
        <p:spPr>
          <a:xfrm>
            <a:off x="2182153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3" name="TextBox 43"/>
          <p:cNvSpPr txBox="1"/>
          <p:nvPr/>
        </p:nvSpPr>
        <p:spPr>
          <a:xfrm>
            <a:off x="2248828" y="3680244"/>
            <a:ext cx="87164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462158" y="4038822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通过社会保险和政府补偿等机制，为受灾群众提供必要的保障和经济补偿，缓解其损失和困难。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7227158" y="-1095683"/>
            <a:ext cx="1843410" cy="184341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l="5908" r="5908"/>
          <a:stretch>
            <a:fillRect/>
          </a:stretch>
        </p:blipFill>
        <p:spPr>
          <a:xfrm>
            <a:off x="6426096" y="1654194"/>
            <a:ext cx="4038083" cy="4038083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TextBox 2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公共危机的沟通与协调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7079916" y="1654194"/>
            <a:ext cx="637187" cy="63718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819890" y="1088182"/>
            <a:ext cx="1982317" cy="75892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421180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TextBox 30"/>
          <p:cNvSpPr txBox="1"/>
          <p:nvPr/>
        </p:nvSpPr>
        <p:spPr>
          <a:xfrm>
            <a:off x="469721" y="1938360"/>
            <a:ext cx="2682655" cy="94059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建立有效的内部沟通机制，确保各级政府部门、企事业单位、社会组织和公民之间信息畅通，协同应对公共危机。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2421207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677897" y="1086643"/>
            <a:ext cx="2276597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内部沟通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3792022" y="1088182"/>
            <a:ext cx="1982317" cy="75892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3393312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TextBox 35"/>
          <p:cNvSpPr txBox="1"/>
          <p:nvPr/>
        </p:nvSpPr>
        <p:spPr>
          <a:xfrm>
            <a:off x="3441853" y="1938360"/>
            <a:ext cx="2682655" cy="94059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与媒体建立良好的沟通合作关系，及时发布危机信息，引导舆论方向，消除谣言和恐慌情绪。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5393339" y="1086643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TextBox 37"/>
          <p:cNvSpPr txBox="1"/>
          <p:nvPr/>
        </p:nvSpPr>
        <p:spPr>
          <a:xfrm>
            <a:off x="3644882" y="1086643"/>
            <a:ext cx="2276597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媒体关系管理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AutoShape 38"/>
          <p:cNvSpPr/>
          <p:nvPr/>
        </p:nvSpPr>
        <p:spPr>
          <a:xfrm>
            <a:off x="819890" y="3078907"/>
            <a:ext cx="1982317" cy="75892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9" name="AutoShape 39"/>
          <p:cNvSpPr/>
          <p:nvPr/>
        </p:nvSpPr>
        <p:spPr>
          <a:xfrm>
            <a:off x="421180" y="3077368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0" name="TextBox 40"/>
          <p:cNvSpPr txBox="1"/>
          <p:nvPr/>
        </p:nvSpPr>
        <p:spPr>
          <a:xfrm>
            <a:off x="469721" y="3938610"/>
            <a:ext cx="2682655" cy="94059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鼓励社会各界积极参与公共危机的应对工作，加强社会力量的整合与协调，共同应对危机挑战。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AutoShape 41"/>
          <p:cNvSpPr/>
          <p:nvPr/>
        </p:nvSpPr>
        <p:spPr>
          <a:xfrm>
            <a:off x="2421207" y="3077368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2" name="TextBox 42"/>
          <p:cNvSpPr txBox="1"/>
          <p:nvPr/>
        </p:nvSpPr>
        <p:spPr>
          <a:xfrm>
            <a:off x="677897" y="3077368"/>
            <a:ext cx="2276597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社会动员与参与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AutoShape 43"/>
          <p:cNvSpPr/>
          <p:nvPr/>
        </p:nvSpPr>
        <p:spPr>
          <a:xfrm>
            <a:off x="3792022" y="3078907"/>
            <a:ext cx="1982317" cy="75892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4" name="AutoShape 44"/>
          <p:cNvSpPr/>
          <p:nvPr/>
        </p:nvSpPr>
        <p:spPr>
          <a:xfrm>
            <a:off x="3393312" y="3077368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5" name="TextBox 45"/>
          <p:cNvSpPr txBox="1"/>
          <p:nvPr/>
        </p:nvSpPr>
        <p:spPr>
          <a:xfrm>
            <a:off x="3441853" y="3938610"/>
            <a:ext cx="2682655" cy="94059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加强与其他国家和地区的交流与合作，积极争取国际援助和支持，共同应对全球性公共危机。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AutoShape 46"/>
          <p:cNvSpPr/>
          <p:nvPr/>
        </p:nvSpPr>
        <p:spPr>
          <a:xfrm>
            <a:off x="5393339" y="3077368"/>
            <a:ext cx="762000" cy="762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7" name="TextBox 47"/>
          <p:cNvSpPr txBox="1"/>
          <p:nvPr/>
        </p:nvSpPr>
        <p:spPr>
          <a:xfrm>
            <a:off x="3644882" y="3077368"/>
            <a:ext cx="2276597" cy="4951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国际合作与援助</a:t>
            </a:r>
            <a:endParaRPr 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2154372" y="2050256"/>
            <a:ext cx="635060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公共危机管理的流程</a:t>
            </a:r>
            <a:endParaRPr lang="en-US" sz="3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4372" y="891875"/>
            <a:ext cx="6783844" cy="13335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03308" y="262258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13317" y="259556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17820" y="26112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19177" y="26934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15528" y="26556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03308" y="37014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13317" y="36744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17820" y="36901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19177" y="37723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15528" y="37345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03308" y="47803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13317" y="47533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17820" y="47690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19177" y="48512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15528" y="48134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303308" y="58592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413317" y="58322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517820" y="584800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619177" y="59301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715528" y="589231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Freeform 35"/>
          <p:cNvSpPr/>
          <p:nvPr/>
        </p:nvSpPr>
        <p:spPr>
          <a:xfrm>
            <a:off x="285750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Freeform 36"/>
          <p:cNvSpPr/>
          <p:nvPr/>
        </p:nvSpPr>
        <p:spPr>
          <a:xfrm>
            <a:off x="497417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Freeform 37"/>
          <p:cNvSpPr/>
          <p:nvPr/>
        </p:nvSpPr>
        <p:spPr>
          <a:xfrm>
            <a:off x="718039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 flipH="1">
            <a:off x="1555549" y="-2137872"/>
            <a:ext cx="989330" cy="31425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nector 39"/>
          <p:cNvCxnSpPr/>
          <p:nvPr/>
        </p:nvCxnSpPr>
        <p:spPr>
          <a:xfrm flipH="1">
            <a:off x="1163637" y="-149812"/>
            <a:ext cx="574716" cy="1767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 40"/>
          <p:cNvCxnSpPr/>
          <p:nvPr/>
        </p:nvCxnSpPr>
        <p:spPr>
          <a:xfrm flipH="1">
            <a:off x="8246854" y="4438008"/>
            <a:ext cx="390744" cy="11389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or 41"/>
          <p:cNvCxnSpPr/>
          <p:nvPr/>
        </p:nvCxnSpPr>
        <p:spPr>
          <a:xfrm flipH="1">
            <a:off x="8464559" y="3887374"/>
            <a:ext cx="515449" cy="150477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or 42"/>
          <p:cNvCxnSpPr/>
          <p:nvPr/>
        </p:nvCxnSpPr>
        <p:spPr>
          <a:xfrm flipH="1">
            <a:off x="8212395" y="-47037"/>
            <a:ext cx="266038" cy="74823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13208" r="13208"/>
          <a:stretch>
            <a:fillRect/>
          </a:stretch>
        </p:blipFill>
        <p:spPr>
          <a:xfrm>
            <a:off x="5541059" y="1218194"/>
            <a:ext cx="3510022" cy="3510022"/>
          </a:xfrm>
          <a:prstGeom prst="round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435218" y="1162794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6" name="TextBox 6"/>
          <p:cNvSpPr txBox="1"/>
          <p:nvPr/>
        </p:nvSpPr>
        <p:spPr>
          <a:xfrm>
            <a:off x="591755" y="1070824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TextBox 27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公共危机的预防阶段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21180" y="2504568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29" name="TextBox 29"/>
          <p:cNvSpPr txBox="1"/>
          <p:nvPr/>
        </p:nvSpPr>
        <p:spPr>
          <a:xfrm>
            <a:off x="577717" y="2412598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49257" y="3893967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605794" y="3801997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756668" y="1339967"/>
            <a:ext cx="330914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通过信息监测和预警系统，及时发现和评估潜在的危机风险，采取措施加以预防和控制。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56668" y="976963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建立危机预警机制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756668" y="2631822"/>
            <a:ext cx="3309142" cy="1047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制定详细的应急预案，组织专门的应急队伍，储备应急物资和设备，确保危机发生时能够迅速响应。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756668" y="2287868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加强应急准备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756668" y="4011395"/>
            <a:ext cx="3309142" cy="1047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通过各种渠道开展宣传教育，提高公众对危机的认识和自我保护意识，加强社会整体防范意识。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756668" y="3667441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开展宣传教育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585609" y="1030568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t="15500" b="15500"/>
          <a:stretch>
            <a:fillRect/>
          </a:stretch>
        </p:blipFill>
        <p:spPr>
          <a:xfrm>
            <a:off x="-378398" y="1237779"/>
            <a:ext cx="3574962" cy="3574962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856181" y="3981220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7" name="TextBox 7"/>
          <p:cNvSpPr txBox="1"/>
          <p:nvPr/>
        </p:nvSpPr>
        <p:spPr>
          <a:xfrm>
            <a:off x="3867599" y="4102707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45759" y="3790265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社会动员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45759" y="4172662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广泛动员社会力量参与危机应对，包括志愿者、社区组织、企业等，共同协作，共克时艰。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TextBox 30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公共危机的应对阶段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3856181" y="1421548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3867599" y="1543035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745759" y="1202018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快速响应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745759" y="1565365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在危机发生时立即启动应急预案，调动各种资源进行应对，包括人力、物力、财力等，确保危机得到有效控制。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3856181" y="2701384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36" name="TextBox 36"/>
          <p:cNvSpPr txBox="1"/>
          <p:nvPr/>
        </p:nvSpPr>
        <p:spPr>
          <a:xfrm>
            <a:off x="3867599" y="2822871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745759" y="2491379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公开透明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745759" y="2864250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及时准确地向社会公众发布危机信息，保障公众的知情权和参与权，避免恐慌和谣言传播。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2835654" y="1120993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2940923" y="1226262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6" name="Connector 6"/>
          <p:cNvCxnSpPr/>
          <p:nvPr/>
        </p:nvCxnSpPr>
        <p:spPr>
          <a:xfrm>
            <a:off x="3084924" y="1619533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442804" y="953528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恢复重建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42804" y="1382153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针对危机造成的损失和影响，制定恢复重建计划，包括重建基础设施、恢复生产生活秩序、开展心理援助等，尽快恢复正常社会秩序。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1433790" y="1646844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/>
          <a:p/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 l="21875" r="21875"/>
          <a:stretch>
            <a:fillRect/>
          </a:stretch>
        </p:blipFill>
        <p:spPr>
          <a:xfrm>
            <a:off x="-1226579" y="1854055"/>
            <a:ext cx="3574962" cy="3574962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公共危机的善后阶段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2835654" y="2464997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2940923" y="2570266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4" name="Connector 34"/>
          <p:cNvCxnSpPr/>
          <p:nvPr/>
        </p:nvCxnSpPr>
        <p:spPr>
          <a:xfrm>
            <a:off x="3084924" y="2963536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5"/>
          <p:cNvSpPr txBox="1"/>
          <p:nvPr/>
        </p:nvSpPr>
        <p:spPr>
          <a:xfrm>
            <a:off x="3442804" y="2297532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总结经验教训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42804" y="2726157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对危机应对过程进行全面总结，分析存在的问题和不足，提出改进措施和建议，不断完善公共危机管理体制机制。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2835654" y="3809001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8" name="AutoShape 38"/>
          <p:cNvSpPr/>
          <p:nvPr/>
        </p:nvSpPr>
        <p:spPr>
          <a:xfrm>
            <a:off x="2940923" y="3914270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9" name="Connector 39"/>
          <p:cNvCxnSpPr/>
          <p:nvPr/>
        </p:nvCxnSpPr>
        <p:spPr>
          <a:xfrm>
            <a:off x="3084924" y="4307540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40"/>
          <p:cNvSpPr txBox="1"/>
          <p:nvPr/>
        </p:nvSpPr>
        <p:spPr>
          <a:xfrm>
            <a:off x="3442804" y="3641536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强化社会防范意识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442804" y="4070161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通过宣传教育、社会心理疏导等多种方式，提高公众对危机的防范意识和自我保护能力，加强社会整体防范意识。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2792877" y="910427"/>
            <a:ext cx="3919068" cy="4479316"/>
          </a:xfrm>
          <a:prstGeom prst="parallelogram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>
            <a:fillRect/>
          </a:stretch>
        </p:blipFill>
        <p:spPr>
          <a:xfrm>
            <a:off x="126559" y="910427"/>
            <a:ext cx="3359487" cy="4479316"/>
          </a:xfrm>
          <a:prstGeom prst="parallelogram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053803" y="1062827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3399703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2838918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TextBox 9"/>
          <p:cNvSpPr txBox="1"/>
          <p:nvPr/>
        </p:nvSpPr>
        <p:spPr>
          <a:xfrm>
            <a:off x="2977060" y="963386"/>
            <a:ext cx="624764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29538" y="932430"/>
            <a:ext cx="4784560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对整个危机管理过程进行全面系统的总结，分析危机发生的原因、演变过程、应对措施的有效性等各个方面，为今后的危机管理提供经验和教训。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公共危机的总结与评估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2710377" y="2421256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3056277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2495493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TextBox 35"/>
          <p:cNvSpPr txBox="1"/>
          <p:nvPr/>
        </p:nvSpPr>
        <p:spPr>
          <a:xfrm>
            <a:off x="2538314" y="2321815"/>
            <a:ext cx="86138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754267" y="2290859"/>
            <a:ext cx="4784560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对危机应对过程中表现突出的单位和个人进行表彰和奖励，对存在问题的地方进行问责和处理，激励相关部门和个人在危机管理中发挥积极作用。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2397038" y="3779684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8" name="AutoShape 38"/>
          <p:cNvSpPr/>
          <p:nvPr/>
        </p:nvSpPr>
        <p:spPr>
          <a:xfrm>
            <a:off x="2742938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9" name="AutoShape 39"/>
          <p:cNvSpPr/>
          <p:nvPr/>
        </p:nvSpPr>
        <p:spPr>
          <a:xfrm>
            <a:off x="2182153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0" name="TextBox 40"/>
          <p:cNvSpPr txBox="1"/>
          <p:nvPr/>
        </p:nvSpPr>
        <p:spPr>
          <a:xfrm>
            <a:off x="2220253" y="3680244"/>
            <a:ext cx="87164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486046" y="3649287"/>
            <a:ext cx="4784560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通过媒体和宣传渠道公开向社会公布危机管理总结评估报告，提高公众对政府工作的认识和理解，增强政府的公信力和透明度。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2154372" y="2050256"/>
            <a:ext cx="635060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公共危机管理的技术与工具</a:t>
            </a:r>
            <a:endParaRPr lang="en-US" sz="3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4372" y="891875"/>
            <a:ext cx="6783844" cy="13335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03308" y="262258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13317" y="259556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17820" y="26112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19177" y="26934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15528" y="26556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03308" y="37014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13317" y="36744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17820" y="36901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19177" y="37723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15528" y="37345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03308" y="47803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13317" y="47533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17820" y="47690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19177" y="48512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15528" y="48134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303308" y="58592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413317" y="58322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517820" y="584800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619177" y="59301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715528" y="589231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Freeform 35"/>
          <p:cNvSpPr/>
          <p:nvPr/>
        </p:nvSpPr>
        <p:spPr>
          <a:xfrm>
            <a:off x="285750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Freeform 36"/>
          <p:cNvSpPr/>
          <p:nvPr/>
        </p:nvSpPr>
        <p:spPr>
          <a:xfrm>
            <a:off x="497417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Freeform 37"/>
          <p:cNvSpPr/>
          <p:nvPr/>
        </p:nvSpPr>
        <p:spPr>
          <a:xfrm>
            <a:off x="718039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 flipH="1">
            <a:off x="1555549" y="-2137872"/>
            <a:ext cx="989330" cy="31425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nector 39"/>
          <p:cNvCxnSpPr/>
          <p:nvPr/>
        </p:nvCxnSpPr>
        <p:spPr>
          <a:xfrm flipH="1">
            <a:off x="1163637" y="-149812"/>
            <a:ext cx="574716" cy="1767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 40"/>
          <p:cNvCxnSpPr/>
          <p:nvPr/>
        </p:nvCxnSpPr>
        <p:spPr>
          <a:xfrm flipH="1">
            <a:off x="8246854" y="4438008"/>
            <a:ext cx="390744" cy="11389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or 41"/>
          <p:cNvCxnSpPr/>
          <p:nvPr/>
        </p:nvCxnSpPr>
        <p:spPr>
          <a:xfrm flipH="1">
            <a:off x="8464559" y="3887374"/>
            <a:ext cx="515449" cy="150477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or 42"/>
          <p:cNvCxnSpPr/>
          <p:nvPr/>
        </p:nvCxnSpPr>
        <p:spPr>
          <a:xfrm flipH="1">
            <a:off x="8212395" y="-47037"/>
            <a:ext cx="266038" cy="74823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596741" y="1105319"/>
            <a:ext cx="5262477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实时监测与预警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6741" y="1635662"/>
            <a:ext cx="5262477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利用物联网、大数据、人工智能等技术，实时监测潜在危机因素，预测发展趋势，提前采取防范措施。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8745" y="3085265"/>
            <a:ext cx="5100318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信息传播与沟通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8745" y="3629644"/>
            <a:ext cx="5320474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建立高效的信息传播机制，确保政府、企业和社会组织之间的信息及时传递和沟通，实现资源共享和协同应对。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TextBox 28"/>
          <p:cNvSpPr txBox="1"/>
          <p:nvPr/>
        </p:nvSpPr>
        <p:spPr>
          <a:xfrm>
            <a:off x="854864" y="671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公共危机管理的信息技术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690942" y="4652434"/>
            <a:ext cx="548022" cy="9609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6496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11830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2" name="Connector 32"/>
          <p:cNvCxnSpPr/>
          <p:nvPr/>
        </p:nvCxnSpPr>
        <p:spPr>
          <a:xfrm>
            <a:off x="1238964" y="4710426"/>
            <a:ext cx="482966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>
            <a:fillRect/>
          </a:stretch>
        </p:blipFill>
        <p:spPr>
          <a:xfrm>
            <a:off x="6096320" y="1015032"/>
            <a:ext cx="2874862" cy="383315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7978616" y="-1006838"/>
            <a:ext cx="1695299" cy="169529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666156" y="2835515"/>
            <a:ext cx="548022" cy="9609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AutoShape 36"/>
          <p:cNvSpPr/>
          <p:nvPr/>
        </p:nvSpPr>
        <p:spPr>
          <a:xfrm>
            <a:off x="624819" y="2835515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AutoShape 37"/>
          <p:cNvSpPr/>
          <p:nvPr/>
        </p:nvSpPr>
        <p:spPr>
          <a:xfrm>
            <a:off x="1158219" y="2835515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>
            <a:off x="1214178" y="2893507"/>
            <a:ext cx="482966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11261" y="0"/>
            <a:ext cx="3078497" cy="5357813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-1945863" y="-2054816"/>
            <a:ext cx="4305017" cy="4305017"/>
          </a:xfrm>
          <a:prstGeom prst="ellipse">
            <a:avLst/>
          </a:prstGeom>
          <a:solidFill>
            <a:schemeClr val="accent3">
              <a:lumMod val="20000"/>
              <a:lumOff val="80000"/>
              <a:alpha val="55000"/>
            </a:schemeClr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AutoShape 6"/>
          <p:cNvSpPr/>
          <p:nvPr/>
        </p:nvSpPr>
        <p:spPr>
          <a:xfrm>
            <a:off x="-1070470" y="-1193497"/>
            <a:ext cx="2554230" cy="2554230"/>
          </a:xfrm>
          <a:prstGeom prst="ellipse">
            <a:avLst/>
          </a:prstGeom>
          <a:solidFill>
            <a:schemeClr val="accent3">
              <a:alpha val="67000"/>
            </a:schemeClr>
          </a:solidFill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TextBox 7"/>
          <p:cNvSpPr txBox="1"/>
          <p:nvPr/>
        </p:nvSpPr>
        <p:spPr>
          <a:xfrm>
            <a:off x="3754141" y="890588"/>
            <a:ext cx="5127370" cy="2869406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marL="203200" lvl="0" indent="-203200">
              <a:lnSpc>
                <a:spcPct val="18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公共危机管理概述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8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公共危机管理的核心概念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8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公共危机管理的流程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8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公共危机管理的技术与工具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8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公共危机管理面临的挑战与对策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80000"/>
              </a:lnSpc>
              <a:buFont typeface="Arial" panose="020B0604020202020204"/>
              <a:buChar char="•"/>
            </a:pPr>
            <a:r>
              <a:rPr lang="en-US" sz="18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公共危机管理案例分析</a:t>
            </a:r>
            <a:endParaRPr lang="en-US" sz="187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11833" y="4652963"/>
            <a:ext cx="3444166" cy="9906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12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3">
                    <a:lumMod val="40000"/>
                    <a:lumOff val="60000"/>
                    <a:alpha val="34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sz="4500" b="1">
              <a:solidFill>
                <a:schemeClr val="accent3">
                  <a:lumMod val="40000"/>
                  <a:lumOff val="60000"/>
                  <a:alpha val="34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12036" y="2782468"/>
            <a:ext cx="2833586" cy="2571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5000"/>
              </a:lnSpc>
            </a:pPr>
            <a:r>
              <a:rPr lang="en-US" sz="6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lang="en-US" sz="6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25000"/>
              </a:lnSpc>
            </a:pPr>
            <a:r>
              <a:rPr lang="en-US" sz="6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en-US" sz="6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日期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Freeform 4"/>
          <p:cNvSpPr/>
          <p:nvPr/>
        </p:nvSpPr>
        <p:spPr>
          <a:xfrm>
            <a:off x="3182208" y="912874"/>
            <a:ext cx="355788" cy="16165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369066" y="1074531"/>
            <a:ext cx="8786868" cy="367149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/>
          </a:gra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500" r="12500"/>
          <a:stretch>
            <a:fillRect/>
          </a:stretch>
        </p:blipFill>
        <p:spPr>
          <a:xfrm>
            <a:off x="578662" y="912874"/>
            <a:ext cx="2874862" cy="3833150"/>
          </a:xfrm>
          <a:prstGeom prst="parallelogram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52680" y="4872106"/>
            <a:ext cx="7203254" cy="5261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377976" y="4872106"/>
            <a:ext cx="578171" cy="5261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1074903" y="4844251"/>
            <a:ext cx="124000" cy="12400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1255625" y="4849416"/>
            <a:ext cx="115142" cy="11514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1427489" y="4854581"/>
            <a:ext cx="106285" cy="10628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1583846" y="4859746"/>
            <a:ext cx="97428" cy="97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1737996" y="4855387"/>
            <a:ext cx="88571" cy="88571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TextBox 14"/>
          <p:cNvSpPr txBox="1"/>
          <p:nvPr/>
        </p:nvSpPr>
        <p:spPr>
          <a:xfrm>
            <a:off x="3714750" y="1349692"/>
            <a:ext cx="5052767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数据驱动决策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14750" y="1800004"/>
            <a:ext cx="4875483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运用大数据分析技术，深入挖掘数据中的潜在信息，为决策者提供科学依据和最优方案。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714750" y="2955785"/>
            <a:ext cx="4875483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动态评估与调整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14750" y="3466266"/>
            <a:ext cx="4875483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根据危机发展变化，对决策进行实时评估和调整，确保应对措施的针对性和有效性。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AutoShape 3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AutoShape 3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8" name="TextBox 38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公共危机管理的决策支持系统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733971" y="1105724"/>
            <a:ext cx="3783825" cy="3783825"/>
          </a:xfrm>
          <a:prstGeom prst="round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91990" y="1567100"/>
            <a:ext cx="3718928" cy="813792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通过仿真模拟技术，预测危机的发展趋势、影响范围和潜在后果，为决策提供科学依据。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91990" y="1056815"/>
            <a:ext cx="3626635" cy="78432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模拟预测</a:t>
            </a:r>
            <a:endParaRPr 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91990" y="3515137"/>
            <a:ext cx="3718928" cy="813792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利用仿真模拟技术评估不同应对策略的效果，为决策者提供最优方案，提高应对措施的有效性。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91990" y="3023901"/>
            <a:ext cx="4003302" cy="78432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优化策略</a:t>
            </a:r>
            <a:endParaRPr 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TextBox 29"/>
          <p:cNvSpPr txBox="1"/>
          <p:nvPr/>
        </p:nvSpPr>
        <p:spPr>
          <a:xfrm>
            <a:off x="855345" y="7334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公共危机管理的仿真模拟技术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7941969" y="-729230"/>
            <a:ext cx="1348588" cy="1348588"/>
          </a:xfrm>
          <a:prstGeom prst="ellipse">
            <a:avLst/>
          </a:prstGeom>
          <a:gradFill>
            <a:gsLst>
              <a:gs pos="0">
                <a:schemeClr val="accent2">
                  <a:alpha val="19000"/>
                </a:schemeClr>
              </a:gs>
              <a:gs pos="100000">
                <a:schemeClr val="accent1">
                  <a:alpha val="19000"/>
                </a:schemeClr>
              </a:gs>
            </a:gsLst>
            <a:lin ang="4500000"/>
          </a:gradFill>
        </p:spPr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-275288" y="3718958"/>
            <a:ext cx="550576" cy="550576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20000"/>
                  <a:lumMod val="75000"/>
                </a:schemeClr>
              </a:gs>
              <a:gs pos="100000">
                <a:schemeClr val="accent4">
                  <a:alpha val="20000"/>
                </a:schemeClr>
              </a:gs>
            </a:gsLst>
            <a:lin ang="4500000"/>
          </a:gradFill>
        </p:spPr>
        <p:txBody>
          <a:bodyPr/>
          <a:p/>
        </p:txBody>
      </p:sp>
      <p:sp>
        <p:nvSpPr>
          <p:cNvPr id="32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596741" y="1105319"/>
            <a:ext cx="5262477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定性评估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6741" y="1635662"/>
            <a:ext cx="5262477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运用风险评估模型，对危机进行定性分析，综合考虑政治、经济、社会等各方面因素，评估危机的可能影响和应对难度。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8745" y="3085265"/>
            <a:ext cx="5100318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定量评估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8745" y="3629644"/>
            <a:ext cx="5320474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运用统计方法和数学模型，对危机进行定量分析，测量危机的风险级别、影响范围和危害程度，为制定针对性的应对措施提供依据。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TextBox 28"/>
          <p:cNvSpPr txBox="1"/>
          <p:nvPr/>
        </p:nvSpPr>
        <p:spPr>
          <a:xfrm>
            <a:off x="854864" y="671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公共危机管理的风险评估工具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690942" y="4652434"/>
            <a:ext cx="548022" cy="9609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6496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1183005" y="4652434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2" name="Connector 32"/>
          <p:cNvCxnSpPr/>
          <p:nvPr/>
        </p:nvCxnSpPr>
        <p:spPr>
          <a:xfrm>
            <a:off x="1238964" y="4710426"/>
            <a:ext cx="482966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alphaModFix amt="70000"/>
          </a:blip>
          <a:srcRect l="21875" r="21875"/>
          <a:stretch>
            <a:fillRect/>
          </a:stretch>
        </p:blipFill>
        <p:spPr>
          <a:xfrm>
            <a:off x="6096320" y="1015032"/>
            <a:ext cx="2874863" cy="383315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7978616" y="-1006838"/>
            <a:ext cx="1695299" cy="1695299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666156" y="2835515"/>
            <a:ext cx="548022" cy="9609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AutoShape 36"/>
          <p:cNvSpPr/>
          <p:nvPr/>
        </p:nvSpPr>
        <p:spPr>
          <a:xfrm>
            <a:off x="624819" y="2835515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AutoShape 37"/>
          <p:cNvSpPr/>
          <p:nvPr/>
        </p:nvSpPr>
        <p:spPr>
          <a:xfrm>
            <a:off x="1158219" y="2835515"/>
            <a:ext cx="96092" cy="96092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>
            <a:off x="1214178" y="2893507"/>
            <a:ext cx="482966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2154372" y="2050256"/>
            <a:ext cx="635060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公共危机管理面临的挑战与对策</a:t>
            </a:r>
            <a:endParaRPr lang="en-US" sz="3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4372" y="891875"/>
            <a:ext cx="6783844" cy="13335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03308" y="262258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13317" y="259556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17820" y="26112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19177" y="26934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15528" y="26556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03308" y="37014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13317" y="36744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17820" y="36901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19177" y="37723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15528" y="37345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03308" y="47803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13317" y="47533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17820" y="47690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19177" y="48512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15528" y="48134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303308" y="58592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413317" y="58322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517820" y="584800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619177" y="59301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715528" y="589231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Freeform 35"/>
          <p:cNvSpPr/>
          <p:nvPr/>
        </p:nvSpPr>
        <p:spPr>
          <a:xfrm>
            <a:off x="285750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Freeform 36"/>
          <p:cNvSpPr/>
          <p:nvPr/>
        </p:nvSpPr>
        <p:spPr>
          <a:xfrm>
            <a:off x="497417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Freeform 37"/>
          <p:cNvSpPr/>
          <p:nvPr/>
        </p:nvSpPr>
        <p:spPr>
          <a:xfrm>
            <a:off x="718039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 flipH="1">
            <a:off x="1555549" y="-2137872"/>
            <a:ext cx="989330" cy="31425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nector 39"/>
          <p:cNvCxnSpPr/>
          <p:nvPr/>
        </p:nvCxnSpPr>
        <p:spPr>
          <a:xfrm flipH="1">
            <a:off x="1163637" y="-149812"/>
            <a:ext cx="574716" cy="1767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 40"/>
          <p:cNvCxnSpPr/>
          <p:nvPr/>
        </p:nvCxnSpPr>
        <p:spPr>
          <a:xfrm flipH="1">
            <a:off x="8246854" y="4438008"/>
            <a:ext cx="390744" cy="11389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or 41"/>
          <p:cNvCxnSpPr/>
          <p:nvPr/>
        </p:nvCxnSpPr>
        <p:spPr>
          <a:xfrm flipH="1">
            <a:off x="8464559" y="3887374"/>
            <a:ext cx="515449" cy="150477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or 42"/>
          <p:cNvCxnSpPr/>
          <p:nvPr/>
        </p:nvCxnSpPr>
        <p:spPr>
          <a:xfrm flipH="1">
            <a:off x="8212395" y="-47037"/>
            <a:ext cx="266038" cy="74823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Freeform 4"/>
          <p:cNvSpPr/>
          <p:nvPr/>
        </p:nvSpPr>
        <p:spPr>
          <a:xfrm>
            <a:off x="505798" y="1106453"/>
            <a:ext cx="8427632" cy="3716802"/>
          </a:xfrm>
          <a:custGeom>
            <a:avLst/>
            <a:gdLst/>
            <a:ahLst/>
            <a:cxnLst/>
            <a:rect l="l" t="t" r="r" b="b"/>
            <a:pathLst>
              <a:path w="8427632" h="3716802">
                <a:moveTo>
                  <a:pt x="0" y="0"/>
                </a:moveTo>
                <a:lnTo>
                  <a:pt x="7963031" y="0"/>
                </a:lnTo>
                <a:quadBezTo>
                  <a:pt x="8427632" y="0"/>
                  <a:pt x="8427632" y="464600"/>
                </a:quadBezTo>
                <a:lnTo>
                  <a:pt x="8427632" y="3716802"/>
                </a:lnTo>
                <a:lnTo>
                  <a:pt x="464600" y="3716802"/>
                </a:lnTo>
                <a:quadBezTo>
                  <a:pt x="0" y="3716802"/>
                  <a:pt x="0" y="3252201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5" name="Connector 5"/>
          <p:cNvCxnSpPr/>
          <p:nvPr/>
        </p:nvCxnSpPr>
        <p:spPr>
          <a:xfrm>
            <a:off x="4741596" y="1353490"/>
            <a:ext cx="0" cy="3216015"/>
          </a:xfrm>
          <a:prstGeom prst="line">
            <a:avLst/>
          </a:prstGeom>
          <a:ln w="9525">
            <a:solidFill>
              <a:schemeClr val="accent2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" name="TextBox 6"/>
          <p:cNvSpPr txBox="1"/>
          <p:nvPr/>
        </p:nvSpPr>
        <p:spPr>
          <a:xfrm>
            <a:off x="986200" y="2247810"/>
            <a:ext cx="3295645" cy="94059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信息不对称是公共危机管理面临的主要挑战之一，它导致决策者难以了解危机全貌和危机发展趋势，增加了决策难度和不确定性。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6200" y="1354264"/>
            <a:ext cx="3343844" cy="666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41018" y="2247810"/>
            <a:ext cx="3295645" cy="1940719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公共危机发生时，通常存在信息不对称的情况。这是因为危机事件具有突发性和高度不确定性，导致信息难以获取和验证。此外，不同利益相关者之间也可能存在信息差异，这使得决策者难以全面了解危机情况和利益相关者的需求。为了解决信息不对称问题，公共危机管理者需要加强信息收集、整理和分析能力，提高信息透明度和可信度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12443" y="1354264"/>
            <a:ext cx="3369244" cy="666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TextBox 30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公共危机管理中的信息不对称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日期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724315" y="974468"/>
            <a:ext cx="3871513" cy="373309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4907278" y="974468"/>
            <a:ext cx="3871513" cy="3733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TextBox 6"/>
          <p:cNvSpPr txBox="1"/>
          <p:nvPr/>
        </p:nvSpPr>
        <p:spPr>
          <a:xfrm>
            <a:off x="1002411" y="1222669"/>
            <a:ext cx="3293023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2411" y="2062496"/>
            <a:ext cx="3353499" cy="94059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协调困难是公共危机管理中的另一个重要挑战，它阻碍了不同部门和利益相关者之间的有效合作，降低了危机管理的效率和效果。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66285" y="1222669"/>
            <a:ext cx="3293023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rgbClr val="031A3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1800" b="1">
              <a:solidFill>
                <a:srgbClr val="031A3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66285" y="2062496"/>
            <a:ext cx="3353499" cy="1940719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031A3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公共危机发生时，不同部门和利益相关者之间的协调困难通常是由于权责不清、沟通不畅和缺乏统一指挥等原因造成的。为了解决协调困难问题，需要建立完善的危机管理机制和协调机制，明确各部门的职责和分工，加强不同部门之间的沟通和协作。此外，还可以通过建立危机指挥中心等机构来统一指挥和协调各方资源，提高危机管理的效率和效果。</a:t>
            </a:r>
            <a:endParaRPr lang="en-US" sz="1050">
              <a:solidFill>
                <a:srgbClr val="031A3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TextBox 30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公共危机管理中的协调困难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396777" y="4936668"/>
            <a:ext cx="548022" cy="9609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355440" y="4936668"/>
            <a:ext cx="96092" cy="96092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888840" y="4936668"/>
            <a:ext cx="96092" cy="96092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4" name="Connector 34"/>
          <p:cNvCxnSpPr/>
          <p:nvPr/>
        </p:nvCxnSpPr>
        <p:spPr>
          <a:xfrm>
            <a:off x="944799" y="4994660"/>
            <a:ext cx="8587384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5" name="日期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4898594" y="1045031"/>
            <a:ext cx="4005639" cy="3675408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596741" y="1045031"/>
            <a:ext cx="4005639" cy="3675408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AutoShape 6"/>
          <p:cNvSpPr/>
          <p:nvPr/>
        </p:nvSpPr>
        <p:spPr>
          <a:xfrm>
            <a:off x="590725" y="1045031"/>
            <a:ext cx="1591896" cy="39526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1864031" y="1045031"/>
            <a:ext cx="518088" cy="395268"/>
          </a:xfrm>
          <a:prstGeom prst="parallelogram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4898594" y="1045031"/>
            <a:ext cx="1591896" cy="39526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6171899" y="1045031"/>
            <a:ext cx="518088" cy="395268"/>
          </a:xfrm>
          <a:prstGeom prst="parallelogram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TextBox 10"/>
          <p:cNvSpPr txBox="1"/>
          <p:nvPr/>
        </p:nvSpPr>
        <p:spPr>
          <a:xfrm>
            <a:off x="916224" y="1555918"/>
            <a:ext cx="3353499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6224" y="2365471"/>
            <a:ext cx="3353499" cy="94059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资源配置问题是公共危机管理中的重要挑战之一，它指的是如何在资源有限的情况下，合理分配资源，以最大程度地满足危机处理的需求。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51703" y="974467"/>
            <a:ext cx="912327" cy="52387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要点一</a:t>
            </a:r>
            <a:endParaRPr lang="en-US" sz="1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93138" y="985937"/>
            <a:ext cx="912327" cy="52387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要点二</a:t>
            </a:r>
            <a:endParaRPr lang="en-US" sz="1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62764" y="1555918"/>
            <a:ext cx="3353499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62764" y="2365471"/>
            <a:ext cx="3353499" cy="1690688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公共危机发生时，通常需要大量的资源来应对危机，如人力、物资、财力等。然而，由于资源有限，需要在不同部门和地区之间进行合理的分配，以最大程度地满足危机处理的需求。为了解决资源配置问题，需要制定科学的资源分配方案和协调机制，根据危机性质和程度来决定资源的优先级和分配方向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TextBox 36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公共危机管理中的资源配置问题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396777" y="4936668"/>
            <a:ext cx="548022" cy="9609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8" name="AutoShape 38"/>
          <p:cNvSpPr/>
          <p:nvPr/>
        </p:nvSpPr>
        <p:spPr>
          <a:xfrm>
            <a:off x="355440" y="4936668"/>
            <a:ext cx="96092" cy="96092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9" name="AutoShape 39"/>
          <p:cNvSpPr/>
          <p:nvPr/>
        </p:nvSpPr>
        <p:spPr>
          <a:xfrm>
            <a:off x="888840" y="4936668"/>
            <a:ext cx="96092" cy="96092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40" name="Connector 40"/>
          <p:cNvCxnSpPr/>
          <p:nvPr/>
        </p:nvCxnSpPr>
        <p:spPr>
          <a:xfrm>
            <a:off x="944799" y="4994660"/>
            <a:ext cx="8587384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1" name="日期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724315" y="974468"/>
            <a:ext cx="3871513" cy="373309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4907278" y="974468"/>
            <a:ext cx="3871513" cy="3733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TextBox 6"/>
          <p:cNvSpPr txBox="1"/>
          <p:nvPr/>
        </p:nvSpPr>
        <p:spPr>
          <a:xfrm>
            <a:off x="1002411" y="1222669"/>
            <a:ext cx="3293023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2411" y="2062496"/>
            <a:ext cx="3353499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社会心理效应是公共危机管理中的重要挑战之一，它指的是危机事件对社会公众的心理和行为产生的影响。</a:t>
            </a:r>
            <a:endParaRPr lang="en-US" sz="10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66285" y="1222669"/>
            <a:ext cx="3293023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rgbClr val="031A3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1800" b="1">
              <a:solidFill>
                <a:srgbClr val="031A3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66285" y="2062496"/>
            <a:ext cx="3353499" cy="2190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rgbClr val="031A3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事件通常会对社会公众的心理和行为产生深远的影响。例如，恐慌、不安、焦虑等情绪的传播和扩散可能会引起社会混乱和不稳定。此外，公众对危机的看法和态度也会影响危机管理的效果。为了解决社会心理效应问题，需要加强公众沟通和舆论引导，提供及时、准确的信息和解释，以缓解公众的恐慌和不安。同时，也需要关注公众的心理和情感需求，提供必要的心理援助和支持。</a:t>
            </a:r>
            <a:endParaRPr lang="en-US" sz="1050">
              <a:solidFill>
                <a:srgbClr val="031A3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TextBox 30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公共危机管理中的社会心理效应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396777" y="4936668"/>
            <a:ext cx="548022" cy="96092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355440" y="4936668"/>
            <a:ext cx="96092" cy="96092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888840" y="4936668"/>
            <a:ext cx="96092" cy="96092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4" name="Connector 34"/>
          <p:cNvCxnSpPr/>
          <p:nvPr/>
        </p:nvCxnSpPr>
        <p:spPr>
          <a:xfrm>
            <a:off x="944799" y="4994660"/>
            <a:ext cx="8587384" cy="0"/>
          </a:xfrm>
          <a:prstGeom prst="line">
            <a:avLst/>
          </a:prstGeom>
          <a:ln w="14288">
            <a:solidFill>
              <a:schemeClr val="accent2"/>
            </a:solidFill>
            <a:prstDash val="dash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5" name="日期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2154372" y="2050256"/>
            <a:ext cx="635060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公共危机管理案例分析</a:t>
            </a:r>
            <a:endParaRPr lang="en-US" sz="3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4372" y="891875"/>
            <a:ext cx="6783844" cy="13335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03308" y="262258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13317" y="259556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17820" y="26112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19177" y="26934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15528" y="26556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03308" y="37014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13317" y="36744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17820" y="36901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19177" y="37723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15528" y="37345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03308" y="47803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13317" y="47533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17820" y="47690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19177" y="48512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15528" y="48134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303308" y="58592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413317" y="58322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517820" y="584800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619177" y="59301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715528" y="589231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Freeform 35"/>
          <p:cNvSpPr/>
          <p:nvPr/>
        </p:nvSpPr>
        <p:spPr>
          <a:xfrm>
            <a:off x="285750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Freeform 36"/>
          <p:cNvSpPr/>
          <p:nvPr/>
        </p:nvSpPr>
        <p:spPr>
          <a:xfrm>
            <a:off x="497417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Freeform 37"/>
          <p:cNvSpPr/>
          <p:nvPr/>
        </p:nvSpPr>
        <p:spPr>
          <a:xfrm>
            <a:off x="718039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 flipH="1">
            <a:off x="1555549" y="-2137872"/>
            <a:ext cx="989330" cy="31425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nector 39"/>
          <p:cNvCxnSpPr/>
          <p:nvPr/>
        </p:nvCxnSpPr>
        <p:spPr>
          <a:xfrm flipH="1">
            <a:off x="1163637" y="-149812"/>
            <a:ext cx="574716" cy="1767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 40"/>
          <p:cNvCxnSpPr/>
          <p:nvPr/>
        </p:nvCxnSpPr>
        <p:spPr>
          <a:xfrm flipH="1">
            <a:off x="8246854" y="4438008"/>
            <a:ext cx="390744" cy="11389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or 41"/>
          <p:cNvCxnSpPr/>
          <p:nvPr/>
        </p:nvCxnSpPr>
        <p:spPr>
          <a:xfrm flipH="1">
            <a:off x="8464559" y="3887374"/>
            <a:ext cx="515449" cy="150477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or 42"/>
          <p:cNvCxnSpPr/>
          <p:nvPr/>
        </p:nvCxnSpPr>
        <p:spPr>
          <a:xfrm flipH="1">
            <a:off x="8212395" y="-47037"/>
            <a:ext cx="266038" cy="74823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2792877" y="910427"/>
            <a:ext cx="3919068" cy="4479316"/>
          </a:xfrm>
          <a:prstGeom prst="parallelogram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rcRect l="25500" r="25500"/>
          <a:stretch>
            <a:fillRect/>
          </a:stretch>
        </p:blipFill>
        <p:spPr>
          <a:xfrm>
            <a:off x="126559" y="910427"/>
            <a:ext cx="3359487" cy="4479316"/>
          </a:xfrm>
          <a:prstGeom prst="parallelogram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18922" y="910427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事件概述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053803" y="1062827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3399703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2838918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TextBox 10"/>
          <p:cNvSpPr txBox="1"/>
          <p:nvPr/>
        </p:nvSpPr>
        <p:spPr>
          <a:xfrm>
            <a:off x="2977060" y="963386"/>
            <a:ext cx="624764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18922" y="1321964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2001年9月11日，恐怖分子劫持两架民航客机撞击美国纽约世界贸易中心，造成近3000人死亡。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案例一：美国911事件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775497" y="2268856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危机应对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2710377" y="2421256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3056277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AutoShape 36"/>
          <p:cNvSpPr/>
          <p:nvPr/>
        </p:nvSpPr>
        <p:spPr>
          <a:xfrm>
            <a:off x="2495493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TextBox 37"/>
          <p:cNvSpPr txBox="1"/>
          <p:nvPr/>
        </p:nvSpPr>
        <p:spPr>
          <a:xfrm>
            <a:off x="2538314" y="2321815"/>
            <a:ext cx="86138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775497" y="2680393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美国政府采取了一系列紧急应对措施，包括疏散市民、调查事件原因、对嫌疑犯展开行动等。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462158" y="3627284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2397038" y="3779684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1" name="AutoShape 41"/>
          <p:cNvSpPr/>
          <p:nvPr/>
        </p:nvSpPr>
        <p:spPr>
          <a:xfrm>
            <a:off x="2742938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2" name="AutoShape 42"/>
          <p:cNvSpPr/>
          <p:nvPr/>
        </p:nvSpPr>
        <p:spPr>
          <a:xfrm>
            <a:off x="2182153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3" name="TextBox 43"/>
          <p:cNvSpPr txBox="1"/>
          <p:nvPr/>
        </p:nvSpPr>
        <p:spPr>
          <a:xfrm>
            <a:off x="2248828" y="3680244"/>
            <a:ext cx="87164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462158" y="4038822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本次危机对美国社会造成了巨大冲击，暴露出美国在公共安全和应急管理方面存在的问题。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2154372" y="2050256"/>
            <a:ext cx="635060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公共危机管理概述</a:t>
            </a:r>
            <a:endParaRPr lang="en-US" sz="3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4372" y="891875"/>
            <a:ext cx="6783844" cy="13335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03308" y="262258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13317" y="259556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17820" y="26112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19177" y="26934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15528" y="26556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03308" y="37014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13317" y="36744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17820" y="36901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19177" y="37723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15528" y="37345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03308" y="47803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13317" y="47533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17820" y="47690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19177" y="48512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15528" y="48134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303308" y="58592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413317" y="58322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517820" y="584800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619177" y="59301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715528" y="589231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Freeform 35"/>
          <p:cNvSpPr/>
          <p:nvPr/>
        </p:nvSpPr>
        <p:spPr>
          <a:xfrm>
            <a:off x="285750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Freeform 36"/>
          <p:cNvSpPr/>
          <p:nvPr/>
        </p:nvSpPr>
        <p:spPr>
          <a:xfrm>
            <a:off x="497417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Freeform 37"/>
          <p:cNvSpPr/>
          <p:nvPr/>
        </p:nvSpPr>
        <p:spPr>
          <a:xfrm>
            <a:off x="718039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 flipH="1">
            <a:off x="1555549" y="-2137872"/>
            <a:ext cx="989330" cy="31425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nector 39"/>
          <p:cNvCxnSpPr/>
          <p:nvPr/>
        </p:nvCxnSpPr>
        <p:spPr>
          <a:xfrm flipH="1">
            <a:off x="1163637" y="-149812"/>
            <a:ext cx="574716" cy="1767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 40"/>
          <p:cNvCxnSpPr/>
          <p:nvPr/>
        </p:nvCxnSpPr>
        <p:spPr>
          <a:xfrm flipH="1">
            <a:off x="8246854" y="4438008"/>
            <a:ext cx="390744" cy="11389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or 41"/>
          <p:cNvCxnSpPr/>
          <p:nvPr/>
        </p:nvCxnSpPr>
        <p:spPr>
          <a:xfrm flipH="1">
            <a:off x="8464559" y="3887374"/>
            <a:ext cx="515449" cy="150477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or 42"/>
          <p:cNvCxnSpPr/>
          <p:nvPr/>
        </p:nvCxnSpPr>
        <p:spPr>
          <a:xfrm flipH="1">
            <a:off x="8212395" y="-47037"/>
            <a:ext cx="266038" cy="74823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19208" r="19208"/>
          <a:stretch>
            <a:fillRect/>
          </a:stretch>
        </p:blipFill>
        <p:spPr>
          <a:xfrm>
            <a:off x="5541059" y="1218194"/>
            <a:ext cx="3510022" cy="3510022"/>
          </a:xfrm>
          <a:prstGeom prst="round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435218" y="1162794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6" name="TextBox 6"/>
          <p:cNvSpPr txBox="1"/>
          <p:nvPr/>
        </p:nvSpPr>
        <p:spPr>
          <a:xfrm>
            <a:off x="591755" y="1070824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TextBox 27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案例二：日本311地震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21180" y="2504568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29" name="TextBox 29"/>
          <p:cNvSpPr txBox="1"/>
          <p:nvPr/>
        </p:nvSpPr>
        <p:spPr>
          <a:xfrm>
            <a:off x="577717" y="2412598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49257" y="3893967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605794" y="3801997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756668" y="1339967"/>
            <a:ext cx="3309142" cy="1047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2011年3月11日，日本东北部发生里氏9.0级地震，引发海啸和核泄漏事故，造成大量人员伤亡和财产损失。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56668" y="976963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事件概述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756668" y="2631822"/>
            <a:ext cx="330914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日本政府采取了紧急应对措施，包括启动应急机制、疏散市民、展开搜救和清理工作等。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756668" y="2287868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危机应对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756668" y="4011395"/>
            <a:ext cx="3309142" cy="1047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本次危机暴露出日本在自然灾害应对和核安全方面存在的问题，对日本社会造成了长期影响。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756668" y="3667441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585609" y="1030568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l="13292" r="13292"/>
          <a:stretch>
            <a:fillRect/>
          </a:stretch>
        </p:blipFill>
        <p:spPr>
          <a:xfrm>
            <a:off x="-378398" y="1237779"/>
            <a:ext cx="3574962" cy="3574962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856181" y="3981220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7" name="TextBox 7"/>
          <p:cNvSpPr txBox="1"/>
          <p:nvPr/>
        </p:nvSpPr>
        <p:spPr>
          <a:xfrm>
            <a:off x="3867599" y="4102707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45759" y="3790265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45759" y="4172662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本次危机对巴西社会造成了较大影响，寨卡病毒成为全球关注的公共卫生问题。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TextBox 30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案例三：巴西寨卡病毒危机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3856181" y="1421548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3867599" y="1543035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745759" y="1202018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事件概述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745759" y="1565365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2015年，巴西爆发寨卡病毒感染疫情，主要传播媒介为蚊虫叮咬。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3856181" y="2701384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36" name="TextBox 36"/>
          <p:cNvSpPr txBox="1"/>
          <p:nvPr/>
        </p:nvSpPr>
        <p:spPr>
          <a:xfrm>
            <a:off x="3867599" y="2822871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745759" y="2491379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危机应对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745759" y="2864250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巴西政府采取了一系列紧急应对措施，包括加强蚊虫防治、监测疫情发展、提供医疗救治等。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2835654" y="1120993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2940923" y="1226262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6" name="Connector 6"/>
          <p:cNvCxnSpPr/>
          <p:nvPr/>
        </p:nvCxnSpPr>
        <p:spPr>
          <a:xfrm>
            <a:off x="3084924" y="1619533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442804" y="953528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事件概述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42804" y="1382153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2019年，澳大利亚遭受史上最严重山火，燃烧持续数月之久，造成大量人员伤亡和财产损失。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1433790" y="1646844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/>
          <a:p/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708" r="16708"/>
          <a:stretch>
            <a:fillRect/>
          </a:stretch>
        </p:blipFill>
        <p:spPr>
          <a:xfrm>
            <a:off x="-1226579" y="1854055"/>
            <a:ext cx="3574962" cy="3574962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案例四：澳大利亚山火危机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2835654" y="2464997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2940923" y="2570266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4" name="Connector 34"/>
          <p:cNvCxnSpPr/>
          <p:nvPr/>
        </p:nvCxnSpPr>
        <p:spPr>
          <a:xfrm>
            <a:off x="3084924" y="2963536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5"/>
          <p:cNvSpPr txBox="1"/>
          <p:nvPr/>
        </p:nvSpPr>
        <p:spPr>
          <a:xfrm>
            <a:off x="3442804" y="2297532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危机应对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42804" y="2726157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澳大利亚政府采取了紧急应对措施，包括动员军队参与救援、疏散受灾群众、展开灭火工作等。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2835654" y="3809001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8" name="AutoShape 38"/>
          <p:cNvSpPr/>
          <p:nvPr/>
        </p:nvSpPr>
        <p:spPr>
          <a:xfrm>
            <a:off x="2940923" y="3914270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9" name="Connector 39"/>
          <p:cNvCxnSpPr/>
          <p:nvPr/>
        </p:nvCxnSpPr>
        <p:spPr>
          <a:xfrm>
            <a:off x="3084924" y="4307540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40"/>
          <p:cNvSpPr txBox="1"/>
          <p:nvPr/>
        </p:nvSpPr>
        <p:spPr>
          <a:xfrm>
            <a:off x="3442804" y="3641536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442804" y="4070161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本次危机暴露出澳大利亚在自然灾害应对方面存在的问题，对澳大利亚社会造成了长期影响。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2792877" y="910427"/>
            <a:ext cx="3919068" cy="4479316"/>
          </a:xfrm>
          <a:prstGeom prst="parallelogram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rcRect l="23500" r="23500"/>
          <a:stretch>
            <a:fillRect/>
          </a:stretch>
        </p:blipFill>
        <p:spPr>
          <a:xfrm>
            <a:off x="126559" y="910427"/>
            <a:ext cx="3359488" cy="4479316"/>
          </a:xfrm>
          <a:prstGeom prst="parallelogram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18922" y="910427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事件概述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053803" y="1062827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3399703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2838918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TextBox 10"/>
          <p:cNvSpPr txBox="1"/>
          <p:nvPr/>
        </p:nvSpPr>
        <p:spPr>
          <a:xfrm>
            <a:off x="2977060" y="963386"/>
            <a:ext cx="624764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18922" y="1321964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2020年初，新型冠状病毒肺炎在中国爆发，造成大规模传播和死亡病例。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案例五：国内新冠肺炎疫情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775497" y="2268856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危机应对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2710377" y="2421256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3056277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AutoShape 36"/>
          <p:cNvSpPr/>
          <p:nvPr/>
        </p:nvSpPr>
        <p:spPr>
          <a:xfrm>
            <a:off x="2495493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TextBox 37"/>
          <p:cNvSpPr txBox="1"/>
          <p:nvPr/>
        </p:nvSpPr>
        <p:spPr>
          <a:xfrm>
            <a:off x="2538314" y="2321815"/>
            <a:ext cx="86138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775497" y="2680393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中国政府采取了紧急应对措施，包括封锁城市、隔离病患、追踪接触者等。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462158" y="3627284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2397038" y="3779684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1" name="AutoShape 41"/>
          <p:cNvSpPr/>
          <p:nvPr/>
        </p:nvSpPr>
        <p:spPr>
          <a:xfrm>
            <a:off x="2742938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2" name="AutoShape 42"/>
          <p:cNvSpPr/>
          <p:nvPr/>
        </p:nvSpPr>
        <p:spPr>
          <a:xfrm>
            <a:off x="2182153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3" name="TextBox 43"/>
          <p:cNvSpPr txBox="1"/>
          <p:nvPr/>
        </p:nvSpPr>
        <p:spPr>
          <a:xfrm>
            <a:off x="2248828" y="3680244"/>
            <a:ext cx="87164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462158" y="4038822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本次危机对中国的社会经济造成了严重影响，也暴露出中国在公共卫生和应急管理方面存在的问题。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1725237" y="2944682"/>
            <a:ext cx="4373458" cy="437345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8590424" y="4285409"/>
            <a:ext cx="1579718" cy="1579718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6" name="AutoShape 6"/>
          <p:cNvSpPr/>
          <p:nvPr/>
        </p:nvSpPr>
        <p:spPr>
          <a:xfrm>
            <a:off x="8509467" y="-1015533"/>
            <a:ext cx="2031066" cy="203106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TextBox 7"/>
          <p:cNvSpPr txBox="1"/>
          <p:nvPr/>
        </p:nvSpPr>
        <p:spPr>
          <a:xfrm>
            <a:off x="2348371" y="1465981"/>
            <a:ext cx="4828257" cy="157728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12000"/>
              </a:lnSpc>
              <a:spcBef>
                <a:spcPts val="375"/>
              </a:spcBef>
            </a:pPr>
            <a:r>
              <a:rPr lang="en-US" sz="7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7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25993" y="2796896"/>
            <a:ext cx="6273013" cy="90294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86000"/>
              </a:lnSpc>
              <a:spcBef>
                <a:spcPts val="375"/>
              </a:spcBef>
            </a:pPr>
            <a:r>
              <a:rPr lang="en-US"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谢谢您的观看</a:t>
            </a:r>
            <a:endParaRPr lang="en-US" sz="2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121642" y="1465981"/>
            <a:ext cx="347553" cy="347553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>
            <a:fillRect/>
          </a:stretch>
        </p:blipFill>
        <p:spPr>
          <a:xfrm>
            <a:off x="733971" y="1105724"/>
            <a:ext cx="3783825" cy="3783825"/>
          </a:xfrm>
          <a:prstGeom prst="round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91990" y="1567100"/>
            <a:ext cx="3718928" cy="1125438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公共危机是指由于内部或外部的突发事件，严重威胁到社会公共利益、安全和秩序，需要紧急采取措施应对的危机事件。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91990" y="1056815"/>
            <a:ext cx="3626635" cy="78432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公共危机定义</a:t>
            </a:r>
            <a:endParaRPr 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91990" y="3515137"/>
            <a:ext cx="3718928" cy="1125438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公共危机通常具有突发性、紧急性、高度不确定性、影响面广、后果严重等特点，需要快速反应、科学决策和有效应对。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91990" y="3023901"/>
            <a:ext cx="4003302" cy="784324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86000"/>
              </a:lnSpc>
            </a:pPr>
            <a:r>
              <a:rPr 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公共危机特点</a:t>
            </a:r>
            <a:endParaRPr 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TextBox 29"/>
          <p:cNvSpPr txBox="1"/>
          <p:nvPr/>
        </p:nvSpPr>
        <p:spPr>
          <a:xfrm>
            <a:off x="855345" y="73342"/>
            <a:ext cx="7815272" cy="8572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74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公共危机的定义与特点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7941969" y="-729230"/>
            <a:ext cx="1348588" cy="1348588"/>
          </a:xfrm>
          <a:prstGeom prst="ellipse">
            <a:avLst/>
          </a:prstGeom>
          <a:gradFill>
            <a:gsLst>
              <a:gs pos="0">
                <a:schemeClr val="accent2">
                  <a:alpha val="19000"/>
                </a:schemeClr>
              </a:gs>
              <a:gs pos="100000">
                <a:schemeClr val="accent1">
                  <a:alpha val="19000"/>
                </a:schemeClr>
              </a:gs>
            </a:gsLst>
            <a:lin ang="4500000"/>
          </a:gradFill>
        </p:spPr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-275288" y="3718958"/>
            <a:ext cx="550576" cy="550576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20000"/>
                  <a:lumMod val="75000"/>
                </a:schemeClr>
              </a:gs>
              <a:gs pos="100000">
                <a:schemeClr val="accent4">
                  <a:alpha val="20000"/>
                </a:schemeClr>
              </a:gs>
            </a:gsLst>
            <a:lin ang="4500000"/>
          </a:gradFill>
        </p:spPr>
        <p:txBody>
          <a:bodyPr/>
          <a:p/>
        </p:txBody>
      </p:sp>
      <p:sp>
        <p:nvSpPr>
          <p:cNvPr id="32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2835654" y="1120993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5" name="AutoShape 5"/>
          <p:cNvSpPr/>
          <p:nvPr/>
        </p:nvSpPr>
        <p:spPr>
          <a:xfrm>
            <a:off x="2940923" y="1226262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6" name="Connector 6"/>
          <p:cNvCxnSpPr/>
          <p:nvPr/>
        </p:nvCxnSpPr>
        <p:spPr>
          <a:xfrm>
            <a:off x="3084924" y="1619533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442804" y="953528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保障公共安全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42804" y="1382153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公共危机事件往往会对社会公共安全带来严重威胁，有效的公共危机管理可以迅速控制事态发展，最大程度地减少人员伤亡和财产损失。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-1433790" y="1646844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/>
          <a:p/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 l="9375" r="9375"/>
          <a:stretch>
            <a:fillRect/>
          </a:stretch>
        </p:blipFill>
        <p:spPr>
          <a:xfrm>
            <a:off x="-1226579" y="1854055"/>
            <a:ext cx="3574962" cy="3574962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公共危机管理的重要性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2835654" y="2464997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2940923" y="2570266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4" name="Connector 34"/>
          <p:cNvCxnSpPr/>
          <p:nvPr/>
        </p:nvCxnSpPr>
        <p:spPr>
          <a:xfrm>
            <a:off x="3084924" y="2963536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5"/>
          <p:cNvSpPr txBox="1"/>
          <p:nvPr/>
        </p:nvSpPr>
        <p:spPr>
          <a:xfrm>
            <a:off x="3442804" y="2297532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维护社会稳定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442804" y="2726157"/>
            <a:ext cx="5383822" cy="6905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公共危机事件往往会引起社会恐慌和不安定因素，有效的公共危机管理可以迅速稳定社会情绪，增强社会信心，维护社会稳定。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2835654" y="3809001"/>
            <a:ext cx="498540" cy="49854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8" name="AutoShape 38"/>
          <p:cNvSpPr/>
          <p:nvPr/>
        </p:nvSpPr>
        <p:spPr>
          <a:xfrm>
            <a:off x="2940923" y="3914270"/>
            <a:ext cx="288002" cy="2880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9" name="Connector 39"/>
          <p:cNvCxnSpPr/>
          <p:nvPr/>
        </p:nvCxnSpPr>
        <p:spPr>
          <a:xfrm>
            <a:off x="3084924" y="4307540"/>
            <a:ext cx="0" cy="681678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TextBox 40"/>
          <p:cNvSpPr txBox="1"/>
          <p:nvPr/>
        </p:nvSpPr>
        <p:spPr>
          <a:xfrm>
            <a:off x="3442804" y="3641536"/>
            <a:ext cx="5383822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提高政府形象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442804" y="4070161"/>
            <a:ext cx="5383822" cy="44053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0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有效的公共危机管理可以提高政府在公众心目中的形象，增强政府的公信力和执行力。</a:t>
            </a:r>
            <a:endParaRPr lang="en-US" sz="10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2792877" y="910427"/>
            <a:ext cx="3919068" cy="4479316"/>
          </a:xfrm>
          <a:prstGeom prst="parallelogram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>
            <a:fillRect/>
          </a:stretch>
        </p:blipFill>
        <p:spPr>
          <a:xfrm>
            <a:off x="126559" y="910427"/>
            <a:ext cx="3359487" cy="4479316"/>
          </a:xfrm>
          <a:prstGeom prst="parallelogram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18922" y="910427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古代公共危机管理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053803" y="1062827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3399703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2838918" y="1062827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TextBox 10"/>
          <p:cNvSpPr txBox="1"/>
          <p:nvPr/>
        </p:nvSpPr>
        <p:spPr>
          <a:xfrm>
            <a:off x="2977060" y="963386"/>
            <a:ext cx="624764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18922" y="1321964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古代的公共危机管理主要表现为国家战争、自然灾害等方面的应对，具有浓厚的政治色彩和局限性。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公共危机管理的历史与发展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775497" y="2268856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近代公共危机管理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AutoShape 34"/>
          <p:cNvSpPr/>
          <p:nvPr/>
        </p:nvSpPr>
        <p:spPr>
          <a:xfrm>
            <a:off x="2710377" y="2421256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AutoShape 35"/>
          <p:cNvSpPr/>
          <p:nvPr/>
        </p:nvSpPr>
        <p:spPr>
          <a:xfrm>
            <a:off x="3056277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AutoShape 36"/>
          <p:cNvSpPr/>
          <p:nvPr/>
        </p:nvSpPr>
        <p:spPr>
          <a:xfrm>
            <a:off x="2495493" y="2421256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TextBox 37"/>
          <p:cNvSpPr txBox="1"/>
          <p:nvPr/>
        </p:nvSpPr>
        <p:spPr>
          <a:xfrm>
            <a:off x="2538314" y="2321815"/>
            <a:ext cx="86138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775497" y="2680393"/>
            <a:ext cx="4784560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随着工业革命和城市化进程的加速，公共危机事件的复杂性和影响也越来越大，促使近代政府开始建立专门的公共危机管理体系。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462158" y="3627284"/>
            <a:ext cx="4912911" cy="5905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1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现代公共危机管理</a:t>
            </a:r>
            <a:endParaRPr lang="en-US" sz="1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2397038" y="3779684"/>
            <a:ext cx="548022" cy="42976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1" name="AutoShape 41"/>
          <p:cNvSpPr/>
          <p:nvPr/>
        </p:nvSpPr>
        <p:spPr>
          <a:xfrm>
            <a:off x="2742938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2" name="AutoShape 42"/>
          <p:cNvSpPr/>
          <p:nvPr/>
        </p:nvSpPr>
        <p:spPr>
          <a:xfrm>
            <a:off x="2182153" y="3779684"/>
            <a:ext cx="429769" cy="429769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3" name="TextBox 43"/>
          <p:cNvSpPr txBox="1"/>
          <p:nvPr/>
        </p:nvSpPr>
        <p:spPr>
          <a:xfrm>
            <a:off x="2248828" y="3680244"/>
            <a:ext cx="871649" cy="619125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462158" y="4038822"/>
            <a:ext cx="4784560" cy="1047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现代公共危机管理主要表现为多元化、系统化和专业化的发展趋势，建立了完善的法律法规体系和应急预案机制，提高了科学决策和有效应对的能力。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TextBox 4"/>
          <p:cNvSpPr txBox="1"/>
          <p:nvPr/>
        </p:nvSpPr>
        <p:spPr>
          <a:xfrm>
            <a:off x="2154372" y="2050256"/>
            <a:ext cx="635060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公共危机管理的核心概念</a:t>
            </a:r>
            <a:endParaRPr lang="en-US" sz="3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4372" y="891875"/>
            <a:ext cx="6783844" cy="13335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33899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7" name="AutoShape 7"/>
          <p:cNvSpPr/>
          <p:nvPr/>
        </p:nvSpPr>
        <p:spPr>
          <a:xfrm>
            <a:off x="9169123" y="259556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8864356" y="259556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8833899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9169123" y="397305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8864356" y="397305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8833899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9169123" y="535054"/>
            <a:ext cx="70127" cy="6752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8864356" y="535054"/>
            <a:ext cx="340781" cy="67523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03308" y="262258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13317" y="259556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17820" y="26112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19177" y="26934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15528" y="26556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03308" y="37014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13317" y="36744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17820" y="36901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19177" y="377236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15528" y="37345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03308" y="47803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13317" y="47533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17820" y="476909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19177" y="48512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15528" y="481340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AutoShape 30"/>
          <p:cNvSpPr/>
          <p:nvPr/>
        </p:nvSpPr>
        <p:spPr>
          <a:xfrm>
            <a:off x="303308" y="585929"/>
            <a:ext cx="77086" cy="77086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1" name="AutoShape 31"/>
          <p:cNvSpPr/>
          <p:nvPr/>
        </p:nvSpPr>
        <p:spPr>
          <a:xfrm>
            <a:off x="413317" y="583227"/>
            <a:ext cx="71580" cy="7158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2" name="AutoShape 32"/>
          <p:cNvSpPr/>
          <p:nvPr/>
        </p:nvSpPr>
        <p:spPr>
          <a:xfrm>
            <a:off x="517820" y="584800"/>
            <a:ext cx="68435" cy="6843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3" name="AutoShape 33"/>
          <p:cNvSpPr/>
          <p:nvPr/>
        </p:nvSpPr>
        <p:spPr>
          <a:xfrm>
            <a:off x="619177" y="593017"/>
            <a:ext cx="63428" cy="6342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AutoShape 34"/>
          <p:cNvSpPr/>
          <p:nvPr/>
        </p:nvSpPr>
        <p:spPr>
          <a:xfrm>
            <a:off x="715528" y="589231"/>
            <a:ext cx="60089" cy="60089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5" name="Freeform 35"/>
          <p:cNvSpPr/>
          <p:nvPr/>
        </p:nvSpPr>
        <p:spPr>
          <a:xfrm>
            <a:off x="285750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6" name="Freeform 36"/>
          <p:cNvSpPr/>
          <p:nvPr/>
        </p:nvSpPr>
        <p:spPr>
          <a:xfrm>
            <a:off x="497417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7" name="Freeform 37"/>
          <p:cNvSpPr/>
          <p:nvPr/>
        </p:nvSpPr>
        <p:spPr>
          <a:xfrm>
            <a:off x="718039" y="4713979"/>
            <a:ext cx="220622" cy="259555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762000" y="0"/>
                </a:moveTo>
                <a:lnTo>
                  <a:pt x="1905000" y="0"/>
                </a:lnTo>
                <a:lnTo>
                  <a:pt x="1143000" y="952500"/>
                </a:lnTo>
                <a:lnTo>
                  <a:pt x="1905000" y="1905000"/>
                </a:lnTo>
                <a:lnTo>
                  <a:pt x="762000" y="1905000"/>
                </a:lnTo>
                <a:lnTo>
                  <a:pt x="0" y="952500"/>
                </a:lnTo>
                <a:lnTo>
                  <a:pt x="76200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/>
        </p:txBody>
      </p:sp>
      <p:cxnSp>
        <p:nvCxnSpPr>
          <p:cNvPr id="38" name="Connector 38"/>
          <p:cNvCxnSpPr/>
          <p:nvPr/>
        </p:nvCxnSpPr>
        <p:spPr>
          <a:xfrm flipH="1">
            <a:off x="1555549" y="-2137872"/>
            <a:ext cx="989330" cy="31425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nector 39"/>
          <p:cNvCxnSpPr/>
          <p:nvPr/>
        </p:nvCxnSpPr>
        <p:spPr>
          <a:xfrm flipH="1">
            <a:off x="1163637" y="-149812"/>
            <a:ext cx="574716" cy="1767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 40"/>
          <p:cNvCxnSpPr/>
          <p:nvPr/>
        </p:nvCxnSpPr>
        <p:spPr>
          <a:xfrm flipH="1">
            <a:off x="8246854" y="4438008"/>
            <a:ext cx="390744" cy="113897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or 41"/>
          <p:cNvCxnSpPr/>
          <p:nvPr/>
        </p:nvCxnSpPr>
        <p:spPr>
          <a:xfrm flipH="1">
            <a:off x="8464559" y="3887374"/>
            <a:ext cx="515449" cy="150477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or 42"/>
          <p:cNvCxnSpPr/>
          <p:nvPr/>
        </p:nvCxnSpPr>
        <p:spPr>
          <a:xfrm flipH="1">
            <a:off x="8212395" y="-47037"/>
            <a:ext cx="266038" cy="74823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541059" y="1218194"/>
            <a:ext cx="3510022" cy="3510022"/>
          </a:xfrm>
          <a:prstGeom prst="round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435218" y="1162794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6" name="TextBox 6"/>
          <p:cNvSpPr txBox="1"/>
          <p:nvPr/>
        </p:nvSpPr>
        <p:spPr>
          <a:xfrm>
            <a:off x="591755" y="1070824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AutoShape 8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9" name="AutoShape 9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AutoShape 10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TextBox 27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公共危机的风险评估与监测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421180" y="2504568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29" name="TextBox 29"/>
          <p:cNvSpPr txBox="1"/>
          <p:nvPr/>
        </p:nvSpPr>
        <p:spPr>
          <a:xfrm>
            <a:off x="577717" y="2412598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449257" y="3893967"/>
            <a:ext cx="1181062" cy="1073360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11700000"/>
          </a:gradFill>
        </p:spPr>
        <p:txBody>
          <a:bodyPr/>
          <a:p/>
        </p:txBody>
      </p:sp>
      <p:sp>
        <p:nvSpPr>
          <p:cNvPr id="31" name="TextBox 31"/>
          <p:cNvSpPr txBox="1"/>
          <p:nvPr/>
        </p:nvSpPr>
        <p:spPr>
          <a:xfrm>
            <a:off x="605794" y="3801997"/>
            <a:ext cx="867989" cy="1262063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4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756668" y="1339967"/>
            <a:ext cx="3309142" cy="104775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对可能引发公共危机的自然灾害、事故灾难、公共卫生事件、社会安全事件等进行识别、评估和监测。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56668" y="976963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确定公共危机的风险要素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756668" y="2631822"/>
            <a:ext cx="330914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通过收集历史数据、分析事件原因和规律，建立风险评估指标体系，形成风险数据库。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756668" y="2287868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建立风险数据库和指标体系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756668" y="4011395"/>
            <a:ext cx="3309142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对可能引发公共危机的风险进行实时监测，及时发布预警信息，制定应对措施。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756668" y="3667441"/>
            <a:ext cx="3293793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实时监测与预警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4" y="0"/>
            <a:ext cx="9523512" cy="535781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525000" cy="535781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4" name="AutoShape 4"/>
          <p:cNvSpPr/>
          <p:nvPr/>
        </p:nvSpPr>
        <p:spPr>
          <a:xfrm>
            <a:off x="-585609" y="1030568"/>
            <a:ext cx="3989384" cy="3989384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/>
          </a:gradFill>
        </p:spPr>
        <p:txBody>
          <a:bodyPr/>
          <a:p/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378398" y="1237779"/>
            <a:ext cx="3574962" cy="3574962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856181" y="3981220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7" name="TextBox 7"/>
          <p:cNvSpPr txBox="1"/>
          <p:nvPr/>
        </p:nvSpPr>
        <p:spPr>
          <a:xfrm>
            <a:off x="3867599" y="4102707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45759" y="3790265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资源调配与准备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45759" y="4172662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根据预警级别，提前调配应急物资、设备和人员，做好应对准备。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440" y="277586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1" name="AutoShape 11"/>
          <p:cNvSpPr/>
          <p:nvPr/>
        </p:nvSpPr>
        <p:spPr>
          <a:xfrm>
            <a:off x="449257" y="27528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AutoShape 12"/>
          <p:cNvSpPr/>
          <p:nvPr/>
        </p:nvSpPr>
        <p:spPr>
          <a:xfrm>
            <a:off x="538379" y="27662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3" name="AutoShape 13"/>
          <p:cNvSpPr/>
          <p:nvPr/>
        </p:nvSpPr>
        <p:spPr>
          <a:xfrm>
            <a:off x="624819" y="283630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4" name="AutoShape 14"/>
          <p:cNvSpPr/>
          <p:nvPr/>
        </p:nvSpPr>
        <p:spPr>
          <a:xfrm>
            <a:off x="706988" y="28040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5" name="AutoShape 15"/>
          <p:cNvSpPr/>
          <p:nvPr/>
        </p:nvSpPr>
        <p:spPr>
          <a:xfrm>
            <a:off x="355440" y="369597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6" name="AutoShape 16"/>
          <p:cNvSpPr/>
          <p:nvPr/>
        </p:nvSpPr>
        <p:spPr>
          <a:xfrm>
            <a:off x="449257" y="367292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7" name="AutoShape 17"/>
          <p:cNvSpPr/>
          <p:nvPr/>
        </p:nvSpPr>
        <p:spPr>
          <a:xfrm>
            <a:off x="538379" y="368633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8" name="AutoShape 18"/>
          <p:cNvSpPr/>
          <p:nvPr/>
        </p:nvSpPr>
        <p:spPr>
          <a:xfrm>
            <a:off x="624819" y="375641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9" name="AutoShape 19"/>
          <p:cNvSpPr/>
          <p:nvPr/>
        </p:nvSpPr>
        <p:spPr>
          <a:xfrm>
            <a:off x="706988" y="372412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AutoShape 20"/>
          <p:cNvSpPr/>
          <p:nvPr/>
        </p:nvSpPr>
        <p:spPr>
          <a:xfrm>
            <a:off x="355440" y="46160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1" name="AutoShape 21"/>
          <p:cNvSpPr/>
          <p:nvPr/>
        </p:nvSpPr>
        <p:spPr>
          <a:xfrm>
            <a:off x="449257" y="459303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2" name="AutoShape 22"/>
          <p:cNvSpPr/>
          <p:nvPr/>
        </p:nvSpPr>
        <p:spPr>
          <a:xfrm>
            <a:off x="538379" y="460644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3" name="AutoShape 23"/>
          <p:cNvSpPr/>
          <p:nvPr/>
        </p:nvSpPr>
        <p:spPr>
          <a:xfrm>
            <a:off x="624819" y="467652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4" name="AutoShape 24"/>
          <p:cNvSpPr/>
          <p:nvPr/>
        </p:nvSpPr>
        <p:spPr>
          <a:xfrm>
            <a:off x="706988" y="464423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5" name="AutoShape 25"/>
          <p:cNvSpPr/>
          <p:nvPr/>
        </p:nvSpPr>
        <p:spPr>
          <a:xfrm>
            <a:off x="355440" y="553618"/>
            <a:ext cx="65740" cy="65740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6" name="AutoShape 26"/>
          <p:cNvSpPr/>
          <p:nvPr/>
        </p:nvSpPr>
        <p:spPr>
          <a:xfrm>
            <a:off x="449257" y="551314"/>
            <a:ext cx="61044" cy="6104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7" name="AutoShape 27"/>
          <p:cNvSpPr/>
          <p:nvPr/>
        </p:nvSpPr>
        <p:spPr>
          <a:xfrm>
            <a:off x="538379" y="552655"/>
            <a:ext cx="58363" cy="58363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8" name="AutoShape 28"/>
          <p:cNvSpPr/>
          <p:nvPr/>
        </p:nvSpPr>
        <p:spPr>
          <a:xfrm>
            <a:off x="624819" y="559663"/>
            <a:ext cx="54092" cy="5409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9" name="AutoShape 29"/>
          <p:cNvSpPr/>
          <p:nvPr/>
        </p:nvSpPr>
        <p:spPr>
          <a:xfrm>
            <a:off x="706988" y="556434"/>
            <a:ext cx="51245" cy="5124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0" name="TextBox 30"/>
          <p:cNvSpPr txBox="1"/>
          <p:nvPr/>
        </p:nvSpPr>
        <p:spPr>
          <a:xfrm>
            <a:off x="855345" y="73342"/>
            <a:ext cx="7815272" cy="7239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公共危机的预警机制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3856181" y="1421548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32" name="TextBox 32"/>
          <p:cNvSpPr txBox="1"/>
          <p:nvPr/>
        </p:nvSpPr>
        <p:spPr>
          <a:xfrm>
            <a:off x="3867599" y="1543035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745759" y="1202018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建立预警系统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745759" y="1565365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针对可能引发公共危机的风险源，建立预警系统，明确预警级别、应对流程和责任人。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3856181" y="2701384"/>
            <a:ext cx="776374" cy="77637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/>
          </a:gradFill>
        </p:spPr>
        <p:txBody>
          <a:bodyPr/>
          <a:p/>
        </p:txBody>
      </p:sp>
      <p:sp>
        <p:nvSpPr>
          <p:cNvPr id="36" name="TextBox 36"/>
          <p:cNvSpPr txBox="1"/>
          <p:nvPr/>
        </p:nvSpPr>
        <p:spPr>
          <a:xfrm>
            <a:off x="3867599" y="2822871"/>
            <a:ext cx="753539" cy="5334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1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745759" y="2491379"/>
            <a:ext cx="4439984" cy="571351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信息通报与发布</a:t>
            </a:r>
            <a:endParaRPr 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745759" y="2864250"/>
            <a:ext cx="4286138" cy="762000"/>
          </a:xfrm>
          <a:prstGeom prst="rect">
            <a:avLst/>
          </a:prstGeom>
        </p:spPr>
        <p:txBody>
          <a:bodyPr lIns="95250" tIns="95250" rIns="47625" bIns="95250" rtlCol="0" anchor="t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及时向社会公众发布预警信息，提高公众的防范意识和应对能力。</a:t>
            </a:r>
            <a:endParaRPr 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日期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362760" y="615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3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4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5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7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8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9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3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4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5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7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8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3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4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5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7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8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9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4F7FF"/>
      </a:lt1>
      <a:dk2>
        <a:srgbClr val="0A0237"/>
      </a:dk2>
      <a:lt2>
        <a:srgbClr val="FFFFFF"/>
      </a:lt2>
      <a:accent1>
        <a:srgbClr val="0084FF"/>
      </a:accent1>
      <a:accent2>
        <a:srgbClr val="5196FF"/>
      </a:accent2>
      <a:accent3>
        <a:srgbClr val="4454DF"/>
      </a:accent3>
      <a:accent4>
        <a:srgbClr val="7FA9F1"/>
      </a:accent4>
      <a:accent5>
        <a:srgbClr val="ABDDFF"/>
      </a:accent5>
      <a:accent6>
        <a:srgbClr val="A2E5B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4596</Words>
  <Application>WPS 演示</Application>
  <PresentationFormat>On-screen Show (4:3)</PresentationFormat>
  <Paragraphs>478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2025-07-17T07:35:03Z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D5A4012486EE406EB34C7E1BBD3E405E_12</vt:lpwstr>
  </property>
  <property fmtid="{D5CDD505-2E9C-101B-9397-08002B2CF9AE}" pid="3" name="KSOProductBuildVer">
    <vt:lpwstr>2052-12.1.0.21915</vt:lpwstr>
  </property>
</Properties>
</file>