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howGuides="1"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t="-47" b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4" name="AutoShape 2"/>
          <p:cNvSpPr/>
          <p:nvPr/>
        </p:nvSpPr>
        <p:spPr>
          <a:xfrm>
            <a:off x="742784" y="4010603"/>
            <a:ext cx="4623012" cy="646176"/>
          </a:xfrm>
          <a:prstGeom prst="rect">
            <a:avLst/>
          </a:prstGeom>
          <a:noFill/>
        </p:spPr>
      </p:sp>
      <p:sp>
        <p:nvSpPr>
          <p:cNvPr id="3" name="TextBox 3"/>
          <p:cNvSpPr txBox="1"/>
          <p:nvPr/>
        </p:nvSpPr>
        <p:spPr>
          <a:xfrm>
            <a:off x="742784" y="616309"/>
            <a:ext cx="6644642" cy="2981278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rmAutofit/>
          </a:bodyPr>
          <a:lstStyle/>
          <a:p>
            <a:pPr algn="l">
              <a:lnSpc>
                <a:spcPct val="100000"/>
              </a:lnSpc>
              <a:spcBef>
                <a:spcPts val="375"/>
              </a:spcBef>
            </a:pPr>
            <a:r>
              <a:rPr lang="en-US" sz="48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商业计划书撰写指导</a:t>
            </a:r>
            <a:endParaRPr lang="en-US" sz="48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41524" y="4137808"/>
            <a:ext cx="2197493" cy="42481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 lnSpcReduction="10000"/>
          </a:bodyPr>
          <a:lstStyle/>
          <a:p>
            <a:pPr algn="l">
              <a:lnSpc>
                <a:spcPct val="100000"/>
              </a:lnSpc>
              <a:spcBef>
                <a:spcPts val="375"/>
              </a:spcBef>
            </a:pPr>
            <a:r>
              <a:rPr lang="en-US" sz="1800">
                <a:solidFill>
                  <a:srgbClr val="151515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汇报人：XXX</a:t>
            </a:r>
            <a:endParaRPr lang="en-US" sz="1800">
              <a:solidFill>
                <a:srgbClr val="151515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315027" y="4137808"/>
            <a:ext cx="1807758" cy="42481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 fontScale="90000"/>
          </a:bodyPr>
          <a:lstStyle/>
          <a:p>
            <a:pPr algn="l">
              <a:lnSpc>
                <a:spcPct val="100000"/>
              </a:lnSpc>
              <a:spcBef>
                <a:spcPts val="375"/>
              </a:spcBef>
            </a:pPr>
            <a:r>
              <a:rPr lang="en-US" sz="1800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2025-10</a:t>
            </a:r>
            <a:endParaRPr lang="en-US" sz="1800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533400" y="152400"/>
            <a:ext cx="4455160" cy="392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 anchor="t">
            <a:noAutofit/>
          </a:bodyPr>
          <a:p>
            <a:pPr algn="l"/>
            <a:r>
              <a:rPr lang="zh-CN" altLang="en-US" sz="2800" b="1">
                <a:solidFill>
                  <a:schemeClr val="accent3"/>
                </a:solidFill>
                <a:latin typeface="+mj-ea"/>
                <a:ea typeface="+mj-ea"/>
                <a:cs typeface="Arial" panose="020B0604020202020204" pitchFamily="34" charset="0"/>
                <a:sym typeface="+mn-ea"/>
              </a:rPr>
              <a:t>新业态就业创业专项工程</a:t>
            </a:r>
            <a:endParaRPr lang="zh-CN" altLang="en-US" sz="2800" b="1">
              <a:solidFill>
                <a:schemeClr val="accent3"/>
              </a:solidFill>
              <a:latin typeface="+mj-ea"/>
              <a:ea typeface="+mj-ea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416821" y="4938314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3" name="AutoShape 3"/>
          <p:cNvSpPr/>
          <p:nvPr/>
        </p:nvSpPr>
        <p:spPr>
          <a:xfrm>
            <a:off x="6416821" y="3128036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4" name="AutoShape 4"/>
          <p:cNvSpPr/>
          <p:nvPr/>
        </p:nvSpPr>
        <p:spPr>
          <a:xfrm>
            <a:off x="6416821" y="1317759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5" name="AutoShape 5"/>
          <p:cNvSpPr/>
          <p:nvPr/>
        </p:nvSpPr>
        <p:spPr>
          <a:xfrm>
            <a:off x="709129" y="4960709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709129" y="3159322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709129" y="1369316"/>
            <a:ext cx="5039441" cy="1606314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8" name="AutoShape 8"/>
          <p:cNvSpPr/>
          <p:nvPr/>
        </p:nvSpPr>
        <p:spPr>
          <a:xfrm>
            <a:off x="538887" y="1969963"/>
            <a:ext cx="405020" cy="40502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</p:sp>
      <p:sp>
        <p:nvSpPr>
          <p:cNvPr id="9" name="AutoShape 9"/>
          <p:cNvSpPr/>
          <p:nvPr/>
        </p:nvSpPr>
        <p:spPr>
          <a:xfrm>
            <a:off x="619891" y="2050967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0" name="AutoShape 10"/>
          <p:cNvSpPr/>
          <p:nvPr/>
        </p:nvSpPr>
        <p:spPr>
          <a:xfrm>
            <a:off x="537650" y="3759969"/>
            <a:ext cx="405020" cy="40502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</p:sp>
      <p:sp>
        <p:nvSpPr>
          <p:cNvPr id="11" name="AutoShape 11"/>
          <p:cNvSpPr/>
          <p:nvPr/>
        </p:nvSpPr>
        <p:spPr>
          <a:xfrm>
            <a:off x="618654" y="3840973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2" name="AutoShape 12"/>
          <p:cNvSpPr/>
          <p:nvPr/>
        </p:nvSpPr>
        <p:spPr>
          <a:xfrm>
            <a:off x="547802" y="5561356"/>
            <a:ext cx="405020" cy="405020"/>
          </a:xfrm>
          <a:prstGeom prst="ellipse">
            <a:avLst/>
          </a:prstGeom>
          <a:solidFill>
            <a:schemeClr val="accent1">
              <a:alpha val="21000"/>
            </a:schemeClr>
          </a:solidFill>
        </p:spPr>
      </p:sp>
      <p:sp>
        <p:nvSpPr>
          <p:cNvPr id="13" name="AutoShape 13"/>
          <p:cNvSpPr/>
          <p:nvPr/>
        </p:nvSpPr>
        <p:spPr>
          <a:xfrm>
            <a:off x="628806" y="5642360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1193316" y="1437499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产品/服务描述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193316" y="1953730"/>
            <a:ext cx="4258181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详细介绍产品或服务的功能、特点和优势，突出其解决客户痛点的能力。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193316" y="3760065"/>
            <a:ext cx="4258181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强调产品或服务在用户体验方面的优化，如界面友好性、操作便捷性和个性化定制等。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193316" y="5515961"/>
            <a:ext cx="4259980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对比竞争对手，明确企业在价格、质量、服务或技术等方面的竞争优势。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产品/服务设计与竞争优势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193316" y="3254323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用户体验设计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193316" y="5066405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竞争优势分析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6235740" y="1918405"/>
            <a:ext cx="405020" cy="40502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</p:sp>
      <p:sp>
        <p:nvSpPr>
          <p:cNvPr id="22" name="AutoShape 22"/>
          <p:cNvSpPr/>
          <p:nvPr/>
        </p:nvSpPr>
        <p:spPr>
          <a:xfrm>
            <a:off x="6316744" y="1999409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3" name="AutoShape 23"/>
          <p:cNvSpPr/>
          <p:nvPr/>
        </p:nvSpPr>
        <p:spPr>
          <a:xfrm>
            <a:off x="6234503" y="3728683"/>
            <a:ext cx="405020" cy="40502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</p:sp>
      <p:sp>
        <p:nvSpPr>
          <p:cNvPr id="24" name="AutoShape 24"/>
          <p:cNvSpPr/>
          <p:nvPr/>
        </p:nvSpPr>
        <p:spPr>
          <a:xfrm>
            <a:off x="6315507" y="3809688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5" name="AutoShape 25"/>
          <p:cNvSpPr/>
          <p:nvPr/>
        </p:nvSpPr>
        <p:spPr>
          <a:xfrm>
            <a:off x="6244655" y="5538961"/>
            <a:ext cx="405020" cy="405020"/>
          </a:xfrm>
          <a:prstGeom prst="ellipse">
            <a:avLst/>
          </a:prstGeom>
          <a:solidFill>
            <a:schemeClr val="accent1">
              <a:alpha val="21000"/>
            </a:schemeClr>
          </a:solidFill>
        </p:spPr>
      </p:sp>
      <p:sp>
        <p:nvSpPr>
          <p:cNvPr id="26" name="AutoShape 26"/>
          <p:cNvSpPr/>
          <p:nvPr/>
        </p:nvSpPr>
        <p:spPr>
          <a:xfrm>
            <a:off x="6325659" y="5619966"/>
            <a:ext cx="243012" cy="24301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7" name="TextBox 27"/>
          <p:cNvSpPr txBox="1"/>
          <p:nvPr/>
        </p:nvSpPr>
        <p:spPr>
          <a:xfrm>
            <a:off x="6892339" y="1436283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技术核心与创新点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892339" y="1952513"/>
            <a:ext cx="4258181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阐述产品或服务的技术原理和创新之处，展示其技术领先性和不可复制性。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6892339" y="3758848"/>
            <a:ext cx="4258181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说明产品或服务的供应链管理、生产流程和质量控制，确保高效和稳定的交付能力。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6892339" y="5514744"/>
            <a:ext cx="4259980" cy="8477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介绍企业在专利、商标或版权等方面的保护措施，确保核心技术和品牌的安全。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6892339" y="3253106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供应链与生产流程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6892339" y="5065189"/>
            <a:ext cx="3733800" cy="665541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知识产权保护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t="-47" b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02" name="AutoShape 2"/>
          <p:cNvSpPr/>
          <p:nvPr/>
        </p:nvSpPr>
        <p:spPr>
          <a:xfrm>
            <a:off x="1913825" y="2823987"/>
            <a:ext cx="9320633" cy="97536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ctr" anchorCtr="0">
            <a:norm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975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市场调研与数据分析</a:t>
            </a:r>
            <a:endParaRPr lang="en-US" sz="1100"/>
          </a:p>
        </p:txBody>
      </p:sp>
      <p:sp>
        <p:nvSpPr>
          <p:cNvPr id="300003" name="AutoShape 3"/>
          <p:cNvSpPr/>
          <p:nvPr/>
        </p:nvSpPr>
        <p:spPr>
          <a:xfrm>
            <a:off x="925428" y="2898282"/>
            <a:ext cx="988397" cy="73152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  <a:defRPr/>
            </a:pPr>
            <a:r>
              <a:rPr lang="en-US" sz="42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49437" y="4255117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3" name="AutoShape 3"/>
          <p:cNvSpPr/>
          <p:nvPr/>
        </p:nvSpPr>
        <p:spPr>
          <a:xfrm>
            <a:off x="8061524" y="4255117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4" name="AutoShape 4"/>
          <p:cNvSpPr/>
          <p:nvPr/>
        </p:nvSpPr>
        <p:spPr>
          <a:xfrm>
            <a:off x="4194952" y="4255117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5" name="AutoShape 5"/>
          <p:cNvSpPr/>
          <p:nvPr/>
        </p:nvSpPr>
        <p:spPr>
          <a:xfrm>
            <a:off x="8112652" y="1525054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4246081" y="1525054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400566" y="1525054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8" name="TextBox 8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目标用户画像构建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1926519" y="1148796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0" name="TextBox 10"/>
          <p:cNvSpPr txBox="1"/>
          <p:nvPr/>
        </p:nvSpPr>
        <p:spPr>
          <a:xfrm>
            <a:off x="624948" y="1815546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人口统计学特征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18352" y="2405129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详细收集目标用户的年龄、性别、收入、教育水平、职业等基础信息，为精准营销提供依据。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858413" y="1117066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5782367" y="1148796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4480796" y="1815546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行为习惯分析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4374199" y="2405129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通过用户购买频次、使用场景、消费偏好等行为数据，挖掘其潜在需求和消费动机。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5714261" y="1117066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9628970" y="1148796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8327399" y="1815546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心理特征洞察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8220802" y="2405129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研究用户价值观、生活方式、品牌忠诚度等心理因素，制定更具吸引力的品牌传播策略。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9560864" y="1117066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1883095" y="3866252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2" name="TextBox 22"/>
          <p:cNvSpPr txBox="1"/>
          <p:nvPr/>
        </p:nvSpPr>
        <p:spPr>
          <a:xfrm>
            <a:off x="581524" y="4533002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痛点与需求挖掘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474928" y="5132111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通过问卷调查、深度访谈等方式，识别用户未被满足的核心需求及当前产品或服务的不足之处。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14989" y="3834522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AutoShape 25"/>
          <p:cNvSpPr/>
          <p:nvPr/>
        </p:nvSpPr>
        <p:spPr>
          <a:xfrm>
            <a:off x="5738942" y="3866252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6" name="TextBox 26"/>
          <p:cNvSpPr txBox="1"/>
          <p:nvPr/>
        </p:nvSpPr>
        <p:spPr>
          <a:xfrm>
            <a:off x="4437371" y="4533002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用户分层与细分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4330775" y="5132111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根据关键指标将用户划分为不同群体（如高净值客户、价格敏感型客户），实现差异化运营。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5670836" y="3834522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AutoShape 29"/>
          <p:cNvSpPr/>
          <p:nvPr/>
        </p:nvSpPr>
        <p:spPr>
          <a:xfrm>
            <a:off x="9585545" y="3866252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30" name="TextBox 30"/>
          <p:cNvSpPr txBox="1"/>
          <p:nvPr/>
        </p:nvSpPr>
        <p:spPr>
          <a:xfrm>
            <a:off x="8283974" y="4533002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动态画像更新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8177378" y="5132111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建立定期数据更新机制，跟踪用户行为变化，确保画像的时效性和准确性。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9517439" y="3834522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46014" y="5033761"/>
            <a:ext cx="2366333" cy="1129252"/>
          </a:xfrm>
          <a:prstGeom prst="rect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3" name="AutoShape 3"/>
          <p:cNvSpPr/>
          <p:nvPr/>
        </p:nvSpPr>
        <p:spPr>
          <a:xfrm>
            <a:off x="2465536" y="4469135"/>
            <a:ext cx="2366333" cy="1129252"/>
          </a:xfrm>
          <a:prstGeom prst="rect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4" name="AutoShape 4"/>
          <p:cNvSpPr/>
          <p:nvPr/>
        </p:nvSpPr>
        <p:spPr>
          <a:xfrm flipH="1" flipV="1">
            <a:off x="2465536" y="5598387"/>
            <a:ext cx="246150" cy="564626"/>
          </a:xfrm>
          <a:prstGeom prst="rtTriangle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5" name="AutoShape 5"/>
          <p:cNvSpPr/>
          <p:nvPr/>
        </p:nvSpPr>
        <p:spPr>
          <a:xfrm>
            <a:off x="4585059" y="3904508"/>
            <a:ext cx="2366333" cy="1129252"/>
          </a:xfrm>
          <a:prstGeom prst="rect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6" name="AutoShape 6"/>
          <p:cNvSpPr/>
          <p:nvPr/>
        </p:nvSpPr>
        <p:spPr>
          <a:xfrm flipH="1" flipV="1">
            <a:off x="4585059" y="5033761"/>
            <a:ext cx="246150" cy="564626"/>
          </a:xfrm>
          <a:prstGeom prst="rtTriangle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6704581" y="3339882"/>
            <a:ext cx="2366333" cy="1129252"/>
          </a:xfrm>
          <a:prstGeom prst="rect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8" name="AutoShape 8"/>
          <p:cNvSpPr/>
          <p:nvPr/>
        </p:nvSpPr>
        <p:spPr>
          <a:xfrm flipH="1" flipV="1">
            <a:off x="6704581" y="4469135"/>
            <a:ext cx="246150" cy="564626"/>
          </a:xfrm>
          <a:prstGeom prst="rtTriangl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9" name="AutoShape 9"/>
          <p:cNvSpPr/>
          <p:nvPr/>
        </p:nvSpPr>
        <p:spPr>
          <a:xfrm>
            <a:off x="8823443" y="2775256"/>
            <a:ext cx="2366333" cy="1129252"/>
          </a:xfrm>
          <a:prstGeom prst="rect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10" name="AutoShape 10"/>
          <p:cNvSpPr/>
          <p:nvPr/>
        </p:nvSpPr>
        <p:spPr>
          <a:xfrm flipH="1" flipV="1">
            <a:off x="8823443" y="3904508"/>
            <a:ext cx="246150" cy="564626"/>
          </a:xfrm>
          <a:prstGeom prst="rtTriangl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1" name="AutoShape 11"/>
          <p:cNvSpPr/>
          <p:nvPr/>
        </p:nvSpPr>
        <p:spPr>
          <a:xfrm rot="5400000">
            <a:off x="10567654" y="2902516"/>
            <a:ext cx="1622713" cy="874734"/>
          </a:xfrm>
          <a:prstGeom prst="triangle">
            <a:avLst>
              <a:gd name="adj" fmla="val 50000"/>
            </a:avLst>
          </a:prstGeom>
          <a:solidFill>
            <a:schemeClr val="accent4">
              <a:alpha val="100000"/>
            </a:schemeClr>
          </a:solidFill>
        </p:spPr>
      </p:sp>
      <p:sp>
        <p:nvSpPr>
          <p:cNvPr id="12" name="AutoShape 12"/>
          <p:cNvSpPr/>
          <p:nvPr/>
        </p:nvSpPr>
        <p:spPr>
          <a:xfrm>
            <a:off x="557134" y="3246948"/>
            <a:ext cx="687450" cy="687450"/>
          </a:xfrm>
          <a:prstGeom prst="ellipse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13" name="Freeform 13"/>
          <p:cNvSpPr/>
          <p:nvPr/>
        </p:nvSpPr>
        <p:spPr>
          <a:xfrm>
            <a:off x="774885" y="3420662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14" name="Freeform 14"/>
          <p:cNvSpPr/>
          <p:nvPr/>
        </p:nvSpPr>
        <p:spPr>
          <a:xfrm>
            <a:off x="343737" y="6228734"/>
            <a:ext cx="2118302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solidFill>
            <a:schemeClr val="accent1">
              <a:alpha val="100000"/>
            </a:schemeClr>
          </a:solidFill>
        </p:spPr>
      </p:sp>
      <p:cxnSp>
        <p:nvCxnSpPr>
          <p:cNvPr id="15" name="Connector 15"/>
          <p:cNvCxnSpPr/>
          <p:nvPr/>
        </p:nvCxnSpPr>
        <p:spPr>
          <a:xfrm flipH="1">
            <a:off x="2462039" y="2650546"/>
            <a:ext cx="3498" cy="3578188"/>
          </a:xfrm>
          <a:prstGeom prst="line">
            <a:avLst/>
          </a:prstGeom>
          <a:ln w="6350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0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16" name="Connector 16"/>
          <p:cNvCxnSpPr/>
          <p:nvPr/>
        </p:nvCxnSpPr>
        <p:spPr>
          <a:xfrm>
            <a:off x="4573306" y="2182188"/>
            <a:ext cx="4468" cy="4046546"/>
          </a:xfrm>
          <a:prstGeom prst="line">
            <a:avLst/>
          </a:prstGeom>
          <a:ln w="6350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0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17" name="Connector 17"/>
          <p:cNvCxnSpPr/>
          <p:nvPr/>
        </p:nvCxnSpPr>
        <p:spPr>
          <a:xfrm flipH="1">
            <a:off x="6704950" y="1751645"/>
            <a:ext cx="7122" cy="4477089"/>
          </a:xfrm>
          <a:prstGeom prst="line">
            <a:avLst/>
          </a:prstGeom>
          <a:ln w="6350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0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18" name="Connector 18"/>
          <p:cNvCxnSpPr/>
          <p:nvPr/>
        </p:nvCxnSpPr>
        <p:spPr>
          <a:xfrm flipH="1">
            <a:off x="9119772" y="1078355"/>
            <a:ext cx="1886" cy="5150379"/>
          </a:xfrm>
          <a:prstGeom prst="line">
            <a:avLst/>
          </a:prstGeom>
          <a:ln w="6350">
            <a:solidFill>
              <a:schemeClr val="accent3"/>
            </a:solidFill>
            <a:prstDash val="dash"/>
            <a:headEnd type="none"/>
            <a:tailEnd type="none"/>
          </a:ln>
        </p:spPr>
        <p:style>
          <a:lnRef idx="0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19" name="Freeform 19"/>
          <p:cNvSpPr/>
          <p:nvPr/>
        </p:nvSpPr>
        <p:spPr>
          <a:xfrm>
            <a:off x="2465536" y="6228734"/>
            <a:ext cx="2136763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solidFill>
            <a:schemeClr val="accent1">
              <a:alpha val="100000"/>
            </a:schemeClr>
          </a:solidFill>
        </p:spPr>
      </p:sp>
      <p:sp>
        <p:nvSpPr>
          <p:cNvPr id="20" name="Freeform 20"/>
          <p:cNvSpPr/>
          <p:nvPr/>
        </p:nvSpPr>
        <p:spPr>
          <a:xfrm>
            <a:off x="4602299" y="6228734"/>
            <a:ext cx="2102651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solidFill>
            <a:schemeClr val="accent1">
              <a:alpha val="100000"/>
            </a:schemeClr>
          </a:solidFill>
        </p:spPr>
      </p:sp>
      <p:sp>
        <p:nvSpPr>
          <p:cNvPr id="21" name="Freeform 21"/>
          <p:cNvSpPr/>
          <p:nvPr/>
        </p:nvSpPr>
        <p:spPr>
          <a:xfrm>
            <a:off x="6704581" y="6228734"/>
            <a:ext cx="2415191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solidFill>
            <a:schemeClr val="accent1">
              <a:alpha val="100000"/>
            </a:schemeClr>
          </a:solidFill>
        </p:spPr>
      </p:sp>
      <p:sp>
        <p:nvSpPr>
          <p:cNvPr id="22" name="Freeform 22"/>
          <p:cNvSpPr/>
          <p:nvPr/>
        </p:nvSpPr>
        <p:spPr>
          <a:xfrm>
            <a:off x="8919410" y="6228734"/>
            <a:ext cx="2896968" cy="309293"/>
          </a:xfrm>
          <a:custGeom>
            <a:avLst/>
            <a:gdLst/>
            <a:ahLst/>
            <a:cxnLst/>
            <a:rect l="l" t="t" r="r" b="b"/>
            <a:pathLst>
              <a:path w="2274704" h="547649">
                <a:moveTo>
                  <a:pt x="0" y="0"/>
                </a:moveTo>
                <a:lnTo>
                  <a:pt x="2274704" y="0"/>
                </a:lnTo>
                <a:lnTo>
                  <a:pt x="2274704" y="547649"/>
                </a:lnTo>
                <a:lnTo>
                  <a:pt x="0" y="547649"/>
                </a:lnTo>
                <a:lnTo>
                  <a:pt x="0" y="0"/>
                </a:lnTo>
              </a:path>
            </a:pathLst>
          </a:custGeom>
          <a:noFill/>
        </p:spPr>
      </p:sp>
      <p:sp>
        <p:nvSpPr>
          <p:cNvPr id="23" name="AutoShape 23"/>
          <p:cNvSpPr/>
          <p:nvPr/>
        </p:nvSpPr>
        <p:spPr>
          <a:xfrm>
            <a:off x="2620298" y="2702999"/>
            <a:ext cx="687450" cy="687450"/>
          </a:xfrm>
          <a:prstGeom prst="ellipse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24" name="Freeform 24"/>
          <p:cNvSpPr/>
          <p:nvPr/>
        </p:nvSpPr>
        <p:spPr>
          <a:xfrm>
            <a:off x="2838049" y="2876713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25" name="AutoShape 25"/>
          <p:cNvSpPr/>
          <p:nvPr/>
        </p:nvSpPr>
        <p:spPr>
          <a:xfrm>
            <a:off x="4753782" y="2127536"/>
            <a:ext cx="687450" cy="687450"/>
          </a:xfrm>
          <a:prstGeom prst="ellipse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26" name="Freeform 26"/>
          <p:cNvSpPr/>
          <p:nvPr/>
        </p:nvSpPr>
        <p:spPr>
          <a:xfrm>
            <a:off x="4971533" y="2301250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27" name="AutoShape 27"/>
          <p:cNvSpPr/>
          <p:nvPr/>
        </p:nvSpPr>
        <p:spPr>
          <a:xfrm>
            <a:off x="6915445" y="1545984"/>
            <a:ext cx="687450" cy="687450"/>
          </a:xfrm>
          <a:prstGeom prst="ellipse">
            <a:avLst/>
          </a:prstGeom>
          <a:solidFill>
            <a:schemeClr val="accent3">
              <a:alpha val="100000"/>
            </a:schemeClr>
          </a:solidFill>
        </p:spPr>
      </p:sp>
      <p:sp>
        <p:nvSpPr>
          <p:cNvPr id="28" name="Freeform 28"/>
          <p:cNvSpPr/>
          <p:nvPr/>
        </p:nvSpPr>
        <p:spPr>
          <a:xfrm>
            <a:off x="7133196" y="1719698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29" name="AutoShape 29"/>
          <p:cNvSpPr/>
          <p:nvPr/>
        </p:nvSpPr>
        <p:spPr>
          <a:xfrm>
            <a:off x="9249203" y="1148286"/>
            <a:ext cx="687419" cy="687419"/>
          </a:xfrm>
          <a:prstGeom prst="ellipse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30" name="Freeform 30"/>
          <p:cNvSpPr/>
          <p:nvPr/>
        </p:nvSpPr>
        <p:spPr>
          <a:xfrm>
            <a:off x="9450086" y="1321975"/>
            <a:ext cx="285655" cy="340043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31" name="TextBox 31"/>
          <p:cNvSpPr txBox="1"/>
          <p:nvPr/>
        </p:nvSpPr>
        <p:spPr>
          <a:xfrm>
            <a:off x="467012" y="4359485"/>
            <a:ext cx="2049780" cy="6343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通过收集、分析和解释市场、消费者、竞争对手等数据，为市场规模测算提供依据。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2" name="TextBox 32"/>
          <p:cNvSpPr txBox="1"/>
          <p:nvPr/>
        </p:nvSpPr>
        <p:spPr>
          <a:xfrm flipH="1">
            <a:off x="558468" y="4130038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市场调研</a:t>
            </a:r>
            <a:endParaRPr lang="en-US" sz="1550" b="1">
              <a:solidFill>
                <a:schemeClr val="accent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660920" y="6291047"/>
            <a:ext cx="1543050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测算初期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2531340" y="3808705"/>
            <a:ext cx="2049780" cy="6343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确定市场规模测算的基准点，通过营销策略传达给相关方。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5" name="TextBox 35"/>
          <p:cNvSpPr txBox="1"/>
          <p:nvPr/>
        </p:nvSpPr>
        <p:spPr>
          <a:xfrm flipH="1">
            <a:off x="2622796" y="3579258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定位测算基础</a:t>
            </a:r>
            <a:endParaRPr lang="en-US" sz="1550" b="1">
              <a:solidFill>
                <a:schemeClr val="accent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6" name="TextBox 36"/>
          <p:cNvSpPr txBox="1"/>
          <p:nvPr/>
        </p:nvSpPr>
        <p:spPr>
          <a:xfrm>
            <a:off x="4663130" y="3237721"/>
            <a:ext cx="2049780" cy="6343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为实现测算目标，制定产品、价格、渠道、促销等方面的策略。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7" name="TextBox 37"/>
          <p:cNvSpPr txBox="1"/>
          <p:nvPr/>
        </p:nvSpPr>
        <p:spPr>
          <a:xfrm flipH="1">
            <a:off x="4754586" y="3008274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测算策略</a:t>
            </a:r>
            <a:endParaRPr lang="en-US" sz="1550" b="1">
              <a:solidFill>
                <a:schemeClr val="accent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6811585" y="2636595"/>
            <a:ext cx="2049780" cy="63436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在测算过程中，跟踪、评估和调整测算策略和计划。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9" name="TextBox 39"/>
          <p:cNvSpPr txBox="1"/>
          <p:nvPr/>
        </p:nvSpPr>
        <p:spPr>
          <a:xfrm flipH="1">
            <a:off x="6903041" y="2407148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执行与监控</a:t>
            </a:r>
            <a:endParaRPr lang="en-US" sz="1550" b="1">
              <a:solidFill>
                <a:schemeClr val="accent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9161666" y="2175148"/>
            <a:ext cx="2049780" cy="4533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对测算效果进行评估，并根据结果调整测算方法。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1" name="TextBox 41"/>
          <p:cNvSpPr txBox="1"/>
          <p:nvPr/>
        </p:nvSpPr>
        <p:spPr>
          <a:xfrm flipH="1">
            <a:off x="9253122" y="1945701"/>
            <a:ext cx="1743075" cy="2286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550" b="1">
                <a:solidFill>
                  <a:schemeClr val="accent4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评估与调整</a:t>
            </a:r>
            <a:endParaRPr lang="en-US" sz="1550" b="1">
              <a:solidFill>
                <a:schemeClr val="accent4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2683684" y="6291047"/>
            <a:ext cx="1543050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2021年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7116223" y="6283368"/>
            <a:ext cx="1543050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测算现阶段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4872702" y="6291047"/>
            <a:ext cx="1543050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2022年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5" name="AutoShape 45"/>
          <p:cNvSpPr/>
          <p:nvPr/>
        </p:nvSpPr>
        <p:spPr>
          <a:xfrm>
            <a:off x="9326977" y="4465109"/>
            <a:ext cx="2388546" cy="275419"/>
          </a:xfrm>
          <a:prstGeom prst="rect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46" name="TextBox 46"/>
          <p:cNvSpPr txBox="1"/>
          <p:nvPr/>
        </p:nvSpPr>
        <p:spPr>
          <a:xfrm flipH="1">
            <a:off x="9326975" y="4771008"/>
            <a:ext cx="2495550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依赖数据收集、分析和解读，做出更明智的测算决策。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7" name="TextBox 47"/>
          <p:cNvSpPr txBox="1"/>
          <p:nvPr/>
        </p:nvSpPr>
        <p:spPr>
          <a:xfrm flipH="1">
            <a:off x="9326977" y="4526280"/>
            <a:ext cx="2388546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3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数据驱动测算</a:t>
            </a:r>
            <a:endParaRPr lang="en-US" sz="13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8" name="AutoShape 48"/>
          <p:cNvSpPr/>
          <p:nvPr/>
        </p:nvSpPr>
        <p:spPr>
          <a:xfrm>
            <a:off x="9326977" y="5321722"/>
            <a:ext cx="2388546" cy="275419"/>
          </a:xfrm>
          <a:prstGeom prst="rect">
            <a:avLst/>
          </a:prstGeom>
          <a:solidFill>
            <a:schemeClr val="accent4">
              <a:alpha val="100000"/>
            </a:schemeClr>
          </a:solidFill>
        </p:spPr>
      </p:sp>
      <p:sp>
        <p:nvSpPr>
          <p:cNvPr id="49" name="TextBox 49"/>
          <p:cNvSpPr txBox="1"/>
          <p:nvPr/>
        </p:nvSpPr>
        <p:spPr>
          <a:xfrm flipH="1">
            <a:off x="9326975" y="5627621"/>
            <a:ext cx="2495550" cy="5429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根据市场变化、客户需求和竞争压力，调整测算策略和方法。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0" name="TextBox 50"/>
          <p:cNvSpPr txBox="1"/>
          <p:nvPr/>
        </p:nvSpPr>
        <p:spPr>
          <a:xfrm flipH="1">
            <a:off x="9371946" y="5378768"/>
            <a:ext cx="2343577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3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灵活与适应性</a:t>
            </a:r>
            <a:endParaRPr lang="en-US" sz="13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1" name="TextBox 51"/>
          <p:cNvSpPr txBox="1"/>
          <p:nvPr/>
        </p:nvSpPr>
        <p:spPr>
          <a:xfrm>
            <a:off x="343735" y="1625142"/>
            <a:ext cx="4783455" cy="52959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12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按时间顺序安排测算流程，明确各阶段任务、目标及关键节点，确保测算工作有序进行。</a:t>
            </a:r>
            <a:endParaRPr lang="en-US" sz="12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2" name="TextBox 52"/>
          <p:cNvSpPr txBox="1"/>
          <p:nvPr/>
        </p:nvSpPr>
        <p:spPr>
          <a:xfrm>
            <a:off x="343736" y="1147171"/>
            <a:ext cx="4488180" cy="4438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“测算时间轴规划”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3" name="AutoShape 53"/>
          <p:cNvSpPr/>
          <p:nvPr/>
        </p:nvSpPr>
        <p:spPr>
          <a:xfrm>
            <a:off x="6818543" y="5330251"/>
            <a:ext cx="1904998" cy="275419"/>
          </a:xfrm>
          <a:prstGeom prst="rect">
            <a:avLst/>
          </a:prstGeom>
          <a:solidFill>
            <a:schemeClr val="accent2">
              <a:alpha val="100000"/>
            </a:schemeClr>
          </a:solidFill>
        </p:spPr>
      </p:sp>
      <p:sp>
        <p:nvSpPr>
          <p:cNvPr id="54" name="TextBox 54"/>
          <p:cNvSpPr txBox="1"/>
          <p:nvPr/>
        </p:nvSpPr>
        <p:spPr>
          <a:xfrm flipH="1">
            <a:off x="6818541" y="5636150"/>
            <a:ext cx="1905000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将测算结果及时反馈，以便做出必要调整。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5" name="TextBox 55"/>
          <p:cNvSpPr txBox="1"/>
          <p:nvPr/>
        </p:nvSpPr>
        <p:spPr>
          <a:xfrm flipH="1">
            <a:off x="6868573" y="5382577"/>
            <a:ext cx="1777544" cy="2000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3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数据及时反馈</a:t>
            </a:r>
            <a:endParaRPr lang="en-US" sz="13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6" name="AutoShape 56"/>
          <p:cNvSpPr/>
          <p:nvPr/>
        </p:nvSpPr>
        <p:spPr>
          <a:xfrm rot="5400000" flipV="1">
            <a:off x="1507151" y="2936844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57" name="AutoShape 57"/>
          <p:cNvSpPr/>
          <p:nvPr/>
        </p:nvSpPr>
        <p:spPr>
          <a:xfrm rot="5400000" flipV="1">
            <a:off x="3570315" y="2458373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58" name="AutoShape 58"/>
          <p:cNvSpPr/>
          <p:nvPr/>
        </p:nvSpPr>
        <p:spPr>
          <a:xfrm rot="5400000" flipV="1">
            <a:off x="5703798" y="1853660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59" name="AutoShape 59"/>
          <p:cNvSpPr/>
          <p:nvPr/>
        </p:nvSpPr>
        <p:spPr>
          <a:xfrm rot="5400000" flipV="1">
            <a:off x="7741204" y="1272108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60" name="AutoShape 60"/>
          <p:cNvSpPr/>
          <p:nvPr/>
        </p:nvSpPr>
        <p:spPr>
          <a:xfrm rot="5400000" flipV="1">
            <a:off x="10196921" y="807672"/>
            <a:ext cx="341946" cy="1235203"/>
          </a:xfrm>
          <a:prstGeom prst="downArrow">
            <a:avLst/>
          </a:prstGeom>
          <a:gradFill>
            <a:gsLst>
              <a:gs pos="23000">
                <a:schemeClr val="lt2">
                  <a:alpha val="0"/>
                </a:schemeClr>
              </a:gs>
              <a:gs pos="100000">
                <a:schemeClr val="accent3">
                  <a:alpha val="100000"/>
                </a:schemeClr>
              </a:gs>
            </a:gsLst>
            <a:lin ang="5400000"/>
          </a:gradFill>
        </p:spPr>
      </p:sp>
      <p:sp>
        <p:nvSpPr>
          <p:cNvPr id="61" name="TextBox 61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市场规模测算方法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2" name="TextBox 62"/>
          <p:cNvSpPr txBox="1"/>
          <p:nvPr/>
        </p:nvSpPr>
        <p:spPr>
          <a:xfrm>
            <a:off x="879729" y="5489924"/>
            <a:ext cx="1543050" cy="1809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了解市场，指导测算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3" name="AutoShape 63"/>
          <p:cNvSpPr/>
          <p:nvPr/>
        </p:nvSpPr>
        <p:spPr>
          <a:xfrm>
            <a:off x="507016" y="5450681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64" name="Freeform 64"/>
          <p:cNvSpPr/>
          <p:nvPr/>
        </p:nvSpPr>
        <p:spPr>
          <a:xfrm rot="2700000">
            <a:off x="602837" y="5502497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2">
                <a:alpha val="100000"/>
              </a:schemeClr>
            </a:solidFill>
            <a:prstDash val="solid"/>
          </a:ln>
        </p:spPr>
      </p:sp>
      <p:sp>
        <p:nvSpPr>
          <p:cNvPr id="65" name="TextBox 65"/>
          <p:cNvSpPr txBox="1"/>
          <p:nvPr/>
        </p:nvSpPr>
        <p:spPr>
          <a:xfrm>
            <a:off x="2969704" y="4930997"/>
            <a:ext cx="1543050" cy="1809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提升测算准确性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6" name="AutoShape 66"/>
          <p:cNvSpPr/>
          <p:nvPr/>
        </p:nvSpPr>
        <p:spPr>
          <a:xfrm>
            <a:off x="2596991" y="4891754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67" name="Freeform 67"/>
          <p:cNvSpPr/>
          <p:nvPr/>
        </p:nvSpPr>
        <p:spPr>
          <a:xfrm rot="2700000">
            <a:off x="2692813" y="4943570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2">
                <a:alpha val="100000"/>
              </a:schemeClr>
            </a:solidFill>
            <a:prstDash val="solid"/>
          </a:ln>
        </p:spPr>
      </p:sp>
      <p:sp>
        <p:nvSpPr>
          <p:cNvPr id="68" name="TextBox 68"/>
          <p:cNvSpPr txBox="1"/>
          <p:nvPr/>
        </p:nvSpPr>
        <p:spPr>
          <a:xfrm>
            <a:off x="5089589" y="4382167"/>
            <a:ext cx="1543050" cy="1809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助力市场规模测算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9" name="AutoShape 69"/>
          <p:cNvSpPr/>
          <p:nvPr/>
        </p:nvSpPr>
        <p:spPr>
          <a:xfrm>
            <a:off x="4716875" y="4342924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70" name="Freeform 70"/>
          <p:cNvSpPr/>
          <p:nvPr/>
        </p:nvSpPr>
        <p:spPr>
          <a:xfrm rot="2700000">
            <a:off x="4812697" y="4394740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71" name="TextBox 71"/>
          <p:cNvSpPr txBox="1"/>
          <p:nvPr/>
        </p:nvSpPr>
        <p:spPr>
          <a:xfrm>
            <a:off x="7223189" y="3837146"/>
            <a:ext cx="1543050" cy="18097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确保测算有效，优化调整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2" name="AutoShape 72"/>
          <p:cNvSpPr/>
          <p:nvPr/>
        </p:nvSpPr>
        <p:spPr>
          <a:xfrm>
            <a:off x="6850475" y="3797903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73" name="Freeform 73"/>
          <p:cNvSpPr/>
          <p:nvPr/>
        </p:nvSpPr>
        <p:spPr>
          <a:xfrm rot="2700000">
            <a:off x="6946297" y="3849719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3">
                <a:alpha val="100000"/>
              </a:schemeClr>
            </a:solidFill>
            <a:prstDash val="solid"/>
          </a:ln>
        </p:spPr>
      </p:sp>
      <p:sp>
        <p:nvSpPr>
          <p:cNvPr id="74" name="TextBox 74"/>
          <p:cNvSpPr txBox="1"/>
          <p:nvPr/>
        </p:nvSpPr>
        <p:spPr>
          <a:xfrm>
            <a:off x="9398318" y="3253454"/>
            <a:ext cx="1524000" cy="180975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12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了解测算效果，提高准确性</a:t>
            </a:r>
            <a:endParaRPr lang="en-US" sz="12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5" name="AutoShape 75"/>
          <p:cNvSpPr/>
          <p:nvPr/>
        </p:nvSpPr>
        <p:spPr>
          <a:xfrm>
            <a:off x="9025700" y="3214211"/>
            <a:ext cx="251365" cy="251365"/>
          </a:xfrm>
          <a:prstGeom prst="ellipse">
            <a:avLst/>
          </a:prstGeom>
          <a:solidFill>
            <a:schemeClr val="lt1">
              <a:alpha val="100000"/>
            </a:schemeClr>
          </a:solidFill>
        </p:spPr>
      </p:sp>
      <p:sp>
        <p:nvSpPr>
          <p:cNvPr id="76" name="Freeform 76"/>
          <p:cNvSpPr/>
          <p:nvPr/>
        </p:nvSpPr>
        <p:spPr>
          <a:xfrm rot="2700000">
            <a:off x="9121426" y="3266027"/>
            <a:ext cx="65818" cy="112871"/>
          </a:xfrm>
          <a:custGeom>
            <a:avLst/>
            <a:gdLst/>
            <a:ahLst/>
            <a:cxnLst/>
            <a:rect l="l" t="t" r="r" b="b"/>
            <a:pathLst>
              <a:path w="218174" h="415436">
                <a:moveTo>
                  <a:pt x="218174" y="0"/>
                </a:moveTo>
                <a:lnTo>
                  <a:pt x="218174" y="415436"/>
                </a:lnTo>
                <a:lnTo>
                  <a:pt x="0" y="415436"/>
                </a:lnTo>
              </a:path>
            </a:pathLst>
          </a:custGeom>
          <a:noFill/>
          <a:ln w="38100">
            <a:solidFill>
              <a:schemeClr val="accent4">
                <a:alpha val="100000"/>
              </a:schemeClr>
            </a:solidFill>
            <a:prstDash val="solid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竞品分析框架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4299662" y="1813376"/>
            <a:ext cx="3553224" cy="2114550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</p:sp>
      <p:sp>
        <p:nvSpPr>
          <p:cNvPr id="4" name="AutoShape 4"/>
          <p:cNvSpPr/>
          <p:nvPr/>
        </p:nvSpPr>
        <p:spPr>
          <a:xfrm>
            <a:off x="8035860" y="1813376"/>
            <a:ext cx="3553224" cy="2114550"/>
          </a:xfrm>
          <a:prstGeom prst="roundRect">
            <a:avLst/>
          </a:prstGeom>
          <a:solidFill>
            <a:srgbClr val="FFFFFF">
              <a:alpha val="100000"/>
            </a:srgbClr>
          </a:solidFill>
          <a:effectLst>
            <a:outerShdw blurRad="342900">
              <a:srgbClr val="000000">
                <a:alpha val="6000"/>
              </a:srgbClr>
            </a:outerShdw>
          </a:effectLst>
        </p:spPr>
      </p:sp>
      <p:sp>
        <p:nvSpPr>
          <p:cNvPr id="5" name="AutoShape 5"/>
          <p:cNvSpPr/>
          <p:nvPr/>
        </p:nvSpPr>
        <p:spPr>
          <a:xfrm>
            <a:off x="584855" y="4100731"/>
            <a:ext cx="3553224" cy="2114550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8035860" y="4100731"/>
            <a:ext cx="3553224" cy="2114550"/>
          </a:xfrm>
          <a:prstGeom prst="roundRect">
            <a:avLst/>
          </a:prstGeom>
          <a:solidFill>
            <a:schemeClr val="accent1">
              <a:alpha val="8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4299662" y="4100731"/>
            <a:ext cx="3553224" cy="2114550"/>
          </a:xfrm>
          <a:prstGeom prst="roundRect">
            <a:avLst/>
          </a:prstGeom>
          <a:solidFill>
            <a:srgbClr val="FFFFFF">
              <a:alpha val="100000"/>
            </a:srgbClr>
          </a:solidFill>
          <a:effectLst>
            <a:outerShdw blurRad="342900">
              <a:srgbClr val="000000">
                <a:alpha val="6000"/>
              </a:srgbClr>
            </a:outerShdw>
          </a:effectLst>
        </p:spPr>
      </p:sp>
      <p:sp>
        <p:nvSpPr>
          <p:cNvPr id="8" name="AutoShape 8"/>
          <p:cNvSpPr/>
          <p:nvPr/>
        </p:nvSpPr>
        <p:spPr>
          <a:xfrm>
            <a:off x="584855" y="1813376"/>
            <a:ext cx="3553224" cy="2114550"/>
          </a:xfrm>
          <a:prstGeom prst="roundRect">
            <a:avLst/>
          </a:prstGeom>
          <a:solidFill>
            <a:srgbClr val="FFFFFF">
              <a:alpha val="100000"/>
            </a:srgbClr>
          </a:solidFill>
          <a:effectLst>
            <a:outerShdw blurRad="342900">
              <a:srgbClr val="000000">
                <a:alpha val="6000"/>
              </a:srgbClr>
            </a:outerShdw>
          </a:effectLst>
        </p:spPr>
      </p:sp>
      <p:sp>
        <p:nvSpPr>
          <p:cNvPr id="9" name="TextBox 9"/>
          <p:cNvSpPr txBox="1"/>
          <p:nvPr/>
        </p:nvSpPr>
        <p:spPr>
          <a:xfrm>
            <a:off x="8196556" y="2671352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研究竞品的线上线下渠道布局、代理商网络、物流效率等，优化自身渠道策略。</a:t>
            </a:r>
            <a:endParaRPr lang="en-US" sz="1500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196556" y="1948503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渠道覆盖评估</a:t>
            </a:r>
            <a:endParaRPr lang="en-US" sz="2400" b="1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45551" y="2671352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从核心功能、用户体验、技术参数等维度，量化竞品与自身产品的优劣势差异。</a:t>
            </a:r>
            <a:endParaRPr lang="en-US" sz="1500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45551" y="1948503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产品功能对比</a:t>
            </a:r>
            <a:endParaRPr lang="en-US" sz="2400" b="1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4460358" y="4964947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采集电商平台评论、论坛反馈等UGC内容，识别竞品未解决的客户投诉与改进机会。</a:t>
            </a:r>
            <a:endParaRPr lang="en-US" sz="1500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4460358" y="4242098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客户评价挖掘</a:t>
            </a:r>
            <a:endParaRPr lang="en-US" sz="2400" b="1">
              <a:solidFill>
                <a:srgbClr val="00000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4449025" y="2682199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分析竞品的价格带分布、促销频率、会员体系等，制定更具竞争力的价格方案。</a:t>
            </a:r>
            <a:endParaRPr lang="en-US" sz="15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4449025" y="1959350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定价策略拆解</a:t>
            </a:r>
            <a:endParaRPr lang="en-US" sz="2400" b="1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67245" y="4964947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跟踪竞品广告投放、社交媒体运营、KOL合作等动态，提炼可复制的成功经验。</a:t>
            </a:r>
            <a:endParaRPr lang="en-US" sz="15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67245" y="4242098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营销活动监测</a:t>
            </a:r>
            <a:endParaRPr lang="en-US" sz="2400" b="1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8196556" y="4964947"/>
            <a:ext cx="3231832" cy="1142107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>
              <a:lnSpc>
                <a:spcPct val="140000"/>
              </a:lnSpc>
              <a:spcBef>
                <a:spcPts val="375"/>
              </a:spcBef>
            </a:pPr>
            <a:r>
              <a:rPr lang="en-US" sz="15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通过专利申报、人才招聘、投资并购等线索，预判竞品未来业务发展方向。</a:t>
            </a:r>
            <a:endParaRPr lang="en-US" sz="15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8184447" y="4242098"/>
            <a:ext cx="2486025" cy="70485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战略动向预测</a:t>
            </a:r>
            <a:endParaRPr lang="en-US" sz="2400" b="1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t="-47" b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02" name="AutoShape 2"/>
          <p:cNvSpPr/>
          <p:nvPr/>
        </p:nvSpPr>
        <p:spPr>
          <a:xfrm>
            <a:off x="1913825" y="2823987"/>
            <a:ext cx="9320633" cy="97536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ctr" anchorCtr="0">
            <a:norm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975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财务规划与融资方案</a:t>
            </a:r>
            <a:endParaRPr lang="en-US" sz="1100"/>
          </a:p>
        </p:txBody>
      </p:sp>
      <p:sp>
        <p:nvSpPr>
          <p:cNvPr id="300003" name="AutoShape 3"/>
          <p:cNvSpPr/>
          <p:nvPr/>
        </p:nvSpPr>
        <p:spPr>
          <a:xfrm>
            <a:off x="925428" y="2898282"/>
            <a:ext cx="988397" cy="73152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  <a:defRPr/>
            </a:pPr>
            <a:r>
              <a:rPr lang="en-US" sz="42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1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175525" y="1603900"/>
            <a:ext cx="5229225" cy="453390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rmAutofit/>
          </a:bodyPr>
          <a:lstStyle/>
          <a:p>
            <a:pPr marL="228600" lvl="1" indent="-2286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425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直接材料成本占据主导地位</a:t>
            </a:r>
            <a:r>
              <a:rPr lang="en-US" sz="142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: 占比高达55%，是成本控制的核心环节，直接影响企业盈利能力。</a:t>
            </a:r>
            <a:endParaRPr lang="en-US" sz="142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  <a:p>
            <a:pPr marL="228600" lvl="1" indent="-2286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425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人工与制造费用并重</a:t>
            </a:r>
            <a:r>
              <a:rPr lang="en-US" sz="142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: 直接人工和制造费用各占20%，反映出生产过程中人力与设备投入的均衡性。</a:t>
            </a:r>
            <a:endParaRPr lang="en-US" sz="142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  <a:p>
            <a:pPr marL="228600" lvl="1" indent="-228600">
              <a:lnSpc>
                <a:spcPct val="150000"/>
              </a:lnSpc>
              <a:buFont typeface="Arial" panose="020B0604020202020204"/>
              <a:buChar char="•"/>
            </a:pPr>
            <a:r>
              <a:rPr lang="en-US" sz="1425" b="1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成本结构相对稳定</a:t>
            </a:r>
            <a:r>
              <a:rPr lang="en-US" sz="142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: 三大主要成本项合计占比95%，显示企业成本构成符合制造业典型特征，其他专项成本仅占5%。</a:t>
            </a:r>
            <a:endParaRPr lang="en-US" sz="142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89125" y="1603900"/>
            <a:ext cx="4870427" cy="439555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成本结构与盈利模型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032113" y="5184323"/>
            <a:ext cx="2429542" cy="1127284"/>
          </a:xfrm>
          <a:custGeom>
            <a:avLst/>
            <a:gdLst/>
            <a:ahLst/>
            <a:cxnLst/>
            <a:rect l="l" t="t" r="r" b="b"/>
            <a:pathLst>
              <a:path w="292" h="135">
                <a:moveTo>
                  <a:pt x="130" y="19"/>
                </a:moveTo>
                <a:cubicBezTo>
                  <a:pt x="75" y="38"/>
                  <a:pt x="31" y="73"/>
                  <a:pt x="0" y="118"/>
                </a:cubicBezTo>
                <a:cubicBezTo>
                  <a:pt x="52" y="134"/>
                  <a:pt x="108" y="135"/>
                  <a:pt x="163" y="116"/>
                </a:cubicBezTo>
                <a:cubicBezTo>
                  <a:pt x="218" y="97"/>
                  <a:pt x="262" y="61"/>
                  <a:pt x="292" y="17"/>
                </a:cubicBezTo>
                <a:cubicBezTo>
                  <a:pt x="241" y="0"/>
                  <a:pt x="184" y="0"/>
                  <a:pt x="130" y="19"/>
                </a:cubicBezTo>
              </a:path>
            </a:pathLst>
          </a:custGeom>
          <a:solidFill>
            <a:schemeClr val="accent1">
              <a:alpha val="100000"/>
            </a:schemeClr>
          </a:solidFill>
        </p:spPr>
      </p:sp>
      <p:sp>
        <p:nvSpPr>
          <p:cNvPr id="3" name="Freeform 3"/>
          <p:cNvSpPr/>
          <p:nvPr/>
        </p:nvSpPr>
        <p:spPr>
          <a:xfrm>
            <a:off x="6032113" y="4073042"/>
            <a:ext cx="1515142" cy="2095595"/>
          </a:xfrm>
          <a:custGeom>
            <a:avLst/>
            <a:gdLst/>
            <a:ahLst/>
            <a:cxnLst/>
            <a:rect l="l" t="t" r="r" b="b"/>
            <a:pathLst>
              <a:path w="182" h="251">
                <a:moveTo>
                  <a:pt x="49" y="96"/>
                </a:moveTo>
                <a:cubicBezTo>
                  <a:pt x="15" y="143"/>
                  <a:pt x="0" y="197"/>
                  <a:pt x="1" y="251"/>
                </a:cubicBezTo>
                <a:cubicBezTo>
                  <a:pt x="52" y="235"/>
                  <a:pt x="99" y="203"/>
                  <a:pt x="132" y="156"/>
                </a:cubicBezTo>
                <a:cubicBezTo>
                  <a:pt x="166" y="109"/>
                  <a:pt x="182" y="54"/>
                  <a:pt x="181" y="0"/>
                </a:cubicBezTo>
                <a:cubicBezTo>
                  <a:pt x="130" y="16"/>
                  <a:pt x="83" y="49"/>
                  <a:pt x="49" y="96"/>
                </a:cubicBezTo>
              </a:path>
            </a:pathLst>
          </a:custGeom>
          <a:solidFill>
            <a:schemeClr val="accent1">
              <a:alpha val="60000"/>
            </a:schemeClr>
          </a:solidFill>
        </p:spPr>
      </p:sp>
      <p:sp>
        <p:nvSpPr>
          <p:cNvPr id="4" name="Freeform 4"/>
          <p:cNvSpPr/>
          <p:nvPr/>
        </p:nvSpPr>
        <p:spPr>
          <a:xfrm>
            <a:off x="3612763" y="5184323"/>
            <a:ext cx="2419350" cy="1127284"/>
          </a:xfrm>
          <a:custGeom>
            <a:avLst/>
            <a:gdLst/>
            <a:ahLst/>
            <a:cxnLst/>
            <a:rect l="l" t="t" r="r" b="b"/>
            <a:pathLst>
              <a:path w="291" h="135">
                <a:moveTo>
                  <a:pt x="162" y="19"/>
                </a:moveTo>
                <a:cubicBezTo>
                  <a:pt x="217" y="38"/>
                  <a:pt x="261" y="73"/>
                  <a:pt x="291" y="118"/>
                </a:cubicBezTo>
                <a:cubicBezTo>
                  <a:pt x="240" y="134"/>
                  <a:pt x="184" y="135"/>
                  <a:pt x="129" y="116"/>
                </a:cubicBezTo>
                <a:cubicBezTo>
                  <a:pt x="74" y="97"/>
                  <a:pt x="30" y="61"/>
                  <a:pt x="0" y="17"/>
                </a:cubicBezTo>
                <a:cubicBezTo>
                  <a:pt x="51" y="0"/>
                  <a:pt x="108" y="0"/>
                  <a:pt x="162" y="19"/>
                </a:cubicBezTo>
              </a:path>
            </a:pathLst>
          </a:custGeom>
          <a:solidFill>
            <a:schemeClr val="accent1">
              <a:alpha val="100000"/>
            </a:schemeClr>
          </a:solidFill>
        </p:spPr>
      </p:sp>
      <p:sp>
        <p:nvSpPr>
          <p:cNvPr id="5" name="Freeform 5"/>
          <p:cNvSpPr/>
          <p:nvPr/>
        </p:nvSpPr>
        <p:spPr>
          <a:xfrm>
            <a:off x="4527163" y="4073042"/>
            <a:ext cx="1513713" cy="2095595"/>
          </a:xfrm>
          <a:custGeom>
            <a:avLst/>
            <a:gdLst/>
            <a:ahLst/>
            <a:cxnLst/>
            <a:rect l="l" t="t" r="r" b="b"/>
            <a:pathLst>
              <a:path w="182" h="251">
                <a:moveTo>
                  <a:pt x="133" y="96"/>
                </a:moveTo>
                <a:cubicBezTo>
                  <a:pt x="167" y="143"/>
                  <a:pt x="182" y="197"/>
                  <a:pt x="181" y="251"/>
                </a:cubicBezTo>
                <a:cubicBezTo>
                  <a:pt x="130" y="235"/>
                  <a:pt x="83" y="203"/>
                  <a:pt x="50" y="156"/>
                </a:cubicBezTo>
                <a:cubicBezTo>
                  <a:pt x="16" y="109"/>
                  <a:pt x="0" y="54"/>
                  <a:pt x="1" y="0"/>
                </a:cubicBezTo>
                <a:cubicBezTo>
                  <a:pt x="52" y="16"/>
                  <a:pt x="99" y="49"/>
                  <a:pt x="133" y="96"/>
                </a:cubicBezTo>
              </a:path>
            </a:pathLst>
          </a:custGeom>
          <a:solidFill>
            <a:schemeClr val="accent1">
              <a:alpha val="60000"/>
            </a:schemeClr>
          </a:solidFill>
        </p:spPr>
      </p:sp>
      <p:sp>
        <p:nvSpPr>
          <p:cNvPr id="6" name="Freeform 6"/>
          <p:cNvSpPr/>
          <p:nvPr/>
        </p:nvSpPr>
        <p:spPr>
          <a:xfrm>
            <a:off x="5609203" y="3588886"/>
            <a:ext cx="856012" cy="2579751"/>
          </a:xfrm>
          <a:custGeom>
            <a:avLst/>
            <a:gdLst/>
            <a:ahLst/>
            <a:cxnLst/>
            <a:rect l="l" t="t" r="r" b="b"/>
            <a:pathLst>
              <a:path w="103" h="309">
                <a:moveTo>
                  <a:pt x="0" y="154"/>
                </a:moveTo>
                <a:cubicBezTo>
                  <a:pt x="0" y="212"/>
                  <a:pt x="19" y="266"/>
                  <a:pt x="51" y="309"/>
                </a:cubicBezTo>
                <a:cubicBezTo>
                  <a:pt x="84" y="266"/>
                  <a:pt x="103" y="212"/>
                  <a:pt x="103" y="154"/>
                </a:cubicBezTo>
                <a:cubicBezTo>
                  <a:pt x="103" y="97"/>
                  <a:pt x="84" y="43"/>
                  <a:pt x="51" y="0"/>
                </a:cubicBezTo>
                <a:cubicBezTo>
                  <a:pt x="19" y="43"/>
                  <a:pt x="0" y="97"/>
                  <a:pt x="0" y="154"/>
                </a:cubicBezTo>
              </a:path>
            </a:pathLst>
          </a:custGeom>
          <a:solidFill>
            <a:schemeClr val="accent1">
              <a:alpha val="100000"/>
            </a:schemeClr>
          </a:solidFill>
        </p:spPr>
      </p:sp>
      <p:sp>
        <p:nvSpPr>
          <p:cNvPr id="7" name="TextBox 7"/>
          <p:cNvSpPr txBox="1"/>
          <p:nvPr/>
        </p:nvSpPr>
        <p:spPr>
          <a:xfrm>
            <a:off x="463378" y="4535812"/>
            <a:ext cx="2931336" cy="490334"/>
          </a:xfrm>
          <a:prstGeom prst="rect">
            <a:avLst/>
          </a:prstGeom>
        </p:spPr>
        <p:txBody>
          <a:bodyPr vert="horz" wrap="square" lIns="66008" tIns="33052" rIns="66008" bIns="33052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1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收入分阶段增长模型</a:t>
            </a:r>
            <a:endParaRPr lang="en-US" sz="21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49597" y="5004954"/>
            <a:ext cx="2931336" cy="1398504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ctr">
              <a:lnSpc>
                <a:spcPct val="140000"/>
              </a:lnSpc>
            </a:pPr>
            <a:r>
              <a:rPr lang="en-US" sz="14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按市场渗透率、客户增长率等指标，逐年拆分主营业务与非主营业务收入。</a:t>
            </a:r>
            <a:endParaRPr lang="en-US" sz="14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288216" y="2422580"/>
            <a:ext cx="2931336" cy="490334"/>
          </a:xfrm>
          <a:prstGeom prst="rect">
            <a:avLst/>
          </a:prstGeom>
        </p:spPr>
        <p:txBody>
          <a:bodyPr vert="horz" wrap="square" lIns="66008" tIns="33052" rIns="66008" bIns="33052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1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现金流滚动预测</a:t>
            </a:r>
            <a:endParaRPr lang="en-US" sz="21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274435" y="2891723"/>
            <a:ext cx="2931336" cy="1398504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ctr">
              <a:lnSpc>
                <a:spcPct val="140000"/>
              </a:lnSpc>
            </a:pPr>
            <a:r>
              <a:rPr lang="en-US" sz="14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按月或季度编制现金流表，预留应急资金以应对账期延迟或突发支出。</a:t>
            </a:r>
            <a:endParaRPr lang="en-US" sz="14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540944" y="1591726"/>
            <a:ext cx="3020092" cy="490334"/>
          </a:xfrm>
          <a:prstGeom prst="rect">
            <a:avLst/>
          </a:prstGeom>
        </p:spPr>
        <p:txBody>
          <a:bodyPr vert="horz" wrap="square" lIns="66008" tIns="33052" rIns="66008" bIns="33052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1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资本性支出规划</a:t>
            </a:r>
            <a:endParaRPr lang="en-US" sz="21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564095" y="2060868"/>
            <a:ext cx="2931336" cy="1398504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ctr">
              <a:lnSpc>
                <a:spcPct val="140000"/>
              </a:lnSpc>
            </a:pPr>
            <a:r>
              <a:rPr lang="en-US" sz="14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明确设备购置、研发投入等大额支出的时间节点及资金来源。</a:t>
            </a:r>
            <a:endParaRPr lang="en-US" sz="14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8261908" y="2422580"/>
            <a:ext cx="2931336" cy="490334"/>
          </a:xfrm>
          <a:prstGeom prst="rect">
            <a:avLst/>
          </a:prstGeom>
        </p:spPr>
        <p:txBody>
          <a:bodyPr vert="horz" wrap="square" lIns="66008" tIns="33052" rIns="66008" bIns="33052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1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敏感性分析</a:t>
            </a:r>
            <a:endParaRPr lang="en-US" sz="21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8248127" y="2891723"/>
            <a:ext cx="2931336" cy="1398504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ctr">
              <a:lnSpc>
                <a:spcPct val="140000"/>
              </a:lnSpc>
            </a:pPr>
            <a:r>
              <a:rPr lang="en-US" sz="14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设定乐观、中性和悲观三种情景，测试关键变量（如价格、销量）变动对利润的影响。</a:t>
            </a:r>
            <a:endParaRPr lang="en-US" sz="14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8814029" y="4535812"/>
            <a:ext cx="2931336" cy="490334"/>
          </a:xfrm>
          <a:prstGeom prst="rect">
            <a:avLst/>
          </a:prstGeom>
        </p:spPr>
        <p:txBody>
          <a:bodyPr vert="horz" wrap="square" lIns="66008" tIns="33052" rIns="66008" bIns="33052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1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关键财务比率监控</a:t>
            </a:r>
            <a:endParaRPr lang="en-US" sz="21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8800248" y="5004954"/>
            <a:ext cx="2931336" cy="1398504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ctr">
              <a:lnSpc>
                <a:spcPct val="140000"/>
              </a:lnSpc>
            </a:pPr>
            <a:r>
              <a:rPr lang="en-US" sz="14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持续跟踪毛利率、净利率、资产负债率等指标，确保符合行业基准值。</a:t>
            </a:r>
            <a:endParaRPr lang="en-US" sz="14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三年财务预测要点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3794737" y="526600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4527163" y="4396796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5607298" y="4073042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6697625" y="4396796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7495431" y="526600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97192" y="1308287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IRR（内部收益率）测算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65764" y="1308287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IPO或并购退出路径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865764" y="4000377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对赌协议设计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97192" y="4762018"/>
            <a:ext cx="4414526" cy="62484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股权回购条款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97192" y="3025846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投资回收期评估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grpSp>
        <p:nvGrpSpPr>
          <p:cNvPr id="7" name="Group 7"/>
          <p:cNvGrpSpPr/>
          <p:nvPr/>
        </p:nvGrpSpPr>
        <p:grpSpPr>
          <a:xfrm rot="0">
            <a:off x="839115" y="1512589"/>
            <a:ext cx="197186" cy="5357334"/>
            <a:chOff x="839115" y="1512589"/>
            <a:chExt cx="197186" cy="5357334"/>
          </a:xfrm>
        </p:grpSpPr>
        <p:sp>
          <p:nvSpPr>
            <p:cNvPr id="8" name="AutoShape 8"/>
            <p:cNvSpPr/>
            <p:nvPr/>
          </p:nvSpPr>
          <p:spPr>
            <a:xfrm>
              <a:off x="839115" y="1512589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9" name="AutoShape 9"/>
            <p:cNvSpPr/>
            <p:nvPr/>
          </p:nvSpPr>
          <p:spPr>
            <a:xfrm>
              <a:off x="839115" y="3230148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0" name="AutoShape 10"/>
            <p:cNvSpPr/>
            <p:nvPr/>
          </p:nvSpPr>
          <p:spPr>
            <a:xfrm>
              <a:off x="839115" y="4975845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cxnSp>
          <p:nvCxnSpPr>
            <p:cNvPr id="11" name="Connector 11"/>
            <p:cNvCxnSpPr/>
            <p:nvPr/>
          </p:nvCxnSpPr>
          <p:spPr>
            <a:xfrm>
              <a:off x="937708" y="1624780"/>
              <a:ext cx="0" cy="524514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headEnd type="none"/>
              <a:tailEnd type="none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2" name="TextBox 1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投资回报与退出机制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6455568" y="1512589"/>
            <a:ext cx="197186" cy="197186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4" name="AutoShape 14"/>
          <p:cNvSpPr/>
          <p:nvPr/>
        </p:nvSpPr>
        <p:spPr>
          <a:xfrm>
            <a:off x="6455568" y="4241491"/>
            <a:ext cx="197186" cy="197186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cxnSp>
        <p:nvCxnSpPr>
          <p:cNvPr id="15" name="Connector 15"/>
          <p:cNvCxnSpPr/>
          <p:nvPr/>
        </p:nvCxnSpPr>
        <p:spPr>
          <a:xfrm>
            <a:off x="6554162" y="1670999"/>
            <a:ext cx="0" cy="5208748"/>
          </a:xfrm>
          <a:prstGeom prst="line">
            <a:avLst/>
          </a:prstGeom>
          <a:ln w="19050">
            <a:solidFill>
              <a:schemeClr val="accent1"/>
            </a:solidFill>
            <a:prstDash val="dash"/>
            <a:headEnd type="none"/>
            <a:tailEnd type="none"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6" name="TextBox 16"/>
          <p:cNvSpPr txBox="1"/>
          <p:nvPr/>
        </p:nvSpPr>
        <p:spPr>
          <a:xfrm>
            <a:off x="1297192" y="1804349"/>
            <a:ext cx="4486656" cy="1203960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基于现金流折现模型，向投资者展示项目预期年化收益率。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297192" y="3543470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明确资本金通过净利润或分红收回的时间周期，增强投资者信心。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297192" y="5282464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约定创始团队或公司未来以特定价格回购投资者股份的条件和流程。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6865764" y="1804349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分析行业上市标准或并购趋势，规划3-5年内可能的资本运作方案。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865764" y="4518000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设置业绩对赌条款（如营收增长率），平衡投资者保护与团队激励。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t="-47" b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02" name="AutoShape 2"/>
          <p:cNvSpPr/>
          <p:nvPr/>
        </p:nvSpPr>
        <p:spPr>
          <a:xfrm>
            <a:off x="1913825" y="2823987"/>
            <a:ext cx="9320633" cy="97536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ctr" anchorCtr="0">
            <a:norm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975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风险识别与应对策略</a:t>
            </a:r>
            <a:endParaRPr lang="en-US" sz="1100"/>
          </a:p>
        </p:txBody>
      </p:sp>
      <p:sp>
        <p:nvSpPr>
          <p:cNvPr id="300003" name="AutoShape 3"/>
          <p:cNvSpPr/>
          <p:nvPr/>
        </p:nvSpPr>
        <p:spPr>
          <a:xfrm>
            <a:off x="925428" y="2898282"/>
            <a:ext cx="988397" cy="73152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  <a:defRPr/>
            </a:pPr>
            <a:r>
              <a:rPr lang="en-US" sz="42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002" name="AutoShape 2"/>
          <p:cNvSpPr/>
          <p:nvPr/>
        </p:nvSpPr>
        <p:spPr>
          <a:xfrm>
            <a:off x="332569" y="774805"/>
            <a:ext cx="2234604" cy="97536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ctr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975" b="1">
                <a:solidFill>
                  <a:srgbClr val="F0BC5A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目录</a:t>
            </a:r>
            <a:endParaRPr lang="en-US" sz="1100"/>
          </a:p>
        </p:txBody>
      </p:sp>
      <p:sp>
        <p:nvSpPr>
          <p:cNvPr id="200003" name="AutoShape 3"/>
          <p:cNvSpPr/>
          <p:nvPr/>
        </p:nvSpPr>
        <p:spPr>
          <a:xfrm>
            <a:off x="2026936" y="2275196"/>
            <a:ext cx="4315968" cy="682752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2400">
                <a:solidFill>
                  <a:srgbClr val="F0BC5A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商业计划书概述</a:t>
            </a:r>
            <a:endParaRPr lang="en-US" sz="1100"/>
          </a:p>
        </p:txBody>
      </p:sp>
      <p:sp>
        <p:nvSpPr>
          <p:cNvPr id="200004" name="AutoShape 4"/>
          <p:cNvSpPr/>
          <p:nvPr/>
        </p:nvSpPr>
        <p:spPr>
          <a:xfrm>
            <a:off x="1289125" y="2214236"/>
            <a:ext cx="950976" cy="829056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225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1</a:t>
            </a:r>
            <a:endParaRPr lang="en-US" sz="1100"/>
          </a:p>
        </p:txBody>
      </p:sp>
      <p:sp>
        <p:nvSpPr>
          <p:cNvPr id="200005" name="AutoShape 5"/>
          <p:cNvSpPr/>
          <p:nvPr/>
        </p:nvSpPr>
        <p:spPr>
          <a:xfrm>
            <a:off x="7113291" y="2275196"/>
            <a:ext cx="4315807" cy="682752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2400">
                <a:solidFill>
                  <a:srgbClr val="F0BC5A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商业计划书核心模块</a:t>
            </a:r>
            <a:endParaRPr lang="en-US" sz="1100"/>
          </a:p>
        </p:txBody>
      </p:sp>
      <p:sp>
        <p:nvSpPr>
          <p:cNvPr id="200006" name="AutoShape 6"/>
          <p:cNvSpPr/>
          <p:nvPr/>
        </p:nvSpPr>
        <p:spPr>
          <a:xfrm>
            <a:off x="6375480" y="2214236"/>
            <a:ext cx="950976" cy="829056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225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2</a:t>
            </a:r>
            <a:endParaRPr lang="en-US" sz="1100"/>
          </a:p>
        </p:txBody>
      </p:sp>
      <p:sp>
        <p:nvSpPr>
          <p:cNvPr id="200007" name="AutoShape 7"/>
          <p:cNvSpPr/>
          <p:nvPr/>
        </p:nvSpPr>
        <p:spPr>
          <a:xfrm>
            <a:off x="2027139" y="3113192"/>
            <a:ext cx="4315968" cy="682752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2400">
                <a:solidFill>
                  <a:srgbClr val="F0BC5A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市场调研与数据分析</a:t>
            </a:r>
            <a:endParaRPr lang="en-US" sz="1100"/>
          </a:p>
        </p:txBody>
      </p:sp>
      <p:sp>
        <p:nvSpPr>
          <p:cNvPr id="200008" name="AutoShape 8"/>
          <p:cNvSpPr/>
          <p:nvPr/>
        </p:nvSpPr>
        <p:spPr>
          <a:xfrm>
            <a:off x="1289328" y="3052232"/>
            <a:ext cx="950976" cy="829056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225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3</a:t>
            </a:r>
            <a:endParaRPr lang="en-US" sz="1100"/>
          </a:p>
        </p:txBody>
      </p:sp>
      <p:sp>
        <p:nvSpPr>
          <p:cNvPr id="200009" name="AutoShape 9"/>
          <p:cNvSpPr/>
          <p:nvPr/>
        </p:nvSpPr>
        <p:spPr>
          <a:xfrm>
            <a:off x="7113128" y="3113192"/>
            <a:ext cx="4315968" cy="682752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2400">
                <a:solidFill>
                  <a:srgbClr val="F0BC5A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财务规划与融资方案</a:t>
            </a:r>
            <a:endParaRPr lang="en-US" sz="1100"/>
          </a:p>
        </p:txBody>
      </p:sp>
      <p:sp>
        <p:nvSpPr>
          <p:cNvPr id="200010" name="AutoShape 10"/>
          <p:cNvSpPr/>
          <p:nvPr/>
        </p:nvSpPr>
        <p:spPr>
          <a:xfrm>
            <a:off x="6375317" y="3052232"/>
            <a:ext cx="950976" cy="829056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225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4</a:t>
            </a:r>
            <a:endParaRPr lang="en-US" sz="1100"/>
          </a:p>
        </p:txBody>
      </p:sp>
      <p:sp>
        <p:nvSpPr>
          <p:cNvPr id="200011" name="AutoShape 11"/>
          <p:cNvSpPr/>
          <p:nvPr/>
        </p:nvSpPr>
        <p:spPr>
          <a:xfrm>
            <a:off x="2027041" y="3951189"/>
            <a:ext cx="4315968" cy="682752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2400">
                <a:solidFill>
                  <a:srgbClr val="F0BC5A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风险识别与应对策略</a:t>
            </a:r>
            <a:endParaRPr lang="en-US" sz="1100"/>
          </a:p>
        </p:txBody>
      </p:sp>
      <p:sp>
        <p:nvSpPr>
          <p:cNvPr id="200012" name="AutoShape 12"/>
          <p:cNvSpPr/>
          <p:nvPr/>
        </p:nvSpPr>
        <p:spPr>
          <a:xfrm>
            <a:off x="1289232" y="3890229"/>
            <a:ext cx="950976" cy="829056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225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5</a:t>
            </a:r>
            <a:endParaRPr lang="en-US" sz="1100"/>
          </a:p>
        </p:txBody>
      </p:sp>
      <p:sp>
        <p:nvSpPr>
          <p:cNvPr id="200013" name="AutoShape 13"/>
          <p:cNvSpPr/>
          <p:nvPr/>
        </p:nvSpPr>
        <p:spPr>
          <a:xfrm>
            <a:off x="7113128" y="3951189"/>
            <a:ext cx="4315968" cy="682752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2400">
                <a:solidFill>
                  <a:srgbClr val="F0BC5A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商业计划书撰写技巧</a:t>
            </a:r>
            <a:endParaRPr lang="en-US" sz="1100"/>
          </a:p>
        </p:txBody>
      </p:sp>
      <p:sp>
        <p:nvSpPr>
          <p:cNvPr id="200014" name="AutoShape 14"/>
          <p:cNvSpPr/>
          <p:nvPr/>
        </p:nvSpPr>
        <p:spPr>
          <a:xfrm>
            <a:off x="6375317" y="3890229"/>
            <a:ext cx="950976" cy="829056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225" b="1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6</a:t>
            </a:r>
            <a:endParaRPr lang="en-US" sz="11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97192" y="1308287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市场需求波动风险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65764" y="1271476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渠道变革风险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878035" y="2989034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消费者偏好转移风险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90305" y="4725206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市场进入壁垒风险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21733" y="4762018"/>
            <a:ext cx="4414526" cy="62484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价格战风险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09463" y="3025846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竞争对手冲击风险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297192" y="1670999"/>
            <a:ext cx="4486656" cy="120396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建立动态市场监测机制，定期开展消费者调研，及时调整产品定位和营销策略以应对需求变化。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09463" y="3410120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通过差异化战略打造核心竞争力，同时构建专利壁垒和品牌护城河，定期分析竞品动态制定反制措施。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321733" y="5149114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提前制定价格弹性模型，建立成本优势储备，开发高附加值服务避免陷入单纯价格竞争。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865764" y="1634188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实施全渠道布局战略，线上线下一体化运营，与核心渠道商签订长期合作协议锁定资源。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878035" y="3373308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设立产品创新实验室，采用敏捷开发模式快速迭代产品，建立客户大数据画像系统预判趋势。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890305" y="5112302"/>
            <a:ext cx="4486275" cy="115252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提前进行政策合规审查，获取必要资质认证，与当地合作伙伴建立战略联盟降低进入难度。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市场风险及规避方案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grpSp>
        <p:nvGrpSpPr>
          <p:cNvPr id="15" name="Group 15"/>
          <p:cNvGrpSpPr/>
          <p:nvPr/>
        </p:nvGrpSpPr>
        <p:grpSpPr>
          <a:xfrm rot="0">
            <a:off x="839115" y="1512589"/>
            <a:ext cx="197186" cy="5357334"/>
            <a:chOff x="839115" y="1512589"/>
            <a:chExt cx="197186" cy="5357334"/>
          </a:xfrm>
        </p:grpSpPr>
        <p:sp>
          <p:nvSpPr>
            <p:cNvPr id="16" name="AutoShape 16"/>
            <p:cNvSpPr/>
            <p:nvPr/>
          </p:nvSpPr>
          <p:spPr>
            <a:xfrm>
              <a:off x="839115" y="1512589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7" name="AutoShape 17"/>
            <p:cNvSpPr/>
            <p:nvPr/>
          </p:nvSpPr>
          <p:spPr>
            <a:xfrm>
              <a:off x="839115" y="3230148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8" name="AutoShape 18"/>
            <p:cNvSpPr/>
            <p:nvPr/>
          </p:nvSpPr>
          <p:spPr>
            <a:xfrm>
              <a:off x="839115" y="4975845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cxnSp>
          <p:nvCxnSpPr>
            <p:cNvPr id="19" name="Connector 19"/>
            <p:cNvCxnSpPr/>
            <p:nvPr/>
          </p:nvCxnSpPr>
          <p:spPr>
            <a:xfrm>
              <a:off x="937708" y="1624780"/>
              <a:ext cx="0" cy="524514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headEnd type="none"/>
              <a:tailEnd type="none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20" name="Group 20"/>
          <p:cNvGrpSpPr/>
          <p:nvPr/>
        </p:nvGrpSpPr>
        <p:grpSpPr>
          <a:xfrm rot="0">
            <a:off x="6455568" y="1512589"/>
            <a:ext cx="197186" cy="5357334"/>
            <a:chOff x="6455568" y="1512589"/>
            <a:chExt cx="197186" cy="5357334"/>
          </a:xfrm>
        </p:grpSpPr>
        <p:sp>
          <p:nvSpPr>
            <p:cNvPr id="21" name="AutoShape 21"/>
            <p:cNvSpPr/>
            <p:nvPr/>
          </p:nvSpPr>
          <p:spPr>
            <a:xfrm>
              <a:off x="6455568" y="1512589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2" name="AutoShape 22"/>
            <p:cNvSpPr/>
            <p:nvPr/>
          </p:nvSpPr>
          <p:spPr>
            <a:xfrm>
              <a:off x="6455568" y="3230148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23" name="AutoShape 23"/>
            <p:cNvSpPr/>
            <p:nvPr/>
          </p:nvSpPr>
          <p:spPr>
            <a:xfrm>
              <a:off x="6455568" y="4975845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cxnSp>
          <p:nvCxnSpPr>
            <p:cNvPr id="24" name="Connector 24"/>
            <p:cNvCxnSpPr/>
            <p:nvPr/>
          </p:nvCxnSpPr>
          <p:spPr>
            <a:xfrm>
              <a:off x="6554162" y="1624780"/>
              <a:ext cx="0" cy="524514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headEnd type="none"/>
              <a:tailEnd type="none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运营风险控制措施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grpSp>
        <p:nvGrpSpPr>
          <p:cNvPr id="3" name="Group 3"/>
          <p:cNvGrpSpPr/>
          <p:nvPr/>
        </p:nvGrpSpPr>
        <p:grpSpPr>
          <a:xfrm rot="0">
            <a:off x="839115" y="1512589"/>
            <a:ext cx="197186" cy="5357334"/>
            <a:chOff x="839115" y="1512589"/>
            <a:chExt cx="197186" cy="5357334"/>
          </a:xfrm>
        </p:grpSpPr>
        <p:sp>
          <p:nvSpPr>
            <p:cNvPr id="4" name="AutoShape 4"/>
            <p:cNvSpPr/>
            <p:nvPr/>
          </p:nvSpPr>
          <p:spPr>
            <a:xfrm>
              <a:off x="839115" y="1512589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5" name="AutoShape 5"/>
            <p:cNvSpPr/>
            <p:nvPr/>
          </p:nvSpPr>
          <p:spPr>
            <a:xfrm>
              <a:off x="839115" y="3230148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6" name="AutoShape 6"/>
            <p:cNvSpPr/>
            <p:nvPr/>
          </p:nvSpPr>
          <p:spPr>
            <a:xfrm>
              <a:off x="839115" y="4975845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cxnSp>
          <p:nvCxnSpPr>
            <p:cNvPr id="7" name="Connector 7"/>
            <p:cNvCxnSpPr/>
            <p:nvPr/>
          </p:nvCxnSpPr>
          <p:spPr>
            <a:xfrm>
              <a:off x="937708" y="1624780"/>
              <a:ext cx="0" cy="524514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headEnd type="none"/>
              <a:tailEnd type="none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8" name="Group 8"/>
          <p:cNvGrpSpPr/>
          <p:nvPr/>
        </p:nvGrpSpPr>
        <p:grpSpPr>
          <a:xfrm rot="0">
            <a:off x="6455568" y="1512589"/>
            <a:ext cx="197186" cy="5357334"/>
            <a:chOff x="6455568" y="1512589"/>
            <a:chExt cx="197186" cy="5357334"/>
          </a:xfrm>
        </p:grpSpPr>
        <p:sp>
          <p:nvSpPr>
            <p:cNvPr id="9" name="AutoShape 9"/>
            <p:cNvSpPr/>
            <p:nvPr/>
          </p:nvSpPr>
          <p:spPr>
            <a:xfrm>
              <a:off x="6455568" y="1512589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0" name="AutoShape 10"/>
            <p:cNvSpPr/>
            <p:nvPr/>
          </p:nvSpPr>
          <p:spPr>
            <a:xfrm>
              <a:off x="6455568" y="3230148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sp>
          <p:nvSpPr>
            <p:cNvPr id="11" name="AutoShape 11"/>
            <p:cNvSpPr/>
            <p:nvPr/>
          </p:nvSpPr>
          <p:spPr>
            <a:xfrm>
              <a:off x="6455568" y="4975845"/>
              <a:ext cx="197186" cy="197186"/>
            </a:xfrm>
            <a:prstGeom prst="ellipse">
              <a:avLst/>
            </a:prstGeom>
            <a:solidFill>
              <a:schemeClr val="accent1">
                <a:alpha val="100000"/>
              </a:schemeClr>
            </a:solidFill>
          </p:spPr>
        </p:sp>
        <p:cxnSp>
          <p:nvCxnSpPr>
            <p:cNvPr id="12" name="Connector 12"/>
            <p:cNvCxnSpPr/>
            <p:nvPr/>
          </p:nvCxnSpPr>
          <p:spPr>
            <a:xfrm>
              <a:off x="6554162" y="1624780"/>
              <a:ext cx="0" cy="5245143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  <a:headEnd type="none"/>
              <a:tailEnd type="none"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3" name="TextBox 13"/>
          <p:cNvSpPr txBox="1"/>
          <p:nvPr/>
        </p:nvSpPr>
        <p:spPr>
          <a:xfrm>
            <a:off x="1297192" y="1308287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供应链中断风险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297192" y="4762018"/>
            <a:ext cx="4414526" cy="62484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人才流失风险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297192" y="3025846"/>
            <a:ext cx="4348638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质量控制风险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297192" y="1804349"/>
            <a:ext cx="4486656" cy="1203960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建立多元化供应商体系，实施VMI（供应商管理库存）模式，关键原料保持安全库存并签订长期供应协议。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297192" y="3543470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导入ISO9001质量管理体系，实施全过程质量追溯，建立三级质量检验制度和供应商质量黑名单机制。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297192" y="5282464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设计具有竞争力的薪酬体系，实施股权激励计划，建立职业双通道发展路径和完善的培训体系。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6865764" y="1308287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技术泄密风险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865764" y="3025846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现金流断裂风险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6865764" y="1804349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构建分级保密制度，签订竞业禁止协议，核心工艺采用模块化隔离管理，定期进行信息安全审计。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6865764" y="3543470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建立滚动12个月现金流预测模型，设置风险预警阈值，保持融资渠道多元化，严格控制应收账款账期。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6865764" y="4780608"/>
            <a:ext cx="4493572" cy="60579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450"/>
              </a:spcBef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信息系统故障风险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6865764" y="5298231"/>
            <a:ext cx="4486275" cy="1152525"/>
          </a:xfrm>
          <a:prstGeom prst="rect">
            <a:avLst/>
          </a:prstGeom>
        </p:spPr>
        <p:txBody>
          <a:bodyPr vert="horz" wrap="square" lIns="123825" tIns="0" rIns="57150" bIns="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实施主备双数据中心部署，定期进行灾备演练，购买网络安全保险，建立7×24小时运维响应机制。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政策与法律风险预案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515104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4" name="TextBox 4"/>
          <p:cNvSpPr txBox="1"/>
          <p:nvPr/>
        </p:nvSpPr>
        <p:spPr>
          <a:xfrm>
            <a:off x="740613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组建专职政策研究团队，加入行业协会获取政策动向，预留15%的预算用于合规改造，建立法规影响评估矩阵。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15104" y="1376998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法规变更风险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278857" y="1377315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知识产权侵权风险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042611" y="1377315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劳动纠纷风险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15104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跨境合规风险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278857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环保处罚风险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042611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税务稽查风险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4278857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2" name="TextBox 12"/>
          <p:cNvSpPr txBox="1"/>
          <p:nvPr/>
        </p:nvSpPr>
        <p:spPr>
          <a:xfrm>
            <a:off x="4504366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开展全球专利检索分析，核心技术创新申请PCT国际专利，定期进行侵权排查并购买知识产权保险。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8042611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8268120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规范劳动合同条款，聘请专业劳动法律顾问，建立员工投诉处理委员会，完善绩效考核的量化证据链。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515104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6" name="TextBox 16"/>
          <p:cNvSpPr txBox="1"/>
          <p:nvPr/>
        </p:nvSpPr>
        <p:spPr>
          <a:xfrm>
            <a:off x="740613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聘用熟悉目标国法律的合规官，建立国别合规手册，针对FCPA、GDPR等特殊法规开展专项培训。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4278857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4504366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投资建设环保处理设施，取得ISO14001认证，定期发布ESG报告，建立环境突发事件应急响应预案。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8042611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20" name="TextBox 20"/>
          <p:cNvSpPr txBox="1"/>
          <p:nvPr/>
        </p:nvSpPr>
        <p:spPr>
          <a:xfrm>
            <a:off x="8268120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实施税务健康检查制度，采用金税四期合规系统，重大交易前进行税务筹划论证，保持与税务机关的良性沟通。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t="-47" b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02" name="AutoShape 2"/>
          <p:cNvSpPr/>
          <p:nvPr/>
        </p:nvSpPr>
        <p:spPr>
          <a:xfrm>
            <a:off x="1913825" y="2823987"/>
            <a:ext cx="9320633" cy="97536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ctr" anchorCtr="0">
            <a:norm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975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商业计划书撰写技巧</a:t>
            </a:r>
            <a:endParaRPr lang="en-US" sz="1100"/>
          </a:p>
        </p:txBody>
      </p:sp>
      <p:sp>
        <p:nvSpPr>
          <p:cNvPr id="300003" name="AutoShape 3"/>
          <p:cNvSpPr/>
          <p:nvPr/>
        </p:nvSpPr>
        <p:spPr>
          <a:xfrm>
            <a:off x="925428" y="2898282"/>
            <a:ext cx="988397" cy="73152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  <a:defRPr/>
            </a:pPr>
            <a:r>
              <a:rPr lang="en-US" sz="42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11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195174" y="205401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3" name="AutoShape 3"/>
          <p:cNvSpPr/>
          <p:nvPr/>
        </p:nvSpPr>
        <p:spPr>
          <a:xfrm>
            <a:off x="7195174" y="5014854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4" name="AutoShape 4"/>
          <p:cNvSpPr/>
          <p:nvPr/>
        </p:nvSpPr>
        <p:spPr>
          <a:xfrm>
            <a:off x="7786731" y="3573017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5" name="AutoShape 5"/>
          <p:cNvSpPr/>
          <p:nvPr/>
        </p:nvSpPr>
        <p:spPr>
          <a:xfrm>
            <a:off x="4422454" y="206628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6" name="AutoShape 6"/>
          <p:cNvSpPr/>
          <p:nvPr/>
        </p:nvSpPr>
        <p:spPr>
          <a:xfrm>
            <a:off x="3752022" y="358528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7" name="AutoShape 7"/>
          <p:cNvSpPr/>
          <p:nvPr/>
        </p:nvSpPr>
        <p:spPr>
          <a:xfrm>
            <a:off x="4422454" y="5027125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8" name="AutoShape 8"/>
          <p:cNvSpPr/>
          <p:nvPr/>
        </p:nvSpPr>
        <p:spPr>
          <a:xfrm>
            <a:off x="5346335" y="3132057"/>
            <a:ext cx="1499330" cy="149933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grpSp>
        <p:nvGrpSpPr>
          <p:cNvPr id="9" name="Group 9"/>
          <p:cNvGrpSpPr/>
          <p:nvPr/>
        </p:nvGrpSpPr>
        <p:grpSpPr>
          <a:xfrm rot="0">
            <a:off x="5804249" y="3601163"/>
            <a:ext cx="583501" cy="561118"/>
            <a:chOff x="5804249" y="3601163"/>
            <a:chExt cx="583501" cy="561118"/>
          </a:xfrm>
        </p:grpSpPr>
        <p:sp>
          <p:nvSpPr>
            <p:cNvPr id="10" name="AutoShape 10"/>
            <p:cNvSpPr/>
            <p:nvPr/>
          </p:nvSpPr>
          <p:spPr>
            <a:xfrm>
              <a:off x="5964745" y="3601163"/>
              <a:ext cx="262604" cy="265938"/>
            </a:xfrm>
            <a:prstGeom prst="ellipse">
              <a:avLst/>
            </a:prstGeom>
            <a:solidFill>
              <a:schemeClr val="lt1">
                <a:alpha val="100000"/>
              </a:schemeClr>
            </a:solidFill>
            <a:ln w="19050">
              <a:solidFill>
                <a:schemeClr val="accent1">
                  <a:alpha val="100000"/>
                </a:schemeClr>
              </a:solidFill>
              <a:prstDash val="solid"/>
            </a:ln>
          </p:spPr>
        </p:sp>
        <p:sp>
          <p:nvSpPr>
            <p:cNvPr id="11" name="Freeform 11"/>
            <p:cNvSpPr/>
            <p:nvPr/>
          </p:nvSpPr>
          <p:spPr>
            <a:xfrm>
              <a:off x="5804249" y="3908535"/>
              <a:ext cx="583501" cy="253746"/>
            </a:xfrm>
            <a:custGeom>
              <a:avLst/>
              <a:gdLst/>
              <a:ahLst/>
              <a:cxnLst/>
              <a:rect l="l" t="t" r="r" b="b"/>
              <a:pathLst>
                <a:path w="200" h="87">
                  <a:moveTo>
                    <a:pt x="35" y="87"/>
                  </a:moveTo>
                  <a:cubicBezTo>
                    <a:pt x="35" y="72"/>
                    <a:pt x="35" y="72"/>
                    <a:pt x="35" y="72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155" y="87"/>
                    <a:pt x="155" y="87"/>
                    <a:pt x="155" y="87"/>
                  </a:cubicBezTo>
                  <a:cubicBezTo>
                    <a:pt x="155" y="72"/>
                    <a:pt x="155" y="72"/>
                    <a:pt x="155" y="72"/>
                  </a:cubicBezTo>
                  <a:cubicBezTo>
                    <a:pt x="166" y="72"/>
                    <a:pt x="166" y="72"/>
                    <a:pt x="166" y="72"/>
                  </a:cubicBezTo>
                  <a:cubicBezTo>
                    <a:pt x="166" y="87"/>
                    <a:pt x="166" y="87"/>
                    <a:pt x="166" y="87"/>
                  </a:cubicBezTo>
                  <a:cubicBezTo>
                    <a:pt x="199" y="87"/>
                    <a:pt x="199" y="87"/>
                    <a:pt x="199" y="87"/>
                  </a:cubicBezTo>
                  <a:cubicBezTo>
                    <a:pt x="199" y="47"/>
                    <a:pt x="200" y="43"/>
                    <a:pt x="200" y="43"/>
                  </a:cubicBezTo>
                  <a:cubicBezTo>
                    <a:pt x="200" y="19"/>
                    <a:pt x="180" y="0"/>
                    <a:pt x="15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140" y="0"/>
                    <a:pt x="140" y="0"/>
                    <a:pt x="140" y="0"/>
                  </a:cubicBezTo>
                  <a:cubicBezTo>
                    <a:pt x="100" y="80"/>
                    <a:pt x="100" y="80"/>
                    <a:pt x="100" y="8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4" y="0"/>
                    <a:pt x="44" y="0"/>
                  </a:cubicBezTo>
                  <a:cubicBezTo>
                    <a:pt x="20" y="0"/>
                    <a:pt x="1" y="19"/>
                    <a:pt x="1" y="43"/>
                  </a:cubicBezTo>
                  <a:cubicBezTo>
                    <a:pt x="1" y="43"/>
                    <a:pt x="0" y="47"/>
                    <a:pt x="0" y="87"/>
                  </a:cubicBezTo>
                  <a:lnTo>
                    <a:pt x="35" y="87"/>
                  </a:lnTo>
                </a:path>
              </a:pathLst>
            </a:custGeom>
            <a:solidFill>
              <a:schemeClr val="lt1">
                <a:alpha val="100000"/>
              </a:schemeClr>
            </a:solidFill>
            <a:ln w="19050">
              <a:solidFill>
                <a:schemeClr val="accent1">
                  <a:alpha val="100000"/>
                </a:schemeClr>
              </a:solidFill>
              <a:prstDash val="solid"/>
            </a:ln>
          </p:spPr>
        </p:sp>
      </p:grpSp>
      <p:sp>
        <p:nvSpPr>
          <p:cNvPr id="12" name="TextBox 12"/>
          <p:cNvSpPr txBox="1"/>
          <p:nvPr/>
        </p:nvSpPr>
        <p:spPr>
          <a:xfrm>
            <a:off x="986573" y="1625969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金字塔原理应用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86573" y="2070247"/>
            <a:ext cx="3286271" cy="949747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采用自上而下的逻辑结构，先提出核心结论，再逐层展开论据，确保内容清晰易懂。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316141" y="3178234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模块化分段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34499" y="3632036"/>
            <a:ext cx="3286271" cy="937998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将计划书分为执行摘要、市场分析、产品服务、商业模式、财务预测等模块，便于读者快速定位关键信息。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986573" y="473169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重点前置原则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86995" y="5195026"/>
            <a:ext cx="3286271" cy="936111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在每章节开头明确核心观点或数据，避免冗长铺垫，提升阅读效率。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954269" y="160142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过渡句设计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7954269" y="2045706"/>
            <a:ext cx="3286271" cy="949747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使用承上启下的过渡句连接不同段落，保持整体叙述的连贯性和流畅性。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8545826" y="3153693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标题层级规范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8556922" y="3607495"/>
            <a:ext cx="3286271" cy="937998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通过一级标题、二级标题等层级划分，构建清晰的文档框架，方便快速浏览。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7954269" y="473169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附录补充说明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7947560" y="5195026"/>
            <a:ext cx="3286271" cy="936111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将技术细节、专利证明等辅助材料放入附录，避免主文内容过于臃肿。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逻辑结构与呈现方式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4306344" y="2134011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079064" y="212174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3635912" y="365301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7670621" y="364074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4306344" y="5094847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7079064" y="5082576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49437" y="4255117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3" name="AutoShape 3"/>
          <p:cNvSpPr/>
          <p:nvPr/>
        </p:nvSpPr>
        <p:spPr>
          <a:xfrm>
            <a:off x="8061524" y="4255117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4" name="AutoShape 4"/>
          <p:cNvSpPr/>
          <p:nvPr/>
        </p:nvSpPr>
        <p:spPr>
          <a:xfrm>
            <a:off x="4194952" y="4255117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5" name="AutoShape 5"/>
          <p:cNvSpPr/>
          <p:nvPr/>
        </p:nvSpPr>
        <p:spPr>
          <a:xfrm>
            <a:off x="8112652" y="1525054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4246081" y="1525054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400566" y="1525054"/>
            <a:ext cx="3699384" cy="2235599"/>
          </a:xfrm>
          <a:prstGeom prst="roundRect">
            <a:avLst>
              <a:gd name="adj" fmla="val 16667"/>
            </a:avLst>
          </a:prstGeom>
          <a:solidFill>
            <a:schemeClr val="lt2">
              <a:alpha val="80000"/>
            </a:schemeClr>
          </a:solidFill>
        </p:spPr>
      </p:sp>
      <p:sp>
        <p:nvSpPr>
          <p:cNvPr id="8" name="TextBox 8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数据可视化方法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1926519" y="1148796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0" name="TextBox 10"/>
          <p:cNvSpPr txBox="1"/>
          <p:nvPr/>
        </p:nvSpPr>
        <p:spPr>
          <a:xfrm>
            <a:off x="624948" y="1815546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图表类型匹配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18352" y="2405129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根据数据类型选择柱状图（对比）、折线图（趋势）、饼图（占比）等，确保信息传达精准。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858413" y="1117066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5782367" y="1148796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4480796" y="1815546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动态数据展示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4374199" y="2405129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使用交互式图表（如Tableau或Power BI工具）呈现多维数据，增强受众参与感。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5714261" y="1117066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9628970" y="1148796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8327399" y="1815546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色彩心理学应用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8220802" y="2405129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采用对比色突出关键数据，避免超过5种颜色，防止视觉干扰。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9560864" y="1117066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1883095" y="3866252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2" name="TextBox 22"/>
          <p:cNvSpPr txBox="1"/>
          <p:nvPr/>
        </p:nvSpPr>
        <p:spPr>
          <a:xfrm>
            <a:off x="581524" y="4533002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数据标注完整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474928" y="5132111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在图表中标注单位、数据来源及统计周期，提升专业性和可信度。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14989" y="3834522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AutoShape 25"/>
          <p:cNvSpPr/>
          <p:nvPr/>
        </p:nvSpPr>
        <p:spPr>
          <a:xfrm>
            <a:off x="5738942" y="3866252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6" name="TextBox 26"/>
          <p:cNvSpPr txBox="1"/>
          <p:nvPr/>
        </p:nvSpPr>
        <p:spPr>
          <a:xfrm>
            <a:off x="4437371" y="4533002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复合图表设计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4330775" y="5132111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结合双坐标轴或组合图表（如柱状图+折线图）展示关联性数据。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5670836" y="3834522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AutoShape 29"/>
          <p:cNvSpPr/>
          <p:nvPr/>
        </p:nvSpPr>
        <p:spPr>
          <a:xfrm>
            <a:off x="9585545" y="3866252"/>
            <a:ext cx="666750" cy="6667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30" name="TextBox 30"/>
          <p:cNvSpPr txBox="1"/>
          <p:nvPr/>
        </p:nvSpPr>
        <p:spPr>
          <a:xfrm>
            <a:off x="8283974" y="4533002"/>
            <a:ext cx="3269892" cy="70485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移动端适配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8177378" y="5132111"/>
            <a:ext cx="3483085" cy="1133743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确保图表在手机、平板等设备上可清晰阅读，考虑响应式设计。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9517439" y="3834522"/>
            <a:ext cx="802962" cy="73021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4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392919" y="1740528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3" name="AutoShape 3"/>
          <p:cNvSpPr/>
          <p:nvPr/>
        </p:nvSpPr>
        <p:spPr>
          <a:xfrm>
            <a:off x="642135" y="4775810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4" name="AutoShape 4"/>
          <p:cNvSpPr/>
          <p:nvPr/>
        </p:nvSpPr>
        <p:spPr>
          <a:xfrm>
            <a:off x="642135" y="3282754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5" name="TextBox 5"/>
          <p:cNvSpPr txBox="1"/>
          <p:nvPr/>
        </p:nvSpPr>
        <p:spPr>
          <a:xfrm>
            <a:off x="1477002" y="2075067"/>
            <a:ext cx="3852718" cy="949779"/>
          </a:xfrm>
          <a:prstGeom prst="rect">
            <a:avLst/>
          </a:prstGeom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限制10页内容、20分钟演讲时长、30号以上字体，保证信息密度适中。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477002" y="1497844"/>
            <a:ext cx="4219575" cy="738707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10/20/30法则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477002" y="5129074"/>
            <a:ext cx="3852718" cy="1005991"/>
          </a:xfrm>
          <a:prstGeom prst="rect">
            <a:avLst/>
          </a:prstGeom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用动画或色块突出核心财务指标（如ROI、CAC），引导听众注意力。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477002" y="4542202"/>
            <a:ext cx="4219575" cy="736876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关键数据高亮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477002" y="3602068"/>
            <a:ext cx="3852718" cy="1007190"/>
          </a:xfrm>
          <a:prstGeom prst="rect">
            <a:avLst/>
          </a:prstGeom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通过用户案例或场景故事引入项目背景，增强情感共鸣和记忆点。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477002" y="3024846"/>
            <a:ext cx="4219575" cy="749453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故事化叙事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36634" y="1803453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536634" y="4843740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536634" y="3342036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642135" y="1725121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15" name="TextBox 15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sp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路演PPT制作要点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6392919" y="4791217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17" name="AutoShape 17"/>
          <p:cNvSpPr/>
          <p:nvPr/>
        </p:nvSpPr>
        <p:spPr>
          <a:xfrm>
            <a:off x="6392919" y="3298161"/>
            <a:ext cx="638629" cy="638629"/>
          </a:xfrm>
          <a:prstGeom prst="rect">
            <a:avLst/>
          </a:prstGeom>
          <a:noFill/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18" name="TextBox 18"/>
          <p:cNvSpPr txBox="1"/>
          <p:nvPr/>
        </p:nvSpPr>
        <p:spPr>
          <a:xfrm>
            <a:off x="7227786" y="2090474"/>
            <a:ext cx="3852718" cy="934372"/>
          </a:xfrm>
          <a:prstGeom prst="rect">
            <a:avLst/>
          </a:prstGeom>
          <a:noFill/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rgbClr val="FFFFFF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以四象限图直观展示与竞争对手的差异化优势，强化市场定位。</a:t>
            </a:r>
            <a:endParaRPr lang="en-US" sz="1500">
              <a:solidFill>
                <a:srgbClr val="FFFFFF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7227786" y="1513252"/>
            <a:ext cx="4219575" cy="738707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竞品对比矩阵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7227786" y="5144481"/>
            <a:ext cx="3852718" cy="990584"/>
          </a:xfrm>
          <a:prstGeom prst="rect">
            <a:avLst/>
          </a:prstGeom>
        </p:spPr>
        <p:txBody>
          <a:bodyPr vert="horz" wrap="square" lIns="123825" tIns="57150" rIns="57150" bIns="57150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单独一页说明资金用途分配比例（研发/营销/人力），并标注预期回报周期。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7227786" y="4557609"/>
            <a:ext cx="4219575" cy="736876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融资需求明确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7227786" y="3617475"/>
            <a:ext cx="3852718" cy="991782"/>
          </a:xfrm>
          <a:prstGeom prst="rect">
            <a:avLst/>
          </a:prstGeom>
        </p:spPr>
        <p:txBody>
          <a:bodyPr vert="horz" wrap="square" lIns="123825" tIns="57150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用人物剪影+核心成就的方式介绍创始团队，避免冗长简历堆砌。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7227786" y="3040253"/>
            <a:ext cx="4219575" cy="749453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团队展示策略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6287418" y="1799810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6287418" y="4859147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6287418" y="3357443"/>
            <a:ext cx="849630" cy="5200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0002" name="AutoShape 2"/>
          <p:cNvSpPr/>
          <p:nvPr/>
        </p:nvSpPr>
        <p:spPr>
          <a:xfrm>
            <a:off x="985056" y="3103695"/>
            <a:ext cx="5750944" cy="1441608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6600" b="1">
                <a:solidFill>
                  <a:srgbClr val="F0BC5A">
                    <a:alpha val="10000"/>
                  </a:srgbClr>
                </a:solidFill>
                <a:latin typeface="Noto Sans SC"/>
                <a:ea typeface="Noto Sans SC"/>
                <a:cs typeface="Noto Sans SC"/>
              </a:rPr>
              <a:t>THANKS！</a:t>
            </a:r>
            <a:endParaRPr lang="en-US" sz="1100"/>
          </a:p>
        </p:txBody>
      </p:sp>
      <p:sp>
        <p:nvSpPr>
          <p:cNvPr id="3500003" name="AutoShape 3"/>
          <p:cNvSpPr/>
          <p:nvPr/>
        </p:nvSpPr>
        <p:spPr>
          <a:xfrm>
            <a:off x="985056" y="2372477"/>
            <a:ext cx="4367851" cy="902208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l">
              <a:lnSpc>
                <a:spcPct val="100000"/>
              </a:lnSpc>
              <a:spcBef>
                <a:spcPts val="375"/>
              </a:spcBef>
              <a:defRPr/>
            </a:pPr>
            <a:r>
              <a:rPr lang="en-US" sz="5400" b="1">
                <a:solidFill>
                  <a:srgbClr val="F0BC5A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感谢观看！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t="-47" b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02" name="AutoShape 2"/>
          <p:cNvSpPr/>
          <p:nvPr/>
        </p:nvSpPr>
        <p:spPr>
          <a:xfrm>
            <a:off x="1913825" y="2823987"/>
            <a:ext cx="9320633" cy="97536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ctr" anchorCtr="0">
            <a:norm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975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商业计划书概述</a:t>
            </a:r>
            <a:endParaRPr lang="en-US" sz="1100"/>
          </a:p>
        </p:txBody>
      </p:sp>
      <p:sp>
        <p:nvSpPr>
          <p:cNvPr id="300003" name="AutoShape 3"/>
          <p:cNvSpPr/>
          <p:nvPr/>
        </p:nvSpPr>
        <p:spPr>
          <a:xfrm>
            <a:off x="925428" y="2898282"/>
            <a:ext cx="988397" cy="73152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  <a:defRPr/>
            </a:pPr>
            <a:r>
              <a:rPr lang="en-US" sz="42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定义与核心作用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515104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4" name="TextBox 4"/>
          <p:cNvSpPr txBox="1"/>
          <p:nvPr/>
        </p:nvSpPr>
        <p:spPr>
          <a:xfrm>
            <a:off x="740613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商业计划书是企业或创业者对未来发展的系统性规划，涵盖市场分析、运营策略和财务预测等核心内容。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15104" y="1376998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战略规划工具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278857" y="1377315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融资关键文件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042611" y="1377315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内部管理指南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15104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风险评估框架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278857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资源整合依据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042611" y="3950072"/>
            <a:ext cx="3637467" cy="5010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法律合规基础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4278857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2" name="TextBox 12"/>
          <p:cNvSpPr txBox="1"/>
          <p:nvPr/>
        </p:nvSpPr>
        <p:spPr>
          <a:xfrm>
            <a:off x="4504366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作为向投资者或银行展示项目可行性的重要材料，直接影响资金获取的成功率。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8042611" y="1943785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8268120" y="2105555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帮助企业团队明确目标、分工和阶段性任务，提升执行效率与协同性。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515104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6" name="TextBox 16"/>
          <p:cNvSpPr txBox="1"/>
          <p:nvPr/>
        </p:nvSpPr>
        <p:spPr>
          <a:xfrm>
            <a:off x="740613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通过分析市场、竞争和财务风险，提前制定应对策略以降低不确定性。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4278857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4504366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为合作伙伴、供应商等外部资源方提供合作价值的量化证明。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8042611" y="4500511"/>
            <a:ext cx="3637467" cy="1772200"/>
          </a:xfrm>
          <a:prstGeom prst="roundRect">
            <a:avLst>
              <a:gd name="adj" fmla="val 7233"/>
            </a:avLst>
          </a:prstGeom>
          <a:solidFill>
            <a:schemeClr val="lt2">
              <a:alpha val="60000"/>
            </a:schemeClr>
          </a:solidFill>
        </p:spPr>
      </p:sp>
      <p:sp>
        <p:nvSpPr>
          <p:cNvPr id="20" name="TextBox 20"/>
          <p:cNvSpPr txBox="1"/>
          <p:nvPr/>
        </p:nvSpPr>
        <p:spPr>
          <a:xfrm>
            <a:off x="8268120" y="4662281"/>
            <a:ext cx="3186449" cy="1448659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部分行业（如医疗、金融）需提交商业计划书以满足监管机构的审批要求。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41668" y="14050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初创企业计划书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241668" y="1916915"/>
            <a:ext cx="4314825" cy="916471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针对新成立公司，侧重市场机会验证、团队介绍和初期资金需求。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246698" y="14050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内部运营计划书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246698" y="1916915"/>
            <a:ext cx="4295775" cy="966982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用于企业内部管理优化，如年度目标分解、部门资源配置调整等。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41668" y="3037215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融资扩展计划书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41668" y="3547367"/>
            <a:ext cx="431482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面向风投或天使投资人，强调增长潜力、回报周期和退出机制设计。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246698" y="3037215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并购重组计划书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246698" y="3547367"/>
            <a:ext cx="429577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在企业收购或合并场景中，阐述协同效应、资产整合方案及估值逻辑。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241668" y="46934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政府资助申请计划书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241668" y="5155321"/>
            <a:ext cx="431482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需符合政策导向，突出社会效益（如就业创造、技术创新等）。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246698" y="4693420"/>
            <a:ext cx="2857500" cy="695325"/>
          </a:xfrm>
          <a:prstGeom prst="rect">
            <a:avLst/>
          </a:prstGeom>
        </p:spPr>
        <p:txBody>
          <a:bodyPr vert="horz" wrap="square" lIns="123825" tIns="123825" rIns="57150" bIns="123825" rtlCol="0" anchor="b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产品专项计划书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246698" y="5155321"/>
            <a:ext cx="4295775" cy="89193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聚焦单一产品线开发，包含技术路线、竞品对比及生命周期管理。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商业计划书的类型与适用场景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25363" y="1452351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01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231800" y="1461876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02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262865" y="3084545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03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6231800" y="3094070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04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262865" y="4754608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05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231800" y="4754608"/>
            <a:ext cx="916305" cy="114359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375"/>
              </a:spcBef>
            </a:pPr>
            <a:r>
              <a:rPr lang="en-US" sz="4950" b="1">
                <a:solidFill>
                  <a:schemeClr val="accent1">
                    <a:alpha val="100000"/>
                  </a:schemeClr>
                </a:solidFill>
                <a:latin typeface="Helvetica"/>
                <a:ea typeface="Helvetica"/>
                <a:cs typeface="Helvetica"/>
              </a:rPr>
              <a:t>06</a:t>
            </a:r>
            <a:endParaRPr lang="en-US" sz="4950" b="1">
              <a:solidFill>
                <a:schemeClr val="accent1">
                  <a:alpha val="100000"/>
                </a:schemeClr>
              </a:solidFill>
              <a:latin typeface="Helvetica"/>
              <a:ea typeface="Helvetica"/>
              <a:cs typeface="Helveti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195174" y="205401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3" name="AutoShape 3"/>
          <p:cNvSpPr/>
          <p:nvPr/>
        </p:nvSpPr>
        <p:spPr>
          <a:xfrm>
            <a:off x="7195174" y="5014854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4" name="AutoShape 4"/>
          <p:cNvSpPr/>
          <p:nvPr/>
        </p:nvSpPr>
        <p:spPr>
          <a:xfrm>
            <a:off x="7786731" y="3573017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5" name="AutoShape 5"/>
          <p:cNvSpPr/>
          <p:nvPr/>
        </p:nvSpPr>
        <p:spPr>
          <a:xfrm>
            <a:off x="4422454" y="206628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6" name="AutoShape 6"/>
          <p:cNvSpPr/>
          <p:nvPr/>
        </p:nvSpPr>
        <p:spPr>
          <a:xfrm>
            <a:off x="3752022" y="3585288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7" name="AutoShape 7"/>
          <p:cNvSpPr/>
          <p:nvPr/>
        </p:nvSpPr>
        <p:spPr>
          <a:xfrm>
            <a:off x="4422454" y="5027125"/>
            <a:ext cx="617410" cy="617410"/>
          </a:xfrm>
          <a:prstGeom prst="ellipse">
            <a:avLst/>
          </a:prstGeom>
          <a:solidFill>
            <a:schemeClr val="lt1">
              <a:alpha val="100000"/>
            </a:schemeClr>
          </a:solidFill>
          <a:ln w="1905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8" name="AutoShape 8"/>
          <p:cNvSpPr/>
          <p:nvPr/>
        </p:nvSpPr>
        <p:spPr>
          <a:xfrm>
            <a:off x="5346335" y="3132057"/>
            <a:ext cx="1499330" cy="149933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grpSp>
        <p:nvGrpSpPr>
          <p:cNvPr id="9" name="Group 9"/>
          <p:cNvGrpSpPr/>
          <p:nvPr/>
        </p:nvGrpSpPr>
        <p:grpSpPr>
          <a:xfrm rot="0">
            <a:off x="5804249" y="3601163"/>
            <a:ext cx="583501" cy="561118"/>
            <a:chOff x="5804249" y="3601163"/>
            <a:chExt cx="583501" cy="561118"/>
          </a:xfrm>
        </p:grpSpPr>
        <p:sp>
          <p:nvSpPr>
            <p:cNvPr id="10" name="AutoShape 10"/>
            <p:cNvSpPr/>
            <p:nvPr/>
          </p:nvSpPr>
          <p:spPr>
            <a:xfrm>
              <a:off x="5964745" y="3601163"/>
              <a:ext cx="262604" cy="265938"/>
            </a:xfrm>
            <a:prstGeom prst="ellipse">
              <a:avLst/>
            </a:prstGeom>
            <a:solidFill>
              <a:schemeClr val="lt1">
                <a:alpha val="100000"/>
              </a:schemeClr>
            </a:solidFill>
            <a:ln w="19050">
              <a:solidFill>
                <a:schemeClr val="accent1">
                  <a:alpha val="100000"/>
                </a:schemeClr>
              </a:solidFill>
              <a:prstDash val="solid"/>
            </a:ln>
          </p:spPr>
        </p:sp>
        <p:sp>
          <p:nvSpPr>
            <p:cNvPr id="11" name="Freeform 11"/>
            <p:cNvSpPr/>
            <p:nvPr/>
          </p:nvSpPr>
          <p:spPr>
            <a:xfrm>
              <a:off x="5804249" y="3908535"/>
              <a:ext cx="583501" cy="253746"/>
            </a:xfrm>
            <a:custGeom>
              <a:avLst/>
              <a:gdLst/>
              <a:ahLst/>
              <a:cxnLst/>
              <a:rect l="l" t="t" r="r" b="b"/>
              <a:pathLst>
                <a:path w="200" h="87">
                  <a:moveTo>
                    <a:pt x="35" y="87"/>
                  </a:moveTo>
                  <a:cubicBezTo>
                    <a:pt x="35" y="72"/>
                    <a:pt x="35" y="72"/>
                    <a:pt x="35" y="72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155" y="87"/>
                    <a:pt x="155" y="87"/>
                    <a:pt x="155" y="87"/>
                  </a:cubicBezTo>
                  <a:cubicBezTo>
                    <a:pt x="155" y="72"/>
                    <a:pt x="155" y="72"/>
                    <a:pt x="155" y="72"/>
                  </a:cubicBezTo>
                  <a:cubicBezTo>
                    <a:pt x="166" y="72"/>
                    <a:pt x="166" y="72"/>
                    <a:pt x="166" y="72"/>
                  </a:cubicBezTo>
                  <a:cubicBezTo>
                    <a:pt x="166" y="87"/>
                    <a:pt x="166" y="87"/>
                    <a:pt x="166" y="87"/>
                  </a:cubicBezTo>
                  <a:cubicBezTo>
                    <a:pt x="199" y="87"/>
                    <a:pt x="199" y="87"/>
                    <a:pt x="199" y="87"/>
                  </a:cubicBezTo>
                  <a:cubicBezTo>
                    <a:pt x="199" y="47"/>
                    <a:pt x="200" y="43"/>
                    <a:pt x="200" y="43"/>
                  </a:cubicBezTo>
                  <a:cubicBezTo>
                    <a:pt x="200" y="19"/>
                    <a:pt x="180" y="0"/>
                    <a:pt x="15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140" y="0"/>
                    <a:pt x="140" y="0"/>
                    <a:pt x="140" y="0"/>
                  </a:cubicBezTo>
                  <a:cubicBezTo>
                    <a:pt x="100" y="80"/>
                    <a:pt x="100" y="80"/>
                    <a:pt x="100" y="8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4" y="0"/>
                    <a:pt x="44" y="0"/>
                  </a:cubicBezTo>
                  <a:cubicBezTo>
                    <a:pt x="20" y="0"/>
                    <a:pt x="1" y="19"/>
                    <a:pt x="1" y="43"/>
                  </a:cubicBezTo>
                  <a:cubicBezTo>
                    <a:pt x="1" y="43"/>
                    <a:pt x="0" y="47"/>
                    <a:pt x="0" y="87"/>
                  </a:cubicBezTo>
                  <a:lnTo>
                    <a:pt x="35" y="87"/>
                  </a:lnTo>
                </a:path>
              </a:pathLst>
            </a:custGeom>
            <a:solidFill>
              <a:schemeClr val="lt1">
                <a:alpha val="100000"/>
              </a:schemeClr>
            </a:solidFill>
            <a:ln w="19050">
              <a:solidFill>
                <a:schemeClr val="accent1">
                  <a:alpha val="100000"/>
                </a:schemeClr>
              </a:solidFill>
              <a:prstDash val="solid"/>
            </a:ln>
          </p:spPr>
        </p:sp>
      </p:grpSp>
      <p:sp>
        <p:nvSpPr>
          <p:cNvPr id="12" name="TextBox 12"/>
          <p:cNvSpPr txBox="1"/>
          <p:nvPr/>
        </p:nvSpPr>
        <p:spPr>
          <a:xfrm>
            <a:off x="986573" y="1625969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数据驱动分析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86573" y="2070247"/>
            <a:ext cx="3286271" cy="949747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使用权威市场调研数据（如尼尔森、Gartner报告）支撑行业趋势判断。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316141" y="3178234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逻辑严密的结构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34499" y="3632036"/>
            <a:ext cx="3286271" cy="937998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遵循“摘要→市场→产品→运营→财务→风险”的标准框架，层次清晰。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986573" y="473169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r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差异化定位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86995" y="5195026"/>
            <a:ext cx="3286271" cy="936111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r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明确与竞争对手的独特优势（如专利技术、稀缺资源或商业模式创新）。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954269" y="160142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可落地的财务模型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7954269" y="2045706"/>
            <a:ext cx="3286271" cy="949747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包含3-5年现金流预测、盈亏平衡点和敏感性分析等关键财务指标。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8545826" y="3153693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可视化呈现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8556922" y="3607495"/>
            <a:ext cx="3286271" cy="937998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通过图表（如市场份额饼图、增长曲线图）提升复杂信息的可读性。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7954269" y="4731698"/>
            <a:ext cx="3286271" cy="490334"/>
          </a:xfrm>
          <a:prstGeom prst="rect">
            <a:avLst/>
          </a:prstGeom>
        </p:spPr>
        <p:txBody>
          <a:bodyPr vert="horz" wrap="square" lIns="66008" tIns="33052" rIns="66008" bIns="33052" rtlCol="0" anchor="b" anchorCtr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风险应对预案</a:t>
            </a:r>
            <a:endParaRPr lang="en-US" sz="20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7947560" y="5195026"/>
            <a:ext cx="3286271" cy="936111"/>
          </a:xfrm>
          <a:prstGeom prst="rect">
            <a:avLst/>
          </a:prstGeom>
        </p:spPr>
        <p:txBody>
          <a:bodyPr vert="horz" wrap="square" lIns="66008" tIns="33052" rIns="66008" bIns="33052" rtlCol="0" anchor="t" anchorCtr="0">
            <a:noAutofit/>
          </a:bodyPr>
          <a:lstStyle/>
          <a:p>
            <a:pPr algn="l">
              <a:lnSpc>
                <a:spcPct val="140000"/>
              </a:lnSpc>
            </a:pPr>
            <a:r>
              <a:rPr lang="en-US" sz="1275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列举潜在风险（如供应链中断、政策变化）及具体的缓解措施与备选方案。</a:t>
            </a:r>
            <a:endParaRPr lang="en-US" sz="1275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优秀商业计划书的特征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4306344" y="2134011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01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079064" y="212174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04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3635912" y="365301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7670621" y="3640740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05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4306344" y="5094847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03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7079064" y="5082576"/>
            <a:ext cx="849630" cy="481965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lang="en-US" sz="2400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06</a:t>
            </a:r>
            <a:endParaRPr lang="en-US" sz="2400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t="-47" b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02" name="AutoShape 2"/>
          <p:cNvSpPr/>
          <p:nvPr/>
        </p:nvSpPr>
        <p:spPr>
          <a:xfrm>
            <a:off x="1913825" y="2823987"/>
            <a:ext cx="9320633" cy="97536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ctr" anchorCtr="0">
            <a:normAutofit/>
          </a:bodyPr>
          <a:lstStyle/>
          <a:p>
            <a:pPr algn="l">
              <a:lnSpc>
                <a:spcPct val="113000"/>
              </a:lnSpc>
              <a:spcBef>
                <a:spcPts val="375"/>
              </a:spcBef>
              <a:defRPr/>
            </a:pPr>
            <a:r>
              <a:rPr lang="en-US" sz="3975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商业计划书核心模块</a:t>
            </a:r>
            <a:endParaRPr lang="en-US" sz="1100"/>
          </a:p>
        </p:txBody>
      </p:sp>
      <p:sp>
        <p:nvSpPr>
          <p:cNvPr id="300003" name="AutoShape 3"/>
          <p:cNvSpPr/>
          <p:nvPr/>
        </p:nvSpPr>
        <p:spPr>
          <a:xfrm>
            <a:off x="925428" y="2898282"/>
            <a:ext cx="988397" cy="731520"/>
          </a:xfrm>
          <a:prstGeom prst="rect">
            <a:avLst/>
          </a:prstGeom>
          <a:noFill/>
        </p:spPr>
        <p:txBody>
          <a:bodyPr vert="horz" wrap="square" lIns="95250" tIns="95250" rIns="95250" bIns="95250" rtlCol="0" anchor="t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  <a:defRPr/>
            </a:pPr>
            <a:r>
              <a:rPr lang="en-US" sz="4200" b="1">
                <a:solidFill>
                  <a:srgbClr val="000000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02</a:t>
            </a: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551381" y="183643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3" name="TextBox 3"/>
          <p:cNvSpPr txBox="1"/>
          <p:nvPr/>
        </p:nvSpPr>
        <p:spPr>
          <a:xfrm>
            <a:off x="734950" y="1912409"/>
            <a:ext cx="2570553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项目概述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34950" y="2566577"/>
            <a:ext cx="3232153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简明扼要地描述项目的核心业务、目标市场和商业模式，突出项目的创新点和独特性。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4293620" y="183643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6" name="TextBox 6"/>
          <p:cNvSpPr txBox="1"/>
          <p:nvPr/>
        </p:nvSpPr>
        <p:spPr>
          <a:xfrm>
            <a:off x="4477189" y="1912409"/>
            <a:ext cx="2570553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愿景与使命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477189" y="256657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明确阐述企业的长期发展目标和核心价值观，展示企业的社会责任感和未来发展方向。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8035860" y="183643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9" name="TextBox 9"/>
          <p:cNvSpPr txBox="1"/>
          <p:nvPr/>
        </p:nvSpPr>
        <p:spPr>
          <a:xfrm>
            <a:off x="8219429" y="1912409"/>
            <a:ext cx="2486025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核心团队介绍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219429" y="256657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详细介绍创始团队成员的背景、专业能力和行业经验，突出团队的执行力和互补性。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551381" y="408256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12" name="TextBox 12"/>
          <p:cNvSpPr txBox="1"/>
          <p:nvPr/>
        </p:nvSpPr>
        <p:spPr>
          <a:xfrm>
            <a:off x="734950" y="4158539"/>
            <a:ext cx="2486025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财务亮点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34950" y="481270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提供项目的关键财务数据，如预期收入、利润率和投资回报率，展示项目的盈利潜力。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4293620" y="408256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15" name="TextBox 15"/>
          <p:cNvSpPr txBox="1"/>
          <p:nvPr/>
        </p:nvSpPr>
        <p:spPr>
          <a:xfrm>
            <a:off x="4477189" y="4158539"/>
            <a:ext cx="2486025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融资需求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4477189" y="481270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明确说明所需的资金规模、用途和预期回报，吸引潜在投资者的兴趣。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AutoShape 17"/>
          <p:cNvSpPr/>
          <p:nvPr/>
        </p:nvSpPr>
        <p:spPr>
          <a:xfrm>
            <a:off x="8035860" y="4082567"/>
            <a:ext cx="3553224" cy="2114550"/>
          </a:xfrm>
          <a:prstGeom prst="roundRect">
            <a:avLst/>
          </a:prstGeom>
          <a:solidFill>
            <a:schemeClr val="lt2">
              <a:alpha val="80000"/>
            </a:schemeClr>
          </a:solidFill>
        </p:spPr>
      </p:sp>
      <p:sp>
        <p:nvSpPr>
          <p:cNvPr id="18" name="TextBox 18"/>
          <p:cNvSpPr txBox="1"/>
          <p:nvPr/>
        </p:nvSpPr>
        <p:spPr>
          <a:xfrm>
            <a:off x="8219429" y="4158539"/>
            <a:ext cx="2486025" cy="704850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accent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项目里程碑</a:t>
            </a:r>
            <a:endParaRPr lang="en-US" sz="2400" b="1">
              <a:solidFill>
                <a:schemeClr val="accent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8219429" y="4812707"/>
            <a:ext cx="3231832" cy="1247775"/>
          </a:xfrm>
          <a:prstGeom prst="rect">
            <a:avLst/>
          </a:prstGeom>
        </p:spPr>
        <p:txBody>
          <a:bodyPr vert="horz" wrap="square" lIns="123825" tIns="123825" rIns="57150" bIns="123825" rtlCol="0" anchor="t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15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列出项目的重要发展阶段和时间节点，展示项目的可行性和规划性。</a:t>
            </a:r>
            <a:endParaRPr lang="en-US" sz="15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项目摘要与愿景陈述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alphaModFix amt="100000"/>
          </a:blip>
          <a:srcRect/>
          <a:stretch>
            <a:fillRect l="-47" r="-47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69165" y="1183728"/>
            <a:ext cx="11459846" cy="692146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</p:spPr>
      </p:sp>
      <p:sp>
        <p:nvSpPr>
          <p:cNvPr id="3" name="Freeform 3"/>
          <p:cNvSpPr/>
          <p:nvPr/>
        </p:nvSpPr>
        <p:spPr>
          <a:xfrm>
            <a:off x="1458055" y="3155486"/>
            <a:ext cx="9275890" cy="605612"/>
          </a:xfrm>
          <a:custGeom>
            <a:avLst/>
            <a:gdLst/>
            <a:ahLst/>
            <a:cxnLst/>
            <a:rect l="l" t="t" r="r" b="b"/>
            <a:pathLst>
              <a:path w="8348133" h="561260">
                <a:moveTo>
                  <a:pt x="0" y="561260"/>
                </a:moveTo>
                <a:cubicBezTo>
                  <a:pt x="2751667" y="-155585"/>
                  <a:pt x="5545667" y="-212029"/>
                  <a:pt x="8348133" y="544326"/>
                </a:cubicBezTo>
              </a:path>
            </a:pathLst>
          </a:custGeom>
          <a:noFill/>
          <a:ln w="12700">
            <a:solidFill>
              <a:schemeClr val="accent1">
                <a:alpha val="100000"/>
              </a:schemeClr>
            </a:solidFill>
            <a:prstDash val="solid"/>
          </a:ln>
        </p:spPr>
      </p:sp>
      <p:sp>
        <p:nvSpPr>
          <p:cNvPr id="4" name="AutoShape 4"/>
          <p:cNvSpPr/>
          <p:nvPr/>
        </p:nvSpPr>
        <p:spPr>
          <a:xfrm>
            <a:off x="1335949" y="3653297"/>
            <a:ext cx="191850" cy="1918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5" name="AutoShape 5"/>
          <p:cNvSpPr/>
          <p:nvPr/>
        </p:nvSpPr>
        <p:spPr>
          <a:xfrm>
            <a:off x="3668384" y="3217524"/>
            <a:ext cx="191850" cy="1918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6" name="AutoShape 6"/>
          <p:cNvSpPr/>
          <p:nvPr/>
        </p:nvSpPr>
        <p:spPr>
          <a:xfrm>
            <a:off x="6000075" y="3059561"/>
            <a:ext cx="191850" cy="1918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7" name="AutoShape 7"/>
          <p:cNvSpPr/>
          <p:nvPr/>
        </p:nvSpPr>
        <p:spPr>
          <a:xfrm>
            <a:off x="8333253" y="3217524"/>
            <a:ext cx="191850" cy="1918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8" name="AutoShape 8"/>
          <p:cNvSpPr/>
          <p:nvPr/>
        </p:nvSpPr>
        <p:spPr>
          <a:xfrm>
            <a:off x="10665687" y="3653297"/>
            <a:ext cx="191850" cy="191850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9" name="AutoShape 9"/>
          <p:cNvSpPr/>
          <p:nvPr/>
        </p:nvSpPr>
        <p:spPr>
          <a:xfrm>
            <a:off x="5696624" y="2070762"/>
            <a:ext cx="838202" cy="83820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0" name="AutoShape 10"/>
          <p:cNvSpPr/>
          <p:nvPr/>
        </p:nvSpPr>
        <p:spPr>
          <a:xfrm>
            <a:off x="3345208" y="2243605"/>
            <a:ext cx="838202" cy="83820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1" name="AutoShape 11"/>
          <p:cNvSpPr/>
          <p:nvPr/>
        </p:nvSpPr>
        <p:spPr>
          <a:xfrm>
            <a:off x="1012773" y="2635299"/>
            <a:ext cx="838202" cy="83820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2" name="AutoShape 12"/>
          <p:cNvSpPr/>
          <p:nvPr/>
        </p:nvSpPr>
        <p:spPr>
          <a:xfrm>
            <a:off x="8010077" y="2243605"/>
            <a:ext cx="838202" cy="83820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3" name="AutoShape 13"/>
          <p:cNvSpPr/>
          <p:nvPr/>
        </p:nvSpPr>
        <p:spPr>
          <a:xfrm>
            <a:off x="10342511" y="2635299"/>
            <a:ext cx="838202" cy="838202"/>
          </a:xfrm>
          <a:prstGeom prst="ellipse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14" name="TextBox 14"/>
          <p:cNvSpPr txBox="1"/>
          <p:nvPr/>
        </p:nvSpPr>
        <p:spPr>
          <a:xfrm>
            <a:off x="2917461" y="3723718"/>
            <a:ext cx="1695450" cy="1905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DFBFB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市场创新成果评估</a:t>
            </a:r>
            <a:endParaRPr lang="en-US" sz="1200">
              <a:solidFill>
                <a:srgbClr val="FDFBFB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5249896" y="3438475"/>
            <a:ext cx="1695450" cy="1905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9F8F8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市场策略执行评估</a:t>
            </a:r>
            <a:endParaRPr lang="en-US" sz="1200">
              <a:solidFill>
                <a:srgbClr val="F9F8F8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7582330" y="3723718"/>
            <a:ext cx="1695450" cy="1905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DFCFC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跨部门市场合作评估</a:t>
            </a:r>
            <a:endParaRPr lang="en-US" sz="1200">
              <a:solidFill>
                <a:srgbClr val="FDFCFC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914765" y="4017403"/>
            <a:ext cx="1695450" cy="1905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BFAFA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市场项目创新评估</a:t>
            </a:r>
            <a:endParaRPr lang="en-US" sz="1200">
              <a:solidFill>
                <a:srgbClr val="FBFAFA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369165" y="1298297"/>
            <a:ext cx="11460480" cy="50101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>
                <a:solidFill>
                  <a:srgbClr val="FBF8F8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定期复盘市场</a:t>
            </a:r>
            <a:endParaRPr lang="en-US" sz="2400">
              <a:solidFill>
                <a:srgbClr val="FBF8F8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19" name="AutoShape 19"/>
          <p:cNvSpPr/>
          <p:nvPr/>
        </p:nvSpPr>
        <p:spPr>
          <a:xfrm>
            <a:off x="349287" y="4907084"/>
            <a:ext cx="2125418" cy="1652259"/>
          </a:xfrm>
          <a:prstGeom prst="rect">
            <a:avLst/>
          </a:prstGeom>
          <a:solidFill>
            <a:schemeClr val="lt2">
              <a:alpha val="100000"/>
            </a:schemeClr>
          </a:solidFill>
        </p:spPr>
      </p:sp>
      <p:sp>
        <p:nvSpPr>
          <p:cNvPr id="20" name="AutoShape 20"/>
          <p:cNvSpPr/>
          <p:nvPr/>
        </p:nvSpPr>
        <p:spPr>
          <a:xfrm>
            <a:off x="369165" y="4305652"/>
            <a:ext cx="2125418" cy="668733"/>
          </a:xfrm>
          <a:prstGeom prst="rect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1" name="TextBox 21"/>
          <p:cNvSpPr txBox="1"/>
          <p:nvPr/>
        </p:nvSpPr>
        <p:spPr>
          <a:xfrm>
            <a:off x="493136" y="4504822"/>
            <a:ext cx="1525905" cy="2819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AFBFB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具体评估内容</a:t>
            </a:r>
            <a:endParaRPr lang="en-US" sz="1200">
              <a:solidFill>
                <a:srgbClr val="FAFBFB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2" name="AutoShape 22"/>
          <p:cNvSpPr/>
          <p:nvPr/>
        </p:nvSpPr>
        <p:spPr>
          <a:xfrm>
            <a:off x="1737715" y="4326646"/>
            <a:ext cx="816249" cy="707886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algn="l">
              <a:defRPr/>
            </a:pPr>
            <a:r>
              <a:rPr lang="en-US" sz="4000">
                <a:gradFill>
                  <a:gsLst>
                    <a:gs pos="0">
                      <a:srgbClr val="FFFFFF">
                        <a:alpha val="100000"/>
                      </a:srgbClr>
                    </a:gs>
                    <a:gs pos="100000">
                      <a:schemeClr val="accent1">
                        <a:alpha val="100000"/>
                      </a:schemeClr>
                    </a:gs>
                  </a:gsLst>
                  <a:lin ang="5400000"/>
                </a:gradFill>
                <a:latin typeface="Noto Sans SC"/>
                <a:ea typeface="Noto Sans SC"/>
                <a:cs typeface="Noto Sans SC"/>
              </a:rPr>
              <a:t>01</a:t>
            </a:r>
            <a:endParaRPr lang="en-US" sz="1100"/>
          </a:p>
        </p:txBody>
      </p:sp>
      <p:sp>
        <p:nvSpPr>
          <p:cNvPr id="23" name="TextBox 23"/>
          <p:cNvSpPr txBox="1"/>
          <p:nvPr/>
        </p:nvSpPr>
        <p:spPr>
          <a:xfrm>
            <a:off x="585026" y="4017403"/>
            <a:ext cx="1695450" cy="1905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9F6F6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市场定位评估</a:t>
            </a:r>
            <a:endParaRPr lang="en-US" sz="1200">
              <a:solidFill>
                <a:srgbClr val="F9F6F6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24" name="AutoShape 24"/>
          <p:cNvSpPr/>
          <p:nvPr/>
        </p:nvSpPr>
        <p:spPr>
          <a:xfrm>
            <a:off x="5034035" y="4458017"/>
            <a:ext cx="2125418" cy="2118566"/>
          </a:xfrm>
          <a:prstGeom prst="rect">
            <a:avLst/>
          </a:prstGeom>
          <a:solidFill>
            <a:schemeClr val="lt2">
              <a:alpha val="100000"/>
            </a:schemeClr>
          </a:solidFill>
        </p:spPr>
      </p:sp>
      <p:sp>
        <p:nvSpPr>
          <p:cNvPr id="25" name="AutoShape 25"/>
          <p:cNvSpPr/>
          <p:nvPr/>
        </p:nvSpPr>
        <p:spPr>
          <a:xfrm>
            <a:off x="2701600" y="4017403"/>
            <a:ext cx="2125418" cy="2559180"/>
          </a:xfrm>
          <a:prstGeom prst="rect">
            <a:avLst/>
          </a:prstGeom>
          <a:solidFill>
            <a:schemeClr val="lt2">
              <a:alpha val="100000"/>
            </a:schemeClr>
          </a:solidFill>
        </p:spPr>
      </p:sp>
      <p:sp>
        <p:nvSpPr>
          <p:cNvPr id="26" name="AutoShape 26"/>
          <p:cNvSpPr/>
          <p:nvPr/>
        </p:nvSpPr>
        <p:spPr>
          <a:xfrm>
            <a:off x="7366469" y="4017403"/>
            <a:ext cx="2125418" cy="2559180"/>
          </a:xfrm>
          <a:prstGeom prst="rect">
            <a:avLst/>
          </a:prstGeom>
          <a:solidFill>
            <a:schemeClr val="lt2">
              <a:alpha val="100000"/>
            </a:schemeClr>
          </a:solidFill>
        </p:spPr>
      </p:sp>
      <p:sp>
        <p:nvSpPr>
          <p:cNvPr id="27" name="AutoShape 27"/>
          <p:cNvSpPr/>
          <p:nvPr/>
        </p:nvSpPr>
        <p:spPr>
          <a:xfrm>
            <a:off x="9698903" y="4305000"/>
            <a:ext cx="2125418" cy="2254343"/>
          </a:xfrm>
          <a:prstGeom prst="rect">
            <a:avLst/>
          </a:prstGeom>
          <a:solidFill>
            <a:schemeClr val="lt2">
              <a:alpha val="100000"/>
            </a:schemeClr>
          </a:solidFill>
        </p:spPr>
      </p:sp>
      <p:sp>
        <p:nvSpPr>
          <p:cNvPr id="28" name="AutoShape 28"/>
          <p:cNvSpPr/>
          <p:nvPr/>
        </p:nvSpPr>
        <p:spPr>
          <a:xfrm>
            <a:off x="9697417" y="4305652"/>
            <a:ext cx="2125418" cy="668733"/>
          </a:xfrm>
          <a:prstGeom prst="rect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29" name="TextBox 29"/>
          <p:cNvSpPr txBox="1"/>
          <p:nvPr/>
        </p:nvSpPr>
        <p:spPr>
          <a:xfrm>
            <a:off x="9821387" y="4523872"/>
            <a:ext cx="1363980" cy="2819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EFE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具体评估内容</a:t>
            </a:r>
            <a:endParaRPr lang="en-US" sz="1200">
              <a:solidFill>
                <a:srgbClr val="FFFEFE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0" name="AutoShape 30"/>
          <p:cNvSpPr/>
          <p:nvPr/>
        </p:nvSpPr>
        <p:spPr>
          <a:xfrm>
            <a:off x="11027868" y="4279021"/>
            <a:ext cx="880369" cy="707886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4000">
                <a:gradFill>
                  <a:gsLst>
                    <a:gs pos="0">
                      <a:srgbClr val="FFFFFF">
                        <a:alpha val="100000"/>
                      </a:srgbClr>
                    </a:gs>
                    <a:gs pos="100000">
                      <a:schemeClr val="accent1">
                        <a:alpha val="100000"/>
                      </a:schemeClr>
                    </a:gs>
                  </a:gsLst>
                  <a:lin ang="5400000"/>
                </a:gradFill>
                <a:latin typeface="Noto Sans SC"/>
                <a:ea typeface="Noto Sans SC"/>
                <a:cs typeface="Noto Sans SC"/>
              </a:rPr>
              <a:t>05</a:t>
            </a:r>
            <a:endParaRPr lang="en-US" sz="1100"/>
          </a:p>
        </p:txBody>
      </p:sp>
      <p:sp>
        <p:nvSpPr>
          <p:cNvPr id="31" name="AutoShape 31"/>
          <p:cNvSpPr/>
          <p:nvPr/>
        </p:nvSpPr>
        <p:spPr>
          <a:xfrm>
            <a:off x="2696388" y="4015572"/>
            <a:ext cx="2125418" cy="668733"/>
          </a:xfrm>
          <a:prstGeom prst="rect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32" name="TextBox 32"/>
          <p:cNvSpPr txBox="1"/>
          <p:nvPr/>
        </p:nvSpPr>
        <p:spPr>
          <a:xfrm>
            <a:off x="2820358" y="4214742"/>
            <a:ext cx="1363980" cy="2819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AFBFB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具体评估内容</a:t>
            </a:r>
            <a:endParaRPr lang="en-US" sz="1200">
              <a:solidFill>
                <a:srgbClr val="FAFBFB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3" name="AutoShape 33"/>
          <p:cNvSpPr/>
          <p:nvPr/>
        </p:nvSpPr>
        <p:spPr>
          <a:xfrm>
            <a:off x="4026838" y="4017516"/>
            <a:ext cx="880369" cy="707886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algn="l">
              <a:defRPr/>
            </a:pPr>
            <a:r>
              <a:rPr lang="en-US" sz="4000">
                <a:gradFill>
                  <a:gsLst>
                    <a:gs pos="0">
                      <a:srgbClr val="FFFFFF">
                        <a:alpha val="100000"/>
                      </a:srgbClr>
                    </a:gs>
                    <a:gs pos="96000">
                      <a:schemeClr val="accent1">
                        <a:alpha val="100000"/>
                      </a:schemeClr>
                    </a:gs>
                  </a:gsLst>
                  <a:lin ang="5400000"/>
                </a:gradFill>
                <a:latin typeface="Noto Sans SC"/>
                <a:ea typeface="Noto Sans SC"/>
                <a:cs typeface="Noto Sans SC"/>
              </a:rPr>
              <a:t>02</a:t>
            </a:r>
            <a:endParaRPr lang="en-US" sz="1100"/>
          </a:p>
        </p:txBody>
      </p:sp>
      <p:sp>
        <p:nvSpPr>
          <p:cNvPr id="34" name="AutoShape 34"/>
          <p:cNvSpPr/>
          <p:nvPr/>
        </p:nvSpPr>
        <p:spPr>
          <a:xfrm>
            <a:off x="5030013" y="3761099"/>
            <a:ext cx="2125418" cy="696918"/>
          </a:xfrm>
          <a:prstGeom prst="rect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35" name="TextBox 35"/>
          <p:cNvSpPr txBox="1"/>
          <p:nvPr/>
        </p:nvSpPr>
        <p:spPr>
          <a:xfrm>
            <a:off x="5153983" y="3967322"/>
            <a:ext cx="1363980" cy="2819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BFDFD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具体评估内容</a:t>
            </a:r>
            <a:endParaRPr lang="en-US" sz="1200">
              <a:solidFill>
                <a:srgbClr val="FBFDFD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6" name="AutoShape 36"/>
          <p:cNvSpPr/>
          <p:nvPr/>
        </p:nvSpPr>
        <p:spPr>
          <a:xfrm>
            <a:off x="6341413" y="3770096"/>
            <a:ext cx="880369" cy="707886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algn="l">
              <a:defRPr/>
            </a:pPr>
            <a:r>
              <a:rPr lang="en-US" sz="4000">
                <a:gradFill>
                  <a:gsLst>
                    <a:gs pos="0">
                      <a:srgbClr val="FFFFFF">
                        <a:alpha val="100000"/>
                      </a:srgbClr>
                    </a:gs>
                    <a:gs pos="96000">
                      <a:schemeClr val="accent1">
                        <a:alpha val="100000"/>
                      </a:schemeClr>
                    </a:gs>
                  </a:gsLst>
                  <a:lin ang="5400000"/>
                </a:gradFill>
                <a:latin typeface="Noto Sans SC"/>
                <a:ea typeface="Noto Sans SC"/>
                <a:cs typeface="Noto Sans SC"/>
              </a:rPr>
              <a:t>03</a:t>
            </a:r>
            <a:endParaRPr lang="en-US" sz="1100"/>
          </a:p>
        </p:txBody>
      </p:sp>
      <p:sp>
        <p:nvSpPr>
          <p:cNvPr id="37" name="AutoShape 37"/>
          <p:cNvSpPr/>
          <p:nvPr/>
        </p:nvSpPr>
        <p:spPr>
          <a:xfrm>
            <a:off x="7354113" y="4015572"/>
            <a:ext cx="2125418" cy="668733"/>
          </a:xfrm>
          <a:prstGeom prst="rect">
            <a:avLst/>
          </a:prstGeom>
          <a:solidFill>
            <a:schemeClr val="accent1">
              <a:alpha val="100000"/>
            </a:schemeClr>
          </a:solidFill>
        </p:spPr>
      </p:sp>
      <p:sp>
        <p:nvSpPr>
          <p:cNvPr id="38" name="TextBox 38"/>
          <p:cNvSpPr txBox="1"/>
          <p:nvPr/>
        </p:nvSpPr>
        <p:spPr>
          <a:xfrm>
            <a:off x="7478083" y="4200877"/>
            <a:ext cx="1373505" cy="2819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200">
                <a:solidFill>
                  <a:srgbClr val="FFFEFE">
                    <a:alpha val="100000"/>
                  </a:srgbClr>
                </a:solidFill>
                <a:latin typeface="Noto Sans SC"/>
                <a:ea typeface="Noto Sans SC"/>
                <a:cs typeface="Noto Sans SC"/>
              </a:rPr>
              <a:t>具体评估内容</a:t>
            </a:r>
            <a:endParaRPr lang="en-US" sz="1200">
              <a:solidFill>
                <a:srgbClr val="FFFEFE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39" name="AutoShape 39"/>
          <p:cNvSpPr/>
          <p:nvPr/>
        </p:nvSpPr>
        <p:spPr>
          <a:xfrm>
            <a:off x="8665513" y="3998466"/>
            <a:ext cx="880369" cy="707886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/>
          <a:p>
            <a:pPr algn="l">
              <a:defRPr/>
            </a:pPr>
            <a:r>
              <a:rPr lang="en-US" sz="4000">
                <a:gradFill>
                  <a:gsLst>
                    <a:gs pos="0">
                      <a:srgbClr val="FFFFFF">
                        <a:alpha val="100000"/>
                      </a:srgbClr>
                    </a:gs>
                    <a:gs pos="96000">
                      <a:schemeClr val="accent1">
                        <a:alpha val="100000"/>
                      </a:schemeClr>
                    </a:gs>
                  </a:gsLst>
                  <a:lin ang="5400000"/>
                </a:gradFill>
                <a:latin typeface="Noto Sans SC"/>
                <a:ea typeface="Noto Sans SC"/>
                <a:cs typeface="Noto Sans SC"/>
              </a:rPr>
              <a:t>04</a:t>
            </a:r>
            <a:endParaRPr lang="en-US" sz="1100"/>
          </a:p>
        </p:txBody>
      </p:sp>
      <p:sp>
        <p:nvSpPr>
          <p:cNvPr id="40" name="TextBox 40"/>
          <p:cNvSpPr txBox="1"/>
          <p:nvPr/>
        </p:nvSpPr>
        <p:spPr>
          <a:xfrm>
            <a:off x="690272" y="5186031"/>
            <a:ext cx="1438275" cy="5429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通过多维度数据，评估市场定位准确性，尤其关注客户反馈变化。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1" name="TextBox 41"/>
          <p:cNvSpPr txBox="1"/>
          <p:nvPr/>
        </p:nvSpPr>
        <p:spPr>
          <a:xfrm>
            <a:off x="690272" y="5867518"/>
            <a:ext cx="1438275" cy="5429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依据评估结果，优化市场定位策略，以更精准触达目标客户。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0049778" y="5186031"/>
            <a:ext cx="1438275" cy="5429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对市场项目创新成果进行量化与质化评估，确保目标达成。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10049778" y="5867518"/>
            <a:ext cx="1438275" cy="542925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总结项目经验，根据评估调整市场创新策略，激发更多创新。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3054918" y="4912342"/>
            <a:ext cx="14382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统计并分析市场中的创新产品或服务的数量与质量。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3054918" y="5436861"/>
            <a:ext cx="14382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评估营销活动、市场调研等对市场创新的推动作用。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3054918" y="5951210"/>
            <a:ext cx="14382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基于评估数据，调整市场策略，进一步激发市场活力。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7" name="TextBox 47"/>
          <p:cNvSpPr txBox="1"/>
          <p:nvPr/>
        </p:nvSpPr>
        <p:spPr>
          <a:xfrm>
            <a:off x="7712643" y="4912342"/>
            <a:ext cx="14382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收集并分析跨部门市场合作的数据与反馈。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8" name="TextBox 48"/>
          <p:cNvSpPr txBox="1"/>
          <p:nvPr/>
        </p:nvSpPr>
        <p:spPr>
          <a:xfrm>
            <a:off x="7712643" y="5436861"/>
            <a:ext cx="14382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评估信息共享、资源整合对市场拓展的实际成效。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49" name="TextBox 49"/>
          <p:cNvSpPr txBox="1"/>
          <p:nvPr/>
        </p:nvSpPr>
        <p:spPr>
          <a:xfrm>
            <a:off x="7712643" y="5951210"/>
            <a:ext cx="14382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根据评估结果，优化合作框架，深化跨部门市场协同。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0" name="TextBox 50"/>
          <p:cNvSpPr txBox="1"/>
          <p:nvPr/>
        </p:nvSpPr>
        <p:spPr>
          <a:xfrm>
            <a:off x="5383780" y="4656708"/>
            <a:ext cx="14382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检查市场策略的执行进度与成果。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1" name="TextBox 51"/>
          <p:cNvSpPr txBox="1"/>
          <p:nvPr/>
        </p:nvSpPr>
        <p:spPr>
          <a:xfrm>
            <a:off x="5383780" y="5181227"/>
            <a:ext cx="1438275" cy="36195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评估新市场、新渠道或新营销方式的实施效果。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2" name="TextBox 52"/>
          <p:cNvSpPr txBox="1"/>
          <p:nvPr/>
        </p:nvSpPr>
        <p:spPr>
          <a:xfrm>
            <a:off x="5383780" y="5695576"/>
            <a:ext cx="1438275" cy="7239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/>
          <a:p>
            <a:pPr algn="l">
              <a:lnSpc>
                <a:spcPct val="114000"/>
              </a:lnSpc>
              <a:spcBef>
                <a:spcPct val="0"/>
              </a:spcBef>
            </a:pPr>
            <a:r>
              <a:rPr lang="en-US" sz="1000">
                <a:solidFill>
                  <a:schemeClr val="dk1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根据评估反馈，调整市场策略，确保取得实质性进展。</a:t>
            </a:r>
            <a:endParaRPr lang="en-US" sz="1000">
              <a:solidFill>
                <a:schemeClr val="dk1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3" name="Freeform 53"/>
          <p:cNvSpPr/>
          <p:nvPr/>
        </p:nvSpPr>
        <p:spPr>
          <a:xfrm>
            <a:off x="1307454" y="2880389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54" name="Freeform 54"/>
          <p:cNvSpPr/>
          <p:nvPr/>
        </p:nvSpPr>
        <p:spPr>
          <a:xfrm>
            <a:off x="10656484" y="2899439"/>
            <a:ext cx="285637" cy="340022"/>
          </a:xfrm>
          <a:custGeom>
            <a:avLst/>
            <a:gdLst/>
            <a:ahLst/>
            <a:cxnLst/>
            <a:rect l="l" t="t" r="r" b="b"/>
            <a:pathLst>
              <a:path w="401" h="478">
                <a:moveTo>
                  <a:pt x="401" y="89"/>
                </a:moveTo>
                <a:lnTo>
                  <a:pt x="401" y="293"/>
                </a:lnTo>
                <a:cubicBezTo>
                  <a:pt x="292" y="212"/>
                  <a:pt x="182" y="375"/>
                  <a:pt x="73" y="293"/>
                </a:cubicBezTo>
                <a:lnTo>
                  <a:pt x="73" y="89"/>
                </a:lnTo>
                <a:cubicBezTo>
                  <a:pt x="182" y="171"/>
                  <a:pt x="292" y="7"/>
                  <a:pt x="401" y="89"/>
                </a:cubicBezTo>
                <a:close/>
              </a:path>
              <a:path w="401" h="478">
                <a:moveTo>
                  <a:pt x="39" y="0"/>
                </a:moveTo>
                <a:cubicBezTo>
                  <a:pt x="18" y="0"/>
                  <a:pt x="0" y="17"/>
                  <a:pt x="0" y="39"/>
                </a:cubicBezTo>
                <a:cubicBezTo>
                  <a:pt x="0" y="54"/>
                  <a:pt x="9" y="68"/>
                  <a:pt x="23" y="74"/>
                </a:cubicBezTo>
                <a:lnTo>
                  <a:pt x="23" y="478"/>
                </a:lnTo>
                <a:lnTo>
                  <a:pt x="56" y="478"/>
                </a:lnTo>
                <a:lnTo>
                  <a:pt x="56" y="74"/>
                </a:lnTo>
                <a:cubicBezTo>
                  <a:pt x="69" y="68"/>
                  <a:pt x="78" y="54"/>
                  <a:pt x="78" y="39"/>
                </a:cubicBezTo>
                <a:cubicBezTo>
                  <a:pt x="78" y="17"/>
                  <a:pt x="61" y="0"/>
                  <a:pt x="39" y="0"/>
                </a:cubicBezTo>
              </a:path>
            </a:pathLst>
          </a:custGeom>
          <a:solidFill>
            <a:srgbClr val="FFFFFF">
              <a:alpha val="100000"/>
            </a:srgbClr>
          </a:solidFill>
        </p:spPr>
      </p:sp>
      <p:sp>
        <p:nvSpPr>
          <p:cNvPr id="55" name="TextBox 55"/>
          <p:cNvSpPr txBox="1"/>
          <p:nvPr/>
        </p:nvSpPr>
        <p:spPr>
          <a:xfrm>
            <a:off x="906809" y="519647"/>
            <a:ext cx="5716905" cy="23431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>
              <a:lnSpc>
                <a:spcPct val="100000"/>
              </a:lnSpc>
              <a:spcBef>
                <a:spcPts val="375"/>
              </a:spcBef>
            </a:pPr>
            <a:endParaRPr lang="en-US" sz="900">
              <a:solidFill>
                <a:srgbClr val="101010">
                  <a:alpha val="100000"/>
                </a:srgb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6" name="TextBox 56"/>
          <p:cNvSpPr txBox="1"/>
          <p:nvPr/>
        </p:nvSpPr>
        <p:spPr>
          <a:xfrm>
            <a:off x="476023" y="265328"/>
            <a:ext cx="11239500" cy="914400"/>
          </a:xfrm>
          <a:prstGeom prst="rect">
            <a:avLst/>
          </a:prstGeom>
        </p:spPr>
        <p:txBody>
          <a:bodyPr vert="horz" wrap="square" lIns="123825" tIns="123825" rIns="57150" bIns="123825" rtlCol="0" anchor="ctr" anchorCtr="0">
            <a:noAutofit/>
          </a:bodyPr>
          <a:lstStyle/>
          <a:p>
            <a:pPr>
              <a:lnSpc>
                <a:spcPct val="140000"/>
              </a:lnSpc>
            </a:pPr>
            <a:r>
              <a:rPr lang="en-US" sz="3000" b="1">
                <a:solidFill>
                  <a:schemeClr val="dk2">
                    <a:alpha val="100000"/>
                  </a:schemeClr>
                </a:solidFill>
                <a:latin typeface="Noto Sans SC"/>
                <a:ea typeface="Noto Sans SC"/>
                <a:cs typeface="Noto Sans SC"/>
              </a:rPr>
              <a:t>市场分析与定位策略</a:t>
            </a:r>
            <a:endParaRPr lang="en-US" sz="3000" b="1">
              <a:solidFill>
                <a:schemeClr val="dk2">
                  <a:alpha val="100000"/>
                </a:schemeClr>
              </a:solidFill>
              <a:latin typeface="Noto Sans SC"/>
              <a:ea typeface="Noto Sans SC"/>
              <a:cs typeface="Noto Sans SC"/>
            </a:endParaRPr>
          </a:p>
        </p:txBody>
      </p:sp>
      <p:sp>
        <p:nvSpPr>
          <p:cNvPr id="57" name="Freeform 57"/>
          <p:cNvSpPr/>
          <p:nvPr/>
        </p:nvSpPr>
        <p:spPr>
          <a:xfrm>
            <a:off x="3552466" y="2463591"/>
            <a:ext cx="423687" cy="398229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47409" y="185366"/>
                </a:moveTo>
                <a:lnTo>
                  <a:pt x="66913" y="266338"/>
                </a:lnTo>
                <a:lnTo>
                  <a:pt x="66913" y="47987"/>
                </a:lnTo>
                <a:lnTo>
                  <a:pt x="228371" y="47987"/>
                </a:lnTo>
                <a:lnTo>
                  <a:pt x="228371" y="266338"/>
                </a:lnTo>
                <a:lnTo>
                  <a:pt x="147409" y="185366"/>
                </a:lnTo>
              </a:path>
            </a:pathLst>
          </a:custGeom>
          <a:solidFill>
            <a:srgbClr val="F9F4F4">
              <a:alpha val="100000"/>
            </a:srgbClr>
          </a:solidFill>
        </p:spPr>
      </p:sp>
      <p:sp>
        <p:nvSpPr>
          <p:cNvPr id="58" name="Freeform 58"/>
          <p:cNvSpPr/>
          <p:nvPr/>
        </p:nvSpPr>
        <p:spPr>
          <a:xfrm>
            <a:off x="8245909" y="2464759"/>
            <a:ext cx="423687" cy="398229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47409" y="185366"/>
                </a:moveTo>
                <a:lnTo>
                  <a:pt x="66913" y="266338"/>
                </a:lnTo>
                <a:lnTo>
                  <a:pt x="66913" y="47987"/>
                </a:lnTo>
                <a:lnTo>
                  <a:pt x="228371" y="47987"/>
                </a:lnTo>
                <a:lnTo>
                  <a:pt x="228371" y="266338"/>
                </a:lnTo>
                <a:lnTo>
                  <a:pt x="147409" y="185366"/>
                </a:lnTo>
              </a:path>
            </a:pathLst>
          </a:custGeom>
          <a:solidFill>
            <a:srgbClr val="F9F6F6">
              <a:alpha val="100000"/>
            </a:srgbClr>
          </a:solidFill>
        </p:spPr>
      </p:sp>
      <p:sp>
        <p:nvSpPr>
          <p:cNvPr id="59" name="Freeform 59"/>
          <p:cNvSpPr/>
          <p:nvPr/>
        </p:nvSpPr>
        <p:spPr>
          <a:xfrm>
            <a:off x="5906295" y="2317994"/>
            <a:ext cx="423687" cy="398229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47409" y="185366"/>
                </a:moveTo>
                <a:lnTo>
                  <a:pt x="66913" y="266338"/>
                </a:lnTo>
                <a:lnTo>
                  <a:pt x="66913" y="47987"/>
                </a:lnTo>
                <a:lnTo>
                  <a:pt x="228371" y="47987"/>
                </a:lnTo>
                <a:lnTo>
                  <a:pt x="228371" y="266338"/>
                </a:lnTo>
                <a:lnTo>
                  <a:pt x="147409" y="185366"/>
                </a:lnTo>
              </a:path>
            </a:pathLst>
          </a:custGeom>
          <a:solidFill>
            <a:srgbClr val="F9F6F6">
              <a:alpha val="100000"/>
            </a:srgbClr>
          </a:solid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FFFFFF"/>
      </a:dk1>
      <a:lt1>
        <a:srgbClr val="000000"/>
      </a:lt1>
      <a:dk2>
        <a:srgbClr val="E7CEA2"/>
      </a:dk2>
      <a:lt2>
        <a:srgbClr val="34322E"/>
      </a:lt2>
      <a:accent1>
        <a:srgbClr val="DCBA80"/>
      </a:accent1>
      <a:accent2>
        <a:srgbClr val="BE9C60"/>
      </a:accent2>
      <a:accent3>
        <a:srgbClr val="DFC57A"/>
      </a:accent3>
      <a:accent4>
        <a:srgbClr val="E6BC8C"/>
      </a:accent4>
      <a:accent5>
        <a:srgbClr val="ECAD76"/>
      </a:accent5>
      <a:accent6>
        <a:srgbClr val="E5BA71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5017</Words>
  <Application>WPS 演示</Application>
  <PresentationFormat>On-screen Show (4:3)</PresentationFormat>
  <Paragraphs>648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8" baseType="lpstr">
      <vt:lpstr>Arial</vt:lpstr>
      <vt:lpstr>宋体</vt:lpstr>
      <vt:lpstr>Wingdings</vt:lpstr>
      <vt:lpstr>Noto Sans SC</vt:lpstr>
      <vt:lpstr>Segoe Print</vt:lpstr>
      <vt:lpstr>Helvetica</vt:lpstr>
      <vt:lpstr>微软雅黑</vt:lpstr>
      <vt:lpstr>Arial Unicode MS</vt:lpstr>
      <vt:lpstr>Calibri</vt:lpstr>
      <vt:lpstr>Arial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WPS_1670391199</cp:lastModifiedBy>
  <cp:revision>3</cp:revision>
  <dcterms:created xsi:type="dcterms:W3CDTF">2006-08-16T00:00:00Z</dcterms:created>
  <dcterms:modified xsi:type="dcterms:W3CDTF">2025-10-14T03:52:36Z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1","ContentProducer":"001191110000802100433B10001","ProduceID":"e5abfc8a041bcfeafc7d182d1c880539_1760347025_2b6f7af4de3c5029b587d334dfe548cf","ReservedCode1":"112208c70192eb2f4ac61ed337fa6958a88af953b92e1f38b948bd97d6001072","ContentPropagator":"001191110000802100433B10001","PropagateID":"e5abfc8a041bcfeafc7d182d1c880539_1760347025_2b6f7af4de3c5029b587d334dfe548cf","ReservedCode2":"112208c70192eb2f4ac61ed337fa6958a88af953b92e1f38b948bd97d6001072"}</vt:lpwstr>
  </property>
  <property fmtid="{D5CDD505-2E9C-101B-9397-08002B2CF9AE}" pid="3" name="ICV">
    <vt:lpwstr>DCCAA908F58440628D371862A7CCD2D9_12</vt:lpwstr>
  </property>
  <property fmtid="{D5CDD505-2E9C-101B-9397-08002B2CF9AE}" pid="4" name="KSOProductBuildVer">
    <vt:lpwstr>2052-12.1.0.22529</vt:lpwstr>
  </property>
</Properties>
</file>