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3"/>
          <p:cNvSpPr/>
          <p:nvPr/>
        </p:nvSpPr>
        <p:spPr>
          <a:xfrm>
            <a:off x="6133710" y="4837125"/>
            <a:ext cx="6058289" cy="2020875"/>
          </a:xfrm>
          <a:custGeom>
            <a:avLst/>
            <a:gdLst/>
            <a:ahLst/>
            <a:cxnLst/>
            <a:rect l="l" t="t" r="r" b="b"/>
            <a:pathLst>
              <a:path w="6450106" h="2151574">
                <a:moveTo>
                  <a:pt x="0" y="2151574"/>
                </a:moveTo>
                <a:cubicBezTo>
                  <a:pt x="1343212" y="327257"/>
                  <a:pt x="1990912" y="-4438"/>
                  <a:pt x="3133165" y="45"/>
                </a:cubicBezTo>
                <a:lnTo>
                  <a:pt x="6450106" y="45"/>
                </a:lnTo>
                <a:lnTo>
                  <a:pt x="6450106" y="2151574"/>
                </a:lnTo>
                <a:lnTo>
                  <a:pt x="0" y="2151574"/>
                </a:lnTo>
                <a:close/>
              </a:path>
            </a:pathLst>
          </a:custGeom>
          <a:gradFill flip="y" rotWithShape="1">
            <a:gsLst>
              <a:gs pos="0">
                <a:schemeClr val="accent1"/>
              </a:gs>
              <a:gs pos="65000">
                <a:schemeClr val="accent2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3" name="矩形 13"/>
          <p:cNvSpPr/>
          <p:nvPr/>
        </p:nvSpPr>
        <p:spPr>
          <a:xfrm>
            <a:off x="7180729" y="5271247"/>
            <a:ext cx="4987653" cy="1586753"/>
          </a:xfrm>
          <a:custGeom>
            <a:avLst/>
            <a:gdLst/>
            <a:ahLst/>
            <a:cxnLst/>
            <a:rect l="l" t="t" r="r" b="b"/>
            <a:pathLst>
              <a:path w="6450106" h="2151574">
                <a:moveTo>
                  <a:pt x="0" y="2151574"/>
                </a:moveTo>
                <a:cubicBezTo>
                  <a:pt x="1343212" y="327257"/>
                  <a:pt x="1990912" y="-4438"/>
                  <a:pt x="3133165" y="45"/>
                </a:cubicBezTo>
                <a:lnTo>
                  <a:pt x="6450106" y="45"/>
                </a:lnTo>
                <a:lnTo>
                  <a:pt x="6450106" y="2151574"/>
                </a:lnTo>
                <a:lnTo>
                  <a:pt x="0" y="2151574"/>
                </a:lnTo>
                <a:close/>
              </a:path>
            </a:pathLst>
          </a:custGeom>
          <a:solidFill>
            <a:schemeClr val="bg1">
              <a:alpha val="88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矩形 9"/>
          <p:cNvSpPr/>
          <p:nvPr/>
        </p:nvSpPr>
        <p:spPr>
          <a:xfrm>
            <a:off x="0" y="0"/>
            <a:ext cx="7086600" cy="1035424"/>
          </a:xfrm>
          <a:custGeom>
            <a:avLst/>
            <a:gdLst/>
            <a:ahLst/>
            <a:cxnLst/>
            <a:rect l="l" t="t" r="r" b="b"/>
            <a:pathLst>
              <a:path w="7086600" h="1035424">
                <a:moveTo>
                  <a:pt x="0" y="0"/>
                </a:moveTo>
                <a:lnTo>
                  <a:pt x="7086600" y="0"/>
                </a:lnTo>
                <a:cubicBezTo>
                  <a:pt x="6640605" y="562536"/>
                  <a:pt x="6423212" y="1035424"/>
                  <a:pt x="4988859" y="1035424"/>
                </a:cubicBezTo>
                <a:lnTo>
                  <a:pt x="0" y="1035424"/>
                </a:lnTo>
                <a:lnTo>
                  <a:pt x="0" y="0"/>
                </a:lnTo>
                <a:close/>
              </a:path>
            </a:pathLst>
          </a:custGeom>
          <a:gradFill flip="y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矩形 13"/>
          <p:cNvSpPr/>
          <p:nvPr/>
        </p:nvSpPr>
        <p:spPr>
          <a:xfrm>
            <a:off x="7785847" y="5593976"/>
            <a:ext cx="4406154" cy="1247749"/>
          </a:xfrm>
          <a:custGeom>
            <a:avLst/>
            <a:gdLst/>
            <a:ahLst/>
            <a:cxnLst/>
            <a:rect l="l" t="t" r="r" b="b"/>
            <a:pathLst>
              <a:path w="6450106" h="2151574">
                <a:moveTo>
                  <a:pt x="0" y="2151574"/>
                </a:moveTo>
                <a:cubicBezTo>
                  <a:pt x="1343212" y="327257"/>
                  <a:pt x="1715323" y="-4437"/>
                  <a:pt x="3133165" y="45"/>
                </a:cubicBezTo>
                <a:lnTo>
                  <a:pt x="6450106" y="45"/>
                </a:lnTo>
                <a:lnTo>
                  <a:pt x="6450106" y="2151574"/>
                </a:lnTo>
                <a:lnTo>
                  <a:pt x="0" y="2151574"/>
                </a:lnTo>
                <a:close/>
              </a:path>
            </a:pathLst>
          </a:custGeom>
          <a:gradFill flip="y"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192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753035" y="712693"/>
            <a:ext cx="3065930" cy="1573307"/>
          </a:xfrm>
          <a:prstGeom prst="parallelogram">
            <a:avLst>
              <a:gd name="adj" fmla="val 91663"/>
            </a:avLst>
          </a:prstGeom>
          <a:gradFill flip="y" rotWithShape="1">
            <a:gsLst>
              <a:gs pos="8000">
                <a:schemeClr val="accent1"/>
              </a:gs>
              <a:gs pos="96000">
                <a:schemeClr val="accent1">
                  <a:alpha val="6000"/>
                </a:schemeClr>
              </a:gs>
            </a:gsLst>
            <a:lin ang="54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平行四边形 6"/>
          <p:cNvSpPr/>
          <p:nvPr/>
        </p:nvSpPr>
        <p:spPr>
          <a:xfrm>
            <a:off x="2299447" y="0"/>
            <a:ext cx="3065930" cy="1573307"/>
          </a:xfrm>
          <a:prstGeom prst="parallelogram">
            <a:avLst>
              <a:gd name="adj" fmla="val 91663"/>
            </a:avLst>
          </a:prstGeom>
          <a:gradFill flip="y" rotWithShape="1">
            <a:gsLst>
              <a:gs pos="0">
                <a:schemeClr val="accent1"/>
              </a:gs>
              <a:gs pos="96000">
                <a:schemeClr val="accent1">
                  <a:alpha val="6000"/>
                </a:schemeClr>
              </a:gs>
            </a:gsLst>
            <a:lin ang="54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8" name="矩形 9"/>
          <p:cNvSpPr/>
          <p:nvPr/>
        </p:nvSpPr>
        <p:spPr>
          <a:xfrm>
            <a:off x="-1" y="0"/>
            <a:ext cx="3012141" cy="497541"/>
          </a:xfrm>
          <a:custGeom>
            <a:avLst/>
            <a:gdLst/>
            <a:ahLst/>
            <a:cxnLst/>
            <a:rect l="l" t="t" r="r" b="b"/>
            <a:pathLst>
              <a:path w="7086600" h="1035424">
                <a:moveTo>
                  <a:pt x="0" y="0"/>
                </a:moveTo>
                <a:lnTo>
                  <a:pt x="7086600" y="0"/>
                </a:lnTo>
                <a:cubicBezTo>
                  <a:pt x="6672244" y="506567"/>
                  <a:pt x="5347568" y="1007440"/>
                  <a:pt x="4419401" y="1007440"/>
                </a:cubicBezTo>
                <a:lnTo>
                  <a:pt x="0" y="1035424"/>
                </a:lnTo>
                <a:lnTo>
                  <a:pt x="0" y="0"/>
                </a:lnTo>
                <a:close/>
              </a:path>
            </a:pathLst>
          </a:custGeom>
          <a:gradFill flip="y" rotWithShape="1">
            <a:gsLst>
              <a:gs pos="0">
                <a:schemeClr val="bg1"/>
              </a:gs>
              <a:gs pos="79000">
                <a:schemeClr val="bg1">
                  <a:alpha val="68000"/>
                </a:schemeClr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9" name="平行四边形 8"/>
          <p:cNvSpPr/>
          <p:nvPr/>
        </p:nvSpPr>
        <p:spPr>
          <a:xfrm>
            <a:off x="3926540" y="5986433"/>
            <a:ext cx="5325035" cy="871567"/>
          </a:xfrm>
          <a:prstGeom prst="parallelogram">
            <a:avLst>
              <a:gd name="adj" fmla="val 91663"/>
            </a:avLst>
          </a:prstGeom>
          <a:gradFill flip="y" rotWithShape="1">
            <a:gsLst>
              <a:gs pos="8000">
                <a:schemeClr val="accent2">
                  <a:alpha val="0"/>
                </a:schemeClr>
              </a:gs>
              <a:gs pos="79000">
                <a:schemeClr val="accent1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0" name="矩形 13"/>
          <p:cNvSpPr/>
          <p:nvPr/>
        </p:nvSpPr>
        <p:spPr>
          <a:xfrm>
            <a:off x="8700247" y="6064623"/>
            <a:ext cx="3503562" cy="793377"/>
          </a:xfrm>
          <a:custGeom>
            <a:avLst/>
            <a:gdLst/>
            <a:ahLst/>
            <a:cxnLst/>
            <a:rect l="l" t="t" r="r" b="b"/>
            <a:pathLst>
              <a:path w="6450106" h="2151574">
                <a:moveTo>
                  <a:pt x="0" y="2151574"/>
                </a:moveTo>
                <a:cubicBezTo>
                  <a:pt x="1343212" y="327257"/>
                  <a:pt x="1715323" y="-4437"/>
                  <a:pt x="3133165" y="45"/>
                </a:cubicBezTo>
                <a:lnTo>
                  <a:pt x="6450106" y="45"/>
                </a:lnTo>
                <a:lnTo>
                  <a:pt x="6450106" y="2151574"/>
                </a:lnTo>
                <a:lnTo>
                  <a:pt x="0" y="2151574"/>
                </a:lnTo>
                <a:close/>
              </a:path>
            </a:pathLst>
          </a:custGeom>
          <a:gradFill flip="y" rotWithShape="1">
            <a:gsLst>
              <a:gs pos="0">
                <a:schemeClr val="accent2">
                  <a:alpha val="15000"/>
                </a:schemeClr>
              </a:gs>
              <a:gs pos="100000">
                <a:schemeClr val="accent2"/>
              </a:gs>
            </a:gsLst>
            <a:lin ang="192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1" name="矩形 13"/>
          <p:cNvSpPr/>
          <p:nvPr/>
        </p:nvSpPr>
        <p:spPr>
          <a:xfrm>
            <a:off x="9251574" y="6391259"/>
            <a:ext cx="2940425" cy="466742"/>
          </a:xfrm>
          <a:custGeom>
            <a:avLst/>
            <a:gdLst/>
            <a:ahLst/>
            <a:cxnLst/>
            <a:rect l="l" t="t" r="r" b="b"/>
            <a:pathLst>
              <a:path w="6450106" h="2151528">
                <a:moveTo>
                  <a:pt x="0" y="2151528"/>
                </a:moveTo>
                <a:cubicBezTo>
                  <a:pt x="694269" y="327213"/>
                  <a:pt x="1034434" y="82646"/>
                  <a:pt x="1835277" y="61986"/>
                </a:cubicBezTo>
                <a:cubicBezTo>
                  <a:pt x="2636120" y="41326"/>
                  <a:pt x="4911830" y="20661"/>
                  <a:pt x="6450106" y="-1"/>
                </a:cubicBezTo>
                <a:lnTo>
                  <a:pt x="6450106" y="2151528"/>
                </a:lnTo>
                <a:lnTo>
                  <a:pt x="0" y="2151528"/>
                </a:ln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2" name="矩形 13"/>
          <p:cNvSpPr/>
          <p:nvPr/>
        </p:nvSpPr>
        <p:spPr>
          <a:xfrm>
            <a:off x="9470571" y="6590592"/>
            <a:ext cx="2733238" cy="273711"/>
          </a:xfrm>
          <a:custGeom>
            <a:avLst/>
            <a:gdLst/>
            <a:ahLst/>
            <a:cxnLst/>
            <a:rect l="l" t="t" r="r" b="b"/>
            <a:pathLst>
              <a:path w="6450106" h="2151528">
                <a:moveTo>
                  <a:pt x="0" y="2151528"/>
                </a:moveTo>
                <a:cubicBezTo>
                  <a:pt x="694269" y="327213"/>
                  <a:pt x="1034434" y="82646"/>
                  <a:pt x="1835277" y="61986"/>
                </a:cubicBezTo>
                <a:cubicBezTo>
                  <a:pt x="2636120" y="41326"/>
                  <a:pt x="4911830" y="20661"/>
                  <a:pt x="6450106" y="-1"/>
                </a:cubicBezTo>
                <a:lnTo>
                  <a:pt x="6450106" y="2151528"/>
                </a:lnTo>
                <a:lnTo>
                  <a:pt x="0" y="2151528"/>
                </a:lnTo>
                <a:close/>
              </a:path>
            </a:pathLst>
          </a:custGeom>
          <a:gradFill flip="y" rotWithShape="1">
            <a:gsLst>
              <a:gs pos="0">
                <a:schemeClr val="accent2">
                  <a:alpha val="58000"/>
                </a:schemeClr>
              </a:gs>
              <a:gs pos="100000">
                <a:schemeClr val="accent2"/>
              </a:gs>
            </a:gsLst>
            <a:lin ang="192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3" name="椭圆 23"/>
          <p:cNvSpPr/>
          <p:nvPr/>
        </p:nvSpPr>
        <p:spPr>
          <a:xfrm rot="4740000">
            <a:off x="951146" y="5816713"/>
            <a:ext cx="481611" cy="481611"/>
          </a:xfrm>
          <a:prstGeom prst="ellipse">
            <a:avLst/>
          </a:prstGeom>
          <a:gradFill flip="y" rotWithShape="1">
            <a:gsLst>
              <a:gs pos="11000">
                <a:schemeClr val="accent2">
                  <a:alpha val="0"/>
                </a:schemeClr>
              </a:gs>
              <a:gs pos="50000">
                <a:schemeClr val="accent1">
                  <a:alpha val="50000"/>
                </a:schemeClr>
              </a:gs>
              <a:gs pos="100000">
                <a:schemeClr val="accent2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4" name="椭圆 24"/>
          <p:cNvSpPr/>
          <p:nvPr/>
        </p:nvSpPr>
        <p:spPr>
          <a:xfrm rot="5400000">
            <a:off x="2849529" y="5431365"/>
            <a:ext cx="162611" cy="162611"/>
          </a:xfrm>
          <a:prstGeom prst="ellipse">
            <a:avLst/>
          </a:prstGeom>
          <a:gradFill flip="y" rotWithShape="1">
            <a:gsLst>
              <a:gs pos="11000">
                <a:schemeClr val="accent2">
                  <a:alpha val="0"/>
                </a:schemeClr>
              </a:gs>
              <a:gs pos="50000">
                <a:schemeClr val="accent1">
                  <a:alpha val="50000"/>
                </a:schemeClr>
              </a:gs>
              <a:gs pos="100000">
                <a:schemeClr val="accent2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46"/>
          <p:cNvSpPr/>
          <p:nvPr/>
        </p:nvSpPr>
        <p:spPr>
          <a:xfrm>
            <a:off x="4775826" y="4087889"/>
            <a:ext cx="7416174" cy="2770112"/>
          </a:xfrm>
          <a:custGeom>
            <a:avLst/>
            <a:gdLst/>
            <a:ahLst/>
            <a:cxnLst/>
            <a:rect l="l" t="t" r="r" b="b"/>
            <a:pathLst>
              <a:path w="7416174" h="2770112">
                <a:moveTo>
                  <a:pt x="0" y="2770112"/>
                </a:moveTo>
                <a:cubicBezTo>
                  <a:pt x="2304408" y="610258"/>
                  <a:pt x="2658936" y="-3765"/>
                  <a:pt x="4213412" y="18"/>
                </a:cubicBezTo>
                <a:lnTo>
                  <a:pt x="7416174" y="17947"/>
                </a:lnTo>
                <a:lnTo>
                  <a:pt x="7416174" y="2770112"/>
                </a:lnTo>
                <a:lnTo>
                  <a:pt x="0" y="2770112"/>
                </a:lnTo>
                <a:close/>
              </a:path>
            </a:pathLst>
          </a:custGeom>
          <a:gradFill flip="y" rotWithShape="1">
            <a:gsLst>
              <a:gs pos="19000">
                <a:schemeClr val="accent1">
                  <a:alpha val="0"/>
                </a:schemeClr>
              </a:gs>
              <a:gs pos="100000">
                <a:schemeClr val="accent2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3" name="矩形 46"/>
          <p:cNvSpPr/>
          <p:nvPr/>
        </p:nvSpPr>
        <p:spPr>
          <a:xfrm>
            <a:off x="5627077" y="4473526"/>
            <a:ext cx="6564923" cy="2384474"/>
          </a:xfrm>
          <a:custGeom>
            <a:avLst/>
            <a:gdLst/>
            <a:ahLst/>
            <a:cxnLst/>
            <a:rect l="l" t="t" r="r" b="b"/>
            <a:pathLst>
              <a:path w="7416174" h="2770112">
                <a:moveTo>
                  <a:pt x="0" y="2770112"/>
                </a:moveTo>
                <a:cubicBezTo>
                  <a:pt x="2304408" y="610258"/>
                  <a:pt x="2658936" y="-3765"/>
                  <a:pt x="4213412" y="18"/>
                </a:cubicBezTo>
                <a:lnTo>
                  <a:pt x="7416174" y="17947"/>
                </a:lnTo>
                <a:lnTo>
                  <a:pt x="7416174" y="2770112"/>
                </a:lnTo>
                <a:lnTo>
                  <a:pt x="0" y="2770112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等腰三角形 45"/>
          <p:cNvSpPr/>
          <p:nvPr/>
        </p:nvSpPr>
        <p:spPr>
          <a:xfrm>
            <a:off x="7763435" y="2836065"/>
            <a:ext cx="4428566" cy="4021935"/>
          </a:xfrm>
          <a:prstGeom prst="triangle">
            <a:avLst>
              <a:gd name="adj" fmla="val 100000"/>
            </a:avLst>
          </a:prstGeom>
          <a:gradFill flip="y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平行四边形 51"/>
          <p:cNvSpPr/>
          <p:nvPr/>
        </p:nvSpPr>
        <p:spPr>
          <a:xfrm>
            <a:off x="7234020" y="0"/>
            <a:ext cx="3922262" cy="3188571"/>
          </a:xfrm>
          <a:prstGeom prst="parallelogram">
            <a:avLst>
              <a:gd name="adj" fmla="val 91663"/>
            </a:avLst>
          </a:prstGeom>
          <a:gradFill flip="y" rotWithShape="1">
            <a:gsLst>
              <a:gs pos="0">
                <a:schemeClr val="accent2">
                  <a:alpha val="28000"/>
                </a:schemeClr>
              </a:gs>
              <a:gs pos="100000">
                <a:schemeClr val="accent1">
                  <a:alpha val="0"/>
                </a:schemeClr>
              </a:gs>
            </a:gsLst>
            <a:lin ang="54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矩形 46"/>
          <p:cNvSpPr/>
          <p:nvPr/>
        </p:nvSpPr>
        <p:spPr>
          <a:xfrm>
            <a:off x="6428935" y="4923692"/>
            <a:ext cx="5763065" cy="1934308"/>
          </a:xfrm>
          <a:custGeom>
            <a:avLst/>
            <a:gdLst/>
            <a:ahLst/>
            <a:cxnLst/>
            <a:rect l="l" t="t" r="r" b="b"/>
            <a:pathLst>
              <a:path w="7416174" h="2770112">
                <a:moveTo>
                  <a:pt x="0" y="2770112"/>
                </a:moveTo>
                <a:cubicBezTo>
                  <a:pt x="2304408" y="610258"/>
                  <a:pt x="2658936" y="-3765"/>
                  <a:pt x="4213412" y="18"/>
                </a:cubicBezTo>
                <a:lnTo>
                  <a:pt x="7416174" y="17947"/>
                </a:lnTo>
                <a:lnTo>
                  <a:pt x="7416174" y="2770112"/>
                </a:lnTo>
                <a:lnTo>
                  <a:pt x="0" y="2770112"/>
                </a:lnTo>
                <a:close/>
              </a:path>
            </a:pathLst>
          </a:custGeom>
          <a:gradFill flip="y" rotWithShape="1">
            <a:gsLst>
              <a:gs pos="0">
                <a:schemeClr val="accent2">
                  <a:alpha val="57000"/>
                </a:schemeClr>
              </a:gs>
              <a:gs pos="100000">
                <a:schemeClr val="accent1">
                  <a:alpha val="73000"/>
                </a:schemeClr>
              </a:gs>
            </a:gsLst>
            <a:lin ang="54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矩形 46"/>
          <p:cNvSpPr/>
          <p:nvPr/>
        </p:nvSpPr>
        <p:spPr>
          <a:xfrm>
            <a:off x="8689358" y="4473506"/>
            <a:ext cx="3502642" cy="2384496"/>
          </a:xfrm>
          <a:custGeom>
            <a:avLst/>
            <a:gdLst/>
            <a:ahLst/>
            <a:cxnLst/>
            <a:rect l="l" t="t" r="r" b="b"/>
            <a:pathLst>
              <a:path w="7416174" h="2770136">
                <a:moveTo>
                  <a:pt x="0" y="2770136"/>
                </a:moveTo>
                <a:cubicBezTo>
                  <a:pt x="3763906" y="642967"/>
                  <a:pt x="4515265" y="-5936"/>
                  <a:pt x="5494196" y="41"/>
                </a:cubicBezTo>
                <a:lnTo>
                  <a:pt x="7416174" y="17971"/>
                </a:lnTo>
                <a:lnTo>
                  <a:pt x="7416174" y="2770136"/>
                </a:lnTo>
                <a:lnTo>
                  <a:pt x="0" y="2770136"/>
                </a:lnTo>
                <a:close/>
              </a:path>
            </a:pathLst>
          </a:custGeom>
          <a:solidFill>
            <a:schemeClr val="bg1">
              <a:alpha val="85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8" name="矩形 46"/>
          <p:cNvSpPr/>
          <p:nvPr/>
        </p:nvSpPr>
        <p:spPr>
          <a:xfrm>
            <a:off x="9303026" y="4904493"/>
            <a:ext cx="2888974" cy="1966729"/>
          </a:xfrm>
          <a:custGeom>
            <a:avLst/>
            <a:gdLst/>
            <a:ahLst/>
            <a:cxnLst/>
            <a:rect l="l" t="t" r="r" b="b"/>
            <a:pathLst>
              <a:path w="7416174" h="2770136">
                <a:moveTo>
                  <a:pt x="0" y="2770136"/>
                </a:moveTo>
                <a:cubicBezTo>
                  <a:pt x="3763906" y="642967"/>
                  <a:pt x="4515265" y="-5936"/>
                  <a:pt x="5494196" y="41"/>
                </a:cubicBezTo>
                <a:lnTo>
                  <a:pt x="7416174" y="17971"/>
                </a:lnTo>
                <a:lnTo>
                  <a:pt x="7416174" y="2770136"/>
                </a:lnTo>
                <a:lnTo>
                  <a:pt x="0" y="2770136"/>
                </a:lnTo>
                <a:close/>
              </a:path>
            </a:pathLst>
          </a:custGeom>
          <a:gradFill flip="y" rotWithShape="1">
            <a:gsLst>
              <a:gs pos="0">
                <a:schemeClr val="accent2">
                  <a:alpha val="60000"/>
                </a:schemeClr>
              </a:gs>
              <a:gs pos="95000">
                <a:schemeClr val="accent1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9" name="平行四边形 77"/>
          <p:cNvSpPr/>
          <p:nvPr/>
        </p:nvSpPr>
        <p:spPr>
          <a:xfrm>
            <a:off x="9809639" y="364336"/>
            <a:ext cx="4106084" cy="2808614"/>
          </a:xfrm>
          <a:prstGeom prst="parallelogram">
            <a:avLst>
              <a:gd name="adj" fmla="val 91663"/>
            </a:avLst>
          </a:prstGeom>
          <a:gradFill flip="y" rotWithShape="1">
            <a:gsLst>
              <a:gs pos="0">
                <a:schemeClr val="accent2">
                  <a:alpha val="22000"/>
                </a:schemeClr>
              </a:gs>
              <a:gs pos="100000">
                <a:schemeClr val="accent1">
                  <a:alpha val="0"/>
                </a:schemeClr>
              </a:gs>
            </a:gsLst>
            <a:lin ang="54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0" name="等腰三角形 79"/>
          <p:cNvSpPr/>
          <p:nvPr/>
        </p:nvSpPr>
        <p:spPr>
          <a:xfrm flipH="1" flipV="1">
            <a:off x="-906" y="-1"/>
            <a:ext cx="717879" cy="651964"/>
          </a:xfrm>
          <a:prstGeom prst="triangle">
            <a:avLst>
              <a:gd name="adj" fmla="val 100000"/>
            </a:avLst>
          </a:prstGeom>
          <a:gradFill flip="y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grpSp>
        <p:nvGrpSpPr>
          <p:cNvPr id="11" name="group"/>
          <p:cNvGrpSpPr/>
          <p:nvPr/>
        </p:nvGrpSpPr>
        <p:grpSpPr>
          <a:xfrm flipH="1">
            <a:off x="11566771" y="619435"/>
            <a:ext cx="227603" cy="170090"/>
            <a:chOff x="0" y="0"/>
            <a:chExt cx="227603" cy="170090"/>
          </a:xfrm>
        </p:grpSpPr>
        <p:sp>
          <p:nvSpPr>
            <p:cNvPr id="12" name="直接连接符 91"/>
            <p:cNvSpPr/>
            <p:nvPr/>
          </p:nvSpPr>
          <p:spPr>
            <a:xfrm rot="10800000">
              <a:off x="0" y="-11112"/>
              <a:ext cx="227603" cy="0"/>
            </a:xfrm>
            <a:prstGeom prst="line">
              <a:avLst/>
            </a:prstGeom>
            <a:noFill/>
            <a:ln w="22225" cap="flat">
              <a:gradFill flip="y" rotWithShape="1">
                <a:gsLst>
                  <a:gs pos="0">
                    <a:schemeClr val="accent3"/>
                  </a:gs>
                  <a:gs pos="87000">
                    <a:schemeClr val="accent2"/>
                  </a:gs>
                </a:gsLst>
                <a:lin ang="5400000" scaled="0"/>
              </a:gradFill>
              <a:prstDash val="solid"/>
            </a:ln>
          </p:spPr>
        </p:sp>
        <p:sp>
          <p:nvSpPr>
            <p:cNvPr id="13" name="直接连接符 92"/>
            <p:cNvSpPr/>
            <p:nvPr/>
          </p:nvSpPr>
          <p:spPr>
            <a:xfrm rot="10800000">
              <a:off x="0" y="73933"/>
              <a:ext cx="227603" cy="0"/>
            </a:xfrm>
            <a:prstGeom prst="line">
              <a:avLst/>
            </a:prstGeom>
            <a:noFill/>
            <a:ln w="22225" cap="flat">
              <a:gradFill flip="y" rotWithShape="1">
                <a:gsLst>
                  <a:gs pos="0">
                    <a:schemeClr val="accent3"/>
                  </a:gs>
                  <a:gs pos="87000">
                    <a:schemeClr val="accent2"/>
                  </a:gs>
                </a:gsLst>
                <a:lin ang="5400000" scaled="0"/>
              </a:gradFill>
              <a:prstDash val="solid"/>
            </a:ln>
          </p:spPr>
        </p:sp>
        <p:sp>
          <p:nvSpPr>
            <p:cNvPr id="14" name="直接连接符 93"/>
            <p:cNvSpPr/>
            <p:nvPr/>
          </p:nvSpPr>
          <p:spPr>
            <a:xfrm rot="10800000">
              <a:off x="0" y="158978"/>
              <a:ext cx="227603" cy="0"/>
            </a:xfrm>
            <a:prstGeom prst="line">
              <a:avLst/>
            </a:prstGeom>
            <a:noFill/>
            <a:ln w="22225" cap="flat">
              <a:gradFill flip="y" rotWithShape="1">
                <a:gsLst>
                  <a:gs pos="0">
                    <a:schemeClr val="accent3"/>
                  </a:gs>
                  <a:gs pos="87000">
                    <a:schemeClr val="accent2"/>
                  </a:gs>
                </a:gsLst>
                <a:lin ang="5400000" scaled="0"/>
              </a:gradFill>
              <a:prstDash val="solid"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"/>
          <p:cNvGrpSpPr/>
          <p:nvPr/>
        </p:nvGrpSpPr>
        <p:grpSpPr>
          <a:xfrm flipH="1" flipV="1">
            <a:off x="0" y="-27081"/>
            <a:ext cx="5189316" cy="2371215"/>
            <a:chOff x="0" y="0"/>
            <a:chExt cx="5189316" cy="2371215"/>
          </a:xfrm>
        </p:grpSpPr>
        <p:sp>
          <p:nvSpPr>
            <p:cNvPr id="3" name="任意多边形 19"/>
            <p:cNvSpPr/>
            <p:nvPr/>
          </p:nvSpPr>
          <p:spPr>
            <a:xfrm>
              <a:off x="1648157" y="0"/>
              <a:ext cx="3541158" cy="2357992"/>
            </a:xfrm>
            <a:custGeom>
              <a:avLst/>
              <a:gdLst/>
              <a:ahLst/>
              <a:cxnLst/>
              <a:rect l="l" t="t" r="r" b="b"/>
              <a:pathLst>
                <a:path w="3541158" h="2357992">
                  <a:moveTo>
                    <a:pt x="3119516" y="35"/>
                  </a:moveTo>
                  <a:lnTo>
                    <a:pt x="3541158" y="5932"/>
                  </a:lnTo>
                  <a:lnTo>
                    <a:pt x="3541158" y="2357992"/>
                  </a:lnTo>
                  <a:lnTo>
                    <a:pt x="0" y="2357992"/>
                  </a:lnTo>
                  <a:cubicBezTo>
                    <a:pt x="2137085" y="547306"/>
                    <a:pt x="2563695" y="-5053"/>
                    <a:pt x="3119516" y="35"/>
                  </a:cubicBezTo>
                  <a:close/>
                </a:path>
              </a:pathLst>
            </a:custGeom>
            <a:gradFill flip="y" rotWithShape="1">
              <a:gsLst>
                <a:gs pos="19000">
                  <a:schemeClr val="accent1">
                    <a:alpha val="18000"/>
                  </a:schemeClr>
                </a:gs>
                <a:gs pos="81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4" name="任意多边形 20"/>
            <p:cNvSpPr/>
            <p:nvPr/>
          </p:nvSpPr>
          <p:spPr>
            <a:xfrm>
              <a:off x="2498046" y="326636"/>
              <a:ext cx="2691270" cy="2031359"/>
            </a:xfrm>
            <a:custGeom>
              <a:avLst/>
              <a:gdLst/>
              <a:ahLst/>
              <a:cxnLst/>
              <a:rect l="l" t="t" r="r" b="b"/>
              <a:pathLst>
                <a:path w="2691270" h="2031359">
                  <a:moveTo>
                    <a:pt x="2386751" y="30"/>
                  </a:moveTo>
                  <a:lnTo>
                    <a:pt x="2691270" y="4826"/>
                  </a:lnTo>
                  <a:lnTo>
                    <a:pt x="2691270" y="2031359"/>
                  </a:lnTo>
                  <a:lnTo>
                    <a:pt x="0" y="2031359"/>
                  </a:lnTo>
                  <a:cubicBezTo>
                    <a:pt x="1635090" y="471492"/>
                    <a:pt x="1961491" y="-4353"/>
                    <a:pt x="2386751" y="3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5" name="矩形 46"/>
            <p:cNvSpPr/>
            <p:nvPr/>
          </p:nvSpPr>
          <p:spPr>
            <a:xfrm>
              <a:off x="2826354" y="762580"/>
              <a:ext cx="2362961" cy="1608635"/>
            </a:xfrm>
            <a:custGeom>
              <a:avLst/>
              <a:gdLst/>
              <a:ahLst/>
              <a:cxnLst/>
              <a:rect l="l" t="t" r="r" b="b"/>
              <a:pathLst>
                <a:path w="7416174" h="2770136">
                  <a:moveTo>
                    <a:pt x="0" y="2770136"/>
                  </a:moveTo>
                  <a:cubicBezTo>
                    <a:pt x="3763906" y="642967"/>
                    <a:pt x="4515265" y="-5936"/>
                    <a:pt x="5494196" y="41"/>
                  </a:cubicBezTo>
                  <a:lnTo>
                    <a:pt x="7416174" y="17971"/>
                  </a:lnTo>
                  <a:lnTo>
                    <a:pt x="7416174" y="2770136"/>
                  </a:lnTo>
                  <a:lnTo>
                    <a:pt x="0" y="2770136"/>
                  </a:lnTo>
                  <a:close/>
                </a:path>
              </a:pathLst>
            </a:custGeom>
            <a:gradFill flip="y" rotWithShape="1">
              <a:gsLst>
                <a:gs pos="0">
                  <a:schemeClr val="accent1">
                    <a:alpha val="57000"/>
                  </a:schemeClr>
                </a:gs>
                <a:gs pos="95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6" name="矩形 46"/>
            <p:cNvSpPr/>
            <p:nvPr/>
          </p:nvSpPr>
          <p:spPr>
            <a:xfrm>
              <a:off x="866590" y="729694"/>
              <a:ext cx="4321214" cy="1614073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gradFill flip="y" rotWithShape="1">
              <a:gsLst>
                <a:gs pos="19000">
                  <a:schemeClr val="accent1">
                    <a:alpha val="0"/>
                  </a:schemeClr>
                </a:gs>
                <a:gs pos="100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7" name="矩形 46"/>
            <p:cNvSpPr/>
            <p:nvPr/>
          </p:nvSpPr>
          <p:spPr>
            <a:xfrm>
              <a:off x="1364104" y="968620"/>
              <a:ext cx="3825212" cy="1389372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solidFill>
              <a:schemeClr val="bg1">
                <a:alpha val="70000"/>
              </a:schemeClr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8" name="矩形 46"/>
            <p:cNvSpPr/>
            <p:nvPr/>
          </p:nvSpPr>
          <p:spPr>
            <a:xfrm>
              <a:off x="1831326" y="1230921"/>
              <a:ext cx="3357990" cy="1127072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gradFill flip="y" rotWithShape="1">
              <a:gsLst>
                <a:gs pos="0">
                  <a:schemeClr val="accent1">
                    <a:alpha val="57000"/>
                  </a:schemeClr>
                </a:gs>
                <a:gs pos="100000">
                  <a:schemeClr val="accent2"/>
                </a:gs>
              </a:gsLst>
              <a:lin ang="36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9" name="平行四边形 35"/>
            <p:cNvSpPr/>
            <p:nvPr/>
          </p:nvSpPr>
          <p:spPr>
            <a:xfrm>
              <a:off x="0" y="1676880"/>
              <a:ext cx="4161414" cy="681113"/>
            </a:xfrm>
            <a:prstGeom prst="parallelogram">
              <a:avLst>
                <a:gd name="adj" fmla="val 91663"/>
              </a:avLst>
            </a:prstGeom>
            <a:gradFill flip="y" rotWithShape="1">
              <a:gsLst>
                <a:gs pos="8000">
                  <a:schemeClr val="accent1">
                    <a:alpha val="0"/>
                  </a:schemeClr>
                </a:gs>
                <a:gs pos="79000">
                  <a:schemeClr val="accent2">
                    <a:alpha val="81000"/>
                  </a:schemeClr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</p:grpSp>
      <p:grpSp>
        <p:nvGrpSpPr>
          <p:cNvPr id="11" name="group"/>
          <p:cNvGrpSpPr/>
          <p:nvPr/>
        </p:nvGrpSpPr>
        <p:grpSpPr>
          <a:xfrm rot="10800000" flipH="1" flipV="1">
            <a:off x="7002684" y="4512185"/>
            <a:ext cx="5189316" cy="2371215"/>
            <a:chOff x="0" y="0"/>
            <a:chExt cx="5189316" cy="2371215"/>
          </a:xfrm>
        </p:grpSpPr>
        <p:sp>
          <p:nvSpPr>
            <p:cNvPr id="12" name="任意多边形 19"/>
            <p:cNvSpPr/>
            <p:nvPr/>
          </p:nvSpPr>
          <p:spPr>
            <a:xfrm>
              <a:off x="1648157" y="0"/>
              <a:ext cx="3541158" cy="2357992"/>
            </a:xfrm>
            <a:custGeom>
              <a:avLst/>
              <a:gdLst/>
              <a:ahLst/>
              <a:cxnLst/>
              <a:rect l="l" t="t" r="r" b="b"/>
              <a:pathLst>
                <a:path w="3541158" h="2357992">
                  <a:moveTo>
                    <a:pt x="3119516" y="35"/>
                  </a:moveTo>
                  <a:lnTo>
                    <a:pt x="3541158" y="5932"/>
                  </a:lnTo>
                  <a:lnTo>
                    <a:pt x="3541158" y="2357992"/>
                  </a:lnTo>
                  <a:lnTo>
                    <a:pt x="0" y="2357992"/>
                  </a:lnTo>
                  <a:cubicBezTo>
                    <a:pt x="2137085" y="547306"/>
                    <a:pt x="2563695" y="-5053"/>
                    <a:pt x="3119516" y="35"/>
                  </a:cubicBezTo>
                  <a:close/>
                </a:path>
              </a:pathLst>
            </a:custGeom>
            <a:gradFill flip="y" rotWithShape="1">
              <a:gsLst>
                <a:gs pos="19000">
                  <a:schemeClr val="accent1">
                    <a:alpha val="18000"/>
                  </a:schemeClr>
                </a:gs>
                <a:gs pos="81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3" name="任意多边形 20"/>
            <p:cNvSpPr/>
            <p:nvPr/>
          </p:nvSpPr>
          <p:spPr>
            <a:xfrm>
              <a:off x="2498046" y="326636"/>
              <a:ext cx="2691270" cy="2031359"/>
            </a:xfrm>
            <a:custGeom>
              <a:avLst/>
              <a:gdLst/>
              <a:ahLst/>
              <a:cxnLst/>
              <a:rect l="l" t="t" r="r" b="b"/>
              <a:pathLst>
                <a:path w="2691270" h="2031359">
                  <a:moveTo>
                    <a:pt x="2386751" y="30"/>
                  </a:moveTo>
                  <a:lnTo>
                    <a:pt x="2691270" y="4826"/>
                  </a:lnTo>
                  <a:lnTo>
                    <a:pt x="2691270" y="2031359"/>
                  </a:lnTo>
                  <a:lnTo>
                    <a:pt x="0" y="2031359"/>
                  </a:lnTo>
                  <a:cubicBezTo>
                    <a:pt x="1635090" y="471492"/>
                    <a:pt x="1961491" y="-4353"/>
                    <a:pt x="2386751" y="3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4" name="矩形 46"/>
            <p:cNvSpPr/>
            <p:nvPr/>
          </p:nvSpPr>
          <p:spPr>
            <a:xfrm>
              <a:off x="2826354" y="762580"/>
              <a:ext cx="2362961" cy="1608635"/>
            </a:xfrm>
            <a:custGeom>
              <a:avLst/>
              <a:gdLst/>
              <a:ahLst/>
              <a:cxnLst/>
              <a:rect l="l" t="t" r="r" b="b"/>
              <a:pathLst>
                <a:path w="7416174" h="2770136">
                  <a:moveTo>
                    <a:pt x="0" y="2770136"/>
                  </a:moveTo>
                  <a:cubicBezTo>
                    <a:pt x="3763906" y="642967"/>
                    <a:pt x="4515265" y="-5936"/>
                    <a:pt x="5494196" y="41"/>
                  </a:cubicBezTo>
                  <a:lnTo>
                    <a:pt x="7416174" y="17971"/>
                  </a:lnTo>
                  <a:lnTo>
                    <a:pt x="7416174" y="2770136"/>
                  </a:lnTo>
                  <a:lnTo>
                    <a:pt x="0" y="2770136"/>
                  </a:lnTo>
                  <a:close/>
                </a:path>
              </a:pathLst>
            </a:custGeom>
            <a:gradFill flip="y" rotWithShape="1">
              <a:gsLst>
                <a:gs pos="0">
                  <a:schemeClr val="accent1">
                    <a:alpha val="57000"/>
                  </a:schemeClr>
                </a:gs>
                <a:gs pos="95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5" name="矩形 46"/>
            <p:cNvSpPr/>
            <p:nvPr/>
          </p:nvSpPr>
          <p:spPr>
            <a:xfrm>
              <a:off x="866590" y="729694"/>
              <a:ext cx="4321214" cy="1614073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gradFill flip="y" rotWithShape="1">
              <a:gsLst>
                <a:gs pos="19000">
                  <a:schemeClr val="accent1">
                    <a:alpha val="0"/>
                  </a:schemeClr>
                </a:gs>
                <a:gs pos="100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6" name="矩形 46"/>
            <p:cNvSpPr/>
            <p:nvPr/>
          </p:nvSpPr>
          <p:spPr>
            <a:xfrm>
              <a:off x="1364104" y="968620"/>
              <a:ext cx="3825212" cy="1389372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solidFill>
              <a:schemeClr val="bg1">
                <a:alpha val="70000"/>
              </a:schemeClr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7" name="矩形 46"/>
            <p:cNvSpPr/>
            <p:nvPr/>
          </p:nvSpPr>
          <p:spPr>
            <a:xfrm>
              <a:off x="1831326" y="1230921"/>
              <a:ext cx="3357990" cy="1127072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gradFill flip="y" rotWithShape="1">
              <a:gsLst>
                <a:gs pos="0">
                  <a:schemeClr val="accent1">
                    <a:alpha val="57000"/>
                  </a:schemeClr>
                </a:gs>
                <a:gs pos="100000">
                  <a:schemeClr val="accent2"/>
                </a:gs>
              </a:gsLst>
              <a:lin ang="36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8" name="平行四边形 43"/>
            <p:cNvSpPr/>
            <p:nvPr/>
          </p:nvSpPr>
          <p:spPr>
            <a:xfrm>
              <a:off x="0" y="1676880"/>
              <a:ext cx="4161414" cy="681113"/>
            </a:xfrm>
            <a:prstGeom prst="parallelogram">
              <a:avLst>
                <a:gd name="adj" fmla="val 91663"/>
              </a:avLst>
            </a:prstGeom>
            <a:gradFill flip="y" rotWithShape="1">
              <a:gsLst>
                <a:gs pos="8000">
                  <a:schemeClr val="accent1">
                    <a:alpha val="0"/>
                  </a:schemeClr>
                </a:gs>
                <a:gs pos="79000">
                  <a:schemeClr val="accent2">
                    <a:alpha val="81000"/>
                  </a:schemeClr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"/>
          <p:cNvGrpSpPr/>
          <p:nvPr/>
        </p:nvGrpSpPr>
        <p:grpSpPr>
          <a:xfrm flipV="1">
            <a:off x="9341226" y="-17929"/>
            <a:ext cx="2850774" cy="1144595"/>
            <a:chOff x="0" y="0"/>
            <a:chExt cx="2850774" cy="1144595"/>
          </a:xfrm>
        </p:grpSpPr>
        <p:sp>
          <p:nvSpPr>
            <p:cNvPr id="3" name="任意多边形 5"/>
            <p:cNvSpPr/>
            <p:nvPr/>
          </p:nvSpPr>
          <p:spPr>
            <a:xfrm>
              <a:off x="1401557" y="0"/>
              <a:ext cx="1449217" cy="1144595"/>
            </a:xfrm>
            <a:custGeom>
              <a:avLst/>
              <a:gdLst/>
              <a:ahLst/>
              <a:cxnLst/>
              <a:rect l="l" t="t" r="r" b="b"/>
              <a:pathLst>
                <a:path w="1449217" h="1144595">
                  <a:moveTo>
                    <a:pt x="1449217" y="0"/>
                  </a:moveTo>
                  <a:lnTo>
                    <a:pt x="1449217" y="1144595"/>
                  </a:lnTo>
                  <a:lnTo>
                    <a:pt x="0" y="1144595"/>
                  </a:lnTo>
                  <a:cubicBezTo>
                    <a:pt x="814692" y="470960"/>
                    <a:pt x="1140338" y="148429"/>
                    <a:pt x="1371430" y="30330"/>
                  </a:cubicBezTo>
                  <a:close/>
                </a:path>
              </a:pathLst>
            </a:custGeom>
            <a:gradFill flip="y" rotWithShape="1">
              <a:gsLst>
                <a:gs pos="0">
                  <a:schemeClr val="accent1">
                    <a:alpha val="0"/>
                  </a:schemeClr>
                </a:gs>
                <a:gs pos="95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4" name="矩形 46"/>
            <p:cNvSpPr/>
            <p:nvPr/>
          </p:nvSpPr>
          <p:spPr>
            <a:xfrm>
              <a:off x="374296" y="333515"/>
              <a:ext cx="2476475" cy="797859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gradFill flip="y" rotWithShape="1">
              <a:gsLst>
                <a:gs pos="19000">
                  <a:schemeClr val="accent1">
                    <a:alpha val="0"/>
                  </a:schemeClr>
                </a:gs>
                <a:gs pos="100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5" name="矩形 46"/>
            <p:cNvSpPr/>
            <p:nvPr/>
          </p:nvSpPr>
          <p:spPr>
            <a:xfrm>
              <a:off x="658555" y="444586"/>
              <a:ext cx="2192218" cy="686786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solidFill>
              <a:schemeClr val="bg1">
                <a:alpha val="70000"/>
              </a:schemeClr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6" name="矩形 46"/>
            <p:cNvSpPr/>
            <p:nvPr/>
          </p:nvSpPr>
          <p:spPr>
            <a:xfrm>
              <a:off x="1065375" y="614504"/>
              <a:ext cx="1785397" cy="516870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gradFill flip="y" rotWithShape="1">
              <a:gsLst>
                <a:gs pos="0">
                  <a:schemeClr val="accent1">
                    <a:alpha val="57000"/>
                  </a:schemeClr>
                </a:gs>
                <a:gs pos="100000">
                  <a:schemeClr val="accent2"/>
                </a:gs>
              </a:gsLst>
              <a:lin ang="42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7" name="平行四边形 20"/>
            <p:cNvSpPr/>
            <p:nvPr/>
          </p:nvSpPr>
          <p:spPr>
            <a:xfrm>
              <a:off x="0" y="817609"/>
              <a:ext cx="2042828" cy="326985"/>
            </a:xfrm>
            <a:prstGeom prst="parallelogram">
              <a:avLst>
                <a:gd name="adj" fmla="val 91663"/>
              </a:avLst>
            </a:prstGeom>
            <a:gradFill flip="y" rotWithShape="1">
              <a:gsLst>
                <a:gs pos="8000">
                  <a:schemeClr val="accent1">
                    <a:alpha val="0"/>
                  </a:schemeClr>
                </a:gs>
                <a:gs pos="79000">
                  <a:schemeClr val="accent1">
                    <a:alpha val="45000"/>
                  </a:schemeClr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</p:grpSp>
      <p:sp>
        <p:nvSpPr>
          <p:cNvPr id="9" name="矩形 21"/>
          <p:cNvSpPr/>
          <p:nvPr/>
        </p:nvSpPr>
        <p:spPr>
          <a:xfrm>
            <a:off x="5902012" y="1057665"/>
            <a:ext cx="387976" cy="79048"/>
          </a:xfrm>
          <a:prstGeom prst="rect">
            <a:avLst/>
          </a:prstGeom>
          <a:gradFill flip="y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  <a:effectLst>
            <a:outerShdw blurRad="25400" dist="38100" dir="2700000" algn="bl" rotWithShape="0">
              <a:srgbClr val="000000">
                <a:alpha val="2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grpSp>
        <p:nvGrpSpPr>
          <p:cNvPr id="10" name="group"/>
          <p:cNvGrpSpPr/>
          <p:nvPr/>
        </p:nvGrpSpPr>
        <p:grpSpPr>
          <a:xfrm rot="10800000" flipV="1">
            <a:off x="0" y="5713405"/>
            <a:ext cx="2850774" cy="1144595"/>
            <a:chOff x="0" y="0"/>
            <a:chExt cx="2850774" cy="1144595"/>
          </a:xfrm>
        </p:grpSpPr>
        <p:sp>
          <p:nvSpPr>
            <p:cNvPr id="11" name="任意多边形 5"/>
            <p:cNvSpPr/>
            <p:nvPr/>
          </p:nvSpPr>
          <p:spPr>
            <a:xfrm>
              <a:off x="1401557" y="0"/>
              <a:ext cx="1449217" cy="1144595"/>
            </a:xfrm>
            <a:custGeom>
              <a:avLst/>
              <a:gdLst/>
              <a:ahLst/>
              <a:cxnLst/>
              <a:rect l="l" t="t" r="r" b="b"/>
              <a:pathLst>
                <a:path w="1449217" h="1144595">
                  <a:moveTo>
                    <a:pt x="1449217" y="0"/>
                  </a:moveTo>
                  <a:lnTo>
                    <a:pt x="1449217" y="1144595"/>
                  </a:lnTo>
                  <a:lnTo>
                    <a:pt x="0" y="1144595"/>
                  </a:lnTo>
                  <a:cubicBezTo>
                    <a:pt x="814692" y="470960"/>
                    <a:pt x="1140338" y="148429"/>
                    <a:pt x="1371430" y="30330"/>
                  </a:cubicBezTo>
                  <a:close/>
                </a:path>
              </a:pathLst>
            </a:custGeom>
            <a:gradFill flip="y" rotWithShape="1">
              <a:gsLst>
                <a:gs pos="0">
                  <a:schemeClr val="accent1">
                    <a:alpha val="0"/>
                  </a:schemeClr>
                </a:gs>
                <a:gs pos="95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2" name="矩形 46"/>
            <p:cNvSpPr/>
            <p:nvPr/>
          </p:nvSpPr>
          <p:spPr>
            <a:xfrm>
              <a:off x="374296" y="333515"/>
              <a:ext cx="2476475" cy="797859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gradFill flip="y" rotWithShape="1">
              <a:gsLst>
                <a:gs pos="19000">
                  <a:schemeClr val="accent1">
                    <a:alpha val="0"/>
                  </a:schemeClr>
                </a:gs>
                <a:gs pos="100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3" name="矩形 46"/>
            <p:cNvSpPr/>
            <p:nvPr/>
          </p:nvSpPr>
          <p:spPr>
            <a:xfrm>
              <a:off x="658555" y="444586"/>
              <a:ext cx="2192218" cy="686786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solidFill>
              <a:schemeClr val="bg1">
                <a:alpha val="70000"/>
              </a:schemeClr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4" name="矩形 46"/>
            <p:cNvSpPr/>
            <p:nvPr/>
          </p:nvSpPr>
          <p:spPr>
            <a:xfrm>
              <a:off x="1065375" y="614504"/>
              <a:ext cx="1785397" cy="516870"/>
            </a:xfrm>
            <a:custGeom>
              <a:avLst/>
              <a:gdLst/>
              <a:ahLst/>
              <a:cxnLst/>
              <a:rect l="l" t="t" r="r" b="b"/>
              <a:pathLst>
                <a:path w="7416174" h="2770112">
                  <a:moveTo>
                    <a:pt x="0" y="2770112"/>
                  </a:moveTo>
                  <a:cubicBezTo>
                    <a:pt x="2304408" y="610258"/>
                    <a:pt x="2658936" y="-3765"/>
                    <a:pt x="4213412" y="18"/>
                  </a:cubicBezTo>
                  <a:lnTo>
                    <a:pt x="7416174" y="17947"/>
                  </a:lnTo>
                  <a:lnTo>
                    <a:pt x="7416174" y="2770112"/>
                  </a:lnTo>
                  <a:lnTo>
                    <a:pt x="0" y="2770112"/>
                  </a:lnTo>
                  <a:close/>
                </a:path>
              </a:pathLst>
            </a:custGeom>
            <a:gradFill flip="y" rotWithShape="1">
              <a:gsLst>
                <a:gs pos="0">
                  <a:schemeClr val="accent1">
                    <a:alpha val="57000"/>
                  </a:schemeClr>
                </a:gs>
                <a:gs pos="100000">
                  <a:schemeClr val="accent2"/>
                </a:gs>
              </a:gsLst>
              <a:lin ang="42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5" name="平行四边形 27"/>
            <p:cNvSpPr/>
            <p:nvPr/>
          </p:nvSpPr>
          <p:spPr>
            <a:xfrm>
              <a:off x="0" y="817609"/>
              <a:ext cx="2042828" cy="326985"/>
            </a:xfrm>
            <a:prstGeom prst="parallelogram">
              <a:avLst>
                <a:gd name="adj" fmla="val 91663"/>
              </a:avLst>
            </a:prstGeom>
            <a:gradFill flip="y" rotWithShape="1">
              <a:gsLst>
                <a:gs pos="8000">
                  <a:schemeClr val="accent1">
                    <a:alpha val="0"/>
                  </a:schemeClr>
                </a:gs>
                <a:gs pos="79000">
                  <a:schemeClr val="accent1">
                    <a:alpha val="45000"/>
                  </a:schemeClr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3"/>
          <p:cNvSpPr/>
          <p:nvPr/>
        </p:nvSpPr>
        <p:spPr>
          <a:xfrm>
            <a:off x="6133710" y="4837125"/>
            <a:ext cx="6058289" cy="2020875"/>
          </a:xfrm>
          <a:custGeom>
            <a:avLst/>
            <a:gdLst/>
            <a:ahLst/>
            <a:cxnLst/>
            <a:rect l="l" t="t" r="r" b="b"/>
            <a:pathLst>
              <a:path w="6450106" h="2151574">
                <a:moveTo>
                  <a:pt x="0" y="2151574"/>
                </a:moveTo>
                <a:cubicBezTo>
                  <a:pt x="1343212" y="327257"/>
                  <a:pt x="1990912" y="-4438"/>
                  <a:pt x="3133165" y="45"/>
                </a:cubicBezTo>
                <a:lnTo>
                  <a:pt x="6450106" y="45"/>
                </a:lnTo>
                <a:lnTo>
                  <a:pt x="6450106" y="2151574"/>
                </a:lnTo>
                <a:lnTo>
                  <a:pt x="0" y="2151574"/>
                </a:lnTo>
                <a:close/>
              </a:path>
            </a:pathLst>
          </a:custGeom>
          <a:gradFill flip="y" rotWithShape="1">
            <a:gsLst>
              <a:gs pos="0">
                <a:schemeClr val="accent1"/>
              </a:gs>
              <a:gs pos="65000">
                <a:schemeClr val="accent2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3" name="矩形 13"/>
          <p:cNvSpPr/>
          <p:nvPr/>
        </p:nvSpPr>
        <p:spPr>
          <a:xfrm>
            <a:off x="7180729" y="5271247"/>
            <a:ext cx="4987653" cy="1586753"/>
          </a:xfrm>
          <a:custGeom>
            <a:avLst/>
            <a:gdLst/>
            <a:ahLst/>
            <a:cxnLst/>
            <a:rect l="l" t="t" r="r" b="b"/>
            <a:pathLst>
              <a:path w="6450106" h="2151574">
                <a:moveTo>
                  <a:pt x="0" y="2151574"/>
                </a:moveTo>
                <a:cubicBezTo>
                  <a:pt x="1343212" y="327257"/>
                  <a:pt x="1990912" y="-4438"/>
                  <a:pt x="3133165" y="45"/>
                </a:cubicBezTo>
                <a:lnTo>
                  <a:pt x="6450106" y="45"/>
                </a:lnTo>
                <a:lnTo>
                  <a:pt x="6450106" y="2151574"/>
                </a:lnTo>
                <a:lnTo>
                  <a:pt x="0" y="2151574"/>
                </a:lnTo>
                <a:close/>
              </a:path>
            </a:pathLst>
          </a:custGeom>
          <a:solidFill>
            <a:schemeClr val="bg1">
              <a:alpha val="88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矩形 9"/>
          <p:cNvSpPr/>
          <p:nvPr/>
        </p:nvSpPr>
        <p:spPr>
          <a:xfrm>
            <a:off x="0" y="0"/>
            <a:ext cx="7086600" cy="1035424"/>
          </a:xfrm>
          <a:custGeom>
            <a:avLst/>
            <a:gdLst/>
            <a:ahLst/>
            <a:cxnLst/>
            <a:rect l="l" t="t" r="r" b="b"/>
            <a:pathLst>
              <a:path w="7086600" h="1035424">
                <a:moveTo>
                  <a:pt x="0" y="0"/>
                </a:moveTo>
                <a:lnTo>
                  <a:pt x="7086600" y="0"/>
                </a:lnTo>
                <a:cubicBezTo>
                  <a:pt x="6640605" y="562536"/>
                  <a:pt x="6423212" y="1035424"/>
                  <a:pt x="4988859" y="1035424"/>
                </a:cubicBezTo>
                <a:lnTo>
                  <a:pt x="0" y="1035424"/>
                </a:lnTo>
                <a:lnTo>
                  <a:pt x="0" y="0"/>
                </a:lnTo>
                <a:close/>
              </a:path>
            </a:pathLst>
          </a:custGeom>
          <a:gradFill flip="y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矩形 13"/>
          <p:cNvSpPr/>
          <p:nvPr/>
        </p:nvSpPr>
        <p:spPr>
          <a:xfrm>
            <a:off x="7785847" y="5593976"/>
            <a:ext cx="4406154" cy="1247749"/>
          </a:xfrm>
          <a:custGeom>
            <a:avLst/>
            <a:gdLst/>
            <a:ahLst/>
            <a:cxnLst/>
            <a:rect l="l" t="t" r="r" b="b"/>
            <a:pathLst>
              <a:path w="6450106" h="2151574">
                <a:moveTo>
                  <a:pt x="0" y="2151574"/>
                </a:moveTo>
                <a:cubicBezTo>
                  <a:pt x="1343212" y="327257"/>
                  <a:pt x="1715323" y="-4437"/>
                  <a:pt x="3133165" y="45"/>
                </a:cubicBezTo>
                <a:lnTo>
                  <a:pt x="6450106" y="45"/>
                </a:lnTo>
                <a:lnTo>
                  <a:pt x="6450106" y="2151574"/>
                </a:lnTo>
                <a:lnTo>
                  <a:pt x="0" y="2151574"/>
                </a:lnTo>
                <a:close/>
              </a:path>
            </a:pathLst>
          </a:custGeom>
          <a:gradFill flip="y"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192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平行四边形 45"/>
          <p:cNvSpPr/>
          <p:nvPr/>
        </p:nvSpPr>
        <p:spPr>
          <a:xfrm>
            <a:off x="753035" y="712693"/>
            <a:ext cx="3065930" cy="1573307"/>
          </a:xfrm>
          <a:prstGeom prst="parallelogram">
            <a:avLst>
              <a:gd name="adj" fmla="val 91663"/>
            </a:avLst>
          </a:prstGeom>
          <a:gradFill flip="y" rotWithShape="1">
            <a:gsLst>
              <a:gs pos="8000">
                <a:schemeClr val="accent1"/>
              </a:gs>
              <a:gs pos="96000">
                <a:schemeClr val="accent1">
                  <a:alpha val="6000"/>
                </a:schemeClr>
              </a:gs>
            </a:gsLst>
            <a:lin ang="54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平行四边形 46"/>
          <p:cNvSpPr/>
          <p:nvPr/>
        </p:nvSpPr>
        <p:spPr>
          <a:xfrm>
            <a:off x="2299447" y="0"/>
            <a:ext cx="3065930" cy="1573307"/>
          </a:xfrm>
          <a:prstGeom prst="parallelogram">
            <a:avLst>
              <a:gd name="adj" fmla="val 91663"/>
            </a:avLst>
          </a:prstGeom>
          <a:gradFill flip="y" rotWithShape="1">
            <a:gsLst>
              <a:gs pos="0">
                <a:schemeClr val="accent1"/>
              </a:gs>
              <a:gs pos="96000">
                <a:schemeClr val="accent1">
                  <a:alpha val="6000"/>
                </a:schemeClr>
              </a:gs>
            </a:gsLst>
            <a:lin ang="54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8" name="矩形 9"/>
          <p:cNvSpPr/>
          <p:nvPr/>
        </p:nvSpPr>
        <p:spPr>
          <a:xfrm>
            <a:off x="-1" y="0"/>
            <a:ext cx="3012141" cy="497541"/>
          </a:xfrm>
          <a:custGeom>
            <a:avLst/>
            <a:gdLst/>
            <a:ahLst/>
            <a:cxnLst/>
            <a:rect l="l" t="t" r="r" b="b"/>
            <a:pathLst>
              <a:path w="7086600" h="1035424">
                <a:moveTo>
                  <a:pt x="0" y="0"/>
                </a:moveTo>
                <a:lnTo>
                  <a:pt x="7086600" y="0"/>
                </a:lnTo>
                <a:cubicBezTo>
                  <a:pt x="6672244" y="506567"/>
                  <a:pt x="5347568" y="1007440"/>
                  <a:pt x="4419401" y="1007440"/>
                </a:cubicBezTo>
                <a:lnTo>
                  <a:pt x="0" y="1035424"/>
                </a:lnTo>
                <a:lnTo>
                  <a:pt x="0" y="0"/>
                </a:lnTo>
                <a:close/>
              </a:path>
            </a:pathLst>
          </a:custGeom>
          <a:gradFill flip="y" rotWithShape="1">
            <a:gsLst>
              <a:gs pos="0">
                <a:schemeClr val="bg1"/>
              </a:gs>
              <a:gs pos="79000">
                <a:schemeClr val="bg1">
                  <a:alpha val="68000"/>
                </a:schemeClr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9" name="平行四边形 48"/>
          <p:cNvSpPr/>
          <p:nvPr/>
        </p:nvSpPr>
        <p:spPr>
          <a:xfrm>
            <a:off x="3926540" y="5986433"/>
            <a:ext cx="5325035" cy="871567"/>
          </a:xfrm>
          <a:prstGeom prst="parallelogram">
            <a:avLst>
              <a:gd name="adj" fmla="val 91663"/>
            </a:avLst>
          </a:prstGeom>
          <a:gradFill flip="y" rotWithShape="1">
            <a:gsLst>
              <a:gs pos="8000">
                <a:schemeClr val="accent2">
                  <a:alpha val="0"/>
                </a:schemeClr>
              </a:gs>
              <a:gs pos="79000">
                <a:schemeClr val="accent1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0" name="矩形 13"/>
          <p:cNvSpPr/>
          <p:nvPr/>
        </p:nvSpPr>
        <p:spPr>
          <a:xfrm>
            <a:off x="8700247" y="6064623"/>
            <a:ext cx="3503562" cy="793377"/>
          </a:xfrm>
          <a:custGeom>
            <a:avLst/>
            <a:gdLst/>
            <a:ahLst/>
            <a:cxnLst/>
            <a:rect l="l" t="t" r="r" b="b"/>
            <a:pathLst>
              <a:path w="6450106" h="2151574">
                <a:moveTo>
                  <a:pt x="0" y="2151574"/>
                </a:moveTo>
                <a:cubicBezTo>
                  <a:pt x="1343212" y="327257"/>
                  <a:pt x="1715323" y="-4437"/>
                  <a:pt x="3133165" y="45"/>
                </a:cubicBezTo>
                <a:lnTo>
                  <a:pt x="6450106" y="45"/>
                </a:lnTo>
                <a:lnTo>
                  <a:pt x="6450106" y="2151574"/>
                </a:lnTo>
                <a:lnTo>
                  <a:pt x="0" y="2151574"/>
                </a:lnTo>
                <a:close/>
              </a:path>
            </a:pathLst>
          </a:custGeom>
          <a:gradFill flip="y" rotWithShape="1">
            <a:gsLst>
              <a:gs pos="0">
                <a:schemeClr val="accent2">
                  <a:alpha val="15000"/>
                </a:schemeClr>
              </a:gs>
              <a:gs pos="100000">
                <a:schemeClr val="accent2"/>
              </a:gs>
            </a:gsLst>
            <a:lin ang="192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1" name="矩形 13"/>
          <p:cNvSpPr/>
          <p:nvPr/>
        </p:nvSpPr>
        <p:spPr>
          <a:xfrm>
            <a:off x="9251574" y="6391259"/>
            <a:ext cx="2940425" cy="466742"/>
          </a:xfrm>
          <a:custGeom>
            <a:avLst/>
            <a:gdLst/>
            <a:ahLst/>
            <a:cxnLst/>
            <a:rect l="l" t="t" r="r" b="b"/>
            <a:pathLst>
              <a:path w="6450106" h="2151528">
                <a:moveTo>
                  <a:pt x="0" y="2151528"/>
                </a:moveTo>
                <a:cubicBezTo>
                  <a:pt x="694269" y="327213"/>
                  <a:pt x="1034434" y="82646"/>
                  <a:pt x="1835277" y="61986"/>
                </a:cubicBezTo>
                <a:cubicBezTo>
                  <a:pt x="2636120" y="41326"/>
                  <a:pt x="4911830" y="20661"/>
                  <a:pt x="6450106" y="-1"/>
                </a:cubicBezTo>
                <a:lnTo>
                  <a:pt x="6450106" y="2151528"/>
                </a:lnTo>
                <a:lnTo>
                  <a:pt x="0" y="2151528"/>
                </a:ln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2" name="矩形 13"/>
          <p:cNvSpPr/>
          <p:nvPr/>
        </p:nvSpPr>
        <p:spPr>
          <a:xfrm>
            <a:off x="9470571" y="6590592"/>
            <a:ext cx="2733238" cy="273711"/>
          </a:xfrm>
          <a:custGeom>
            <a:avLst/>
            <a:gdLst/>
            <a:ahLst/>
            <a:cxnLst/>
            <a:rect l="l" t="t" r="r" b="b"/>
            <a:pathLst>
              <a:path w="6450106" h="2151528">
                <a:moveTo>
                  <a:pt x="0" y="2151528"/>
                </a:moveTo>
                <a:cubicBezTo>
                  <a:pt x="694269" y="327213"/>
                  <a:pt x="1034434" y="82646"/>
                  <a:pt x="1835277" y="61986"/>
                </a:cubicBezTo>
                <a:cubicBezTo>
                  <a:pt x="2636120" y="41326"/>
                  <a:pt x="4911830" y="20661"/>
                  <a:pt x="6450106" y="-1"/>
                </a:cubicBezTo>
                <a:lnTo>
                  <a:pt x="6450106" y="2151528"/>
                </a:lnTo>
                <a:lnTo>
                  <a:pt x="0" y="2151528"/>
                </a:lnTo>
                <a:close/>
              </a:path>
            </a:pathLst>
          </a:custGeom>
          <a:gradFill flip="y" rotWithShape="1">
            <a:gsLst>
              <a:gs pos="0">
                <a:schemeClr val="accent2">
                  <a:alpha val="58000"/>
                </a:schemeClr>
              </a:gs>
              <a:gs pos="100000">
                <a:schemeClr val="accent2"/>
              </a:gs>
            </a:gsLst>
            <a:lin ang="192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3" name="椭圆 52"/>
          <p:cNvSpPr/>
          <p:nvPr/>
        </p:nvSpPr>
        <p:spPr>
          <a:xfrm rot="4740000">
            <a:off x="951146" y="5816713"/>
            <a:ext cx="481611" cy="481611"/>
          </a:xfrm>
          <a:prstGeom prst="ellipse">
            <a:avLst/>
          </a:prstGeom>
          <a:gradFill flip="y" rotWithShape="1">
            <a:gsLst>
              <a:gs pos="11000">
                <a:schemeClr val="accent4">
                  <a:alpha val="0"/>
                </a:schemeClr>
              </a:gs>
              <a:gs pos="50000">
                <a:schemeClr val="accent3">
                  <a:alpha val="49000"/>
                </a:schemeClr>
              </a:gs>
              <a:gs pos="100000">
                <a:schemeClr val="accent2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4" name="椭圆 53"/>
          <p:cNvSpPr/>
          <p:nvPr/>
        </p:nvSpPr>
        <p:spPr>
          <a:xfrm rot="5400000">
            <a:off x="2849529" y="5431365"/>
            <a:ext cx="162611" cy="162611"/>
          </a:xfrm>
          <a:prstGeom prst="ellipse">
            <a:avLst/>
          </a:prstGeom>
          <a:gradFill flip="y" rotWithShape="1">
            <a:gsLst>
              <a:gs pos="11000">
                <a:schemeClr val="accent4">
                  <a:alpha val="0"/>
                </a:schemeClr>
              </a:gs>
              <a:gs pos="50000">
                <a:schemeClr val="accent3">
                  <a:alpha val="49000"/>
                </a:schemeClr>
              </a:gs>
              <a:gs pos="100000">
                <a:schemeClr val="accent2"/>
              </a:gs>
            </a:gsLst>
            <a:lin ang="270000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3" Type="http://schemas.openxmlformats.org/officeDocument/2006/relationships/notesSlide" Target="../notesSlides/notesSlide12.xml"/><Relationship Id="rId12" Type="http://schemas.openxmlformats.org/officeDocument/2006/relationships/slideLayout" Target="../slideLayouts/slideLayout5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82.xml"/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0" Type="http://schemas.openxmlformats.org/officeDocument/2006/relationships/notesSlide" Target="../notesSlides/notesSlide15.xml"/><Relationship Id="rId2" Type="http://schemas.openxmlformats.org/officeDocument/2006/relationships/tags" Target="../tags/tag75.xml"/><Relationship Id="rId19" Type="http://schemas.openxmlformats.org/officeDocument/2006/relationships/slideLayout" Target="../slideLayouts/slideLayout5.xml"/><Relationship Id="rId18" Type="http://schemas.openxmlformats.org/officeDocument/2006/relationships/tags" Target="../tags/tag91.xml"/><Relationship Id="rId17" Type="http://schemas.openxmlformats.org/officeDocument/2006/relationships/tags" Target="../tags/tag90.xml"/><Relationship Id="rId16" Type="http://schemas.openxmlformats.org/officeDocument/2006/relationships/tags" Target="../tags/tag89.xml"/><Relationship Id="rId15" Type="http://schemas.openxmlformats.org/officeDocument/2006/relationships/tags" Target="../tags/tag88.xml"/><Relationship Id="rId14" Type="http://schemas.openxmlformats.org/officeDocument/2006/relationships/tags" Target="../tags/tag87.xml"/><Relationship Id="rId13" Type="http://schemas.openxmlformats.org/officeDocument/2006/relationships/tags" Target="../tags/tag86.xml"/><Relationship Id="rId12" Type="http://schemas.openxmlformats.org/officeDocument/2006/relationships/tags" Target="../tags/tag85.xml"/><Relationship Id="rId11" Type="http://schemas.openxmlformats.org/officeDocument/2006/relationships/tags" Target="../tags/tag84.xml"/><Relationship Id="rId10" Type="http://schemas.openxmlformats.org/officeDocument/2006/relationships/tags" Target="../tags/tag83.xml"/><Relationship Id="rId1" Type="http://schemas.openxmlformats.org/officeDocument/2006/relationships/tags" Target="../tags/tag74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100.xml"/><Relationship Id="rId8" Type="http://schemas.openxmlformats.org/officeDocument/2006/relationships/tags" Target="../tags/tag99.xml"/><Relationship Id="rId7" Type="http://schemas.openxmlformats.org/officeDocument/2006/relationships/tags" Target="../tags/tag98.xml"/><Relationship Id="rId6" Type="http://schemas.openxmlformats.org/officeDocument/2006/relationships/tags" Target="../tags/tag97.xml"/><Relationship Id="rId5" Type="http://schemas.openxmlformats.org/officeDocument/2006/relationships/tags" Target="../tags/tag96.xml"/><Relationship Id="rId4" Type="http://schemas.openxmlformats.org/officeDocument/2006/relationships/tags" Target="../tags/tag95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7" Type="http://schemas.openxmlformats.org/officeDocument/2006/relationships/notesSlide" Target="../notesSlides/notesSlide16.xml"/><Relationship Id="rId16" Type="http://schemas.openxmlformats.org/officeDocument/2006/relationships/slideLayout" Target="../slideLayouts/slideLayout5.xml"/><Relationship Id="rId15" Type="http://schemas.openxmlformats.org/officeDocument/2006/relationships/tags" Target="../tags/tag106.xml"/><Relationship Id="rId14" Type="http://schemas.openxmlformats.org/officeDocument/2006/relationships/tags" Target="../tags/tag105.xml"/><Relationship Id="rId13" Type="http://schemas.openxmlformats.org/officeDocument/2006/relationships/tags" Target="../tags/tag104.xml"/><Relationship Id="rId12" Type="http://schemas.openxmlformats.org/officeDocument/2006/relationships/tags" Target="../tags/tag103.xml"/><Relationship Id="rId11" Type="http://schemas.openxmlformats.org/officeDocument/2006/relationships/tags" Target="../tags/tag102.xml"/><Relationship Id="rId10" Type="http://schemas.openxmlformats.org/officeDocument/2006/relationships/tags" Target="../tags/tag101.xml"/><Relationship Id="rId1" Type="http://schemas.openxmlformats.org/officeDocument/2006/relationships/tags" Target="../tags/tag9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tags" Target="../tags/tag115.xml"/><Relationship Id="rId8" Type="http://schemas.openxmlformats.org/officeDocument/2006/relationships/tags" Target="../tags/tag1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5" Type="http://schemas.openxmlformats.org/officeDocument/2006/relationships/notesSlide" Target="../notesSlides/notesSlide19.xml"/><Relationship Id="rId24" Type="http://schemas.openxmlformats.org/officeDocument/2006/relationships/slideLayout" Target="../slideLayouts/slideLayout5.xml"/><Relationship Id="rId23" Type="http://schemas.openxmlformats.org/officeDocument/2006/relationships/tags" Target="../tags/tag129.xml"/><Relationship Id="rId22" Type="http://schemas.openxmlformats.org/officeDocument/2006/relationships/tags" Target="../tags/tag128.xml"/><Relationship Id="rId21" Type="http://schemas.openxmlformats.org/officeDocument/2006/relationships/tags" Target="../tags/tag127.xml"/><Relationship Id="rId20" Type="http://schemas.openxmlformats.org/officeDocument/2006/relationships/tags" Target="../tags/tag126.xml"/><Relationship Id="rId2" Type="http://schemas.openxmlformats.org/officeDocument/2006/relationships/tags" Target="../tags/tag108.xml"/><Relationship Id="rId19" Type="http://schemas.openxmlformats.org/officeDocument/2006/relationships/tags" Target="../tags/tag125.xml"/><Relationship Id="rId18" Type="http://schemas.openxmlformats.org/officeDocument/2006/relationships/tags" Target="../tags/tag124.xml"/><Relationship Id="rId17" Type="http://schemas.openxmlformats.org/officeDocument/2006/relationships/tags" Target="../tags/tag123.xml"/><Relationship Id="rId16" Type="http://schemas.openxmlformats.org/officeDocument/2006/relationships/tags" Target="../tags/tag122.xml"/><Relationship Id="rId15" Type="http://schemas.openxmlformats.org/officeDocument/2006/relationships/tags" Target="../tags/tag121.xml"/><Relationship Id="rId14" Type="http://schemas.openxmlformats.org/officeDocument/2006/relationships/tags" Target="../tags/tag120.xml"/><Relationship Id="rId13" Type="http://schemas.openxmlformats.org/officeDocument/2006/relationships/tags" Target="../tags/tag119.xml"/><Relationship Id="rId12" Type="http://schemas.openxmlformats.org/officeDocument/2006/relationships/tags" Target="../tags/tag118.xml"/><Relationship Id="rId11" Type="http://schemas.openxmlformats.org/officeDocument/2006/relationships/tags" Target="../tags/tag117.xml"/><Relationship Id="rId10" Type="http://schemas.openxmlformats.org/officeDocument/2006/relationships/tags" Target="../tags/tag116.xml"/><Relationship Id="rId1" Type="http://schemas.openxmlformats.org/officeDocument/2006/relationships/tags" Target="../tags/tag10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tags" Target="../tags/tag138.xml"/><Relationship Id="rId8" Type="http://schemas.openxmlformats.org/officeDocument/2006/relationships/tags" Target="../tags/tag137.xml"/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2" Type="http://schemas.openxmlformats.org/officeDocument/2006/relationships/notesSlide" Target="../notesSlides/notesSlide20.xml"/><Relationship Id="rId11" Type="http://schemas.openxmlformats.org/officeDocument/2006/relationships/slideLayout" Target="../slideLayouts/slideLayout5.xml"/><Relationship Id="rId10" Type="http://schemas.openxmlformats.org/officeDocument/2006/relationships/tags" Target="../tags/tag139.xml"/><Relationship Id="rId1" Type="http://schemas.openxmlformats.org/officeDocument/2006/relationships/tags" Target="../tags/tag130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tags" Target="../tags/tag148.xml"/><Relationship Id="rId8" Type="http://schemas.openxmlformats.org/officeDocument/2006/relationships/tags" Target="../tags/tag147.xml"/><Relationship Id="rId7" Type="http://schemas.openxmlformats.org/officeDocument/2006/relationships/tags" Target="../tags/tag146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7" Type="http://schemas.openxmlformats.org/officeDocument/2006/relationships/notesSlide" Target="../notesSlides/notesSlide21.xml"/><Relationship Id="rId16" Type="http://schemas.openxmlformats.org/officeDocument/2006/relationships/slideLayout" Target="../slideLayouts/slideLayout5.xml"/><Relationship Id="rId15" Type="http://schemas.openxmlformats.org/officeDocument/2006/relationships/tags" Target="../tags/tag154.xml"/><Relationship Id="rId14" Type="http://schemas.openxmlformats.org/officeDocument/2006/relationships/tags" Target="../tags/tag153.xml"/><Relationship Id="rId13" Type="http://schemas.openxmlformats.org/officeDocument/2006/relationships/tags" Target="../tags/tag152.xml"/><Relationship Id="rId12" Type="http://schemas.openxmlformats.org/officeDocument/2006/relationships/tags" Target="../tags/tag151.xml"/><Relationship Id="rId11" Type="http://schemas.openxmlformats.org/officeDocument/2006/relationships/tags" Target="../tags/tag150.xml"/><Relationship Id="rId10" Type="http://schemas.openxmlformats.org/officeDocument/2006/relationships/tags" Target="../tags/tag149.xml"/><Relationship Id="rId1" Type="http://schemas.openxmlformats.org/officeDocument/2006/relationships/tags" Target="../tags/tag14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tags" Target="../tags/tag163.xml"/><Relationship Id="rId8" Type="http://schemas.openxmlformats.org/officeDocument/2006/relationships/tags" Target="../tags/tag162.xml"/><Relationship Id="rId7" Type="http://schemas.openxmlformats.org/officeDocument/2006/relationships/tags" Target="../tags/tag161.xml"/><Relationship Id="rId6" Type="http://schemas.openxmlformats.org/officeDocument/2006/relationships/tags" Target="../tags/tag160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2" Type="http://schemas.openxmlformats.org/officeDocument/2006/relationships/notesSlide" Target="../notesSlides/notesSlide23.xml"/><Relationship Id="rId11" Type="http://schemas.openxmlformats.org/officeDocument/2006/relationships/slideLayout" Target="../slideLayouts/slideLayout5.xml"/><Relationship Id="rId10" Type="http://schemas.openxmlformats.org/officeDocument/2006/relationships/tags" Target="../tags/tag164.xml"/><Relationship Id="rId1" Type="http://schemas.openxmlformats.org/officeDocument/2006/relationships/tags" Target="../tags/tag155.xml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tags" Target="../tags/tag173.xml"/><Relationship Id="rId8" Type="http://schemas.openxmlformats.org/officeDocument/2006/relationships/tags" Target="../tags/tag172.xml"/><Relationship Id="rId7" Type="http://schemas.openxmlformats.org/officeDocument/2006/relationships/tags" Target="../tags/tag171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4" Type="http://schemas.openxmlformats.org/officeDocument/2006/relationships/notesSlide" Target="../notesSlides/notesSlide24.xml"/><Relationship Id="rId13" Type="http://schemas.openxmlformats.org/officeDocument/2006/relationships/slideLayout" Target="../slideLayouts/slideLayout5.xml"/><Relationship Id="rId12" Type="http://schemas.openxmlformats.org/officeDocument/2006/relationships/tags" Target="../tags/tag176.xml"/><Relationship Id="rId11" Type="http://schemas.openxmlformats.org/officeDocument/2006/relationships/tags" Target="../tags/tag175.xml"/><Relationship Id="rId10" Type="http://schemas.openxmlformats.org/officeDocument/2006/relationships/tags" Target="../tags/tag174.xml"/><Relationship Id="rId1" Type="http://schemas.openxmlformats.org/officeDocument/2006/relationships/tags" Target="../tags/tag16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tags" Target="../tags/tag4.xml"/><Relationship Id="rId4" Type="http://schemas.openxmlformats.org/officeDocument/2006/relationships/image" Target="../media/image1.jpe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6" Type="http://schemas.openxmlformats.org/officeDocument/2006/relationships/notesSlide" Target="../notesSlides/notesSlide4.xml"/><Relationship Id="rId15" Type="http://schemas.openxmlformats.org/officeDocument/2006/relationships/slideLayout" Target="../slideLayouts/slideLayout5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1.xml"/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7" Type="http://schemas.openxmlformats.org/officeDocument/2006/relationships/notesSlide" Target="../notesSlides/notesSlide6.xml"/><Relationship Id="rId16" Type="http://schemas.openxmlformats.org/officeDocument/2006/relationships/slideLayout" Target="../slideLayouts/slideLayout5.xml"/><Relationship Id="rId15" Type="http://schemas.openxmlformats.org/officeDocument/2006/relationships/tags" Target="../tags/tag27.xml"/><Relationship Id="rId14" Type="http://schemas.openxmlformats.org/officeDocument/2006/relationships/tags" Target="../tags/tag26.xml"/><Relationship Id="rId13" Type="http://schemas.openxmlformats.org/officeDocument/2006/relationships/tags" Target="../tags/tag25.xml"/><Relationship Id="rId12" Type="http://schemas.openxmlformats.org/officeDocument/2006/relationships/tags" Target="../tags/tag24.xml"/><Relationship Id="rId11" Type="http://schemas.openxmlformats.org/officeDocument/2006/relationships/tags" Target="../tags/tag23.xml"/><Relationship Id="rId10" Type="http://schemas.openxmlformats.org/officeDocument/2006/relationships/tags" Target="../tags/tag22.xml"/><Relationship Id="rId1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4" Type="http://schemas.openxmlformats.org/officeDocument/2006/relationships/notesSlide" Target="../notesSlides/notesSlide8.xml"/><Relationship Id="rId13" Type="http://schemas.openxmlformats.org/officeDocument/2006/relationships/slideLayout" Target="../slideLayouts/slideLayout5.xml"/><Relationship Id="rId12" Type="http://schemas.openxmlformats.org/officeDocument/2006/relationships/tags" Target="../tags/tag3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tags" Target="../tags/tag28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image" Target="../media/image3.jpeg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7" Type="http://schemas.openxmlformats.org/officeDocument/2006/relationships/notesSlide" Target="../notesSlides/notesSlide9.xml"/><Relationship Id="rId26" Type="http://schemas.openxmlformats.org/officeDocument/2006/relationships/slideLayout" Target="../slideLayouts/slideLayout5.xml"/><Relationship Id="rId25" Type="http://schemas.openxmlformats.org/officeDocument/2006/relationships/tags" Target="../tags/tag63.xml"/><Relationship Id="rId24" Type="http://schemas.openxmlformats.org/officeDocument/2006/relationships/tags" Target="../tags/tag62.xml"/><Relationship Id="rId23" Type="http://schemas.openxmlformats.org/officeDocument/2006/relationships/tags" Target="../tags/tag61.xml"/><Relationship Id="rId22" Type="http://schemas.openxmlformats.org/officeDocument/2006/relationships/tags" Target="../tags/tag60.xml"/><Relationship Id="rId21" Type="http://schemas.openxmlformats.org/officeDocument/2006/relationships/tags" Target="../tags/tag59.xml"/><Relationship Id="rId20" Type="http://schemas.openxmlformats.org/officeDocument/2006/relationships/tags" Target="../tags/tag58.xml"/><Relationship Id="rId2" Type="http://schemas.openxmlformats.org/officeDocument/2006/relationships/tags" Target="../tags/tag41.xml"/><Relationship Id="rId19" Type="http://schemas.openxmlformats.org/officeDocument/2006/relationships/tags" Target="../tags/tag57.xml"/><Relationship Id="rId18" Type="http://schemas.openxmlformats.org/officeDocument/2006/relationships/tags" Target="../tags/tag56.xml"/><Relationship Id="rId17" Type="http://schemas.openxmlformats.org/officeDocument/2006/relationships/tags" Target="../tags/tag55.xml"/><Relationship Id="rId16" Type="http://schemas.openxmlformats.org/officeDocument/2006/relationships/tags" Target="../tags/tag54.xml"/><Relationship Id="rId15" Type="http://schemas.openxmlformats.org/officeDocument/2006/relationships/tags" Target="../tags/tag53.xml"/><Relationship Id="rId14" Type="http://schemas.openxmlformats.org/officeDocument/2006/relationships/tags" Target="../tags/tag52.xml"/><Relationship Id="rId13" Type="http://schemas.openxmlformats.org/officeDocument/2006/relationships/tags" Target="../tags/tag51.xml"/><Relationship Id="rId12" Type="http://schemas.openxmlformats.org/officeDocument/2006/relationships/tags" Target="../tags/tag50.xml"/><Relationship Id="rId11" Type="http://schemas.openxmlformats.org/officeDocument/2006/relationships/tags" Target="../tags/tag49.xml"/><Relationship Id="rId10" Type="http://schemas.openxmlformats.org/officeDocument/2006/relationships/tags" Target="../tags/tag48.xml"/><Relationship Id="rId1" Type="http://schemas.openxmlformats.org/officeDocument/2006/relationships/tags" Target="../tags/tag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6"/>
          <p:cNvSpPr/>
          <p:nvPr/>
        </p:nvSpPr>
        <p:spPr>
          <a:xfrm>
            <a:off x="1503680" y="2261760"/>
            <a:ext cx="9198556" cy="1200329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3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小微企业融资担保政策沙盘推演</a:t>
            </a:r>
            <a:endParaRPr lang="zh-CN" altLang="en-US" sz="4800" b="1" dirty="0"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5" name="文本框 7"/>
          <p:cNvSpPr/>
          <p:nvPr/>
        </p:nvSpPr>
        <p:spPr>
          <a:xfrm>
            <a:off x="1770185" y="4001637"/>
            <a:ext cx="8665546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kern="0" spc="300" dirty="0">
                <a:solidFill>
                  <a:schemeClr val="tx1">
                    <a:lumMod val="85000"/>
                    <a:lumOff val="15000"/>
                  </a:schemeClr>
                </a:solidFill>
                <a:uFill>
                  <a:solidFill>
                    <a:schemeClr val="tx1">
                      <a:lumMod val="85000"/>
                      <a:lumOff val="1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从现状洞察到沙盘推演与实战指南</a:t>
            </a:r>
            <a:endParaRPr lang="zh-CN" altLang="en-US" sz="2000" b="1" u="none" kern="0" spc="300" dirty="0">
              <a:solidFill>
                <a:schemeClr val="tx1">
                  <a:lumMod val="85000"/>
                  <a:lumOff val="15000"/>
                </a:schemeClr>
              </a:solidFill>
              <a:uFill>
                <a:solidFill>
                  <a:schemeClr val="tx1">
                    <a:lumMod val="85000"/>
                    <a:lumOff val="1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grpSp>
        <p:nvGrpSpPr>
          <p:cNvPr id="7" name="group"/>
          <p:cNvGrpSpPr/>
          <p:nvPr/>
        </p:nvGrpSpPr>
        <p:grpSpPr>
          <a:xfrm>
            <a:off x="135061" y="204994"/>
            <a:ext cx="380818" cy="381000"/>
            <a:chOff x="0" y="0"/>
            <a:chExt cx="380818" cy="381000"/>
          </a:xfrm>
        </p:grpSpPr>
        <p:sp>
          <p:nvSpPr>
            <p:cNvPr id="8" name="图形 38"/>
            <p:cNvSpPr/>
            <p:nvPr/>
          </p:nvSpPr>
          <p:spPr>
            <a:xfrm>
              <a:off x="0" y="0"/>
              <a:ext cx="380818" cy="381000"/>
            </a:xfrm>
            <a:custGeom>
              <a:avLst/>
              <a:gdLst/>
              <a:ahLst/>
              <a:cxnLst/>
              <a:rect l="l" t="t" r="r" b="b"/>
              <a:pathLst>
                <a:path w="380818" h="381000">
                  <a:moveTo>
                    <a:pt x="191076" y="0"/>
                  </a:moveTo>
                  <a:cubicBezTo>
                    <a:pt x="38676" y="0"/>
                    <a:pt x="481" y="38100"/>
                    <a:pt x="4" y="190500"/>
                  </a:cubicBezTo>
                  <a:cubicBezTo>
                    <a:pt x="-472" y="342900"/>
                    <a:pt x="37438" y="381000"/>
                    <a:pt x="189838" y="381000"/>
                  </a:cubicBezTo>
                  <a:cubicBezTo>
                    <a:pt x="342238" y="381000"/>
                    <a:pt x="380338" y="342900"/>
                    <a:pt x="380814" y="190976"/>
                  </a:cubicBezTo>
                  <a:cubicBezTo>
                    <a:pt x="381290" y="39053"/>
                    <a:pt x="343476" y="0"/>
                    <a:pt x="191076" y="0"/>
                  </a:cubicBezTo>
                  <a:close/>
                </a:path>
              </a:pathLst>
            </a:custGeom>
            <a:gradFill flip="y" rotWithShape="1">
              <a:gsLst>
                <a:gs pos="0">
                  <a:schemeClr val="accent1"/>
                </a:gs>
                <a:gs pos="46680">
                  <a:schemeClr val="accent1"/>
                </a:gs>
                <a:gs pos="100000">
                  <a:schemeClr val="accent2"/>
                </a:gs>
              </a:gsLst>
              <a:lin ang="2700000" scaled="0"/>
            </a:gradFill>
          </p:spPr>
          <p:txBody>
            <a:bodyPr vert="horz" wrap="square" lIns="91440" tIns="45720" rIns="91440" bIns="45720" rtlCol="0" anchor="ctr"/>
            <a:lstStyle/>
            <a:p>
              <a:pPr marL="0" indent="0" algn="l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9" name="任意多边形: 形状 26"/>
            <p:cNvSpPr/>
            <p:nvPr/>
          </p:nvSpPr>
          <p:spPr>
            <a:xfrm>
              <a:off x="172312" y="152316"/>
              <a:ext cx="132492" cy="132852"/>
            </a:xfrm>
            <a:custGeom>
              <a:avLst/>
              <a:gdLst/>
              <a:ahLst/>
              <a:cxnLst/>
              <a:rect l="l" t="t" r="r" b="b"/>
              <a:pathLst>
                <a:path w="132492" h="132852">
                  <a:moveTo>
                    <a:pt x="132493" y="66758"/>
                  </a:moveTo>
                  <a:cubicBezTo>
                    <a:pt x="132398" y="83522"/>
                    <a:pt x="125920" y="99620"/>
                    <a:pt x="114491" y="111812"/>
                  </a:cubicBezTo>
                  <a:cubicBezTo>
                    <a:pt x="103061" y="124004"/>
                    <a:pt x="87344" y="131528"/>
                    <a:pt x="70676" y="132671"/>
                  </a:cubicBezTo>
                  <a:cubicBezTo>
                    <a:pt x="53912" y="133910"/>
                    <a:pt x="37433" y="128766"/>
                    <a:pt x="24289" y="118289"/>
                  </a:cubicBezTo>
                  <a:cubicBezTo>
                    <a:pt x="11144" y="107811"/>
                    <a:pt x="2477" y="92762"/>
                    <a:pt x="0" y="76188"/>
                  </a:cubicBezTo>
                  <a:lnTo>
                    <a:pt x="59150" y="76188"/>
                  </a:lnTo>
                  <a:cubicBezTo>
                    <a:pt x="60769" y="76188"/>
                    <a:pt x="62484" y="75712"/>
                    <a:pt x="63913" y="74950"/>
                  </a:cubicBezTo>
                  <a:cubicBezTo>
                    <a:pt x="65342" y="74093"/>
                    <a:pt x="66580" y="72950"/>
                    <a:pt x="67342" y="71521"/>
                  </a:cubicBezTo>
                  <a:cubicBezTo>
                    <a:pt x="68199" y="70092"/>
                    <a:pt x="68675" y="68473"/>
                    <a:pt x="68675" y="66758"/>
                  </a:cubicBezTo>
                  <a:cubicBezTo>
                    <a:pt x="68675" y="65139"/>
                    <a:pt x="68294" y="63425"/>
                    <a:pt x="67437" y="61996"/>
                  </a:cubicBezTo>
                  <a:lnTo>
                    <a:pt x="36481" y="6846"/>
                  </a:lnTo>
                  <a:cubicBezTo>
                    <a:pt x="46672" y="1893"/>
                    <a:pt x="57912" y="-488"/>
                    <a:pt x="69247" y="83"/>
                  </a:cubicBezTo>
                  <a:cubicBezTo>
                    <a:pt x="80581" y="655"/>
                    <a:pt x="91535" y="4084"/>
                    <a:pt x="101155" y="10085"/>
                  </a:cubicBezTo>
                  <a:cubicBezTo>
                    <a:pt x="110776" y="16085"/>
                    <a:pt x="118681" y="24372"/>
                    <a:pt x="124206" y="34278"/>
                  </a:cubicBezTo>
                  <a:cubicBezTo>
                    <a:pt x="129635" y="44279"/>
                    <a:pt x="132493" y="55424"/>
                    <a:pt x="132493" y="66758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l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0" name="任意多边形: 形状 27"/>
            <p:cNvSpPr/>
            <p:nvPr/>
          </p:nvSpPr>
          <p:spPr>
            <a:xfrm>
              <a:off x="85730" y="85725"/>
              <a:ext cx="157746" cy="142875"/>
            </a:xfrm>
            <a:custGeom>
              <a:avLst/>
              <a:gdLst/>
              <a:ahLst/>
              <a:cxnLst/>
              <a:rect l="l" t="t" r="r" b="b"/>
              <a:pathLst>
                <a:path w="157746" h="142875">
                  <a:moveTo>
                    <a:pt x="148400" y="142875"/>
                  </a:moveTo>
                  <a:lnTo>
                    <a:pt x="9525" y="142875"/>
                  </a:lnTo>
                  <a:cubicBezTo>
                    <a:pt x="7906" y="142875"/>
                    <a:pt x="6191" y="142399"/>
                    <a:pt x="4763" y="141637"/>
                  </a:cubicBezTo>
                  <a:cubicBezTo>
                    <a:pt x="3334" y="140780"/>
                    <a:pt x="2096" y="139637"/>
                    <a:pt x="1333" y="138208"/>
                  </a:cubicBezTo>
                  <a:cubicBezTo>
                    <a:pt x="476" y="136684"/>
                    <a:pt x="0" y="135065"/>
                    <a:pt x="0" y="133445"/>
                  </a:cubicBezTo>
                  <a:cubicBezTo>
                    <a:pt x="0" y="131826"/>
                    <a:pt x="381" y="130112"/>
                    <a:pt x="1238" y="128683"/>
                  </a:cubicBezTo>
                  <a:lnTo>
                    <a:pt x="70676" y="4858"/>
                  </a:lnTo>
                  <a:cubicBezTo>
                    <a:pt x="71533" y="3429"/>
                    <a:pt x="72676" y="2191"/>
                    <a:pt x="74200" y="1333"/>
                  </a:cubicBezTo>
                  <a:cubicBezTo>
                    <a:pt x="75628" y="476"/>
                    <a:pt x="77248" y="0"/>
                    <a:pt x="78962" y="0"/>
                  </a:cubicBezTo>
                  <a:cubicBezTo>
                    <a:pt x="80677" y="0"/>
                    <a:pt x="82296" y="476"/>
                    <a:pt x="83725" y="1333"/>
                  </a:cubicBezTo>
                  <a:cubicBezTo>
                    <a:pt x="85153" y="2191"/>
                    <a:pt x="86392" y="3429"/>
                    <a:pt x="87249" y="4858"/>
                  </a:cubicBezTo>
                  <a:lnTo>
                    <a:pt x="125349" y="73152"/>
                  </a:lnTo>
                  <a:lnTo>
                    <a:pt x="156305" y="128302"/>
                  </a:lnTo>
                  <a:cubicBezTo>
                    <a:pt x="157163" y="129731"/>
                    <a:pt x="157734" y="131350"/>
                    <a:pt x="157734" y="133064"/>
                  </a:cubicBezTo>
                  <a:cubicBezTo>
                    <a:pt x="157829" y="134779"/>
                    <a:pt x="157353" y="136398"/>
                    <a:pt x="156591" y="137922"/>
                  </a:cubicBezTo>
                  <a:cubicBezTo>
                    <a:pt x="155829" y="139446"/>
                    <a:pt x="154591" y="140684"/>
                    <a:pt x="153162" y="141542"/>
                  </a:cubicBezTo>
                  <a:cubicBezTo>
                    <a:pt x="151733" y="142304"/>
                    <a:pt x="150114" y="142780"/>
                    <a:pt x="148400" y="142875"/>
                  </a:cubicBezTo>
                  <a:close/>
                </a:path>
              </a:pathLst>
            </a:custGeom>
            <a:solidFill>
              <a:schemeClr val="bg1">
                <a:alpha val="80000"/>
              </a:schemeClr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l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</p:grpSp>
      <p:sp>
        <p:nvSpPr>
          <p:cNvPr id="45" name="文本框 44"/>
          <p:cNvSpPr txBox="1"/>
          <p:nvPr/>
        </p:nvSpPr>
        <p:spPr>
          <a:xfrm>
            <a:off x="440055" y="205105"/>
            <a:ext cx="3068320" cy="311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 anchor="t">
            <a:noAutofit/>
          </a:bodyPr>
          <a:p>
            <a:pPr algn="l"/>
            <a:r>
              <a:rPr lang="zh-CN" altLang="en-US" sz="2000" b="1">
                <a:solidFill>
                  <a:srgbClr val="0070C0"/>
                </a:solidFill>
                <a:latin typeface="+mj-ea"/>
                <a:ea typeface="+mj-ea"/>
                <a:cs typeface="Arial" panose="020B0604020202020204" pitchFamily="34" charset="0"/>
                <a:sym typeface="+mn-ea"/>
              </a:rPr>
              <a:t>新业态就业创业专项工程</a:t>
            </a:r>
            <a:endParaRPr lang="zh-CN" altLang="en-US" sz="2000" b="1">
              <a:solidFill>
                <a:srgbClr val="0070C0"/>
              </a:solidFill>
              <a:latin typeface="+mj-ea"/>
              <a:ea typeface="+mj-ea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4"/>
          <p:cNvSpPr/>
          <p:nvPr/>
        </p:nvSpPr>
        <p:spPr>
          <a:xfrm>
            <a:off x="3212851" y="1118073"/>
            <a:ext cx="6190886" cy="377026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3900" u="none" dirty="0">
                <a:ln w="9525">
                  <a:gradFill flip="y" rotWithShape="0">
                    <a:gsLst>
                      <a:gs pos="0">
                        <a:schemeClr val="accent2"/>
                      </a:gs>
                      <a:gs pos="82000">
                        <a:schemeClr val="accent1">
                          <a:alpha val="0"/>
                        </a:schemeClr>
                      </a:gs>
                    </a:gsLst>
                    <a:lin ang="5400000" scaled="0"/>
                  </a:gradFill>
                </a:ln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03</a:t>
            </a:r>
            <a:endParaRPr lang="zh-CN" sz="239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TextBox 16"/>
          <p:cNvSpPr/>
          <p:nvPr/>
        </p:nvSpPr>
        <p:spPr>
          <a:xfrm>
            <a:off x="1691640" y="3454810"/>
            <a:ext cx="8838864" cy="1015663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创新融资担保模式解析</a:t>
            </a:r>
            <a:endParaRPr lang="zh-CN" altLang="en-US" sz="4800" b="1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4" name="直接连接符 5"/>
          <p:cNvSpPr/>
          <p:nvPr/>
        </p:nvSpPr>
        <p:spPr>
          <a:xfrm rot="10800000">
            <a:off x="5939662" y="5210250"/>
            <a:ext cx="342821" cy="0"/>
          </a:xfrm>
          <a:prstGeom prst="line">
            <a:avLst/>
          </a:prstGeom>
          <a:noFill/>
          <a:ln w="76200" cap="flat">
            <a:gradFill flip="y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</a:gradFill>
            <a:prstDash val="solid"/>
          </a:ln>
        </p:spPr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信用赋能型模式探秘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TextBox 2"/>
          <p:cNvSpPr/>
          <p:nvPr/>
        </p:nvSpPr>
        <p:spPr>
          <a:xfrm>
            <a:off x="3560913" y="1922929"/>
            <a:ext cx="7804501" cy="557845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>
                    <a:alpha val="100000"/>
                  </a:schemeClr>
                </a:solidFill>
                <a:uFill>
                  <a:solidFill>
                    <a:schemeClr val="accent1">
                      <a:alpha val="100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运行机制详解</a:t>
            </a:r>
            <a:endParaRPr lang="zh-CN" altLang="en-US" sz="2000" b="1" u="none" dirty="0">
              <a:solidFill>
                <a:schemeClr val="accent1">
                  <a:alpha val="100000"/>
                </a:schemeClr>
              </a:solidFill>
              <a:uFill>
                <a:solidFill>
                  <a:schemeClr val="accent1">
                    <a:alpha val="100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4" name="Connector 3"/>
          <p:cNvSpPr/>
          <p:nvPr/>
        </p:nvSpPr>
        <p:spPr>
          <a:xfrm rot="10800000">
            <a:off x="740054" y="5719713"/>
            <a:ext cx="8226146" cy="0"/>
          </a:xfrm>
          <a:prstGeom prst="line">
            <a:avLst/>
          </a:prstGeom>
          <a:noFill/>
          <a:ln w="14288" cap="flat">
            <a:solidFill>
              <a:schemeClr val="accent1"/>
            </a:solidFill>
            <a:prstDash val="dash"/>
          </a:ln>
        </p:spPr>
      </p:sp>
      <p:sp>
        <p:nvSpPr>
          <p:cNvPr id="5" name="TextBox 4"/>
          <p:cNvSpPr/>
          <p:nvPr/>
        </p:nvSpPr>
        <p:spPr>
          <a:xfrm>
            <a:off x="3560913" y="2435072"/>
            <a:ext cx="7804501" cy="869790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just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企业提交纳税数据至税务系统，税务系统生成信用评级（A - D级），金融机构发起查询请求，银税平台返回可贷额度/利率，金融机构5工作日内放款。整个流程高效便捷，以信用为桥梁。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TextBox 5"/>
          <p:cNvSpPr/>
          <p:nvPr/>
        </p:nvSpPr>
        <p:spPr>
          <a:xfrm>
            <a:off x="726273" y="4140196"/>
            <a:ext cx="7806355" cy="557845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2"/>
                </a:solidFill>
                <a:uFill>
                  <a:solidFill>
                    <a:schemeClr val="accent2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实施成效显著</a:t>
            </a:r>
            <a:endParaRPr lang="zh-CN" altLang="en-US" sz="2000" b="1" u="none" dirty="0">
              <a:solidFill>
                <a:schemeClr val="accent2"/>
              </a:solidFill>
              <a:uFill>
                <a:solidFill>
                  <a:schemeClr val="accent2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7" name="TextBox 6"/>
          <p:cNvSpPr/>
          <p:nvPr/>
        </p:nvSpPr>
        <p:spPr>
          <a:xfrm>
            <a:off x="726273" y="4666121"/>
            <a:ext cx="7806355" cy="869790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just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2024年放款3832.24万元，惠及63户小微企业。民族手工业获贷率提升35%，纳木措地毯企业借此获得发展资金，扩大生产规模。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Connector 7"/>
          <p:cNvSpPr/>
          <p:nvPr/>
        </p:nvSpPr>
        <p:spPr>
          <a:xfrm rot="10800000">
            <a:off x="3574694" y="3884762"/>
            <a:ext cx="7906106" cy="0"/>
          </a:xfrm>
          <a:prstGeom prst="line">
            <a:avLst/>
          </a:prstGeom>
          <a:noFill/>
          <a:ln w="14288" cap="flat">
            <a:solidFill>
              <a:schemeClr val="accent1"/>
            </a:solidFill>
            <a:prstDash val="dash"/>
          </a:ln>
        </p:spPr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跨区域协作模式亮点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pic>
        <p:nvPicPr>
          <p:cNvPr id="3" name="img-jpg" descr="https://img-qn.51miz.com/preview/element/00/00/00/00/V-C68246DC.jpg?imageView2/0/w/1920/h/1080"/>
          <p:cNvPicPr>
            <a:picLocks noChangeAspect="1"/>
          </p:cNvPicPr>
          <p:nvPr/>
        </p:nvPicPr>
        <p:blipFill>
          <a:blip r:embed="rId1">
            <a:alphaModFix amt="100000"/>
          </a:blip>
          <a:srcRect l="11111" r="11111"/>
          <a:stretch>
            <a:fillRect/>
          </a:stretch>
        </p:blipFill>
        <p:spPr>
          <a:xfrm>
            <a:off x="7491668" y="1285107"/>
            <a:ext cx="3831266" cy="4925914"/>
          </a:xfrm>
          <a:custGeom>
            <a:avLst/>
            <a:gdLst/>
            <a:ahLst/>
            <a:cxnLst/>
            <a:rect l="l" t="t" r="r" b="b"/>
            <a:pathLst>
              <a:path w="6297827" h="6858000">
                <a:moveTo>
                  <a:pt x="0" y="0"/>
                </a:moveTo>
                <a:lnTo>
                  <a:pt x="6297827" y="0"/>
                </a:lnTo>
                <a:lnTo>
                  <a:pt x="629782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" name="矩形 8"/>
          <p:cNvSpPr/>
          <p:nvPr>
            <p:custDataLst>
              <p:tags r:id="rId2"/>
            </p:custDataLst>
          </p:nvPr>
        </p:nvSpPr>
        <p:spPr>
          <a:xfrm>
            <a:off x="772826" y="1423971"/>
            <a:ext cx="7091165" cy="2102155"/>
          </a:xfrm>
          <a:prstGeom prst="rect">
            <a:avLst/>
          </a:prstGeom>
          <a:solidFill>
            <a:schemeClr val="accent1">
              <a:alpha val="5000"/>
            </a:schemeClr>
          </a:solidFill>
          <a:effectLst>
            <a:outerShdw blurRad="76200" dist="228600" dir="16200000" algn="bl" rotWithShape="0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矩形 9"/>
          <p:cNvSpPr/>
          <p:nvPr>
            <p:custDataLst>
              <p:tags r:id="rId3"/>
            </p:custDataLst>
          </p:nvPr>
        </p:nvSpPr>
        <p:spPr>
          <a:xfrm flipV="1">
            <a:off x="737781" y="1370148"/>
            <a:ext cx="80765" cy="2209800"/>
          </a:xfrm>
          <a:prstGeom prst="rect">
            <a:avLst/>
          </a:prstGeom>
          <a:solidFill>
            <a:schemeClr val="accent1">
              <a:lumMod val="100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矩形 10"/>
          <p:cNvSpPr/>
          <p:nvPr>
            <p:custDataLst>
              <p:tags r:id="rId4"/>
            </p:custDataLst>
          </p:nvPr>
        </p:nvSpPr>
        <p:spPr>
          <a:xfrm>
            <a:off x="772826" y="3962023"/>
            <a:ext cx="7091165" cy="2102155"/>
          </a:xfrm>
          <a:prstGeom prst="rect">
            <a:avLst/>
          </a:prstGeom>
          <a:solidFill>
            <a:schemeClr val="accent1">
              <a:alpha val="5000"/>
            </a:schemeClr>
          </a:solidFill>
          <a:effectLst>
            <a:outerShdw blurRad="76200" dist="228600" dir="16200000" algn="bl" rotWithShape="0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7" name="矩形 11"/>
          <p:cNvSpPr/>
          <p:nvPr>
            <p:custDataLst>
              <p:tags r:id="rId5"/>
            </p:custDataLst>
          </p:nvPr>
        </p:nvSpPr>
        <p:spPr>
          <a:xfrm flipV="1">
            <a:off x="737781" y="3908200"/>
            <a:ext cx="80765" cy="2209800"/>
          </a:xfrm>
          <a:prstGeom prst="rect">
            <a:avLst/>
          </a:prstGeom>
          <a:solidFill>
            <a:schemeClr val="accent2">
              <a:lumMod val="100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8" name="文本框 12"/>
          <p:cNvSpPr/>
          <p:nvPr>
            <p:custDataLst>
              <p:tags r:id="rId6"/>
            </p:custDataLst>
          </p:nvPr>
        </p:nvSpPr>
        <p:spPr>
          <a:xfrm>
            <a:off x="1173347" y="2317788"/>
            <a:ext cx="5867658" cy="88447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1800" u="none" kern="0" spc="100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“担保飞地”机制，昌都企业在重庆设立子公司获“融智 + 融资”服务。重庆再担保开放电子保函系统，昌都出函效率提升99%，打破地域限制。</a:t>
            </a:r>
            <a:endParaRPr lang="zh-CN" altLang="en-US" sz="1800" u="none" kern="0" spc="100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文本框 13"/>
          <p:cNvSpPr/>
          <p:nvPr>
            <p:custDataLst>
              <p:tags r:id="rId7"/>
            </p:custDataLst>
          </p:nvPr>
        </p:nvSpPr>
        <p:spPr>
          <a:xfrm>
            <a:off x="1704620" y="1788294"/>
            <a:ext cx="5731508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核心创新点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0" name="矩形: 圆角 89"/>
          <p:cNvSpPr/>
          <p:nvPr>
            <p:custDataLst>
              <p:tags r:id="rId8"/>
            </p:custDataLst>
          </p:nvPr>
        </p:nvSpPr>
        <p:spPr>
          <a:xfrm>
            <a:off x="1276215" y="1778117"/>
            <a:ext cx="372865" cy="372865"/>
          </a:xfrm>
          <a:prstGeom prst="roundRect">
            <a:avLst>
              <a:gd name="adj" fmla="val 16667"/>
            </a:avLst>
          </a:prstGeom>
          <a:solidFill>
            <a:schemeClr val="accent1">
              <a:lumMod val="100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05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01</a:t>
            </a:r>
            <a:endParaRPr lang="zh-CN" altLang="en-US" sz="1050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1" name="文本框 15"/>
          <p:cNvSpPr/>
          <p:nvPr>
            <p:custDataLst>
              <p:tags r:id="rId9"/>
            </p:custDataLst>
          </p:nvPr>
        </p:nvSpPr>
        <p:spPr>
          <a:xfrm>
            <a:off x="1173347" y="4840008"/>
            <a:ext cx="5867658" cy="88447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1800" u="none" kern="0" spc="100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2025Q1昌都担保业务量同比增1368%，澜沧缘公司外贸额达1000万元，占上年总量1/5，有力推动企业发展。</a:t>
            </a:r>
            <a:endParaRPr lang="zh-CN" altLang="en-US" sz="1800" u="none" kern="0" spc="100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文本框 16"/>
          <p:cNvSpPr/>
          <p:nvPr>
            <p:custDataLst>
              <p:tags r:id="rId10"/>
            </p:custDataLst>
          </p:nvPr>
        </p:nvSpPr>
        <p:spPr>
          <a:xfrm>
            <a:off x="1704620" y="4310514"/>
            <a:ext cx="5731508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2"/>
                </a:solidFill>
                <a:uFill>
                  <a:solidFill>
                    <a:schemeClr val="accent2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关键数据呈现</a:t>
            </a:r>
            <a:endParaRPr lang="zh-CN" altLang="en-US" sz="2000" b="1" u="none" dirty="0">
              <a:solidFill>
                <a:schemeClr val="accent2"/>
              </a:solidFill>
              <a:uFill>
                <a:solidFill>
                  <a:schemeClr val="accent2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3" name="矩形: 圆角 92"/>
          <p:cNvSpPr/>
          <p:nvPr>
            <p:custDataLst>
              <p:tags r:id="rId11"/>
            </p:custDataLst>
          </p:nvPr>
        </p:nvSpPr>
        <p:spPr>
          <a:xfrm>
            <a:off x="1276215" y="4300337"/>
            <a:ext cx="372865" cy="372865"/>
          </a:xfrm>
          <a:prstGeom prst="roundRect">
            <a:avLst>
              <a:gd name="adj" fmla="val 16667"/>
            </a:avLst>
          </a:prstGeom>
          <a:solidFill>
            <a:schemeClr val="accent2">
              <a:lumMod val="100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05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02</a:t>
            </a:r>
            <a:endParaRPr lang="zh-CN" altLang="en-US" sz="1050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科技融合型模式突破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矩形: 圆角 8"/>
          <p:cNvSpPr/>
          <p:nvPr/>
        </p:nvSpPr>
        <p:spPr>
          <a:xfrm flipH="1">
            <a:off x="6207125" y="2494280"/>
            <a:ext cx="5179060" cy="3274695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chemeClr val="accent1">
              <a:alpha val="5000"/>
            </a:schemeClr>
          </a:solidFill>
        </p:spPr>
        <p:txBody>
          <a:bodyPr vert="horz" wrap="square" lIns="64008" tIns="32004" rIns="64008" bIns="32004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26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C</a:t>
            </a:r>
            <a:endParaRPr lang="zh-CN" altLang="en-US" sz="1260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矩形: 圆角 5"/>
          <p:cNvSpPr/>
          <p:nvPr/>
        </p:nvSpPr>
        <p:spPr>
          <a:xfrm>
            <a:off x="857885" y="1976120"/>
            <a:ext cx="5179060" cy="3274695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chemeClr val="accent1">
              <a:alpha val="5000"/>
            </a:schemeClr>
          </a:solidFill>
        </p:spPr>
        <p:txBody>
          <a:bodyPr vert="horz" wrap="square" lIns="64008" tIns="32004" rIns="64008" bIns="32004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矩形: 圆角 10"/>
          <p:cNvSpPr/>
          <p:nvPr/>
        </p:nvSpPr>
        <p:spPr>
          <a:xfrm>
            <a:off x="4928564" y="1663700"/>
            <a:ext cx="720604" cy="720604"/>
          </a:xfrm>
          <a:prstGeom prst="ellipse">
            <a:avLst/>
          </a:prstGeom>
          <a:solidFill>
            <a:srgbClr val="D9DFE9"/>
          </a:solidFill>
          <a:effectLst>
            <a:outerShdw blurRad="38100" dist="97790" dir="2700000" algn="bl" rotWithShape="0">
              <a:srgbClr val="96A7C6">
                <a:alpha val="40000"/>
              </a:srgbClr>
            </a:outerShdw>
          </a:effectLst>
        </p:spPr>
        <p:txBody>
          <a:bodyPr vert="horz" wrap="square" lIns="64008" tIns="32004" rIns="64008" bIns="32004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矩形: 圆角 11"/>
          <p:cNvSpPr/>
          <p:nvPr/>
        </p:nvSpPr>
        <p:spPr>
          <a:xfrm>
            <a:off x="4928564" y="1663700"/>
            <a:ext cx="720604" cy="720604"/>
          </a:xfrm>
          <a:prstGeom prst="ellipse">
            <a:avLst/>
          </a:prstGeom>
          <a:solidFill>
            <a:schemeClr val="accent1"/>
          </a:solidFill>
          <a:effectLst>
            <a:outerShdw blurRad="38100" dist="97790" dir="16200000" algn="bl" rotWithShape="0">
              <a:srgbClr val="000000">
                <a:alpha val="40000"/>
              </a:srgbClr>
            </a:outerShdw>
          </a:effectLst>
        </p:spPr>
        <p:txBody>
          <a:bodyPr vert="horz" wrap="square" lIns="64008" tIns="32004" rIns="64008" bIns="32004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grpSp>
        <p:nvGrpSpPr>
          <p:cNvPr id="7" name="group"/>
          <p:cNvGrpSpPr/>
          <p:nvPr/>
        </p:nvGrpSpPr>
        <p:grpSpPr>
          <a:xfrm>
            <a:off x="10356989" y="2182195"/>
            <a:ext cx="720604" cy="720604"/>
            <a:chOff x="0" y="0"/>
            <a:chExt cx="720604" cy="720604"/>
          </a:xfrm>
        </p:grpSpPr>
        <p:sp>
          <p:nvSpPr>
            <p:cNvPr id="8" name="矩形: 圆角 10"/>
            <p:cNvSpPr/>
            <p:nvPr/>
          </p:nvSpPr>
          <p:spPr>
            <a:xfrm>
              <a:off x="0" y="0"/>
              <a:ext cx="720604" cy="720604"/>
            </a:xfrm>
            <a:prstGeom prst="ellipse">
              <a:avLst/>
            </a:prstGeom>
            <a:solidFill>
              <a:srgbClr val="D9DFE9"/>
            </a:solidFill>
            <a:effectLst>
              <a:outerShdw blurRad="38100" dist="97790" dir="2700000" algn="bl" rotWithShape="0">
                <a:srgbClr val="96A7C6">
                  <a:alpha val="40000"/>
                </a:srgbClr>
              </a:outerShdw>
            </a:effectLst>
          </p:spPr>
          <p:txBody>
            <a:bodyPr vert="horz" wrap="square" lIns="64008" tIns="32004" rIns="64008" bIns="32004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9" name="矩形: 圆角 11"/>
            <p:cNvSpPr/>
            <p:nvPr/>
          </p:nvSpPr>
          <p:spPr>
            <a:xfrm>
              <a:off x="0" y="0"/>
              <a:ext cx="720604" cy="720604"/>
            </a:xfrm>
            <a:prstGeom prst="ellipse">
              <a:avLst/>
            </a:prstGeom>
            <a:solidFill>
              <a:schemeClr val="accent1"/>
            </a:solidFill>
            <a:effectLst>
              <a:outerShdw blurRad="38100" dist="97790" dir="16200000" algn="bl" rotWithShape="0">
                <a:srgbClr val="000000">
                  <a:alpha val="40000"/>
                </a:srgbClr>
              </a:outerShdw>
            </a:effectLst>
          </p:spPr>
          <p:txBody>
            <a:bodyPr vert="horz" wrap="square" lIns="64008" tIns="32004" rIns="64008" bIns="32004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</p:grpSp>
      <p:sp>
        <p:nvSpPr>
          <p:cNvPr id="11" name="文本框 17"/>
          <p:cNvSpPr/>
          <p:nvPr/>
        </p:nvSpPr>
        <p:spPr>
          <a:xfrm>
            <a:off x="1227437" y="2483826"/>
            <a:ext cx="4252304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日喀则“活体抵押”创举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矩形 18"/>
          <p:cNvSpPr/>
          <p:nvPr/>
        </p:nvSpPr>
        <p:spPr>
          <a:xfrm>
            <a:off x="1227436" y="3003208"/>
            <a:ext cx="4252305" cy="63305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3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采用智能耳标 + 电子围栏 + 生物资产监管平台技术组合，利率4.35%，低于同业2个百分点。单户最高授信500万元，覆盖岗巴羊等特色畜种，为牧区企业融资提供新途径。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文本框 19"/>
          <p:cNvSpPr/>
          <p:nvPr/>
        </p:nvSpPr>
        <p:spPr>
          <a:xfrm>
            <a:off x="6758095" y="2988914"/>
            <a:ext cx="4252304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知识产权质押实践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4" name="矩形 20"/>
          <p:cNvSpPr/>
          <p:nvPr/>
        </p:nvSpPr>
        <p:spPr>
          <a:xfrm>
            <a:off x="6758094" y="3508296"/>
            <a:ext cx="4252305" cy="63305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3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兴业银行拉萨分行为科技企业审批1000万元质押贷款。通过专利价值系数 = 技术先进性×市场转化率的评估机制，让无形资产发挥融资价值。同时，活体抵押需防范动物疫情风险，建议建立风险准备金计提比例≥15%。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img-icon"/>
          <p:cNvSpPr/>
          <p:nvPr/>
        </p:nvSpPr>
        <p:spPr>
          <a:xfrm>
            <a:off x="5176551" y="1831193"/>
            <a:ext cx="284140" cy="365964"/>
          </a:xfrm>
          <a:custGeom>
            <a:avLst/>
            <a:gdLst/>
            <a:ahLst/>
            <a:cxnLst/>
            <a:rect l="l" t="t" r="r" b="b"/>
            <a:pathLst>
              <a:path w="469260" h="604393">
                <a:moveTo>
                  <a:pt x="177197" y="528465"/>
                </a:moveTo>
                <a:lnTo>
                  <a:pt x="214087" y="528465"/>
                </a:lnTo>
                <a:cubicBezTo>
                  <a:pt x="216924" y="528465"/>
                  <a:pt x="219246" y="530786"/>
                  <a:pt x="219246" y="533623"/>
                </a:cubicBezTo>
                <a:lnTo>
                  <a:pt x="219246" y="558379"/>
                </a:lnTo>
                <a:cubicBezTo>
                  <a:pt x="219246" y="561215"/>
                  <a:pt x="216924" y="563536"/>
                  <a:pt x="214087" y="563536"/>
                </a:cubicBezTo>
                <a:lnTo>
                  <a:pt x="177197" y="563536"/>
                </a:lnTo>
                <a:cubicBezTo>
                  <a:pt x="174360" y="563536"/>
                  <a:pt x="172038" y="561215"/>
                  <a:pt x="172038" y="558379"/>
                </a:cubicBezTo>
                <a:lnTo>
                  <a:pt x="172038" y="533623"/>
                </a:lnTo>
                <a:cubicBezTo>
                  <a:pt x="172038" y="530786"/>
                  <a:pt x="174360" y="528465"/>
                  <a:pt x="177197" y="528465"/>
                </a:cubicBezTo>
                <a:close/>
                <a:moveTo>
                  <a:pt x="177199" y="511221"/>
                </a:moveTo>
                <a:cubicBezTo>
                  <a:pt x="164809" y="511221"/>
                  <a:pt x="154871" y="521273"/>
                  <a:pt x="154871" y="533644"/>
                </a:cubicBezTo>
                <a:lnTo>
                  <a:pt x="154871" y="558387"/>
                </a:lnTo>
                <a:cubicBezTo>
                  <a:pt x="154871" y="570758"/>
                  <a:pt x="164809" y="580681"/>
                  <a:pt x="177199" y="580681"/>
                </a:cubicBezTo>
                <a:lnTo>
                  <a:pt x="214110" y="580681"/>
                </a:lnTo>
                <a:cubicBezTo>
                  <a:pt x="226499" y="580681"/>
                  <a:pt x="236566" y="570758"/>
                  <a:pt x="236566" y="558387"/>
                </a:cubicBezTo>
                <a:lnTo>
                  <a:pt x="236566" y="533644"/>
                </a:lnTo>
                <a:cubicBezTo>
                  <a:pt x="236566" y="521273"/>
                  <a:pt x="226499" y="511221"/>
                  <a:pt x="214110" y="511221"/>
                </a:cubicBezTo>
                <a:close/>
                <a:moveTo>
                  <a:pt x="119401" y="328976"/>
                </a:moveTo>
                <a:lnTo>
                  <a:pt x="219526" y="328976"/>
                </a:lnTo>
                <a:cubicBezTo>
                  <a:pt x="226107" y="328976"/>
                  <a:pt x="231526" y="334265"/>
                  <a:pt x="231526" y="340972"/>
                </a:cubicBezTo>
                <a:cubicBezTo>
                  <a:pt x="231526" y="347680"/>
                  <a:pt x="226107" y="352968"/>
                  <a:pt x="219526" y="352968"/>
                </a:cubicBezTo>
                <a:lnTo>
                  <a:pt x="119401" y="352968"/>
                </a:lnTo>
                <a:cubicBezTo>
                  <a:pt x="112691" y="352968"/>
                  <a:pt x="107401" y="347680"/>
                  <a:pt x="107401" y="340972"/>
                </a:cubicBezTo>
                <a:cubicBezTo>
                  <a:pt x="107401" y="334265"/>
                  <a:pt x="112691" y="328976"/>
                  <a:pt x="119401" y="328976"/>
                </a:cubicBezTo>
                <a:close/>
                <a:moveTo>
                  <a:pt x="146358" y="285719"/>
                </a:moveTo>
                <a:lnTo>
                  <a:pt x="219525" y="285719"/>
                </a:lnTo>
                <a:cubicBezTo>
                  <a:pt x="226106" y="285719"/>
                  <a:pt x="231526" y="290992"/>
                  <a:pt x="231526" y="297680"/>
                </a:cubicBezTo>
                <a:cubicBezTo>
                  <a:pt x="231526" y="304368"/>
                  <a:pt x="226106" y="309641"/>
                  <a:pt x="219525" y="309641"/>
                </a:cubicBezTo>
                <a:lnTo>
                  <a:pt x="146358" y="309641"/>
                </a:lnTo>
                <a:cubicBezTo>
                  <a:pt x="139777" y="309641"/>
                  <a:pt x="134357" y="304368"/>
                  <a:pt x="134357" y="297680"/>
                </a:cubicBezTo>
                <a:cubicBezTo>
                  <a:pt x="134357" y="290992"/>
                  <a:pt x="139777" y="285719"/>
                  <a:pt x="146358" y="285719"/>
                </a:cubicBezTo>
                <a:close/>
                <a:moveTo>
                  <a:pt x="176778" y="242392"/>
                </a:moveTo>
                <a:lnTo>
                  <a:pt x="219517" y="242392"/>
                </a:lnTo>
                <a:cubicBezTo>
                  <a:pt x="226102" y="242392"/>
                  <a:pt x="231525" y="247680"/>
                  <a:pt x="231525" y="254388"/>
                </a:cubicBezTo>
                <a:cubicBezTo>
                  <a:pt x="231525" y="260966"/>
                  <a:pt x="226102" y="266384"/>
                  <a:pt x="219517" y="266384"/>
                </a:cubicBezTo>
                <a:lnTo>
                  <a:pt x="176778" y="266384"/>
                </a:lnTo>
                <a:cubicBezTo>
                  <a:pt x="170193" y="266384"/>
                  <a:pt x="164770" y="260966"/>
                  <a:pt x="164770" y="254388"/>
                </a:cubicBezTo>
                <a:cubicBezTo>
                  <a:pt x="164770" y="247680"/>
                  <a:pt x="170193" y="242392"/>
                  <a:pt x="176778" y="242392"/>
                </a:cubicBezTo>
                <a:close/>
                <a:moveTo>
                  <a:pt x="168423" y="27449"/>
                </a:moveTo>
                <a:cubicBezTo>
                  <a:pt x="163647" y="27449"/>
                  <a:pt x="159776" y="31315"/>
                  <a:pt x="159776" y="36083"/>
                </a:cubicBezTo>
                <a:cubicBezTo>
                  <a:pt x="159776" y="40851"/>
                  <a:pt x="163647" y="44717"/>
                  <a:pt x="168423" y="44717"/>
                </a:cubicBezTo>
                <a:lnTo>
                  <a:pt x="223015" y="44717"/>
                </a:lnTo>
                <a:cubicBezTo>
                  <a:pt x="227790" y="44717"/>
                  <a:pt x="231662" y="40851"/>
                  <a:pt x="231662" y="36083"/>
                </a:cubicBezTo>
                <a:cubicBezTo>
                  <a:pt x="231662" y="31315"/>
                  <a:pt x="227790" y="27449"/>
                  <a:pt x="223015" y="27449"/>
                </a:cubicBezTo>
                <a:close/>
                <a:moveTo>
                  <a:pt x="34330" y="0"/>
                </a:moveTo>
                <a:lnTo>
                  <a:pt x="356978" y="0"/>
                </a:lnTo>
                <a:cubicBezTo>
                  <a:pt x="375950" y="0"/>
                  <a:pt x="391437" y="15464"/>
                  <a:pt x="391437" y="34408"/>
                </a:cubicBezTo>
                <a:lnTo>
                  <a:pt x="391437" y="209798"/>
                </a:lnTo>
                <a:cubicBezTo>
                  <a:pt x="391437" y="210571"/>
                  <a:pt x="391308" y="211473"/>
                  <a:pt x="391308" y="212246"/>
                </a:cubicBezTo>
                <a:lnTo>
                  <a:pt x="451579" y="212246"/>
                </a:lnTo>
                <a:cubicBezTo>
                  <a:pt x="453773" y="212246"/>
                  <a:pt x="456612" y="212504"/>
                  <a:pt x="457387" y="214695"/>
                </a:cubicBezTo>
                <a:cubicBezTo>
                  <a:pt x="458161" y="217143"/>
                  <a:pt x="455580" y="219463"/>
                  <a:pt x="454805" y="220107"/>
                </a:cubicBezTo>
                <a:lnTo>
                  <a:pt x="369110" y="283510"/>
                </a:lnTo>
                <a:cubicBezTo>
                  <a:pt x="368465" y="284155"/>
                  <a:pt x="367432" y="284155"/>
                  <a:pt x="366916" y="284155"/>
                </a:cubicBezTo>
                <a:cubicBezTo>
                  <a:pt x="366271" y="284155"/>
                  <a:pt x="365238" y="284155"/>
                  <a:pt x="364464" y="283510"/>
                </a:cubicBezTo>
                <a:lnTo>
                  <a:pt x="277091" y="218561"/>
                </a:lnTo>
                <a:cubicBezTo>
                  <a:pt x="276445" y="218174"/>
                  <a:pt x="274509" y="216628"/>
                  <a:pt x="275026" y="214566"/>
                </a:cubicBezTo>
                <a:cubicBezTo>
                  <a:pt x="275671" y="212633"/>
                  <a:pt x="278510" y="212246"/>
                  <a:pt x="280833" y="212246"/>
                </a:cubicBezTo>
                <a:lnTo>
                  <a:pt x="351171" y="212246"/>
                </a:lnTo>
                <a:lnTo>
                  <a:pt x="351171" y="76677"/>
                </a:lnTo>
                <a:cubicBezTo>
                  <a:pt x="351171" y="72037"/>
                  <a:pt x="347299" y="68171"/>
                  <a:pt x="342524" y="68171"/>
                </a:cubicBezTo>
                <a:lnTo>
                  <a:pt x="48784" y="68171"/>
                </a:lnTo>
                <a:cubicBezTo>
                  <a:pt x="44138" y="68171"/>
                  <a:pt x="40267" y="72037"/>
                  <a:pt x="40267" y="76677"/>
                </a:cubicBezTo>
                <a:lnTo>
                  <a:pt x="40267" y="482999"/>
                </a:lnTo>
                <a:cubicBezTo>
                  <a:pt x="40267" y="487767"/>
                  <a:pt x="44138" y="491633"/>
                  <a:pt x="48784" y="491633"/>
                </a:cubicBezTo>
                <a:lnTo>
                  <a:pt x="342524" y="491633"/>
                </a:lnTo>
                <a:cubicBezTo>
                  <a:pt x="347299" y="491633"/>
                  <a:pt x="351171" y="487767"/>
                  <a:pt x="351171" y="482999"/>
                </a:cubicBezTo>
                <a:lnTo>
                  <a:pt x="351171" y="372172"/>
                </a:lnTo>
                <a:lnTo>
                  <a:pt x="274767" y="372172"/>
                </a:lnTo>
                <a:cubicBezTo>
                  <a:pt x="269089" y="372172"/>
                  <a:pt x="264443" y="367533"/>
                  <a:pt x="264443" y="361863"/>
                </a:cubicBezTo>
                <a:lnTo>
                  <a:pt x="264443" y="233381"/>
                </a:lnTo>
                <a:cubicBezTo>
                  <a:pt x="264443" y="228612"/>
                  <a:pt x="266637" y="227968"/>
                  <a:pt x="267927" y="227968"/>
                </a:cubicBezTo>
                <a:cubicBezTo>
                  <a:pt x="269347" y="227968"/>
                  <a:pt x="270509" y="228870"/>
                  <a:pt x="270767" y="228999"/>
                </a:cubicBezTo>
                <a:lnTo>
                  <a:pt x="355817" y="294207"/>
                </a:lnTo>
                <a:cubicBezTo>
                  <a:pt x="358785" y="296655"/>
                  <a:pt x="362786" y="297944"/>
                  <a:pt x="366916" y="297944"/>
                </a:cubicBezTo>
                <a:cubicBezTo>
                  <a:pt x="371046" y="297944"/>
                  <a:pt x="374918" y="296655"/>
                  <a:pt x="377886" y="294207"/>
                </a:cubicBezTo>
                <a:lnTo>
                  <a:pt x="460742" y="230803"/>
                </a:lnTo>
                <a:cubicBezTo>
                  <a:pt x="461258" y="230417"/>
                  <a:pt x="463194" y="228741"/>
                  <a:pt x="465130" y="228741"/>
                </a:cubicBezTo>
                <a:cubicBezTo>
                  <a:pt x="466679" y="228741"/>
                  <a:pt x="469260" y="229643"/>
                  <a:pt x="469260" y="235314"/>
                </a:cubicBezTo>
                <a:lnTo>
                  <a:pt x="469260" y="361863"/>
                </a:lnTo>
                <a:cubicBezTo>
                  <a:pt x="469260" y="367533"/>
                  <a:pt x="464614" y="372172"/>
                  <a:pt x="458935" y="372172"/>
                </a:cubicBezTo>
                <a:lnTo>
                  <a:pt x="391437" y="372172"/>
                </a:lnTo>
                <a:lnTo>
                  <a:pt x="391437" y="569985"/>
                </a:lnTo>
                <a:cubicBezTo>
                  <a:pt x="391437" y="588929"/>
                  <a:pt x="375950" y="604393"/>
                  <a:pt x="356978" y="604393"/>
                </a:cubicBezTo>
                <a:lnTo>
                  <a:pt x="34330" y="604393"/>
                </a:lnTo>
                <a:cubicBezTo>
                  <a:pt x="15358" y="604393"/>
                  <a:pt x="0" y="588929"/>
                  <a:pt x="0" y="569985"/>
                </a:cubicBezTo>
                <a:lnTo>
                  <a:pt x="0" y="34408"/>
                </a:lnTo>
                <a:cubicBezTo>
                  <a:pt x="0" y="15464"/>
                  <a:pt x="15358" y="0"/>
                  <a:pt x="3433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6" name="img-icon"/>
          <p:cNvSpPr/>
          <p:nvPr/>
        </p:nvSpPr>
        <p:spPr>
          <a:xfrm>
            <a:off x="10548340" y="2370450"/>
            <a:ext cx="360480" cy="359938"/>
          </a:xfrm>
          <a:custGeom>
            <a:avLst/>
            <a:gdLst/>
            <a:ahLst/>
            <a:cxnLst/>
            <a:rect l="l" t="t" r="r" b="b"/>
            <a:pathLst>
              <a:path w="607639" h="606722">
                <a:moveTo>
                  <a:pt x="528341" y="527538"/>
                </a:moveTo>
                <a:lnTo>
                  <a:pt x="528341" y="547356"/>
                </a:lnTo>
                <a:cubicBezTo>
                  <a:pt x="528341" y="558287"/>
                  <a:pt x="537241" y="567086"/>
                  <a:pt x="548187" y="567086"/>
                </a:cubicBezTo>
                <a:cubicBezTo>
                  <a:pt x="559134" y="567086"/>
                  <a:pt x="567945" y="558287"/>
                  <a:pt x="567945" y="547356"/>
                </a:cubicBezTo>
                <a:lnTo>
                  <a:pt x="567945" y="527538"/>
                </a:lnTo>
                <a:close/>
                <a:moveTo>
                  <a:pt x="99092" y="474835"/>
                </a:moveTo>
                <a:lnTo>
                  <a:pt x="350075" y="474835"/>
                </a:lnTo>
                <a:cubicBezTo>
                  <a:pt x="361022" y="474835"/>
                  <a:pt x="369833" y="483642"/>
                  <a:pt x="369833" y="494584"/>
                </a:cubicBezTo>
                <a:cubicBezTo>
                  <a:pt x="369833" y="505526"/>
                  <a:pt x="361022" y="514422"/>
                  <a:pt x="350075" y="514422"/>
                </a:cubicBezTo>
                <a:lnTo>
                  <a:pt x="99092" y="514422"/>
                </a:lnTo>
                <a:cubicBezTo>
                  <a:pt x="88145" y="514422"/>
                  <a:pt x="79245" y="505526"/>
                  <a:pt x="79245" y="494584"/>
                </a:cubicBezTo>
                <a:cubicBezTo>
                  <a:pt x="79245" y="483642"/>
                  <a:pt x="88145" y="474835"/>
                  <a:pt x="99092" y="474835"/>
                </a:cubicBezTo>
                <a:close/>
                <a:moveTo>
                  <a:pt x="297164" y="395661"/>
                </a:moveTo>
                <a:lnTo>
                  <a:pt x="350063" y="395661"/>
                </a:lnTo>
                <a:cubicBezTo>
                  <a:pt x="361017" y="395661"/>
                  <a:pt x="369834" y="404541"/>
                  <a:pt x="369834" y="415464"/>
                </a:cubicBezTo>
                <a:cubicBezTo>
                  <a:pt x="369834" y="426387"/>
                  <a:pt x="361017" y="435178"/>
                  <a:pt x="350063" y="435178"/>
                </a:cubicBezTo>
                <a:lnTo>
                  <a:pt x="297164" y="435178"/>
                </a:lnTo>
                <a:cubicBezTo>
                  <a:pt x="286210" y="435178"/>
                  <a:pt x="277393" y="426387"/>
                  <a:pt x="277393" y="415464"/>
                </a:cubicBezTo>
                <a:cubicBezTo>
                  <a:pt x="277393" y="404541"/>
                  <a:pt x="286210" y="395661"/>
                  <a:pt x="297164" y="395661"/>
                </a:cubicBezTo>
                <a:close/>
                <a:moveTo>
                  <a:pt x="99090" y="395661"/>
                </a:moveTo>
                <a:lnTo>
                  <a:pt x="217979" y="395661"/>
                </a:lnTo>
                <a:cubicBezTo>
                  <a:pt x="228925" y="395661"/>
                  <a:pt x="237735" y="404541"/>
                  <a:pt x="237735" y="415464"/>
                </a:cubicBezTo>
                <a:cubicBezTo>
                  <a:pt x="237735" y="426387"/>
                  <a:pt x="228925" y="435178"/>
                  <a:pt x="217979" y="435178"/>
                </a:cubicBezTo>
                <a:lnTo>
                  <a:pt x="99090" y="435178"/>
                </a:lnTo>
                <a:cubicBezTo>
                  <a:pt x="88144" y="435178"/>
                  <a:pt x="79245" y="426387"/>
                  <a:pt x="79245" y="415464"/>
                </a:cubicBezTo>
                <a:cubicBezTo>
                  <a:pt x="79245" y="404541"/>
                  <a:pt x="88144" y="395661"/>
                  <a:pt x="99090" y="395661"/>
                </a:cubicBezTo>
                <a:close/>
                <a:moveTo>
                  <a:pt x="99092" y="316557"/>
                </a:moveTo>
                <a:lnTo>
                  <a:pt x="350075" y="316557"/>
                </a:lnTo>
                <a:cubicBezTo>
                  <a:pt x="361022" y="316557"/>
                  <a:pt x="369833" y="325364"/>
                  <a:pt x="369833" y="336306"/>
                </a:cubicBezTo>
                <a:cubicBezTo>
                  <a:pt x="369833" y="347248"/>
                  <a:pt x="361022" y="356144"/>
                  <a:pt x="350075" y="356144"/>
                </a:cubicBezTo>
                <a:lnTo>
                  <a:pt x="99092" y="356144"/>
                </a:lnTo>
                <a:cubicBezTo>
                  <a:pt x="88145" y="356144"/>
                  <a:pt x="79245" y="347248"/>
                  <a:pt x="79245" y="336306"/>
                </a:cubicBezTo>
                <a:cubicBezTo>
                  <a:pt x="79245" y="325364"/>
                  <a:pt x="88145" y="316557"/>
                  <a:pt x="99092" y="316557"/>
                </a:cubicBezTo>
                <a:close/>
                <a:moveTo>
                  <a:pt x="257585" y="237382"/>
                </a:moveTo>
                <a:lnTo>
                  <a:pt x="350073" y="237382"/>
                </a:lnTo>
                <a:cubicBezTo>
                  <a:pt x="361021" y="237382"/>
                  <a:pt x="369834" y="246274"/>
                  <a:pt x="369834" y="257211"/>
                </a:cubicBezTo>
                <a:cubicBezTo>
                  <a:pt x="369834" y="268148"/>
                  <a:pt x="361021" y="277040"/>
                  <a:pt x="350073" y="277040"/>
                </a:cubicBezTo>
                <a:lnTo>
                  <a:pt x="257585" y="277040"/>
                </a:lnTo>
                <a:cubicBezTo>
                  <a:pt x="246637" y="277040"/>
                  <a:pt x="237735" y="268148"/>
                  <a:pt x="237735" y="257211"/>
                </a:cubicBezTo>
                <a:cubicBezTo>
                  <a:pt x="237735" y="246274"/>
                  <a:pt x="246637" y="237382"/>
                  <a:pt x="257585" y="237382"/>
                </a:cubicBezTo>
                <a:close/>
                <a:moveTo>
                  <a:pt x="99092" y="237382"/>
                </a:moveTo>
                <a:lnTo>
                  <a:pt x="178301" y="237382"/>
                </a:lnTo>
                <a:cubicBezTo>
                  <a:pt x="189248" y="237382"/>
                  <a:pt x="198148" y="246274"/>
                  <a:pt x="198148" y="257211"/>
                </a:cubicBezTo>
                <a:cubicBezTo>
                  <a:pt x="198148" y="268148"/>
                  <a:pt x="189248" y="277040"/>
                  <a:pt x="178301" y="277040"/>
                </a:cubicBezTo>
                <a:lnTo>
                  <a:pt x="99092" y="277040"/>
                </a:lnTo>
                <a:cubicBezTo>
                  <a:pt x="88145" y="277040"/>
                  <a:pt x="79245" y="268148"/>
                  <a:pt x="79245" y="257211"/>
                </a:cubicBezTo>
                <a:cubicBezTo>
                  <a:pt x="79245" y="246274"/>
                  <a:pt x="88145" y="237382"/>
                  <a:pt x="99092" y="237382"/>
                </a:cubicBezTo>
                <a:close/>
                <a:moveTo>
                  <a:pt x="528341" y="158279"/>
                </a:moveTo>
                <a:lnTo>
                  <a:pt x="528341" y="487990"/>
                </a:lnTo>
                <a:lnTo>
                  <a:pt x="567945" y="487990"/>
                </a:lnTo>
                <a:lnTo>
                  <a:pt x="567945" y="158279"/>
                </a:lnTo>
                <a:close/>
                <a:moveTo>
                  <a:pt x="99092" y="158278"/>
                </a:moveTo>
                <a:lnTo>
                  <a:pt x="350075" y="158278"/>
                </a:lnTo>
                <a:cubicBezTo>
                  <a:pt x="361022" y="158278"/>
                  <a:pt x="369833" y="167174"/>
                  <a:pt x="369833" y="178027"/>
                </a:cubicBezTo>
                <a:cubicBezTo>
                  <a:pt x="369833" y="188969"/>
                  <a:pt x="361022" y="197865"/>
                  <a:pt x="350075" y="197865"/>
                </a:cubicBezTo>
                <a:lnTo>
                  <a:pt x="99092" y="197865"/>
                </a:lnTo>
                <a:cubicBezTo>
                  <a:pt x="88145" y="197865"/>
                  <a:pt x="79245" y="188969"/>
                  <a:pt x="79245" y="178027"/>
                </a:cubicBezTo>
                <a:cubicBezTo>
                  <a:pt x="79245" y="167174"/>
                  <a:pt x="88145" y="158278"/>
                  <a:pt x="99092" y="158278"/>
                </a:cubicBezTo>
                <a:close/>
                <a:moveTo>
                  <a:pt x="178251" y="79104"/>
                </a:moveTo>
                <a:lnTo>
                  <a:pt x="270739" y="79104"/>
                </a:lnTo>
                <a:cubicBezTo>
                  <a:pt x="281687" y="79104"/>
                  <a:pt x="290589" y="87996"/>
                  <a:pt x="290589" y="98933"/>
                </a:cubicBezTo>
                <a:cubicBezTo>
                  <a:pt x="290589" y="109870"/>
                  <a:pt x="281687" y="118762"/>
                  <a:pt x="270739" y="118762"/>
                </a:cubicBezTo>
                <a:lnTo>
                  <a:pt x="178251" y="118762"/>
                </a:lnTo>
                <a:cubicBezTo>
                  <a:pt x="167392" y="118762"/>
                  <a:pt x="158490" y="109870"/>
                  <a:pt x="158490" y="98933"/>
                </a:cubicBezTo>
                <a:cubicBezTo>
                  <a:pt x="158490" y="87996"/>
                  <a:pt x="167392" y="79104"/>
                  <a:pt x="178251" y="79104"/>
                </a:cubicBezTo>
                <a:close/>
                <a:moveTo>
                  <a:pt x="548187" y="70030"/>
                </a:moveTo>
                <a:lnTo>
                  <a:pt x="528341" y="116154"/>
                </a:lnTo>
                <a:lnTo>
                  <a:pt x="528341" y="118732"/>
                </a:lnTo>
                <a:lnTo>
                  <a:pt x="567945" y="118732"/>
                </a:lnTo>
                <a:lnTo>
                  <a:pt x="567945" y="116154"/>
                </a:lnTo>
                <a:close/>
                <a:moveTo>
                  <a:pt x="39610" y="39548"/>
                </a:moveTo>
                <a:lnTo>
                  <a:pt x="39610" y="567086"/>
                </a:lnTo>
                <a:lnTo>
                  <a:pt x="409539" y="567086"/>
                </a:lnTo>
                <a:lnTo>
                  <a:pt x="409539" y="39548"/>
                </a:lnTo>
                <a:close/>
                <a:moveTo>
                  <a:pt x="548187" y="0"/>
                </a:moveTo>
                <a:cubicBezTo>
                  <a:pt x="556108" y="0"/>
                  <a:pt x="563228" y="4710"/>
                  <a:pt x="566343" y="11998"/>
                </a:cubicBezTo>
                <a:lnTo>
                  <a:pt x="606037" y="104335"/>
                </a:lnTo>
                <a:cubicBezTo>
                  <a:pt x="607105" y="106734"/>
                  <a:pt x="607639" y="109400"/>
                  <a:pt x="607639" y="112066"/>
                </a:cubicBezTo>
                <a:lnTo>
                  <a:pt x="607639" y="547356"/>
                </a:lnTo>
                <a:cubicBezTo>
                  <a:pt x="607639" y="580150"/>
                  <a:pt x="581028" y="606722"/>
                  <a:pt x="548187" y="606722"/>
                </a:cubicBezTo>
                <a:cubicBezTo>
                  <a:pt x="515347" y="606722"/>
                  <a:pt x="488736" y="580150"/>
                  <a:pt x="488736" y="547356"/>
                </a:cubicBezTo>
                <a:lnTo>
                  <a:pt x="488736" y="112066"/>
                </a:lnTo>
                <a:cubicBezTo>
                  <a:pt x="488736" y="109400"/>
                  <a:pt x="489270" y="106734"/>
                  <a:pt x="490338" y="104335"/>
                </a:cubicBezTo>
                <a:lnTo>
                  <a:pt x="529943" y="11998"/>
                </a:lnTo>
                <a:cubicBezTo>
                  <a:pt x="533058" y="4710"/>
                  <a:pt x="540267" y="0"/>
                  <a:pt x="548187" y="0"/>
                </a:cubicBezTo>
                <a:close/>
                <a:moveTo>
                  <a:pt x="19849" y="0"/>
                </a:moveTo>
                <a:lnTo>
                  <a:pt x="429300" y="0"/>
                </a:lnTo>
                <a:cubicBezTo>
                  <a:pt x="440248" y="0"/>
                  <a:pt x="449149" y="8887"/>
                  <a:pt x="449149" y="19818"/>
                </a:cubicBezTo>
                <a:lnTo>
                  <a:pt x="449149" y="586904"/>
                </a:lnTo>
                <a:cubicBezTo>
                  <a:pt x="449149" y="597835"/>
                  <a:pt x="440248" y="606722"/>
                  <a:pt x="429300" y="606722"/>
                </a:cubicBezTo>
                <a:lnTo>
                  <a:pt x="19849" y="606722"/>
                </a:lnTo>
                <a:cubicBezTo>
                  <a:pt x="8901" y="606722"/>
                  <a:pt x="0" y="597835"/>
                  <a:pt x="0" y="586904"/>
                </a:cubicBezTo>
                <a:lnTo>
                  <a:pt x="0" y="19818"/>
                </a:lnTo>
                <a:cubicBezTo>
                  <a:pt x="0" y="8887"/>
                  <a:pt x="8901" y="0"/>
                  <a:pt x="19849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4"/>
          <p:cNvSpPr/>
          <p:nvPr/>
        </p:nvSpPr>
        <p:spPr>
          <a:xfrm>
            <a:off x="3212851" y="1118073"/>
            <a:ext cx="6190886" cy="377026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3900" u="none" dirty="0">
                <a:ln w="9525">
                  <a:gradFill flip="y" rotWithShape="0">
                    <a:gsLst>
                      <a:gs pos="0">
                        <a:schemeClr val="accent2"/>
                      </a:gs>
                      <a:gs pos="82000">
                        <a:schemeClr val="accent1">
                          <a:alpha val="0"/>
                        </a:schemeClr>
                      </a:gs>
                    </a:gsLst>
                    <a:lin ang="5400000" scaled="0"/>
                  </a:gradFill>
                </a:ln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04</a:t>
            </a:r>
            <a:endParaRPr lang="zh-CN" sz="239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TextBox 16"/>
          <p:cNvSpPr/>
          <p:nvPr/>
        </p:nvSpPr>
        <p:spPr>
          <a:xfrm>
            <a:off x="1691640" y="3454810"/>
            <a:ext cx="8838864" cy="1015663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小微企业融资担保政策沙盘推演</a:t>
            </a:r>
            <a:endParaRPr lang="zh-CN" altLang="en-US" sz="4800" b="1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4" name="直接连接符 5"/>
          <p:cNvSpPr/>
          <p:nvPr/>
        </p:nvSpPr>
        <p:spPr>
          <a:xfrm rot="10800000">
            <a:off x="5939662" y="5210250"/>
            <a:ext cx="342821" cy="0"/>
          </a:xfrm>
          <a:prstGeom prst="line">
            <a:avLst/>
          </a:prstGeom>
          <a:noFill/>
          <a:ln w="76200" cap="flat">
            <a:gradFill flip="y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</a:gradFill>
            <a:prstDash val="solid"/>
          </a:ln>
        </p:spPr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高原特色产业发展四部曲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椭圆 1"/>
          <p:cNvSpPr/>
          <p:nvPr>
            <p:custDataLst>
              <p:tags r:id="rId1"/>
            </p:custDataLst>
          </p:nvPr>
        </p:nvSpPr>
        <p:spPr>
          <a:xfrm>
            <a:off x="580541" y="1978620"/>
            <a:ext cx="654724" cy="654724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0" tIns="45720" rIns="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8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01</a:t>
            </a:r>
            <a:endParaRPr lang="zh-CN" altLang="en-US" sz="1800" b="1" u="none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椭圆 2"/>
          <p:cNvSpPr/>
          <p:nvPr>
            <p:custDataLst>
              <p:tags r:id="rId2"/>
            </p:custDataLst>
          </p:nvPr>
        </p:nvSpPr>
        <p:spPr>
          <a:xfrm flipH="1">
            <a:off x="11162159" y="1978620"/>
            <a:ext cx="654724" cy="654724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0" tIns="45720" rIns="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8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03</a:t>
            </a:r>
            <a:endParaRPr lang="zh-CN" altLang="en-US" sz="1800" b="1" u="none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椭圆 3"/>
          <p:cNvSpPr/>
          <p:nvPr>
            <p:custDataLst>
              <p:tags r:id="rId3"/>
            </p:custDataLst>
          </p:nvPr>
        </p:nvSpPr>
        <p:spPr>
          <a:xfrm>
            <a:off x="580541" y="4730329"/>
            <a:ext cx="654724" cy="654724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0" tIns="45720" rIns="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8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02</a:t>
            </a:r>
            <a:endParaRPr lang="zh-CN" altLang="en-US" sz="1800" b="1" u="none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椭圆 4"/>
          <p:cNvSpPr/>
          <p:nvPr>
            <p:custDataLst>
              <p:tags r:id="rId4"/>
            </p:custDataLst>
          </p:nvPr>
        </p:nvSpPr>
        <p:spPr>
          <a:xfrm flipH="1">
            <a:off x="11162159" y="4730329"/>
            <a:ext cx="654724" cy="654724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0" tIns="45720" rIns="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8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04</a:t>
            </a:r>
            <a:endParaRPr lang="zh-CN" altLang="en-US" sz="1800" b="1" u="none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7" name="任意多边形: 形状 64"/>
          <p:cNvSpPr/>
          <p:nvPr>
            <p:custDataLst>
              <p:tags r:id="rId5"/>
            </p:custDataLst>
          </p:nvPr>
        </p:nvSpPr>
        <p:spPr>
          <a:xfrm>
            <a:off x="4309731" y="2142784"/>
            <a:ext cx="1931594" cy="3249874"/>
          </a:xfrm>
          <a:custGeom>
            <a:avLst/>
            <a:gdLst/>
            <a:ahLst/>
            <a:cxnLst/>
            <a:rect l="l" t="t" r="r" b="b"/>
            <a:pathLst>
              <a:path w="2565844" h="4316987">
                <a:moveTo>
                  <a:pt x="469900" y="0"/>
                </a:moveTo>
                <a:lnTo>
                  <a:pt x="469900" y="183407"/>
                </a:lnTo>
                <a:lnTo>
                  <a:pt x="590994" y="177292"/>
                </a:lnTo>
                <a:cubicBezTo>
                  <a:pt x="1681674" y="177292"/>
                  <a:pt x="2565844" y="1061462"/>
                  <a:pt x="2565844" y="2152142"/>
                </a:cubicBezTo>
                <a:cubicBezTo>
                  <a:pt x="2565844" y="3242822"/>
                  <a:pt x="1681674" y="4126992"/>
                  <a:pt x="590994" y="4126992"/>
                </a:cubicBezTo>
                <a:lnTo>
                  <a:pt x="469900" y="4120878"/>
                </a:lnTo>
                <a:lnTo>
                  <a:pt x="469900" y="4316987"/>
                </a:lnTo>
                <a:lnTo>
                  <a:pt x="0" y="4044445"/>
                </a:lnTo>
                <a:lnTo>
                  <a:pt x="469900" y="3771903"/>
                </a:lnTo>
                <a:lnTo>
                  <a:pt x="469900" y="3943813"/>
                </a:lnTo>
                <a:lnTo>
                  <a:pt x="590994" y="3949927"/>
                </a:lnTo>
                <a:cubicBezTo>
                  <a:pt x="1583883" y="3949927"/>
                  <a:pt x="2388779" y="3145031"/>
                  <a:pt x="2388779" y="2152142"/>
                </a:cubicBezTo>
                <a:cubicBezTo>
                  <a:pt x="2388779" y="1159253"/>
                  <a:pt x="1583883" y="354357"/>
                  <a:pt x="590994" y="354357"/>
                </a:cubicBezTo>
                <a:lnTo>
                  <a:pt x="469900" y="360472"/>
                </a:lnTo>
                <a:lnTo>
                  <a:pt x="469900" y="545084"/>
                </a:lnTo>
                <a:lnTo>
                  <a:pt x="0" y="272542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effectLst>
            <a:outerShdw blurRad="38100" dist="635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8" name="任意多边形: 形状 65"/>
          <p:cNvSpPr/>
          <p:nvPr>
            <p:custDataLst>
              <p:tags r:id="rId6"/>
            </p:custDataLst>
          </p:nvPr>
        </p:nvSpPr>
        <p:spPr>
          <a:xfrm flipH="1">
            <a:off x="6065501" y="2142784"/>
            <a:ext cx="1931594" cy="3249874"/>
          </a:xfrm>
          <a:custGeom>
            <a:avLst/>
            <a:gdLst/>
            <a:ahLst/>
            <a:cxnLst/>
            <a:rect l="l" t="t" r="r" b="b"/>
            <a:pathLst>
              <a:path w="2565844" h="4316987">
                <a:moveTo>
                  <a:pt x="469900" y="0"/>
                </a:moveTo>
                <a:lnTo>
                  <a:pt x="469900" y="183407"/>
                </a:lnTo>
                <a:lnTo>
                  <a:pt x="590994" y="177292"/>
                </a:lnTo>
                <a:cubicBezTo>
                  <a:pt x="1681674" y="177292"/>
                  <a:pt x="2565844" y="1061462"/>
                  <a:pt x="2565844" y="2152142"/>
                </a:cubicBezTo>
                <a:cubicBezTo>
                  <a:pt x="2565844" y="3242822"/>
                  <a:pt x="1681674" y="4126992"/>
                  <a:pt x="590994" y="4126992"/>
                </a:cubicBezTo>
                <a:lnTo>
                  <a:pt x="469900" y="4120878"/>
                </a:lnTo>
                <a:lnTo>
                  <a:pt x="469900" y="4316987"/>
                </a:lnTo>
                <a:lnTo>
                  <a:pt x="0" y="4044445"/>
                </a:lnTo>
                <a:lnTo>
                  <a:pt x="469900" y="3771903"/>
                </a:lnTo>
                <a:lnTo>
                  <a:pt x="469900" y="3943813"/>
                </a:lnTo>
                <a:lnTo>
                  <a:pt x="590994" y="3949927"/>
                </a:lnTo>
                <a:cubicBezTo>
                  <a:pt x="1583883" y="3949927"/>
                  <a:pt x="2388779" y="3145031"/>
                  <a:pt x="2388779" y="2152142"/>
                </a:cubicBezTo>
                <a:cubicBezTo>
                  <a:pt x="2388779" y="1159253"/>
                  <a:pt x="1583883" y="354357"/>
                  <a:pt x="590994" y="354357"/>
                </a:cubicBezTo>
                <a:lnTo>
                  <a:pt x="469900" y="360472"/>
                </a:lnTo>
                <a:lnTo>
                  <a:pt x="469900" y="545084"/>
                </a:lnTo>
                <a:lnTo>
                  <a:pt x="0" y="272542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effectLst>
            <a:outerShdw blurRad="38100" dist="635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9" name="椭圆 7"/>
          <p:cNvSpPr/>
          <p:nvPr>
            <p:custDataLst>
              <p:tags r:id="rId7"/>
            </p:custDataLst>
          </p:nvPr>
        </p:nvSpPr>
        <p:spPr>
          <a:xfrm>
            <a:off x="5452692" y="2933008"/>
            <a:ext cx="1453896" cy="1453896"/>
          </a:xfrm>
          <a:prstGeom prst="ellipse">
            <a:avLst/>
          </a:prstGeom>
          <a:solidFill>
            <a:schemeClr val="accent1"/>
          </a:solidFill>
          <a:effectLst>
            <a:outerShdw blurRad="38100" dist="635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0" tIns="45720" rIns="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0" name="直接连接符 91"/>
          <p:cNvSpPr/>
          <p:nvPr>
            <p:custDataLst>
              <p:tags r:id="rId8"/>
            </p:custDataLst>
          </p:nvPr>
        </p:nvSpPr>
        <p:spPr>
          <a:xfrm rot="10800000">
            <a:off x="7932272" y="3662285"/>
            <a:ext cx="3381691" cy="0"/>
          </a:xfrm>
          <a:prstGeom prst="line">
            <a:avLst/>
          </a:prstGeom>
          <a:noFill/>
          <a:ln w="12700" cap="flat">
            <a:solidFill>
              <a:schemeClr val="accent1"/>
            </a:solidFill>
            <a:prstDash val="solid"/>
            <a:tailEnd type="oval"/>
          </a:ln>
        </p:spPr>
      </p:sp>
      <p:sp>
        <p:nvSpPr>
          <p:cNvPr id="11" name="直接连接符 93"/>
          <p:cNvSpPr/>
          <p:nvPr>
            <p:custDataLst>
              <p:tags r:id="rId9"/>
            </p:custDataLst>
          </p:nvPr>
        </p:nvSpPr>
        <p:spPr>
          <a:xfrm rot="10800000">
            <a:off x="451604" y="3662285"/>
            <a:ext cx="3381691" cy="0"/>
          </a:xfrm>
          <a:prstGeom prst="line">
            <a:avLst/>
          </a:prstGeom>
          <a:noFill/>
          <a:ln w="12700" cap="flat">
            <a:solidFill>
              <a:schemeClr val="accent1"/>
            </a:solidFill>
            <a:prstDash val="solid"/>
            <a:tailEnd type="oval"/>
          </a:ln>
        </p:spPr>
      </p:sp>
      <p:sp>
        <p:nvSpPr>
          <p:cNvPr id="12" name="文本框 16"/>
          <p:cNvSpPr/>
          <p:nvPr>
            <p:custDataLst>
              <p:tags r:id="rId10"/>
            </p:custDataLst>
          </p:nvPr>
        </p:nvSpPr>
        <p:spPr>
          <a:xfrm>
            <a:off x="1286510" y="2145665"/>
            <a:ext cx="2941320" cy="11931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以藏毯工坊为例，初创期可申请县级专项资金（最高50万元） + 信用保证基金担保，为企业起步提供支持，帮助其解决启动资金问题。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文本框 17"/>
          <p:cNvSpPr/>
          <p:nvPr>
            <p:custDataLst>
              <p:tags r:id="rId11"/>
            </p:custDataLst>
          </p:nvPr>
        </p:nvSpPr>
        <p:spPr>
          <a:xfrm>
            <a:off x="1338376" y="1689267"/>
            <a:ext cx="2285216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初创期扶持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4" name="文本框 19"/>
          <p:cNvSpPr/>
          <p:nvPr>
            <p:custDataLst>
              <p:tags r:id="rId12"/>
            </p:custDataLst>
          </p:nvPr>
        </p:nvSpPr>
        <p:spPr>
          <a:xfrm>
            <a:off x="1286510" y="4618990"/>
            <a:ext cx="2941320" cy="11931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成长期凭B级纳税信用获“银税贷”100万元，利率3.85%，助力企业扩大生产规模，提升市场竞争力。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文本框 20"/>
          <p:cNvSpPr/>
          <p:nvPr>
            <p:custDataLst>
              <p:tags r:id="rId13"/>
            </p:custDataLst>
          </p:nvPr>
        </p:nvSpPr>
        <p:spPr>
          <a:xfrm>
            <a:off x="1338376" y="4163173"/>
            <a:ext cx="2285216" cy="40005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成长期助力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6" name="文本框 22"/>
          <p:cNvSpPr/>
          <p:nvPr>
            <p:custDataLst>
              <p:tags r:id="rId14"/>
            </p:custDataLst>
          </p:nvPr>
        </p:nvSpPr>
        <p:spPr>
          <a:xfrm>
            <a:off x="8199120" y="2145665"/>
            <a:ext cx="2941320" cy="11931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扩张期以订单质押获取核心企业担保贷款300万元，满足企业业务拓展的资金需求，推动企业进一步发展。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文本框 23"/>
          <p:cNvSpPr/>
          <p:nvPr>
            <p:custDataLst>
              <p:tags r:id="rId15"/>
            </p:custDataLst>
          </p:nvPr>
        </p:nvSpPr>
        <p:spPr>
          <a:xfrm>
            <a:off x="8251073" y="1689932"/>
            <a:ext cx="2285216" cy="40005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扩张期拓展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8" name="文本框 25"/>
          <p:cNvSpPr/>
          <p:nvPr>
            <p:custDataLst>
              <p:tags r:id="rId16"/>
            </p:custDataLst>
          </p:nvPr>
        </p:nvSpPr>
        <p:spPr>
          <a:xfrm>
            <a:off x="8199120" y="4618990"/>
            <a:ext cx="2941320" cy="11931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成熟期发行产业集群集合债500万元，政府贴息2%，助力企业实现规模化发展，迈向新台阶。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" name="文本框 26"/>
          <p:cNvSpPr/>
          <p:nvPr>
            <p:custDataLst>
              <p:tags r:id="rId17"/>
            </p:custDataLst>
          </p:nvPr>
        </p:nvSpPr>
        <p:spPr>
          <a:xfrm>
            <a:off x="8251073" y="4163173"/>
            <a:ext cx="2285216" cy="40005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成熟期跨越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20" name="img-icon"/>
          <p:cNvSpPr/>
          <p:nvPr>
            <p:custDataLst>
              <p:tags r:id="rId18"/>
            </p:custDataLst>
          </p:nvPr>
        </p:nvSpPr>
        <p:spPr>
          <a:xfrm>
            <a:off x="5974082" y="3470403"/>
            <a:ext cx="411116" cy="396464"/>
          </a:xfrm>
          <a:custGeom>
            <a:avLst/>
            <a:gdLst/>
            <a:ahLst/>
            <a:cxnLst/>
            <a:rect l="l" t="t" r="r" b="b"/>
            <a:pathLst>
              <a:path w="12803" h="12345">
                <a:moveTo>
                  <a:pt x="11888" y="0"/>
                </a:moveTo>
                <a:lnTo>
                  <a:pt x="914" y="0"/>
                </a:lnTo>
                <a:cubicBezTo>
                  <a:pt x="409" y="0"/>
                  <a:pt x="0" y="409"/>
                  <a:pt x="0" y="914"/>
                </a:cubicBezTo>
                <a:lnTo>
                  <a:pt x="0" y="8687"/>
                </a:lnTo>
                <a:cubicBezTo>
                  <a:pt x="0" y="9193"/>
                  <a:pt x="409" y="9602"/>
                  <a:pt x="914" y="9602"/>
                </a:cubicBezTo>
                <a:lnTo>
                  <a:pt x="3201" y="9602"/>
                </a:lnTo>
                <a:lnTo>
                  <a:pt x="3201" y="12345"/>
                </a:lnTo>
                <a:lnTo>
                  <a:pt x="8230" y="9602"/>
                </a:lnTo>
                <a:lnTo>
                  <a:pt x="11888" y="9602"/>
                </a:lnTo>
                <a:cubicBezTo>
                  <a:pt x="12393" y="9602"/>
                  <a:pt x="12803" y="9193"/>
                  <a:pt x="12803" y="8687"/>
                </a:cubicBezTo>
                <a:lnTo>
                  <a:pt x="12803" y="914"/>
                </a:lnTo>
                <a:cubicBezTo>
                  <a:pt x="12803" y="409"/>
                  <a:pt x="12393" y="0"/>
                  <a:pt x="11888" y="0"/>
                </a:cubicBezTo>
                <a:close/>
                <a:moveTo>
                  <a:pt x="3201" y="5487"/>
                </a:moveTo>
                <a:cubicBezTo>
                  <a:pt x="2695" y="5487"/>
                  <a:pt x="2286" y="5077"/>
                  <a:pt x="2286" y="4572"/>
                </a:cubicBezTo>
                <a:cubicBezTo>
                  <a:pt x="2286" y="4067"/>
                  <a:pt x="2695" y="3658"/>
                  <a:pt x="3201" y="3658"/>
                </a:cubicBezTo>
                <a:cubicBezTo>
                  <a:pt x="3706" y="3658"/>
                  <a:pt x="4115" y="4067"/>
                  <a:pt x="4115" y="4572"/>
                </a:cubicBezTo>
                <a:cubicBezTo>
                  <a:pt x="4115" y="5077"/>
                  <a:pt x="3706" y="5487"/>
                  <a:pt x="3201" y="5487"/>
                </a:cubicBezTo>
                <a:close/>
                <a:moveTo>
                  <a:pt x="6401" y="5487"/>
                </a:moveTo>
                <a:cubicBezTo>
                  <a:pt x="5896" y="5487"/>
                  <a:pt x="5487" y="5077"/>
                  <a:pt x="5487" y="4572"/>
                </a:cubicBezTo>
                <a:cubicBezTo>
                  <a:pt x="5487" y="4067"/>
                  <a:pt x="5896" y="3658"/>
                  <a:pt x="6401" y="3658"/>
                </a:cubicBezTo>
                <a:cubicBezTo>
                  <a:pt x="6907" y="3658"/>
                  <a:pt x="7316" y="4067"/>
                  <a:pt x="7316" y="4572"/>
                </a:cubicBezTo>
                <a:cubicBezTo>
                  <a:pt x="7316" y="5077"/>
                  <a:pt x="6907" y="5487"/>
                  <a:pt x="6401" y="5487"/>
                </a:cubicBezTo>
                <a:close/>
                <a:moveTo>
                  <a:pt x="9602" y="5487"/>
                </a:moveTo>
                <a:cubicBezTo>
                  <a:pt x="9097" y="5487"/>
                  <a:pt x="8687" y="5077"/>
                  <a:pt x="8687" y="4572"/>
                </a:cubicBezTo>
                <a:cubicBezTo>
                  <a:pt x="8687" y="4067"/>
                  <a:pt x="9097" y="3658"/>
                  <a:pt x="9602" y="3658"/>
                </a:cubicBezTo>
                <a:cubicBezTo>
                  <a:pt x="10107" y="3658"/>
                  <a:pt x="10516" y="4067"/>
                  <a:pt x="10516" y="4572"/>
                </a:cubicBezTo>
                <a:cubicBezTo>
                  <a:pt x="10516" y="5077"/>
                  <a:pt x="10107" y="5487"/>
                  <a:pt x="9602" y="5487"/>
                </a:cubicBezTo>
                <a:close/>
                <a:moveTo>
                  <a:pt x="9602" y="5487"/>
                </a:move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政策调整预案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矩形: 圆角 13"/>
          <p:cNvSpPr/>
          <p:nvPr>
            <p:custDataLst>
              <p:tags r:id="rId1"/>
            </p:custDataLst>
          </p:nvPr>
        </p:nvSpPr>
        <p:spPr>
          <a:xfrm rot="2700000">
            <a:off x="7924165" y="2231673"/>
            <a:ext cx="3293110" cy="3293110"/>
          </a:xfrm>
          <a:prstGeom prst="roundRect">
            <a:avLst>
              <a:gd name="adj" fmla="val 7543"/>
            </a:avLst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椭圆 3"/>
          <p:cNvSpPr/>
          <p:nvPr>
            <p:custDataLst>
              <p:tags r:id="rId2"/>
            </p:custDataLst>
          </p:nvPr>
        </p:nvSpPr>
        <p:spPr>
          <a:xfrm>
            <a:off x="9140825" y="2027203"/>
            <a:ext cx="859790" cy="859790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img-icon"/>
          <p:cNvSpPr/>
          <p:nvPr>
            <p:custDataLst>
              <p:tags r:id="rId3"/>
            </p:custDataLst>
          </p:nvPr>
        </p:nvSpPr>
        <p:spPr>
          <a:xfrm>
            <a:off x="9410065" y="2256438"/>
            <a:ext cx="321945" cy="436880"/>
          </a:xfrm>
          <a:custGeom>
            <a:avLst/>
            <a:gdLst/>
            <a:ahLst/>
            <a:cxnLst/>
            <a:rect l="l" t="t" r="r" b="b"/>
            <a:pathLst>
              <a:path w="7466" h="10134">
                <a:moveTo>
                  <a:pt x="7386" y="1840"/>
                </a:moveTo>
                <a:lnTo>
                  <a:pt x="5333" y="54"/>
                </a:lnTo>
                <a:cubicBezTo>
                  <a:pt x="5306" y="27"/>
                  <a:pt x="5226" y="0"/>
                  <a:pt x="5173" y="0"/>
                </a:cubicBezTo>
                <a:lnTo>
                  <a:pt x="2293" y="0"/>
                </a:lnTo>
                <a:cubicBezTo>
                  <a:pt x="2240" y="0"/>
                  <a:pt x="2160" y="27"/>
                  <a:pt x="2106" y="54"/>
                </a:cubicBezTo>
                <a:lnTo>
                  <a:pt x="80" y="1814"/>
                </a:lnTo>
                <a:cubicBezTo>
                  <a:pt x="26" y="1867"/>
                  <a:pt x="0" y="1947"/>
                  <a:pt x="0" y="2027"/>
                </a:cubicBezTo>
                <a:lnTo>
                  <a:pt x="0" y="4640"/>
                </a:lnTo>
                <a:cubicBezTo>
                  <a:pt x="0" y="4694"/>
                  <a:pt x="26" y="4774"/>
                  <a:pt x="53" y="4827"/>
                </a:cubicBezTo>
                <a:lnTo>
                  <a:pt x="1786" y="6827"/>
                </a:lnTo>
                <a:lnTo>
                  <a:pt x="2266" y="8027"/>
                </a:lnTo>
                <a:lnTo>
                  <a:pt x="1866" y="8027"/>
                </a:lnTo>
                <a:lnTo>
                  <a:pt x="1866" y="8560"/>
                </a:lnTo>
                <a:lnTo>
                  <a:pt x="5600" y="8560"/>
                </a:lnTo>
                <a:lnTo>
                  <a:pt x="5600" y="8027"/>
                </a:lnTo>
                <a:lnTo>
                  <a:pt x="5200" y="8027"/>
                </a:lnTo>
                <a:lnTo>
                  <a:pt x="5680" y="6827"/>
                </a:lnTo>
                <a:lnTo>
                  <a:pt x="7413" y="4827"/>
                </a:lnTo>
                <a:cubicBezTo>
                  <a:pt x="7466" y="4774"/>
                  <a:pt x="7466" y="4720"/>
                  <a:pt x="7466" y="4640"/>
                </a:cubicBezTo>
                <a:lnTo>
                  <a:pt x="7466" y="2027"/>
                </a:lnTo>
                <a:cubicBezTo>
                  <a:pt x="7466" y="1947"/>
                  <a:pt x="7440" y="1867"/>
                  <a:pt x="7386" y="1840"/>
                </a:cubicBezTo>
                <a:close/>
                <a:moveTo>
                  <a:pt x="3733" y="5787"/>
                </a:moveTo>
                <a:lnTo>
                  <a:pt x="3013" y="4667"/>
                </a:lnTo>
                <a:lnTo>
                  <a:pt x="4426" y="4667"/>
                </a:lnTo>
                <a:lnTo>
                  <a:pt x="3733" y="5787"/>
                </a:lnTo>
                <a:close/>
                <a:moveTo>
                  <a:pt x="6933" y="4534"/>
                </a:moveTo>
                <a:lnTo>
                  <a:pt x="5226" y="6480"/>
                </a:lnTo>
                <a:cubicBezTo>
                  <a:pt x="5200" y="6507"/>
                  <a:pt x="5200" y="6534"/>
                  <a:pt x="5173" y="6560"/>
                </a:cubicBezTo>
                <a:lnTo>
                  <a:pt x="4613" y="8000"/>
                </a:lnTo>
                <a:lnTo>
                  <a:pt x="4000" y="8000"/>
                </a:lnTo>
                <a:lnTo>
                  <a:pt x="4000" y="6347"/>
                </a:lnTo>
                <a:lnTo>
                  <a:pt x="5146" y="4534"/>
                </a:lnTo>
                <a:cubicBezTo>
                  <a:pt x="5200" y="4454"/>
                  <a:pt x="5200" y="4347"/>
                  <a:pt x="5146" y="4267"/>
                </a:cubicBezTo>
                <a:cubicBezTo>
                  <a:pt x="5093" y="4187"/>
                  <a:pt x="5013" y="4134"/>
                  <a:pt x="4906" y="4134"/>
                </a:cubicBezTo>
                <a:lnTo>
                  <a:pt x="2506" y="4134"/>
                </a:lnTo>
                <a:cubicBezTo>
                  <a:pt x="2400" y="4134"/>
                  <a:pt x="2320" y="4187"/>
                  <a:pt x="2266" y="4267"/>
                </a:cubicBezTo>
                <a:cubicBezTo>
                  <a:pt x="2213" y="4347"/>
                  <a:pt x="2213" y="4454"/>
                  <a:pt x="2266" y="4534"/>
                </a:cubicBezTo>
                <a:lnTo>
                  <a:pt x="3413" y="6347"/>
                </a:lnTo>
                <a:lnTo>
                  <a:pt x="3413" y="8000"/>
                </a:lnTo>
                <a:lnTo>
                  <a:pt x="2800" y="8000"/>
                </a:lnTo>
                <a:lnTo>
                  <a:pt x="2240" y="6560"/>
                </a:lnTo>
                <a:cubicBezTo>
                  <a:pt x="2240" y="6534"/>
                  <a:pt x="2213" y="6507"/>
                  <a:pt x="2186" y="6480"/>
                </a:cubicBezTo>
                <a:lnTo>
                  <a:pt x="533" y="4534"/>
                </a:lnTo>
                <a:lnTo>
                  <a:pt x="533" y="2160"/>
                </a:lnTo>
                <a:lnTo>
                  <a:pt x="2400" y="534"/>
                </a:lnTo>
                <a:lnTo>
                  <a:pt x="5066" y="534"/>
                </a:lnTo>
                <a:lnTo>
                  <a:pt x="6933" y="2160"/>
                </a:lnTo>
                <a:lnTo>
                  <a:pt x="6933" y="4534"/>
                </a:lnTo>
                <a:close/>
                <a:moveTo>
                  <a:pt x="2133" y="8800"/>
                </a:moveTo>
                <a:lnTo>
                  <a:pt x="5333" y="8800"/>
                </a:lnTo>
                <a:lnTo>
                  <a:pt x="5333" y="9334"/>
                </a:lnTo>
                <a:lnTo>
                  <a:pt x="2133" y="9334"/>
                </a:lnTo>
                <a:lnTo>
                  <a:pt x="2133" y="8800"/>
                </a:lnTo>
                <a:close/>
                <a:moveTo>
                  <a:pt x="2666" y="9600"/>
                </a:moveTo>
                <a:lnTo>
                  <a:pt x="4800" y="9600"/>
                </a:lnTo>
                <a:lnTo>
                  <a:pt x="4800" y="10134"/>
                </a:lnTo>
                <a:lnTo>
                  <a:pt x="2666" y="10134"/>
                </a:lnTo>
                <a:lnTo>
                  <a:pt x="2666" y="9600"/>
                </a:ln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文本框 6"/>
          <p:cNvSpPr/>
          <p:nvPr>
            <p:custDataLst>
              <p:tags r:id="rId4"/>
            </p:custDataLst>
          </p:nvPr>
        </p:nvSpPr>
        <p:spPr>
          <a:xfrm>
            <a:off x="8432787" y="3054997"/>
            <a:ext cx="2275232" cy="39878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预期效果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7" name="文本框 7"/>
          <p:cNvSpPr/>
          <p:nvPr>
            <p:custDataLst>
              <p:tags r:id="rId5"/>
            </p:custDataLst>
          </p:nvPr>
        </p:nvSpPr>
        <p:spPr>
          <a:xfrm>
            <a:off x="8432787" y="3460034"/>
            <a:ext cx="2275866" cy="119321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企业综合融资成本稳定在≤5.5%，较当前平均6.2%有所降低，保障企业融资成本可控。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矩形: 圆角 11"/>
          <p:cNvSpPr/>
          <p:nvPr>
            <p:custDataLst>
              <p:tags r:id="rId6"/>
            </p:custDataLst>
          </p:nvPr>
        </p:nvSpPr>
        <p:spPr>
          <a:xfrm rot="2700000">
            <a:off x="960120" y="2231673"/>
            <a:ext cx="3293110" cy="3293110"/>
          </a:xfrm>
          <a:prstGeom prst="roundRect">
            <a:avLst>
              <a:gd name="adj" fmla="val 10020"/>
            </a:avLst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9" name="椭圆 10"/>
          <p:cNvSpPr/>
          <p:nvPr>
            <p:custDataLst>
              <p:tags r:id="rId7"/>
            </p:custDataLst>
          </p:nvPr>
        </p:nvSpPr>
        <p:spPr>
          <a:xfrm>
            <a:off x="2176780" y="2027203"/>
            <a:ext cx="859790" cy="859790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0" name="img-icon"/>
          <p:cNvSpPr/>
          <p:nvPr>
            <p:custDataLst>
              <p:tags r:id="rId8"/>
            </p:custDataLst>
          </p:nvPr>
        </p:nvSpPr>
        <p:spPr>
          <a:xfrm>
            <a:off x="2409190" y="2248183"/>
            <a:ext cx="394970" cy="483235"/>
          </a:xfrm>
          <a:custGeom>
            <a:avLst/>
            <a:gdLst/>
            <a:ahLst/>
            <a:cxnLst/>
            <a:rect l="l" t="t" r="r" b="b"/>
            <a:pathLst>
              <a:path w="494805" h="605845">
                <a:moveTo>
                  <a:pt x="92587" y="334315"/>
                </a:moveTo>
                <a:cubicBezTo>
                  <a:pt x="95993" y="333534"/>
                  <a:pt x="99706" y="334046"/>
                  <a:pt x="102932" y="336041"/>
                </a:cubicBezTo>
                <a:lnTo>
                  <a:pt x="242635" y="423921"/>
                </a:lnTo>
                <a:cubicBezTo>
                  <a:pt x="248985" y="428013"/>
                  <a:pt x="250931" y="436402"/>
                  <a:pt x="246937" y="442745"/>
                </a:cubicBezTo>
                <a:cubicBezTo>
                  <a:pt x="244376" y="446837"/>
                  <a:pt x="239869" y="449190"/>
                  <a:pt x="235363" y="449190"/>
                </a:cubicBezTo>
                <a:cubicBezTo>
                  <a:pt x="232905" y="449190"/>
                  <a:pt x="230344" y="448474"/>
                  <a:pt x="228091" y="447042"/>
                </a:cubicBezTo>
                <a:lnTo>
                  <a:pt x="88388" y="359162"/>
                </a:lnTo>
                <a:cubicBezTo>
                  <a:pt x="81936" y="355172"/>
                  <a:pt x="80092" y="346681"/>
                  <a:pt x="84086" y="340338"/>
                </a:cubicBezTo>
                <a:cubicBezTo>
                  <a:pt x="86084" y="337166"/>
                  <a:pt x="89182" y="335095"/>
                  <a:pt x="92587" y="334315"/>
                </a:cubicBezTo>
                <a:close/>
                <a:moveTo>
                  <a:pt x="182952" y="322915"/>
                </a:moveTo>
                <a:cubicBezTo>
                  <a:pt x="186370" y="322148"/>
                  <a:pt x="190084" y="322685"/>
                  <a:pt x="193259" y="324680"/>
                </a:cubicBezTo>
                <a:lnTo>
                  <a:pt x="242634" y="355784"/>
                </a:lnTo>
                <a:cubicBezTo>
                  <a:pt x="248985" y="359774"/>
                  <a:pt x="250931" y="368164"/>
                  <a:pt x="246936" y="374610"/>
                </a:cubicBezTo>
                <a:cubicBezTo>
                  <a:pt x="244375" y="378702"/>
                  <a:pt x="239868" y="380953"/>
                  <a:pt x="235361" y="380953"/>
                </a:cubicBezTo>
                <a:cubicBezTo>
                  <a:pt x="232902" y="380953"/>
                  <a:pt x="230341" y="380237"/>
                  <a:pt x="228088" y="378804"/>
                </a:cubicBezTo>
                <a:lnTo>
                  <a:pt x="178713" y="347803"/>
                </a:lnTo>
                <a:cubicBezTo>
                  <a:pt x="172362" y="343711"/>
                  <a:pt x="170416" y="335321"/>
                  <a:pt x="174411" y="328978"/>
                </a:cubicBezTo>
                <a:cubicBezTo>
                  <a:pt x="176408" y="325755"/>
                  <a:pt x="179533" y="323683"/>
                  <a:pt x="182952" y="322915"/>
                </a:cubicBezTo>
                <a:close/>
                <a:moveTo>
                  <a:pt x="92579" y="266092"/>
                </a:moveTo>
                <a:cubicBezTo>
                  <a:pt x="95982" y="265324"/>
                  <a:pt x="99692" y="265861"/>
                  <a:pt x="102915" y="267908"/>
                </a:cubicBezTo>
                <a:lnTo>
                  <a:pt x="152247" y="298909"/>
                </a:lnTo>
                <a:cubicBezTo>
                  <a:pt x="158592" y="302899"/>
                  <a:pt x="160537" y="311391"/>
                  <a:pt x="156545" y="317735"/>
                </a:cubicBezTo>
                <a:cubicBezTo>
                  <a:pt x="153884" y="321827"/>
                  <a:pt x="149483" y="324078"/>
                  <a:pt x="144980" y="324078"/>
                </a:cubicBezTo>
                <a:cubicBezTo>
                  <a:pt x="142422" y="324078"/>
                  <a:pt x="139965" y="323464"/>
                  <a:pt x="137714" y="322032"/>
                </a:cubicBezTo>
                <a:lnTo>
                  <a:pt x="88382" y="290928"/>
                </a:lnTo>
                <a:cubicBezTo>
                  <a:pt x="81934" y="286938"/>
                  <a:pt x="80092" y="278548"/>
                  <a:pt x="84084" y="272103"/>
                </a:cubicBezTo>
                <a:cubicBezTo>
                  <a:pt x="86080" y="268931"/>
                  <a:pt x="89176" y="266859"/>
                  <a:pt x="92579" y="266092"/>
                </a:cubicBezTo>
                <a:close/>
                <a:moveTo>
                  <a:pt x="27343" y="147430"/>
                </a:moveTo>
                <a:lnTo>
                  <a:pt x="27343" y="393718"/>
                </a:lnTo>
                <a:lnTo>
                  <a:pt x="303640" y="567490"/>
                </a:lnTo>
                <a:lnTo>
                  <a:pt x="303640" y="321100"/>
                </a:lnTo>
                <a:close/>
                <a:moveTo>
                  <a:pt x="7066" y="110711"/>
                </a:moveTo>
                <a:cubicBezTo>
                  <a:pt x="11470" y="108359"/>
                  <a:pt x="16795" y="108461"/>
                  <a:pt x="20994" y="111120"/>
                </a:cubicBezTo>
                <a:lnTo>
                  <a:pt x="324532" y="302076"/>
                </a:lnTo>
                <a:cubicBezTo>
                  <a:pt x="328526" y="304531"/>
                  <a:pt x="330881" y="308929"/>
                  <a:pt x="330881" y="313633"/>
                </a:cubicBezTo>
                <a:lnTo>
                  <a:pt x="330881" y="592140"/>
                </a:lnTo>
                <a:cubicBezTo>
                  <a:pt x="330881" y="597151"/>
                  <a:pt x="328218" y="601754"/>
                  <a:pt x="323917" y="604106"/>
                </a:cubicBezTo>
                <a:cubicBezTo>
                  <a:pt x="321767" y="605231"/>
                  <a:pt x="319514" y="605845"/>
                  <a:pt x="317261" y="605845"/>
                </a:cubicBezTo>
                <a:cubicBezTo>
                  <a:pt x="314700" y="605845"/>
                  <a:pt x="312243" y="605129"/>
                  <a:pt x="309990" y="603697"/>
                </a:cubicBezTo>
                <a:lnTo>
                  <a:pt x="6452" y="412844"/>
                </a:lnTo>
                <a:cubicBezTo>
                  <a:pt x="2458" y="410287"/>
                  <a:pt x="0" y="405992"/>
                  <a:pt x="0" y="401287"/>
                </a:cubicBezTo>
                <a:lnTo>
                  <a:pt x="0" y="122678"/>
                </a:lnTo>
                <a:cubicBezTo>
                  <a:pt x="0" y="117666"/>
                  <a:pt x="2765" y="113166"/>
                  <a:pt x="7066" y="110711"/>
                </a:cubicBezTo>
                <a:close/>
                <a:moveTo>
                  <a:pt x="88994" y="56196"/>
                </a:moveTo>
                <a:cubicBezTo>
                  <a:pt x="93398" y="53741"/>
                  <a:pt x="98725" y="53945"/>
                  <a:pt x="102924" y="56605"/>
                </a:cubicBezTo>
                <a:lnTo>
                  <a:pt x="406527" y="247560"/>
                </a:lnTo>
                <a:cubicBezTo>
                  <a:pt x="410522" y="250015"/>
                  <a:pt x="412878" y="254413"/>
                  <a:pt x="412878" y="259015"/>
                </a:cubicBezTo>
                <a:lnTo>
                  <a:pt x="412878" y="537624"/>
                </a:lnTo>
                <a:cubicBezTo>
                  <a:pt x="412878" y="542636"/>
                  <a:pt x="410215" y="547136"/>
                  <a:pt x="405913" y="549591"/>
                </a:cubicBezTo>
                <a:cubicBezTo>
                  <a:pt x="403762" y="550716"/>
                  <a:pt x="401508" y="551227"/>
                  <a:pt x="399255" y="551227"/>
                </a:cubicBezTo>
                <a:cubicBezTo>
                  <a:pt x="396694" y="551227"/>
                  <a:pt x="394236" y="550613"/>
                  <a:pt x="391982" y="549181"/>
                </a:cubicBezTo>
                <a:lnTo>
                  <a:pt x="351010" y="523407"/>
                </a:lnTo>
                <a:cubicBezTo>
                  <a:pt x="344659" y="519418"/>
                  <a:pt x="342713" y="511031"/>
                  <a:pt x="346708" y="504588"/>
                </a:cubicBezTo>
                <a:cubicBezTo>
                  <a:pt x="350805" y="498246"/>
                  <a:pt x="359205" y="496303"/>
                  <a:pt x="365555" y="500292"/>
                </a:cubicBezTo>
                <a:lnTo>
                  <a:pt x="385632" y="512975"/>
                </a:lnTo>
                <a:lnTo>
                  <a:pt x="385632" y="266584"/>
                </a:lnTo>
                <a:lnTo>
                  <a:pt x="109275" y="92812"/>
                </a:lnTo>
                <a:lnTo>
                  <a:pt x="109275" y="125848"/>
                </a:lnTo>
                <a:cubicBezTo>
                  <a:pt x="109275" y="133416"/>
                  <a:pt x="103129" y="139451"/>
                  <a:pt x="95652" y="139451"/>
                </a:cubicBezTo>
                <a:cubicBezTo>
                  <a:pt x="88072" y="139451"/>
                  <a:pt x="81926" y="133416"/>
                  <a:pt x="81926" y="125848"/>
                </a:cubicBezTo>
                <a:lnTo>
                  <a:pt x="81926" y="68162"/>
                </a:lnTo>
                <a:cubicBezTo>
                  <a:pt x="81926" y="63151"/>
                  <a:pt x="84692" y="58548"/>
                  <a:pt x="88994" y="56196"/>
                </a:cubicBezTo>
                <a:close/>
                <a:moveTo>
                  <a:pt x="170921" y="1720"/>
                </a:moveTo>
                <a:cubicBezTo>
                  <a:pt x="175325" y="-735"/>
                  <a:pt x="180652" y="-531"/>
                  <a:pt x="184851" y="2129"/>
                </a:cubicBezTo>
                <a:lnTo>
                  <a:pt x="488454" y="192982"/>
                </a:lnTo>
                <a:cubicBezTo>
                  <a:pt x="492449" y="195539"/>
                  <a:pt x="494805" y="199834"/>
                  <a:pt x="494805" y="204539"/>
                </a:cubicBezTo>
                <a:lnTo>
                  <a:pt x="494805" y="483148"/>
                </a:lnTo>
                <a:cubicBezTo>
                  <a:pt x="494805" y="488057"/>
                  <a:pt x="492142" y="492660"/>
                  <a:pt x="487840" y="495115"/>
                </a:cubicBezTo>
                <a:cubicBezTo>
                  <a:pt x="485689" y="496240"/>
                  <a:pt x="483435" y="496751"/>
                  <a:pt x="481182" y="496751"/>
                </a:cubicBezTo>
                <a:cubicBezTo>
                  <a:pt x="478621" y="496751"/>
                  <a:pt x="476163" y="496035"/>
                  <a:pt x="473909" y="494705"/>
                </a:cubicBezTo>
                <a:lnTo>
                  <a:pt x="432937" y="468931"/>
                </a:lnTo>
                <a:cubicBezTo>
                  <a:pt x="426586" y="464942"/>
                  <a:pt x="424640" y="456453"/>
                  <a:pt x="428635" y="450112"/>
                </a:cubicBezTo>
                <a:cubicBezTo>
                  <a:pt x="432732" y="443770"/>
                  <a:pt x="441132" y="441827"/>
                  <a:pt x="447482" y="445816"/>
                </a:cubicBezTo>
                <a:lnTo>
                  <a:pt x="467559" y="458396"/>
                </a:lnTo>
                <a:lnTo>
                  <a:pt x="467559" y="212108"/>
                </a:lnTo>
                <a:lnTo>
                  <a:pt x="191202" y="38336"/>
                </a:lnTo>
                <a:lnTo>
                  <a:pt x="191202" y="71372"/>
                </a:lnTo>
                <a:cubicBezTo>
                  <a:pt x="191202" y="78838"/>
                  <a:pt x="185056" y="84975"/>
                  <a:pt x="177579" y="84975"/>
                </a:cubicBezTo>
                <a:cubicBezTo>
                  <a:pt x="169999" y="84975"/>
                  <a:pt x="163853" y="78838"/>
                  <a:pt x="163853" y="71372"/>
                </a:cubicBezTo>
                <a:lnTo>
                  <a:pt x="163853" y="13584"/>
                </a:lnTo>
                <a:cubicBezTo>
                  <a:pt x="163853" y="8675"/>
                  <a:pt x="166619" y="4072"/>
                  <a:pt x="170921" y="172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1" name="文本框 13"/>
          <p:cNvSpPr/>
          <p:nvPr>
            <p:custDataLst>
              <p:tags r:id="rId9"/>
            </p:custDataLst>
          </p:nvPr>
        </p:nvSpPr>
        <p:spPr>
          <a:xfrm>
            <a:off x="1468742" y="3054997"/>
            <a:ext cx="2275232" cy="39878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情景设定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2" name="文本框 14"/>
          <p:cNvSpPr/>
          <p:nvPr>
            <p:custDataLst>
              <p:tags r:id="rId10"/>
            </p:custDataLst>
          </p:nvPr>
        </p:nvSpPr>
        <p:spPr>
          <a:xfrm>
            <a:off x="1468742" y="3460034"/>
            <a:ext cx="2275866" cy="119321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假设国家取消贷款贴息政策（当前贴息1.45%），这将对小微企业融资产生影响。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1"/>
            </p:custDataLst>
          </p:nvPr>
        </p:nvSpPr>
        <p:spPr>
          <a:xfrm rot="2700000">
            <a:off x="4426585" y="2231673"/>
            <a:ext cx="3293110" cy="3293110"/>
          </a:xfrm>
          <a:prstGeom prst="roundRect">
            <a:avLst>
              <a:gd name="adj" fmla="val 10006"/>
            </a:avLst>
          </a:pr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4" name="椭圆 17"/>
          <p:cNvSpPr/>
          <p:nvPr>
            <p:custDataLst>
              <p:tags r:id="rId12"/>
            </p:custDataLst>
          </p:nvPr>
        </p:nvSpPr>
        <p:spPr>
          <a:xfrm>
            <a:off x="5655310" y="2027203"/>
            <a:ext cx="859790" cy="859790"/>
          </a:xfrm>
          <a:prstGeom prst="ellipse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5" name="文本框 20"/>
          <p:cNvSpPr/>
          <p:nvPr>
            <p:custDataLst>
              <p:tags r:id="rId13"/>
            </p:custDataLst>
          </p:nvPr>
        </p:nvSpPr>
        <p:spPr>
          <a:xfrm>
            <a:off x="4935207" y="3054997"/>
            <a:ext cx="2275232" cy="39878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对冲策略</a:t>
            </a:r>
            <a:endParaRPr lang="zh-CN" altLang="en-US" sz="2000" b="1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6" name="文本框 21"/>
          <p:cNvSpPr/>
          <p:nvPr>
            <p:custDataLst>
              <p:tags r:id="rId14"/>
            </p:custDataLst>
          </p:nvPr>
        </p:nvSpPr>
        <p:spPr>
          <a:xfrm>
            <a:off x="4935207" y="3460034"/>
            <a:ext cx="2275866" cy="119321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风险补偿金放大倍数从5倍提至8倍，建立担保费补贴机制，小微获补50%，推广“保险 + 担保”联动，降低费率1.2个百分点。</a:t>
            </a:r>
            <a:endParaRPr lang="zh-CN" altLang="en-US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img-icon"/>
          <p:cNvSpPr/>
          <p:nvPr>
            <p:custDataLst>
              <p:tags r:id="rId15"/>
            </p:custDataLst>
          </p:nvPr>
        </p:nvSpPr>
        <p:spPr>
          <a:xfrm flipV="1">
            <a:off x="5882051" y="2256437"/>
            <a:ext cx="425360" cy="423426"/>
          </a:xfrm>
          <a:custGeom>
            <a:avLst/>
            <a:gdLst/>
            <a:ahLst/>
            <a:cxnLst/>
            <a:rect l="l" t="t" r="r" b="b"/>
            <a:pathLst>
              <a:path w="485138" h="482931">
                <a:moveTo>
                  <a:pt x="282485" y="409184"/>
                </a:moveTo>
                <a:cubicBezTo>
                  <a:pt x="256275" y="431015"/>
                  <a:pt x="219891" y="444377"/>
                  <a:pt x="179522" y="444377"/>
                </a:cubicBezTo>
                <a:cubicBezTo>
                  <a:pt x="139029" y="444377"/>
                  <a:pt x="102766" y="431015"/>
                  <a:pt x="76829" y="409184"/>
                </a:cubicBezTo>
                <a:cubicBezTo>
                  <a:pt x="51556" y="388275"/>
                  <a:pt x="35944" y="359423"/>
                  <a:pt x="35944" y="327917"/>
                </a:cubicBezTo>
                <a:cubicBezTo>
                  <a:pt x="35944" y="313498"/>
                  <a:pt x="39252" y="299335"/>
                  <a:pt x="45336" y="286639"/>
                </a:cubicBezTo>
                <a:cubicBezTo>
                  <a:pt x="51813" y="272871"/>
                  <a:pt x="61218" y="260431"/>
                  <a:pt x="73130" y="249983"/>
                </a:cubicBezTo>
                <a:cubicBezTo>
                  <a:pt x="76829" y="246270"/>
                  <a:pt x="79214" y="241377"/>
                  <a:pt x="79214" y="235943"/>
                </a:cubicBezTo>
                <a:lnTo>
                  <a:pt x="78943" y="190031"/>
                </a:lnTo>
                <a:lnTo>
                  <a:pt x="116534" y="215035"/>
                </a:lnTo>
                <a:cubicBezTo>
                  <a:pt x="121034" y="218218"/>
                  <a:pt x="126861" y="219533"/>
                  <a:pt x="132674" y="217946"/>
                </a:cubicBezTo>
                <a:cubicBezTo>
                  <a:pt x="136387" y="216754"/>
                  <a:pt x="140358" y="215833"/>
                  <a:pt x="144329" y="215035"/>
                </a:cubicBezTo>
                <a:lnTo>
                  <a:pt x="144586" y="215035"/>
                </a:lnTo>
                <a:lnTo>
                  <a:pt x="144721" y="215035"/>
                </a:lnTo>
                <a:lnTo>
                  <a:pt x="145114" y="215035"/>
                </a:lnTo>
                <a:cubicBezTo>
                  <a:pt x="148556" y="213975"/>
                  <a:pt x="151999" y="213585"/>
                  <a:pt x="155699" y="213056"/>
                </a:cubicBezTo>
                <a:cubicBezTo>
                  <a:pt x="163111" y="212135"/>
                  <a:pt x="171051" y="211333"/>
                  <a:pt x="179522" y="211333"/>
                </a:cubicBezTo>
                <a:cubicBezTo>
                  <a:pt x="219891" y="211333"/>
                  <a:pt x="256275" y="224966"/>
                  <a:pt x="282485" y="246798"/>
                </a:cubicBezTo>
                <a:cubicBezTo>
                  <a:pt x="307622" y="267708"/>
                  <a:pt x="322977" y="296300"/>
                  <a:pt x="322977" y="327917"/>
                </a:cubicBezTo>
                <a:cubicBezTo>
                  <a:pt x="322977" y="359423"/>
                  <a:pt x="307622" y="388275"/>
                  <a:pt x="282485" y="409184"/>
                </a:cubicBezTo>
                <a:moveTo>
                  <a:pt x="356990" y="298008"/>
                </a:moveTo>
                <a:cubicBezTo>
                  <a:pt x="349971" y="267044"/>
                  <a:pt x="331581" y="239385"/>
                  <a:pt x="306037" y="218218"/>
                </a:cubicBezTo>
                <a:cubicBezTo>
                  <a:pt x="273487" y="191089"/>
                  <a:pt x="228753" y="174149"/>
                  <a:pt x="179522" y="174149"/>
                </a:cubicBezTo>
                <a:cubicBezTo>
                  <a:pt x="173179" y="174149"/>
                  <a:pt x="166960" y="174541"/>
                  <a:pt x="160603" y="175206"/>
                </a:cubicBezTo>
                <a:cubicBezTo>
                  <a:pt x="164710" y="149524"/>
                  <a:pt x="178993" y="126501"/>
                  <a:pt x="200172" y="108899"/>
                </a:cubicBezTo>
                <a:cubicBezTo>
                  <a:pt x="226247" y="87203"/>
                  <a:pt x="262631" y="73828"/>
                  <a:pt x="302866" y="73828"/>
                </a:cubicBezTo>
                <a:cubicBezTo>
                  <a:pt x="311335" y="73828"/>
                  <a:pt x="319412" y="74234"/>
                  <a:pt x="326948" y="75549"/>
                </a:cubicBezTo>
                <a:cubicBezTo>
                  <a:pt x="334629" y="76485"/>
                  <a:pt x="342302" y="77934"/>
                  <a:pt x="349971" y="80183"/>
                </a:cubicBezTo>
                <a:cubicBezTo>
                  <a:pt x="355541" y="81905"/>
                  <a:pt x="361623" y="80320"/>
                  <a:pt x="365852" y="77147"/>
                </a:cubicBezTo>
                <a:lnTo>
                  <a:pt x="403444" y="51997"/>
                </a:lnTo>
                <a:lnTo>
                  <a:pt x="403173" y="98180"/>
                </a:lnTo>
                <a:cubicBezTo>
                  <a:pt x="403173" y="103872"/>
                  <a:pt x="405557" y="108778"/>
                  <a:pt x="409258" y="112083"/>
                </a:cubicBezTo>
                <a:cubicBezTo>
                  <a:pt x="421169" y="122939"/>
                  <a:pt x="430696" y="135105"/>
                  <a:pt x="437052" y="148741"/>
                </a:cubicBezTo>
                <a:cubicBezTo>
                  <a:pt x="443136" y="161572"/>
                  <a:pt x="446457" y="175462"/>
                  <a:pt x="446457" y="190154"/>
                </a:cubicBezTo>
                <a:cubicBezTo>
                  <a:pt x="446457" y="216754"/>
                  <a:pt x="435465" y="241106"/>
                  <a:pt x="417075" y="260702"/>
                </a:cubicBezTo>
                <a:cubicBezTo>
                  <a:pt x="401588" y="277098"/>
                  <a:pt x="380948" y="289946"/>
                  <a:pt x="356990" y="298008"/>
                </a:cubicBezTo>
                <a:moveTo>
                  <a:pt x="239216" y="346577"/>
                </a:moveTo>
                <a:cubicBezTo>
                  <a:pt x="249528" y="346577"/>
                  <a:pt x="257876" y="338106"/>
                  <a:pt x="257876" y="327917"/>
                </a:cubicBezTo>
                <a:cubicBezTo>
                  <a:pt x="257876" y="317604"/>
                  <a:pt x="249528" y="309269"/>
                  <a:pt x="239216" y="309269"/>
                </a:cubicBezTo>
                <a:cubicBezTo>
                  <a:pt x="229024" y="309269"/>
                  <a:pt x="220556" y="317604"/>
                  <a:pt x="220556" y="327917"/>
                </a:cubicBezTo>
                <a:cubicBezTo>
                  <a:pt x="220556" y="338106"/>
                  <a:pt x="229024" y="346577"/>
                  <a:pt x="239216" y="346577"/>
                </a:cubicBezTo>
                <a:moveTo>
                  <a:pt x="179522" y="346577"/>
                </a:moveTo>
                <a:cubicBezTo>
                  <a:pt x="189847" y="346577"/>
                  <a:pt x="198182" y="338106"/>
                  <a:pt x="198182" y="327917"/>
                </a:cubicBezTo>
                <a:cubicBezTo>
                  <a:pt x="198182" y="317604"/>
                  <a:pt x="189847" y="309269"/>
                  <a:pt x="179522" y="309269"/>
                </a:cubicBezTo>
                <a:cubicBezTo>
                  <a:pt x="169210" y="309269"/>
                  <a:pt x="160739" y="317604"/>
                  <a:pt x="160739" y="327917"/>
                </a:cubicBezTo>
                <a:cubicBezTo>
                  <a:pt x="160739" y="338106"/>
                  <a:pt x="169210" y="346577"/>
                  <a:pt x="179522" y="346577"/>
                </a:cubicBezTo>
                <a:moveTo>
                  <a:pt x="119706" y="346577"/>
                </a:moveTo>
                <a:cubicBezTo>
                  <a:pt x="130031" y="346577"/>
                  <a:pt x="138501" y="338106"/>
                  <a:pt x="138501" y="327917"/>
                </a:cubicBezTo>
                <a:cubicBezTo>
                  <a:pt x="138501" y="317604"/>
                  <a:pt x="130031" y="309269"/>
                  <a:pt x="119706" y="309269"/>
                </a:cubicBezTo>
                <a:cubicBezTo>
                  <a:pt x="109514" y="309269"/>
                  <a:pt x="101181" y="317604"/>
                  <a:pt x="101181" y="327917"/>
                </a:cubicBezTo>
                <a:cubicBezTo>
                  <a:pt x="101181" y="338106"/>
                  <a:pt x="109514" y="346577"/>
                  <a:pt x="119706" y="346577"/>
                </a:cubicBezTo>
                <a:moveTo>
                  <a:pt x="179522" y="481561"/>
                </a:moveTo>
                <a:cubicBezTo>
                  <a:pt x="228753" y="481561"/>
                  <a:pt x="273487" y="464623"/>
                  <a:pt x="306037" y="437763"/>
                </a:cubicBezTo>
                <a:cubicBezTo>
                  <a:pt x="337529" y="411434"/>
                  <a:pt x="357654" y="375956"/>
                  <a:pt x="360039" y="335992"/>
                </a:cubicBezTo>
                <a:cubicBezTo>
                  <a:pt x="393648" y="326467"/>
                  <a:pt x="422756" y="308998"/>
                  <a:pt x="444207" y="286110"/>
                </a:cubicBezTo>
                <a:cubicBezTo>
                  <a:pt x="469073" y="259902"/>
                  <a:pt x="483763" y="226416"/>
                  <a:pt x="483763" y="190154"/>
                </a:cubicBezTo>
                <a:cubicBezTo>
                  <a:pt x="483763" y="169785"/>
                  <a:pt x="479142" y="150460"/>
                  <a:pt x="470794" y="132858"/>
                </a:cubicBezTo>
                <a:cubicBezTo>
                  <a:pt x="463519" y="117248"/>
                  <a:pt x="453205" y="102816"/>
                  <a:pt x="440238" y="90116"/>
                </a:cubicBezTo>
                <a:lnTo>
                  <a:pt x="440765" y="18119"/>
                </a:lnTo>
                <a:lnTo>
                  <a:pt x="440765" y="17333"/>
                </a:lnTo>
                <a:cubicBezTo>
                  <a:pt x="440765" y="13620"/>
                  <a:pt x="439829" y="10043"/>
                  <a:pt x="437850" y="6872"/>
                </a:cubicBezTo>
                <a:cubicBezTo>
                  <a:pt x="432023" y="-1735"/>
                  <a:pt x="420248" y="-3849"/>
                  <a:pt x="411915" y="1707"/>
                </a:cubicBezTo>
                <a:lnTo>
                  <a:pt x="351569" y="42078"/>
                </a:lnTo>
                <a:cubicBezTo>
                  <a:pt x="345214" y="40613"/>
                  <a:pt x="338466" y="39299"/>
                  <a:pt x="331839" y="38499"/>
                </a:cubicBezTo>
                <a:cubicBezTo>
                  <a:pt x="322189" y="37172"/>
                  <a:pt x="312393" y="36386"/>
                  <a:pt x="302866" y="36386"/>
                </a:cubicBezTo>
                <a:cubicBezTo>
                  <a:pt x="253906" y="36386"/>
                  <a:pt x="208901" y="53326"/>
                  <a:pt x="176349" y="80320"/>
                </a:cubicBezTo>
                <a:cubicBezTo>
                  <a:pt x="146970" y="104928"/>
                  <a:pt x="127389" y="137752"/>
                  <a:pt x="123147" y="174541"/>
                </a:cubicBezTo>
                <a:lnTo>
                  <a:pt x="70609" y="139606"/>
                </a:lnTo>
                <a:cubicBezTo>
                  <a:pt x="62003" y="133914"/>
                  <a:pt x="50364" y="136166"/>
                  <a:pt x="44807" y="144634"/>
                </a:cubicBezTo>
                <a:cubicBezTo>
                  <a:pt x="42693" y="147805"/>
                  <a:pt x="41622" y="151518"/>
                  <a:pt x="41622" y="155095"/>
                </a:cubicBezTo>
                <a:lnTo>
                  <a:pt x="41622" y="155623"/>
                </a:lnTo>
                <a:lnTo>
                  <a:pt x="42164" y="228004"/>
                </a:lnTo>
                <a:cubicBezTo>
                  <a:pt x="29318" y="240712"/>
                  <a:pt x="19127" y="255010"/>
                  <a:pt x="11714" y="270621"/>
                </a:cubicBezTo>
                <a:cubicBezTo>
                  <a:pt x="3244" y="288360"/>
                  <a:pt x="-1376" y="307806"/>
                  <a:pt x="-1376" y="327917"/>
                </a:cubicBezTo>
                <a:cubicBezTo>
                  <a:pt x="-1376" y="371065"/>
                  <a:pt x="19398" y="409713"/>
                  <a:pt x="53005" y="437763"/>
                </a:cubicBezTo>
                <a:cubicBezTo>
                  <a:pt x="85569" y="464623"/>
                  <a:pt x="130289" y="481561"/>
                  <a:pt x="179522" y="481561"/>
                </a:cubicBezTo>
              </a:path>
            </a:pathLst>
          </a:cu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产品创新探索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矩形: 圆角 103"/>
          <p:cNvSpPr/>
          <p:nvPr/>
        </p:nvSpPr>
        <p:spPr>
          <a:xfrm flipH="1">
            <a:off x="8402955" y="1731645"/>
            <a:ext cx="3154680" cy="3829685"/>
          </a:xfrm>
          <a:prstGeom prst="roundRect">
            <a:avLst>
              <a:gd name="adj" fmla="val 4747"/>
            </a:avLst>
          </a:prstGeom>
          <a:solidFill>
            <a:schemeClr val="accent1">
              <a:alpha val="5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矩形: 圆角 103"/>
          <p:cNvSpPr/>
          <p:nvPr/>
        </p:nvSpPr>
        <p:spPr>
          <a:xfrm>
            <a:off x="634365" y="1731645"/>
            <a:ext cx="3161665" cy="3829685"/>
          </a:xfrm>
          <a:prstGeom prst="roundRect">
            <a:avLst>
              <a:gd name="adj" fmla="val 4747"/>
            </a:avLst>
          </a:prstGeom>
          <a:solidFill>
            <a:schemeClr val="accent1">
              <a:alpha val="5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5772298" y="2338399"/>
            <a:ext cx="727065" cy="1088438"/>
          </a:xfrm>
          <a:custGeom>
            <a:avLst/>
            <a:gdLst/>
            <a:ahLst/>
            <a:cxnLst/>
            <a:rect l="l" t="t" r="r" b="b"/>
            <a:pathLst>
              <a:path w="1053" h="1502">
                <a:moveTo>
                  <a:pt x="0" y="1502"/>
                </a:moveTo>
                <a:lnTo>
                  <a:pt x="1045" y="1463"/>
                </a:lnTo>
                <a:lnTo>
                  <a:pt x="1053" y="0"/>
                </a:lnTo>
                <a:lnTo>
                  <a:pt x="8" y="494"/>
                </a:lnTo>
                <a:lnTo>
                  <a:pt x="0" y="150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38100" tIns="38100" rIns="38100" bIns="3810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5777492" y="1623843"/>
            <a:ext cx="2092814" cy="1495695"/>
          </a:xfrm>
          <a:custGeom>
            <a:avLst/>
            <a:gdLst/>
            <a:ahLst/>
            <a:cxnLst/>
            <a:rect l="l" t="t" r="r" b="b"/>
            <a:pathLst>
              <a:path w="1390" h="995">
                <a:moveTo>
                  <a:pt x="787" y="244"/>
                </a:moveTo>
                <a:cubicBezTo>
                  <a:pt x="246" y="244"/>
                  <a:pt x="246" y="244"/>
                  <a:pt x="246" y="244"/>
                </a:cubicBezTo>
                <a:cubicBezTo>
                  <a:pt x="110" y="244"/>
                  <a:pt x="0" y="354"/>
                  <a:pt x="0" y="490"/>
                </a:cubicBezTo>
                <a:cubicBezTo>
                  <a:pt x="0" y="995"/>
                  <a:pt x="0" y="995"/>
                  <a:pt x="0" y="995"/>
                </a:cubicBezTo>
                <a:cubicBezTo>
                  <a:pt x="19" y="915"/>
                  <a:pt x="19" y="915"/>
                  <a:pt x="19" y="915"/>
                </a:cubicBezTo>
                <a:cubicBezTo>
                  <a:pt x="46" y="807"/>
                  <a:pt x="143" y="731"/>
                  <a:pt x="254" y="731"/>
                </a:cubicBezTo>
                <a:cubicBezTo>
                  <a:pt x="787" y="731"/>
                  <a:pt x="787" y="731"/>
                  <a:pt x="787" y="731"/>
                </a:cubicBezTo>
                <a:cubicBezTo>
                  <a:pt x="792" y="731"/>
                  <a:pt x="797" y="735"/>
                  <a:pt x="797" y="741"/>
                </a:cubicBezTo>
                <a:cubicBezTo>
                  <a:pt x="797" y="932"/>
                  <a:pt x="797" y="932"/>
                  <a:pt x="797" y="932"/>
                </a:cubicBezTo>
                <a:cubicBezTo>
                  <a:pt x="797" y="953"/>
                  <a:pt x="821" y="964"/>
                  <a:pt x="837" y="951"/>
                </a:cubicBezTo>
                <a:cubicBezTo>
                  <a:pt x="1371" y="512"/>
                  <a:pt x="1371" y="512"/>
                  <a:pt x="1371" y="512"/>
                </a:cubicBezTo>
                <a:cubicBezTo>
                  <a:pt x="1390" y="497"/>
                  <a:pt x="1390" y="469"/>
                  <a:pt x="1371" y="454"/>
                </a:cubicBezTo>
                <a:cubicBezTo>
                  <a:pt x="835" y="12"/>
                  <a:pt x="835" y="12"/>
                  <a:pt x="835" y="12"/>
                </a:cubicBezTo>
                <a:cubicBezTo>
                  <a:pt x="819" y="0"/>
                  <a:pt x="797" y="11"/>
                  <a:pt x="797" y="30"/>
                </a:cubicBezTo>
                <a:cubicBezTo>
                  <a:pt x="797" y="234"/>
                  <a:pt x="797" y="234"/>
                  <a:pt x="797" y="234"/>
                </a:cubicBezTo>
                <a:cubicBezTo>
                  <a:pt x="797" y="239"/>
                  <a:pt x="792" y="244"/>
                  <a:pt x="787" y="244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4343619" y="2933507"/>
            <a:ext cx="2153059" cy="1543100"/>
          </a:xfrm>
          <a:custGeom>
            <a:avLst/>
            <a:gdLst/>
            <a:ahLst/>
            <a:cxnLst/>
            <a:rect l="l" t="t" r="r" b="b"/>
            <a:pathLst>
              <a:path w="1395" h="1001">
                <a:moveTo>
                  <a:pt x="1378" y="79"/>
                </a:moveTo>
                <a:cubicBezTo>
                  <a:pt x="1354" y="187"/>
                  <a:pt x="1259" y="264"/>
                  <a:pt x="1148" y="264"/>
                </a:cubicBezTo>
                <a:cubicBezTo>
                  <a:pt x="608" y="264"/>
                  <a:pt x="608" y="264"/>
                  <a:pt x="608" y="264"/>
                </a:cubicBezTo>
                <a:cubicBezTo>
                  <a:pt x="603" y="264"/>
                  <a:pt x="599" y="260"/>
                  <a:pt x="599" y="255"/>
                </a:cubicBezTo>
                <a:cubicBezTo>
                  <a:pt x="599" y="38"/>
                  <a:pt x="599" y="38"/>
                  <a:pt x="599" y="38"/>
                </a:cubicBezTo>
                <a:cubicBezTo>
                  <a:pt x="599" y="27"/>
                  <a:pt x="586" y="21"/>
                  <a:pt x="578" y="28"/>
                </a:cubicBezTo>
                <a:cubicBezTo>
                  <a:pt x="12" y="493"/>
                  <a:pt x="12" y="493"/>
                  <a:pt x="12" y="493"/>
                </a:cubicBezTo>
                <a:cubicBezTo>
                  <a:pt x="0" y="503"/>
                  <a:pt x="0" y="521"/>
                  <a:pt x="12" y="531"/>
                </a:cubicBezTo>
                <a:cubicBezTo>
                  <a:pt x="574" y="993"/>
                  <a:pt x="574" y="993"/>
                  <a:pt x="574" y="993"/>
                </a:cubicBezTo>
                <a:cubicBezTo>
                  <a:pt x="584" y="1001"/>
                  <a:pt x="599" y="994"/>
                  <a:pt x="599" y="981"/>
                </a:cubicBezTo>
                <a:cubicBezTo>
                  <a:pt x="599" y="774"/>
                  <a:pt x="599" y="774"/>
                  <a:pt x="599" y="774"/>
                </a:cubicBezTo>
                <a:cubicBezTo>
                  <a:pt x="599" y="769"/>
                  <a:pt x="603" y="765"/>
                  <a:pt x="608" y="765"/>
                </a:cubicBezTo>
                <a:cubicBezTo>
                  <a:pt x="1154" y="765"/>
                  <a:pt x="1154" y="765"/>
                  <a:pt x="1154" y="765"/>
                </a:cubicBezTo>
                <a:cubicBezTo>
                  <a:pt x="1287" y="765"/>
                  <a:pt x="1395" y="657"/>
                  <a:pt x="1395" y="524"/>
                </a:cubicBezTo>
                <a:cubicBezTo>
                  <a:pt x="1395" y="0"/>
                  <a:pt x="1395" y="0"/>
                  <a:pt x="1395" y="0"/>
                </a:cubicBezTo>
                <a:lnTo>
                  <a:pt x="1378" y="79"/>
                </a:ln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grpSp>
        <p:nvGrpSpPr>
          <p:cNvPr id="8" name="group"/>
          <p:cNvGrpSpPr/>
          <p:nvPr/>
        </p:nvGrpSpPr>
        <p:grpSpPr>
          <a:xfrm>
            <a:off x="3686212" y="3609807"/>
            <a:ext cx="645411" cy="209550"/>
            <a:chOff x="0" y="0"/>
            <a:chExt cx="645411" cy="209550"/>
          </a:xfrm>
        </p:grpSpPr>
        <p:sp>
          <p:nvSpPr>
            <p:cNvPr id="9" name="Straight Connector 49"/>
            <p:cNvSpPr/>
            <p:nvPr/>
          </p:nvSpPr>
          <p:spPr>
            <a:xfrm rot="10800000">
              <a:off x="206535" y="98425"/>
              <a:ext cx="438876" cy="0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dash"/>
            </a:ln>
          </p:spPr>
        </p:sp>
        <p:grpSp>
          <p:nvGrpSpPr>
            <p:cNvPr id="10" name="group"/>
            <p:cNvGrpSpPr/>
            <p:nvPr/>
          </p:nvGrpSpPr>
          <p:grpSpPr>
            <a:xfrm flipH="1">
              <a:off x="0" y="0"/>
              <a:ext cx="209550" cy="209550"/>
              <a:chOff x="0" y="0"/>
              <a:chExt cx="209550" cy="209550"/>
            </a:xfrm>
          </p:grpSpPr>
          <p:sp>
            <p:nvSpPr>
              <p:cNvPr id="11" name="Oval 69"/>
              <p:cNvSpPr/>
              <p:nvPr/>
            </p:nvSpPr>
            <p:spPr>
              <a:xfrm flipH="1">
                <a:off x="0" y="0"/>
                <a:ext cx="209550" cy="209550"/>
              </a:xfrm>
              <a:prstGeom prst="ellipse">
                <a:avLst/>
              </a:prstGeom>
              <a:solidFill>
                <a:schemeClr val="accent1"/>
              </a:solidFill>
            </p:spPr>
            <p:txBody>
              <a:bodyPr vert="horz" wrap="square" lIns="91440" tIns="45720" rIns="91440" bIns="45720" rtlCol="0" anchor="ctr"/>
              <a:lstStyle/>
              <a:p>
                <a:pPr marL="0" indent="0" algn="ctr">
                  <a:lnSpc>
                    <a:spcPct val="100000"/>
                  </a:lnSpc>
                  <a:buNone/>
                </a:pPr>
                <a:endParaRPr lang="zh-CN" sz="1800" dirty="0">
                  <a:latin typeface="微软雅黑" panose="020B0503020204020204" charset="-122"/>
                  <a:ea typeface="微软雅黑" panose="020B0503020204020204" charset="-122"/>
                  <a:cs typeface="阿里巴巴普惠体" pitchFamily="34" charset="-120"/>
                </a:endParaRPr>
              </a:p>
            </p:txBody>
          </p:sp>
          <p:sp>
            <p:nvSpPr>
              <p:cNvPr id="12" name="Oval 70"/>
              <p:cNvSpPr/>
              <p:nvPr/>
            </p:nvSpPr>
            <p:spPr>
              <a:xfrm flipH="1" flipV="1">
                <a:off x="69433" y="69433"/>
                <a:ext cx="70684" cy="70684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bg1"/>
                </a:solidFill>
              </a:ln>
            </p:spPr>
            <p:txBody>
              <a:bodyPr vert="horz" wrap="square" lIns="91440" tIns="45720" rIns="91440" bIns="45720" rtlCol="0" anchor="ctr"/>
              <a:lstStyle/>
              <a:p>
                <a:pPr marL="0" indent="0" algn="ctr">
                  <a:lnSpc>
                    <a:spcPct val="100000"/>
                  </a:lnSpc>
                  <a:buNone/>
                </a:pPr>
                <a:endParaRPr lang="zh-CN" sz="1800" dirty="0">
                  <a:latin typeface="微软雅黑" panose="020B0503020204020204" charset="-122"/>
                  <a:ea typeface="微软雅黑" panose="020B0503020204020204" charset="-122"/>
                  <a:cs typeface="阿里巴巴普惠体" pitchFamily="34" charset="-120"/>
                </a:endParaRPr>
              </a:p>
            </p:txBody>
          </p:sp>
        </p:grpSp>
      </p:grpSp>
      <p:sp>
        <p:nvSpPr>
          <p:cNvPr id="15" name="文本框 24"/>
          <p:cNvSpPr/>
          <p:nvPr/>
        </p:nvSpPr>
        <p:spPr>
          <a:xfrm>
            <a:off x="764540" y="2378075"/>
            <a:ext cx="2924810" cy="13550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活体抵押贷升级路径包括生物识别、数据联网、期货对冲、证券化。如牧民通过生物识别技术抵押牦牛，合作社实现数据联网，加工厂利用期货对冲风险，金融机构进行证券化操作。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6" name="文本框 25"/>
          <p:cNvSpPr/>
          <p:nvPr/>
        </p:nvSpPr>
        <p:spPr>
          <a:xfrm>
            <a:off x="841026" y="1728777"/>
            <a:ext cx="259329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牦牛产业链方案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7" name="直接连接符 26"/>
          <p:cNvSpPr/>
          <p:nvPr/>
        </p:nvSpPr>
        <p:spPr>
          <a:xfrm rot="10800000">
            <a:off x="948729" y="2208554"/>
            <a:ext cx="2287511" cy="0"/>
          </a:xfrm>
          <a:prstGeom prst="line">
            <a:avLst/>
          </a:prstGeom>
          <a:noFill/>
          <a:ln w="19050" cap="flat">
            <a:gradFill flip="y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  <a:prstDash val="solid"/>
          </a:ln>
        </p:spPr>
      </p:sp>
      <p:grpSp>
        <p:nvGrpSpPr>
          <p:cNvPr id="18" name="group"/>
          <p:cNvGrpSpPr/>
          <p:nvPr/>
        </p:nvGrpSpPr>
        <p:grpSpPr>
          <a:xfrm flipH="1">
            <a:off x="7879279" y="2243203"/>
            <a:ext cx="645411" cy="209550"/>
            <a:chOff x="0" y="0"/>
            <a:chExt cx="645411" cy="209550"/>
          </a:xfrm>
        </p:grpSpPr>
        <p:sp>
          <p:nvSpPr>
            <p:cNvPr id="19" name="Straight Connector 49"/>
            <p:cNvSpPr/>
            <p:nvPr/>
          </p:nvSpPr>
          <p:spPr>
            <a:xfrm rot="10800000">
              <a:off x="206535" y="98425"/>
              <a:ext cx="438876" cy="0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dash"/>
            </a:ln>
          </p:spPr>
        </p:sp>
        <p:grpSp>
          <p:nvGrpSpPr>
            <p:cNvPr id="20" name="group"/>
            <p:cNvGrpSpPr/>
            <p:nvPr/>
          </p:nvGrpSpPr>
          <p:grpSpPr>
            <a:xfrm flipH="1">
              <a:off x="0" y="0"/>
              <a:ext cx="209550" cy="209550"/>
              <a:chOff x="0" y="0"/>
              <a:chExt cx="209550" cy="209550"/>
            </a:xfrm>
          </p:grpSpPr>
          <p:sp>
            <p:nvSpPr>
              <p:cNvPr id="21" name="Oval 69"/>
              <p:cNvSpPr/>
              <p:nvPr/>
            </p:nvSpPr>
            <p:spPr>
              <a:xfrm flipH="1">
                <a:off x="0" y="0"/>
                <a:ext cx="209550" cy="209550"/>
              </a:xfrm>
              <a:prstGeom prst="ellipse">
                <a:avLst/>
              </a:prstGeom>
              <a:solidFill>
                <a:schemeClr val="accent1"/>
              </a:solidFill>
            </p:spPr>
            <p:txBody>
              <a:bodyPr vert="horz" wrap="square" lIns="91440" tIns="45720" rIns="91440" bIns="45720" rtlCol="0" anchor="ctr"/>
              <a:lstStyle/>
              <a:p>
                <a:pPr marL="0" indent="0" algn="ctr">
                  <a:lnSpc>
                    <a:spcPct val="100000"/>
                  </a:lnSpc>
                  <a:buNone/>
                </a:pPr>
                <a:endParaRPr lang="zh-CN" sz="1800" dirty="0">
                  <a:latin typeface="微软雅黑" panose="020B0503020204020204" charset="-122"/>
                  <a:ea typeface="微软雅黑" panose="020B0503020204020204" charset="-122"/>
                  <a:cs typeface="阿里巴巴普惠体" pitchFamily="34" charset="-120"/>
                </a:endParaRPr>
              </a:p>
            </p:txBody>
          </p:sp>
          <p:sp>
            <p:nvSpPr>
              <p:cNvPr id="22" name="Oval 70"/>
              <p:cNvSpPr/>
              <p:nvPr/>
            </p:nvSpPr>
            <p:spPr>
              <a:xfrm flipH="1" flipV="1">
                <a:off x="69433" y="69433"/>
                <a:ext cx="70684" cy="70684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bg1"/>
                </a:solidFill>
              </a:ln>
            </p:spPr>
            <p:txBody>
              <a:bodyPr vert="horz" wrap="square" lIns="91440" tIns="45720" rIns="91440" bIns="45720" rtlCol="0" anchor="ctr"/>
              <a:lstStyle/>
              <a:p>
                <a:pPr marL="0" indent="0" algn="ctr">
                  <a:lnSpc>
                    <a:spcPct val="100000"/>
                  </a:lnSpc>
                  <a:buNone/>
                </a:pPr>
                <a:endParaRPr lang="zh-CN" sz="1800" dirty="0">
                  <a:latin typeface="微软雅黑" panose="020B0503020204020204" charset="-122"/>
                  <a:ea typeface="微软雅黑" panose="020B0503020204020204" charset="-122"/>
                  <a:cs typeface="阿里巴巴普惠体" pitchFamily="34" charset="-120"/>
                </a:endParaRPr>
              </a:p>
            </p:txBody>
          </p:sp>
        </p:grpSp>
      </p:grpSp>
      <p:sp>
        <p:nvSpPr>
          <p:cNvPr id="25" name="文本框 33"/>
          <p:cNvSpPr/>
          <p:nvPr/>
        </p:nvSpPr>
        <p:spPr>
          <a:xfrm>
            <a:off x="8560435" y="2378075"/>
            <a:ext cx="2924810" cy="13550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抵押率：羔羊40%，成年牦牛60%。引入期货价格调节系数（±15%）进行动态估值，确保抵押物价值合理评估。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文本框 34"/>
          <p:cNvSpPr/>
          <p:nvPr/>
        </p:nvSpPr>
        <p:spPr>
          <a:xfrm>
            <a:off x="8827066" y="1728777"/>
            <a:ext cx="259329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参数设计要点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27" name="直接连接符 35"/>
          <p:cNvSpPr/>
          <p:nvPr/>
        </p:nvSpPr>
        <p:spPr>
          <a:xfrm rot="10800000">
            <a:off x="8930796" y="2208554"/>
            <a:ext cx="2287511" cy="0"/>
          </a:xfrm>
          <a:prstGeom prst="line">
            <a:avLst/>
          </a:prstGeom>
          <a:noFill/>
          <a:ln w="19050" cap="flat">
            <a:gradFill flip="y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  <a:prstDash val="solid"/>
          </a:ln>
        </p:spPr>
      </p:sp>
      <p:sp>
        <p:nvSpPr>
          <p:cNvPr id="28" name="img-icon"/>
          <p:cNvSpPr/>
          <p:nvPr/>
        </p:nvSpPr>
        <p:spPr>
          <a:xfrm>
            <a:off x="4893571" y="3550645"/>
            <a:ext cx="309928" cy="327874"/>
          </a:xfrm>
          <a:custGeom>
            <a:avLst/>
            <a:gdLst/>
            <a:ahLst/>
            <a:cxnLst/>
            <a:rect l="l" t="t" r="r" b="b"/>
            <a:pathLst>
              <a:path w="1257351" h="1330156">
                <a:moveTo>
                  <a:pt x="1194598" y="253599"/>
                </a:moveTo>
                <a:lnTo>
                  <a:pt x="1005822" y="253599"/>
                </a:lnTo>
                <a:lnTo>
                  <a:pt x="1005822" y="1140050"/>
                </a:lnTo>
                <a:cubicBezTo>
                  <a:pt x="1005822" y="1175011"/>
                  <a:pt x="977734" y="1203320"/>
                  <a:pt x="943069" y="1203320"/>
                </a:cubicBezTo>
                <a:lnTo>
                  <a:pt x="538537" y="1202581"/>
                </a:lnTo>
                <a:lnTo>
                  <a:pt x="314356" y="1203246"/>
                </a:lnTo>
                <a:lnTo>
                  <a:pt x="314356" y="1266886"/>
                </a:lnTo>
                <a:cubicBezTo>
                  <a:pt x="314356" y="1301847"/>
                  <a:pt x="342444" y="1330156"/>
                  <a:pt x="377109" y="1330156"/>
                </a:cubicBezTo>
                <a:lnTo>
                  <a:pt x="548442" y="1330156"/>
                </a:lnTo>
                <a:lnTo>
                  <a:pt x="790067" y="1329417"/>
                </a:lnTo>
                <a:lnTo>
                  <a:pt x="1194598" y="1330156"/>
                </a:lnTo>
                <a:cubicBezTo>
                  <a:pt x="1229378" y="1330034"/>
                  <a:pt x="1257474" y="1301741"/>
                  <a:pt x="1257351" y="1266961"/>
                </a:cubicBezTo>
                <a:cubicBezTo>
                  <a:pt x="1257351" y="1266936"/>
                  <a:pt x="1257351" y="1266911"/>
                  <a:pt x="1257351" y="1266886"/>
                </a:cubicBezTo>
                <a:lnTo>
                  <a:pt x="1257351" y="316869"/>
                </a:lnTo>
                <a:cubicBezTo>
                  <a:pt x="1257474" y="282077"/>
                  <a:pt x="1229390" y="253762"/>
                  <a:pt x="1194598" y="253599"/>
                </a:cubicBezTo>
                <a:close/>
                <a:moveTo>
                  <a:pt x="880242" y="1139902"/>
                </a:moveTo>
                <a:cubicBezTo>
                  <a:pt x="915022" y="1139780"/>
                  <a:pt x="943117" y="1111486"/>
                  <a:pt x="942995" y="1076706"/>
                </a:cubicBezTo>
                <a:cubicBezTo>
                  <a:pt x="942995" y="1076706"/>
                  <a:pt x="942995" y="1076706"/>
                  <a:pt x="942995" y="1076705"/>
                </a:cubicBezTo>
                <a:lnTo>
                  <a:pt x="942995" y="63270"/>
                </a:lnTo>
                <a:cubicBezTo>
                  <a:pt x="943158" y="28491"/>
                  <a:pt x="915096" y="164"/>
                  <a:pt x="880317" y="0"/>
                </a:cubicBezTo>
                <a:cubicBezTo>
                  <a:pt x="880292" y="0"/>
                  <a:pt x="880267" y="0"/>
                  <a:pt x="880242" y="0"/>
                </a:cubicBezTo>
                <a:lnTo>
                  <a:pt x="401279" y="0"/>
                </a:lnTo>
                <a:cubicBezTo>
                  <a:pt x="384501" y="0"/>
                  <a:pt x="105106" y="1035"/>
                  <a:pt x="63862" y="1035"/>
                </a:cubicBezTo>
                <a:cubicBezTo>
                  <a:pt x="63862" y="1035"/>
                  <a:pt x="370" y="665"/>
                  <a:pt x="370" y="57949"/>
                </a:cubicBezTo>
                <a:lnTo>
                  <a:pt x="0" y="411405"/>
                </a:lnTo>
                <a:lnTo>
                  <a:pt x="0" y="1076705"/>
                </a:lnTo>
                <a:cubicBezTo>
                  <a:pt x="0" y="1111667"/>
                  <a:pt x="28087" y="1139902"/>
                  <a:pt x="62753" y="1139902"/>
                </a:cubicBezTo>
                <a:lnTo>
                  <a:pt x="234012" y="1139902"/>
                </a:lnTo>
                <a:lnTo>
                  <a:pt x="475637" y="1139163"/>
                </a:lnTo>
                <a:lnTo>
                  <a:pt x="880242" y="1139902"/>
                </a:lnTo>
                <a:close/>
                <a:moveTo>
                  <a:pt x="629969" y="63714"/>
                </a:moveTo>
                <a:lnTo>
                  <a:pt x="817858" y="63714"/>
                </a:lnTo>
                <a:lnTo>
                  <a:pt x="817858" y="572464"/>
                </a:lnTo>
                <a:lnTo>
                  <a:pt x="724062" y="446293"/>
                </a:lnTo>
                <a:lnTo>
                  <a:pt x="629969" y="572464"/>
                </a:lnTo>
                <a:lnTo>
                  <a:pt x="629969" y="63714"/>
                </a:lnTo>
                <a:close/>
                <a:moveTo>
                  <a:pt x="188407" y="1077740"/>
                </a:moveTo>
                <a:lnTo>
                  <a:pt x="126171" y="1077740"/>
                </a:lnTo>
                <a:lnTo>
                  <a:pt x="126171" y="62014"/>
                </a:lnTo>
                <a:lnTo>
                  <a:pt x="188407" y="62014"/>
                </a:lnTo>
                <a:lnTo>
                  <a:pt x="188407" y="1077740"/>
                </a:ln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29" name="img-icon"/>
          <p:cNvSpPr/>
          <p:nvPr/>
        </p:nvSpPr>
        <p:spPr>
          <a:xfrm>
            <a:off x="7027335" y="2167899"/>
            <a:ext cx="369418" cy="341000"/>
          </a:xfrm>
          <a:custGeom>
            <a:avLst/>
            <a:gdLst/>
            <a:ahLst/>
            <a:cxnLst/>
            <a:rect l="l" t="t" r="r" b="b"/>
            <a:pathLst>
              <a:path w="542273" h="500559">
                <a:moveTo>
                  <a:pt x="125336" y="275234"/>
                </a:moveTo>
                <a:cubicBezTo>
                  <a:pt x="152357" y="272636"/>
                  <a:pt x="169401" y="284691"/>
                  <a:pt x="189563" y="297370"/>
                </a:cubicBezTo>
                <a:cubicBezTo>
                  <a:pt x="200925" y="304299"/>
                  <a:pt x="237785" y="331458"/>
                  <a:pt x="237785" y="331458"/>
                </a:cubicBezTo>
                <a:cubicBezTo>
                  <a:pt x="237785" y="331458"/>
                  <a:pt x="274644" y="353075"/>
                  <a:pt x="311227" y="353075"/>
                </a:cubicBezTo>
                <a:cubicBezTo>
                  <a:pt x="366931" y="353075"/>
                  <a:pt x="376908" y="356124"/>
                  <a:pt x="376908" y="374138"/>
                </a:cubicBezTo>
                <a:cubicBezTo>
                  <a:pt x="376908" y="393815"/>
                  <a:pt x="340326" y="395200"/>
                  <a:pt x="340326" y="395200"/>
                </a:cubicBezTo>
                <a:lnTo>
                  <a:pt x="250533" y="395200"/>
                </a:lnTo>
                <a:cubicBezTo>
                  <a:pt x="220048" y="395200"/>
                  <a:pt x="177369" y="377463"/>
                  <a:pt x="177369" y="377463"/>
                </a:cubicBezTo>
                <a:cubicBezTo>
                  <a:pt x="177369" y="377463"/>
                  <a:pt x="213397" y="415986"/>
                  <a:pt x="250533" y="415986"/>
                </a:cubicBezTo>
                <a:lnTo>
                  <a:pt x="340049" y="415986"/>
                </a:lnTo>
                <a:cubicBezTo>
                  <a:pt x="359726" y="415431"/>
                  <a:pt x="397417" y="406286"/>
                  <a:pt x="397417" y="373861"/>
                </a:cubicBezTo>
                <a:cubicBezTo>
                  <a:pt x="397417" y="331736"/>
                  <a:pt x="359172" y="331736"/>
                  <a:pt x="310672" y="331736"/>
                </a:cubicBezTo>
                <a:cubicBezTo>
                  <a:pt x="306792" y="331736"/>
                  <a:pt x="303467" y="331181"/>
                  <a:pt x="300141" y="330350"/>
                </a:cubicBezTo>
                <a:cubicBezTo>
                  <a:pt x="302081" y="329241"/>
                  <a:pt x="304021" y="328410"/>
                  <a:pt x="306238" y="327024"/>
                </a:cubicBezTo>
                <a:cubicBezTo>
                  <a:pt x="315106" y="322313"/>
                  <a:pt x="326469" y="315107"/>
                  <a:pt x="339772" y="307070"/>
                </a:cubicBezTo>
                <a:cubicBezTo>
                  <a:pt x="374414" y="285731"/>
                  <a:pt x="392151" y="282959"/>
                  <a:pt x="409334" y="305685"/>
                </a:cubicBezTo>
                <a:cubicBezTo>
                  <a:pt x="421528" y="293490"/>
                  <a:pt x="436493" y="290165"/>
                  <a:pt x="449519" y="290165"/>
                </a:cubicBezTo>
                <a:cubicBezTo>
                  <a:pt x="464207" y="290165"/>
                  <a:pt x="476678" y="299865"/>
                  <a:pt x="473075" y="315384"/>
                </a:cubicBezTo>
                <a:cubicBezTo>
                  <a:pt x="510766" y="293213"/>
                  <a:pt x="529057" y="302082"/>
                  <a:pt x="537372" y="312890"/>
                </a:cubicBezTo>
                <a:cubicBezTo>
                  <a:pt x="548180" y="327301"/>
                  <a:pt x="540974" y="341990"/>
                  <a:pt x="517140" y="359172"/>
                </a:cubicBezTo>
                <a:cubicBezTo>
                  <a:pt x="501898" y="369981"/>
                  <a:pt x="356400" y="466425"/>
                  <a:pt x="335892" y="478342"/>
                </a:cubicBezTo>
                <a:cubicBezTo>
                  <a:pt x="311781" y="492199"/>
                  <a:pt x="290441" y="513816"/>
                  <a:pt x="240556" y="489705"/>
                </a:cubicBezTo>
                <a:cubicBezTo>
                  <a:pt x="224205" y="481667"/>
                  <a:pt x="159355" y="447857"/>
                  <a:pt x="138292" y="437048"/>
                </a:cubicBezTo>
                <a:cubicBezTo>
                  <a:pt x="116398" y="425963"/>
                  <a:pt x="107253" y="427626"/>
                  <a:pt x="90347" y="438434"/>
                </a:cubicBezTo>
                <a:lnTo>
                  <a:pt x="59862" y="458111"/>
                </a:lnTo>
                <a:lnTo>
                  <a:pt x="0" y="325084"/>
                </a:lnTo>
                <a:cubicBezTo>
                  <a:pt x="0" y="325084"/>
                  <a:pt x="64850" y="294876"/>
                  <a:pt x="94504" y="283236"/>
                </a:cubicBezTo>
                <a:cubicBezTo>
                  <a:pt x="106214" y="278594"/>
                  <a:pt x="116329" y="276100"/>
                  <a:pt x="125336" y="275234"/>
                </a:cubicBezTo>
                <a:close/>
                <a:moveTo>
                  <a:pt x="185683" y="212011"/>
                </a:moveTo>
                <a:lnTo>
                  <a:pt x="185683" y="246099"/>
                </a:lnTo>
                <a:lnTo>
                  <a:pt x="368871" y="246099"/>
                </a:lnTo>
                <a:lnTo>
                  <a:pt x="368871" y="212011"/>
                </a:lnTo>
                <a:close/>
                <a:moveTo>
                  <a:pt x="185683" y="137738"/>
                </a:moveTo>
                <a:lnTo>
                  <a:pt x="185683" y="171826"/>
                </a:lnTo>
                <a:lnTo>
                  <a:pt x="368871" y="171826"/>
                </a:lnTo>
                <a:lnTo>
                  <a:pt x="368871" y="137738"/>
                </a:lnTo>
                <a:close/>
                <a:moveTo>
                  <a:pt x="185683" y="70947"/>
                </a:moveTo>
                <a:lnTo>
                  <a:pt x="185683" y="104758"/>
                </a:lnTo>
                <a:lnTo>
                  <a:pt x="368871" y="104758"/>
                </a:lnTo>
                <a:lnTo>
                  <a:pt x="368871" y="70947"/>
                </a:lnTo>
                <a:close/>
                <a:moveTo>
                  <a:pt x="398525" y="2217"/>
                </a:moveTo>
                <a:lnTo>
                  <a:pt x="397694" y="40739"/>
                </a:lnTo>
                <a:cubicBezTo>
                  <a:pt x="397694" y="43234"/>
                  <a:pt x="397971" y="44619"/>
                  <a:pt x="398802" y="45174"/>
                </a:cubicBezTo>
                <a:cubicBezTo>
                  <a:pt x="399911" y="46005"/>
                  <a:pt x="401297" y="46005"/>
                  <a:pt x="403791" y="46005"/>
                </a:cubicBezTo>
                <a:cubicBezTo>
                  <a:pt x="417371" y="46282"/>
                  <a:pt x="431228" y="46282"/>
                  <a:pt x="444807" y="46005"/>
                </a:cubicBezTo>
                <a:close/>
                <a:moveTo>
                  <a:pt x="124712" y="0"/>
                </a:moveTo>
                <a:lnTo>
                  <a:pt x="400742" y="0"/>
                </a:lnTo>
                <a:lnTo>
                  <a:pt x="447025" y="43511"/>
                </a:lnTo>
                <a:lnTo>
                  <a:pt x="447025" y="272427"/>
                </a:lnTo>
                <a:cubicBezTo>
                  <a:pt x="447025" y="272427"/>
                  <a:pt x="422913" y="270210"/>
                  <a:pt x="413768" y="279356"/>
                </a:cubicBezTo>
                <a:cubicBezTo>
                  <a:pt x="412936" y="279356"/>
                  <a:pt x="393260" y="264113"/>
                  <a:pt x="362220" y="276307"/>
                </a:cubicBezTo>
                <a:cubicBezTo>
                  <a:pt x="328132" y="289610"/>
                  <a:pt x="285453" y="320649"/>
                  <a:pt x="262173" y="319264"/>
                </a:cubicBezTo>
                <a:cubicBezTo>
                  <a:pt x="240002" y="309841"/>
                  <a:pt x="200648" y="277693"/>
                  <a:pt x="176260" y="266607"/>
                </a:cubicBezTo>
                <a:cubicBezTo>
                  <a:pt x="142726" y="251642"/>
                  <a:pt x="113350" y="254690"/>
                  <a:pt x="107807" y="254413"/>
                </a:cubicBezTo>
                <a:lnTo>
                  <a:pt x="107807" y="16905"/>
                </a:lnTo>
                <a:cubicBezTo>
                  <a:pt x="107807" y="6651"/>
                  <a:pt x="114458" y="0"/>
                  <a:pt x="12471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4"/>
          <p:cNvSpPr/>
          <p:nvPr/>
        </p:nvSpPr>
        <p:spPr>
          <a:xfrm>
            <a:off x="3212851" y="1118073"/>
            <a:ext cx="6190886" cy="377026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3900" u="none" dirty="0">
                <a:ln w="9525">
                  <a:gradFill flip="y" rotWithShape="0">
                    <a:gsLst>
                      <a:gs pos="0">
                        <a:schemeClr val="accent2"/>
                      </a:gs>
                      <a:gs pos="82000">
                        <a:schemeClr val="accent1">
                          <a:alpha val="0"/>
                        </a:schemeClr>
                      </a:gs>
                    </a:gsLst>
                    <a:lin ang="5400000" scaled="0"/>
                  </a:gradFill>
                </a:ln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05</a:t>
            </a:r>
            <a:endParaRPr lang="zh-CN" sz="239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TextBox 16"/>
          <p:cNvSpPr/>
          <p:nvPr/>
        </p:nvSpPr>
        <p:spPr>
          <a:xfrm>
            <a:off x="1691640" y="3454810"/>
            <a:ext cx="8838864" cy="1015663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实施路径与政策建议</a:t>
            </a:r>
            <a:endParaRPr lang="zh-CN" altLang="en-US" sz="4800" b="1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4" name="直接连接符 5"/>
          <p:cNvSpPr/>
          <p:nvPr/>
        </p:nvSpPr>
        <p:spPr>
          <a:xfrm rot="10800000">
            <a:off x="5939662" y="5210250"/>
            <a:ext cx="342821" cy="0"/>
          </a:xfrm>
          <a:prstGeom prst="line">
            <a:avLst/>
          </a:prstGeom>
          <a:noFill/>
          <a:ln w="76200" cap="flat">
            <a:gradFill flip="y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</a:gradFill>
            <a:prstDash val="solid"/>
          </a:ln>
        </p:spPr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政策协同作战规划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2" name="爱设计-13"/>
          <p:cNvSpPr/>
          <p:nvPr>
            <p:custDataLst>
              <p:tags r:id="rId1"/>
            </p:custDataLst>
          </p:nvPr>
        </p:nvSpPr>
        <p:spPr>
          <a:xfrm flipH="1">
            <a:off x="6500935" y="4138368"/>
            <a:ext cx="4037530" cy="1376486"/>
          </a:xfrm>
          <a:custGeom>
            <a:avLst/>
            <a:gdLst/>
            <a:ahLst/>
            <a:cxnLst/>
            <a:rect l="l" t="t" r="r" b="b"/>
            <a:pathLst>
              <a:path w="4694840" h="1477511">
                <a:moveTo>
                  <a:pt x="143304" y="0"/>
                </a:moveTo>
                <a:lnTo>
                  <a:pt x="4551536" y="0"/>
                </a:lnTo>
                <a:cubicBezTo>
                  <a:pt x="4630681" y="0"/>
                  <a:pt x="4694840" y="64159"/>
                  <a:pt x="4694840" y="143304"/>
                </a:cubicBezTo>
                <a:lnTo>
                  <a:pt x="4694840" y="1334207"/>
                </a:lnTo>
                <a:cubicBezTo>
                  <a:pt x="4694840" y="1413352"/>
                  <a:pt x="4630681" y="1477511"/>
                  <a:pt x="4551536" y="1477511"/>
                </a:cubicBezTo>
                <a:lnTo>
                  <a:pt x="143304" y="1477511"/>
                </a:lnTo>
                <a:cubicBezTo>
                  <a:pt x="64159" y="1477511"/>
                  <a:pt x="0" y="1413352"/>
                  <a:pt x="0" y="1334207"/>
                </a:cubicBezTo>
                <a:lnTo>
                  <a:pt x="0" y="1296453"/>
                </a:lnTo>
                <a:lnTo>
                  <a:pt x="488280" y="824635"/>
                </a:lnTo>
                <a:cubicBezTo>
                  <a:pt x="529882" y="784436"/>
                  <a:pt x="531019" y="718122"/>
                  <a:pt x="490819" y="676520"/>
                </a:cubicBezTo>
                <a:lnTo>
                  <a:pt x="0" y="168576"/>
                </a:lnTo>
                <a:lnTo>
                  <a:pt x="0" y="143304"/>
                </a:lnTo>
                <a:cubicBezTo>
                  <a:pt x="0" y="64159"/>
                  <a:pt x="64159" y="0"/>
                  <a:pt x="143304" y="0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 w="12700">
            <a:solidFill>
              <a:schemeClr val="accent1">
                <a:alpha val="20000"/>
              </a:schemeClr>
            </a:solidFill>
            <a:prstDash val="solid"/>
          </a:ln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3" name="爱设计-14"/>
          <p:cNvSpPr/>
          <p:nvPr>
            <p:custDataLst>
              <p:tags r:id="rId2"/>
            </p:custDataLst>
          </p:nvPr>
        </p:nvSpPr>
        <p:spPr>
          <a:xfrm rot="18840000" flipH="1">
            <a:off x="10421822" y="4359731"/>
            <a:ext cx="929164" cy="929164"/>
          </a:xfrm>
          <a:prstGeom prst="roundRect">
            <a:avLst>
              <a:gd name="adj" fmla="val 9699"/>
            </a:avLst>
          </a:pr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4" name="爱设计-15"/>
          <p:cNvSpPr/>
          <p:nvPr>
            <p:custDataLst>
              <p:tags r:id="rId3"/>
            </p:custDataLst>
          </p:nvPr>
        </p:nvSpPr>
        <p:spPr>
          <a:xfrm>
            <a:off x="9999909" y="4469027"/>
            <a:ext cx="1772990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0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04</a:t>
            </a:r>
            <a:endParaRPr lang="zh-CN" altLang="en-US" sz="4000" b="1" u="none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grpSp>
        <p:nvGrpSpPr>
          <p:cNvPr id="25" name="组合 24"/>
          <p:cNvGrpSpPr/>
          <p:nvPr>
            <p:custDataLst>
              <p:tags r:id="rId4"/>
            </p:custDataLst>
          </p:nvPr>
        </p:nvGrpSpPr>
        <p:grpSpPr>
          <a:xfrm>
            <a:off x="248285" y="1920875"/>
            <a:ext cx="5630545" cy="1376680"/>
            <a:chOff x="823" y="3025"/>
            <a:chExt cx="8867" cy="2168"/>
          </a:xfrm>
        </p:grpSpPr>
        <p:sp>
          <p:nvSpPr>
            <p:cNvPr id="4" name="爱设计-2-2"/>
            <p:cNvSpPr/>
            <p:nvPr>
              <p:custDataLst>
                <p:tags r:id="rId5"/>
              </p:custDataLst>
            </p:nvPr>
          </p:nvSpPr>
          <p:spPr>
            <a:xfrm rot="2760000">
              <a:off x="1324" y="3374"/>
              <a:ext cx="1463" cy="1463"/>
            </a:xfrm>
            <a:prstGeom prst="roundRect">
              <a:avLst>
                <a:gd name="adj" fmla="val 9699"/>
              </a:avLst>
            </a:prstGeom>
            <a:solidFill>
              <a:schemeClr val="accent1"/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5" name="爱设计-2-3"/>
            <p:cNvSpPr/>
            <p:nvPr>
              <p:custDataLst>
                <p:tags r:id="rId6"/>
              </p:custDataLst>
            </p:nvPr>
          </p:nvSpPr>
          <p:spPr>
            <a:xfrm>
              <a:off x="823" y="3546"/>
              <a:ext cx="2465" cy="1115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t"/>
            <a:lstStyle/>
            <a:p>
              <a:pPr marL="0" indent="0" algn="ctr">
                <a:lnSpc>
                  <a:spcPct val="100000"/>
                </a:lnSpc>
                <a:buNone/>
              </a:pPr>
              <a:r>
                <a:rPr lang="zh-CN" altLang="en-US" sz="4000" b="1" u="none" dirty="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思源宋体 CN Heavy" panose="02020900000000000000" pitchFamily="34" charset="-120"/>
                </a:rPr>
                <a:t>01</a:t>
              </a:r>
              <a:endParaRPr lang="zh-CN" altLang="en-US" sz="40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endParaRPr>
            </a:p>
          </p:txBody>
        </p:sp>
        <p:grpSp>
          <p:nvGrpSpPr>
            <p:cNvPr id="24" name="组合 23"/>
            <p:cNvGrpSpPr/>
            <p:nvPr>
              <p:custDataLst>
                <p:tags r:id="rId7"/>
              </p:custDataLst>
            </p:nvPr>
          </p:nvGrpSpPr>
          <p:grpSpPr>
            <a:xfrm>
              <a:off x="2604" y="3025"/>
              <a:ext cx="7087" cy="2168"/>
              <a:chOff x="2604" y="3025"/>
              <a:chExt cx="7087" cy="2168"/>
            </a:xfrm>
          </p:grpSpPr>
          <p:sp>
            <p:nvSpPr>
              <p:cNvPr id="3" name="爱设计-2-1"/>
              <p:cNvSpPr/>
              <p:nvPr>
                <p:custDataLst>
                  <p:tags r:id="rId8"/>
                </p:custDataLst>
              </p:nvPr>
            </p:nvSpPr>
            <p:spPr>
              <a:xfrm>
                <a:off x="2604" y="3025"/>
                <a:ext cx="7087" cy="2168"/>
              </a:xfrm>
              <a:custGeom>
                <a:avLst/>
                <a:gdLst/>
                <a:ahLst/>
                <a:cxnLst/>
                <a:rect l="l" t="t" r="r" b="b"/>
                <a:pathLst>
                  <a:path w="4694840" h="1477511">
                    <a:moveTo>
                      <a:pt x="143304" y="0"/>
                    </a:moveTo>
                    <a:lnTo>
                      <a:pt x="4551536" y="0"/>
                    </a:lnTo>
                    <a:cubicBezTo>
                      <a:pt x="4630681" y="0"/>
                      <a:pt x="4694840" y="64159"/>
                      <a:pt x="4694840" y="143304"/>
                    </a:cubicBezTo>
                    <a:lnTo>
                      <a:pt x="4694840" y="1334207"/>
                    </a:lnTo>
                    <a:cubicBezTo>
                      <a:pt x="4694840" y="1413352"/>
                      <a:pt x="4630681" y="1477511"/>
                      <a:pt x="4551536" y="1477511"/>
                    </a:cubicBezTo>
                    <a:lnTo>
                      <a:pt x="143304" y="1477511"/>
                    </a:lnTo>
                    <a:cubicBezTo>
                      <a:pt x="64159" y="1477511"/>
                      <a:pt x="0" y="1413352"/>
                      <a:pt x="0" y="1334207"/>
                    </a:cubicBezTo>
                    <a:lnTo>
                      <a:pt x="0" y="1296453"/>
                    </a:lnTo>
                    <a:lnTo>
                      <a:pt x="488280" y="824635"/>
                    </a:lnTo>
                    <a:cubicBezTo>
                      <a:pt x="529882" y="784436"/>
                      <a:pt x="531019" y="718122"/>
                      <a:pt x="490819" y="676520"/>
                    </a:cubicBezTo>
                    <a:lnTo>
                      <a:pt x="0" y="168576"/>
                    </a:lnTo>
                    <a:lnTo>
                      <a:pt x="0" y="143304"/>
                    </a:lnTo>
                    <a:cubicBezTo>
                      <a:pt x="0" y="64159"/>
                      <a:pt x="64159" y="0"/>
                      <a:pt x="143304" y="0"/>
                    </a:cubicBez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12700">
                <a:solidFill>
                  <a:schemeClr val="accent1">
                    <a:alpha val="20000"/>
                  </a:schemeClr>
                </a:solidFill>
                <a:prstDash val="solid"/>
              </a:ln>
            </p:spPr>
            <p:txBody>
              <a:bodyPr vert="horz" wrap="square" lIns="91440" tIns="45720" rIns="91440" bIns="45720" rtlCol="0" anchor="ctr"/>
              <a:lstStyle/>
              <a:p>
                <a:pPr marL="0" indent="0" algn="ctr">
                  <a:lnSpc>
                    <a:spcPct val="100000"/>
                  </a:lnSpc>
                  <a:buNone/>
                </a:pPr>
                <a:endParaRPr lang="zh-CN" sz="1800" dirty="0">
                  <a:latin typeface="微软雅黑" panose="020B0503020204020204" charset="-122"/>
                  <a:ea typeface="微软雅黑" panose="020B0503020204020204" charset="-122"/>
                  <a:cs typeface="阿里巴巴普惠体" pitchFamily="34" charset="-120"/>
                </a:endParaRPr>
              </a:p>
            </p:txBody>
          </p:sp>
          <p:sp>
            <p:nvSpPr>
              <p:cNvPr id="15" name="文本框 13"/>
              <p:cNvSpPr/>
              <p:nvPr>
                <p:custDataLst>
                  <p:tags r:id="rId9"/>
                </p:custDataLst>
              </p:nvPr>
            </p:nvSpPr>
            <p:spPr>
              <a:xfrm>
                <a:off x="3684" y="3117"/>
                <a:ext cx="4756" cy="630"/>
              </a:xfrm>
              <a:prstGeom prst="rect">
                <a:avLst/>
              </a:prstGeom>
              <a:noFill/>
            </p:spPr>
            <p:txBody>
              <a:bodyPr vert="horz" wrap="square" lIns="91440" tIns="45720" rIns="91440" bIns="45720" rtlCol="0" anchor="ctr"/>
              <a:lstStyle/>
              <a:p>
                <a:pPr marL="0" indent="0" algn="l">
                  <a:lnSpc>
                    <a:spcPct val="100000"/>
                  </a:lnSpc>
                  <a:buNone/>
                </a:pPr>
                <a:r>
                  <a:rPr lang="zh-CN" altLang="en-US" sz="2000" b="1" u="none" dirty="0">
                    <a:solidFill>
                      <a:schemeClr val="accent1"/>
                    </a:solidFill>
                    <a:uFill>
                      <a:solidFill>
                        <a:schemeClr val="accent1"/>
                      </a:solidFill>
                    </a:uFill>
                    <a:latin typeface="微软雅黑" panose="020B0503020204020204" charset="-122"/>
                    <a:ea typeface="微软雅黑" panose="020B0503020204020204" charset="-122"/>
                    <a:cs typeface="思源宋体 CN Heavy" panose="02020900000000000000" pitchFamily="34" charset="-120"/>
                  </a:rPr>
                  <a:t>覆盖广度拓展</a:t>
                </a:r>
                <a:endParaRPr lang="zh-CN" altLang="en-US" sz="2000" b="1" u="none" dirty="0">
                  <a:solidFill>
                    <a:schemeClr val="accent1"/>
                  </a:solidFill>
                  <a:uFill>
                    <a:solidFill>
                      <a:schemeClr val="accent1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思源宋体 CN Heavy" panose="02020900000000000000" pitchFamily="34" charset="-120"/>
                </a:endParaRPr>
              </a:p>
            </p:txBody>
          </p:sp>
          <p:sp>
            <p:nvSpPr>
              <p:cNvPr id="16" name="文本框 14"/>
              <p:cNvSpPr/>
              <p:nvPr>
                <p:custDataLst>
                  <p:tags r:id="rId10"/>
                </p:custDataLst>
              </p:nvPr>
            </p:nvSpPr>
            <p:spPr>
              <a:xfrm>
                <a:off x="3684" y="3710"/>
                <a:ext cx="5967" cy="1438"/>
              </a:xfrm>
              <a:prstGeom prst="rect">
                <a:avLst/>
              </a:prstGeom>
              <a:noFill/>
            </p:spPr>
            <p:txBody>
              <a:bodyPr vert="horz" wrap="square" lIns="91440" tIns="45720" rIns="91440" bIns="45720" rtlCol="0" anchor="t"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zh-CN" altLang="en-US" u="none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uFill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u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2025年担保服务覆盖70%县区，2027年建立村级服务点，扩大服务范围，让更多小微企业受益。</a:t>
                </a:r>
                <a:endParaRPr lang="zh-CN" altLang="en-US" u="none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chemeClr val="tx1">
                        <a:lumMod val="75000"/>
                        <a:lumOff val="25000"/>
                      </a:schemeClr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</p:grpSp>
      <p:grpSp>
        <p:nvGrpSpPr>
          <p:cNvPr id="27" name="组合 26"/>
          <p:cNvGrpSpPr/>
          <p:nvPr>
            <p:custDataLst>
              <p:tags r:id="rId11"/>
            </p:custDataLst>
          </p:nvPr>
        </p:nvGrpSpPr>
        <p:grpSpPr>
          <a:xfrm>
            <a:off x="248286" y="4138295"/>
            <a:ext cx="5631179" cy="1376680"/>
            <a:chOff x="660" y="6517"/>
            <a:chExt cx="8868" cy="2168"/>
          </a:xfrm>
        </p:grpSpPr>
        <p:sp>
          <p:nvSpPr>
            <p:cNvPr id="9" name="爱设计-8"/>
            <p:cNvSpPr/>
            <p:nvPr>
              <p:custDataLst>
                <p:tags r:id="rId12"/>
              </p:custDataLst>
            </p:nvPr>
          </p:nvSpPr>
          <p:spPr>
            <a:xfrm>
              <a:off x="2604" y="6517"/>
              <a:ext cx="6924" cy="2168"/>
            </a:xfrm>
            <a:custGeom>
              <a:avLst/>
              <a:gdLst/>
              <a:ahLst/>
              <a:cxnLst/>
              <a:rect l="l" t="t" r="r" b="b"/>
              <a:pathLst>
                <a:path w="4694840" h="1477511">
                  <a:moveTo>
                    <a:pt x="143304" y="0"/>
                  </a:moveTo>
                  <a:lnTo>
                    <a:pt x="4551536" y="0"/>
                  </a:lnTo>
                  <a:cubicBezTo>
                    <a:pt x="4630681" y="0"/>
                    <a:pt x="4694840" y="64159"/>
                    <a:pt x="4694840" y="143304"/>
                  </a:cubicBezTo>
                  <a:lnTo>
                    <a:pt x="4694840" y="1334207"/>
                  </a:lnTo>
                  <a:cubicBezTo>
                    <a:pt x="4694840" y="1413352"/>
                    <a:pt x="4630681" y="1477511"/>
                    <a:pt x="4551536" y="1477511"/>
                  </a:cubicBezTo>
                  <a:lnTo>
                    <a:pt x="143304" y="1477511"/>
                  </a:lnTo>
                  <a:cubicBezTo>
                    <a:pt x="64159" y="1477511"/>
                    <a:pt x="0" y="1413352"/>
                    <a:pt x="0" y="1334207"/>
                  </a:cubicBezTo>
                  <a:lnTo>
                    <a:pt x="0" y="1296453"/>
                  </a:lnTo>
                  <a:lnTo>
                    <a:pt x="488280" y="824635"/>
                  </a:lnTo>
                  <a:cubicBezTo>
                    <a:pt x="529882" y="784436"/>
                    <a:pt x="531019" y="718122"/>
                    <a:pt x="490819" y="676520"/>
                  </a:cubicBezTo>
                  <a:lnTo>
                    <a:pt x="0" y="168576"/>
                  </a:lnTo>
                  <a:lnTo>
                    <a:pt x="0" y="143304"/>
                  </a:lnTo>
                  <a:cubicBezTo>
                    <a:pt x="0" y="64159"/>
                    <a:pt x="64159" y="0"/>
                    <a:pt x="143304" y="0"/>
                  </a:cubicBez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 w="12700">
              <a:solidFill>
                <a:schemeClr val="accent1">
                  <a:alpha val="20000"/>
                </a:schemeClr>
              </a:solidFill>
              <a:prstDash val="solid"/>
            </a:ln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10" name="爱设计-9"/>
            <p:cNvSpPr/>
            <p:nvPr>
              <p:custDataLst>
                <p:tags r:id="rId13"/>
              </p:custDataLst>
            </p:nvPr>
          </p:nvSpPr>
          <p:spPr>
            <a:xfrm rot="2760000">
              <a:off x="1324" y="6866"/>
              <a:ext cx="1463" cy="1463"/>
            </a:xfrm>
            <a:prstGeom prst="roundRect">
              <a:avLst>
                <a:gd name="adj" fmla="val 9699"/>
              </a:avLst>
            </a:prstGeom>
            <a:solidFill>
              <a:schemeClr val="accent1"/>
            </a:solidFill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11" name="爱设计-10"/>
            <p:cNvSpPr/>
            <p:nvPr>
              <p:custDataLst>
                <p:tags r:id="rId14"/>
              </p:custDataLst>
            </p:nvPr>
          </p:nvSpPr>
          <p:spPr>
            <a:xfrm>
              <a:off x="660" y="7038"/>
              <a:ext cx="2792" cy="1115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t"/>
            <a:lstStyle/>
            <a:p>
              <a:pPr marL="0" indent="0" algn="ctr">
                <a:lnSpc>
                  <a:spcPct val="100000"/>
                </a:lnSpc>
                <a:buNone/>
              </a:pPr>
              <a:r>
                <a:rPr lang="zh-CN" altLang="en-US" sz="4000" b="1" u="none" dirty="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思源宋体 CN Heavy" panose="02020900000000000000" pitchFamily="34" charset="-120"/>
                </a:rPr>
                <a:t>03</a:t>
              </a:r>
              <a:endParaRPr lang="zh-CN" altLang="en-US" sz="40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endParaRPr>
            </a:p>
          </p:txBody>
        </p:sp>
        <p:sp>
          <p:nvSpPr>
            <p:cNvPr id="17" name="文本框 15"/>
            <p:cNvSpPr/>
            <p:nvPr>
              <p:custDataLst>
                <p:tags r:id="rId15"/>
              </p:custDataLst>
            </p:nvPr>
          </p:nvSpPr>
          <p:spPr>
            <a:xfrm>
              <a:off x="3684" y="6613"/>
              <a:ext cx="5179" cy="63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ctr"/>
            <a:lstStyle/>
            <a:p>
              <a:pPr marL="0" indent="0" algn="l">
                <a:lnSpc>
                  <a:spcPct val="100000"/>
                </a:lnSpc>
                <a:buNone/>
              </a:pPr>
              <a:r>
                <a:rPr lang="zh-CN" altLang="en-US" sz="2000" b="1" u="none" dirty="0">
                  <a:solidFill>
                    <a:schemeClr val="accent1"/>
                  </a:solidFill>
                  <a:uFill>
                    <a:solidFill>
                      <a:schemeClr val="accent1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思源宋体 CN Heavy" panose="02020900000000000000" pitchFamily="34" charset="-120"/>
                </a:rPr>
                <a:t>成本控制目标</a:t>
              </a:r>
              <a:endPara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endParaRPr>
            </a:p>
          </p:txBody>
        </p:sp>
        <p:sp>
          <p:nvSpPr>
            <p:cNvPr id="18" name="文本框 16"/>
            <p:cNvSpPr/>
            <p:nvPr>
              <p:custDataLst>
                <p:tags r:id="rId16"/>
              </p:custDataLst>
            </p:nvPr>
          </p:nvSpPr>
          <p:spPr>
            <a:xfrm>
              <a:off x="3684" y="7206"/>
              <a:ext cx="5805" cy="143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t"/>
            <a:lstStyle/>
            <a:p>
              <a:pPr marL="0" indent="0" algn="l">
                <a:lnSpc>
                  <a:spcPct val="100000"/>
                </a:lnSpc>
                <a:buNone/>
              </a:pPr>
              <a:r>
                <a:rPr lang="zh-CN" altLang="en-US" u="none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chemeClr val="tx1">
                        <a:lumMod val="75000"/>
                        <a:lumOff val="25000"/>
                      </a:schemeClr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2025年综合融资成本≤6%，2027年信用贷利率≤4.5%，降低企业融资成本。</a:t>
              </a:r>
              <a:endPara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" name="爱设计-3"/>
          <p:cNvSpPr/>
          <p:nvPr>
            <p:custDataLst>
              <p:tags r:id="rId17"/>
            </p:custDataLst>
          </p:nvPr>
        </p:nvSpPr>
        <p:spPr>
          <a:xfrm flipH="1">
            <a:off x="6043930" y="1920875"/>
            <a:ext cx="4500245" cy="1376680"/>
          </a:xfrm>
          <a:custGeom>
            <a:avLst/>
            <a:gdLst/>
            <a:ahLst/>
            <a:cxnLst/>
            <a:rect l="l" t="t" r="r" b="b"/>
            <a:pathLst>
              <a:path w="4694840" h="1477511">
                <a:moveTo>
                  <a:pt x="143304" y="0"/>
                </a:moveTo>
                <a:lnTo>
                  <a:pt x="4551536" y="0"/>
                </a:lnTo>
                <a:cubicBezTo>
                  <a:pt x="4630681" y="0"/>
                  <a:pt x="4694840" y="64159"/>
                  <a:pt x="4694840" y="143304"/>
                </a:cubicBezTo>
                <a:lnTo>
                  <a:pt x="4694840" y="1334207"/>
                </a:lnTo>
                <a:cubicBezTo>
                  <a:pt x="4694840" y="1413352"/>
                  <a:pt x="4630681" y="1477511"/>
                  <a:pt x="4551536" y="1477511"/>
                </a:cubicBezTo>
                <a:lnTo>
                  <a:pt x="143304" y="1477511"/>
                </a:lnTo>
                <a:cubicBezTo>
                  <a:pt x="64159" y="1477511"/>
                  <a:pt x="0" y="1413352"/>
                  <a:pt x="0" y="1334207"/>
                </a:cubicBezTo>
                <a:lnTo>
                  <a:pt x="0" y="1296453"/>
                </a:lnTo>
                <a:lnTo>
                  <a:pt x="488280" y="824635"/>
                </a:lnTo>
                <a:cubicBezTo>
                  <a:pt x="529882" y="784436"/>
                  <a:pt x="531019" y="718122"/>
                  <a:pt x="490819" y="676520"/>
                </a:cubicBezTo>
                <a:lnTo>
                  <a:pt x="0" y="168576"/>
                </a:lnTo>
                <a:lnTo>
                  <a:pt x="0" y="143304"/>
                </a:lnTo>
                <a:cubicBezTo>
                  <a:pt x="0" y="64159"/>
                  <a:pt x="64159" y="0"/>
                  <a:pt x="143304" y="0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 w="12700">
            <a:solidFill>
              <a:schemeClr val="accent1">
                <a:alpha val="20000"/>
              </a:schemeClr>
            </a:solidFill>
            <a:prstDash val="solid"/>
          </a:ln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7" name="爱设计-4"/>
          <p:cNvSpPr/>
          <p:nvPr>
            <p:custDataLst>
              <p:tags r:id="rId18"/>
            </p:custDataLst>
          </p:nvPr>
        </p:nvSpPr>
        <p:spPr>
          <a:xfrm rot="18840000" flipH="1">
            <a:off x="10421620" y="2142490"/>
            <a:ext cx="929005" cy="929005"/>
          </a:xfrm>
          <a:prstGeom prst="roundRect">
            <a:avLst>
              <a:gd name="adj" fmla="val 9699"/>
            </a:avLst>
          </a:pr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8" name="爱设计-5"/>
          <p:cNvSpPr/>
          <p:nvPr>
            <p:custDataLst>
              <p:tags r:id="rId19"/>
            </p:custDataLst>
          </p:nvPr>
        </p:nvSpPr>
        <p:spPr>
          <a:xfrm>
            <a:off x="9999980" y="2251710"/>
            <a:ext cx="1772920" cy="70802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0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02</a:t>
            </a:r>
            <a:endParaRPr lang="zh-CN" altLang="en-US" sz="4000" b="1" u="none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9" name="文本框 17"/>
          <p:cNvSpPr/>
          <p:nvPr>
            <p:custDataLst>
              <p:tags r:id="rId20"/>
            </p:custDataLst>
          </p:nvPr>
        </p:nvSpPr>
        <p:spPr>
          <a:xfrm>
            <a:off x="6400165" y="1979295"/>
            <a:ext cx="3482975" cy="40005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产品创新推进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20" name="文本框 18"/>
          <p:cNvSpPr/>
          <p:nvPr>
            <p:custDataLst>
              <p:tags r:id="rId21"/>
            </p:custDataLst>
          </p:nvPr>
        </p:nvSpPr>
        <p:spPr>
          <a:xfrm>
            <a:off x="6400165" y="2355850"/>
            <a:ext cx="3577590" cy="9131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r">
              <a:lnSpc>
                <a:spcPct val="10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2025年推出预付款担保等3类新产品，2027年形成10大产业专属方案，满足不同企业需求。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文本框 19"/>
          <p:cNvSpPr/>
          <p:nvPr>
            <p:custDataLst>
              <p:tags r:id="rId22"/>
            </p:custDataLst>
          </p:nvPr>
        </p:nvSpPr>
        <p:spPr>
          <a:xfrm>
            <a:off x="6863080" y="4199255"/>
            <a:ext cx="3020060" cy="40005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规模目标设定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22" name="文本框 20"/>
          <p:cNvSpPr/>
          <p:nvPr>
            <p:custDataLst>
              <p:tags r:id="rId23"/>
            </p:custDataLst>
          </p:nvPr>
        </p:nvSpPr>
        <p:spPr>
          <a:xfrm>
            <a:off x="6400165" y="4575810"/>
            <a:ext cx="3599815" cy="9131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r">
              <a:lnSpc>
                <a:spcPct val="10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2025年担保余额突破30亿元，2027年风险补偿金池达10亿元，增强担保实力。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3"/>
          <p:cNvSpPr/>
          <p:nvPr/>
        </p:nvSpPr>
        <p:spPr>
          <a:xfrm>
            <a:off x="2325093" y="902767"/>
            <a:ext cx="2023214" cy="400110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20000"/>
              </a:srgbClr>
            </a:outerShdw>
          </a:effectLst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tx1">
                    <a:lumMod val="85000"/>
                    <a:lumOff val="15000"/>
                  </a:schemeClr>
                </a:solidFill>
                <a:uFill>
                  <a:solidFill>
                    <a:schemeClr val="tx1">
                      <a:lumMod val="85000"/>
                      <a:lumOff val="15000"/>
                    </a:schemeClr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CONTENTS</a:t>
            </a:r>
            <a:endParaRPr lang="zh-CN" sz="20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文本框 73"/>
          <p:cNvSpPr/>
          <p:nvPr/>
        </p:nvSpPr>
        <p:spPr>
          <a:xfrm>
            <a:off x="546410" y="533898"/>
            <a:ext cx="2291995" cy="830997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20000"/>
              </a:srgbClr>
            </a:outerShdw>
          </a:effectLst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4800" u="none" dirty="0">
                <a:gradFill flip="y" rotWithShape="1">
                  <a:gsLst>
                    <a:gs pos="0">
                      <a:schemeClr val="accent2"/>
                    </a:gs>
                    <a:gs pos="65000">
                      <a:schemeClr val="accent1"/>
                    </a:gs>
                  </a:gsLst>
                  <a:lin ang="2700000" scaled="0"/>
                </a:gradFill>
                <a:uFill>
                  <a:solidFill>
                    <a:srgbClr val="000000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目录 </a:t>
            </a:r>
            <a:r>
              <a:rPr lang="zh-CN" altLang="en-US" sz="4800" u="none" dirty="0">
                <a:gradFill flip="y" rotWithShape="1">
                  <a:gsLst>
                    <a:gs pos="0">
                      <a:schemeClr val="accent2"/>
                    </a:gs>
                    <a:gs pos="65000">
                      <a:schemeClr val="accent1"/>
                    </a:gs>
                  </a:gsLst>
                  <a:lin ang="2700000" scaled="0"/>
                </a:gradFill>
                <a:uFill>
                  <a:solidFill>
                    <a:srgbClr val="000000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/</a:t>
            </a:r>
            <a:endParaRPr lang="zh-CN" sz="48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  <p:sp>
        <p:nvSpPr>
          <p:cNvPr id="4" name="直接连接符 26"/>
          <p:cNvSpPr/>
          <p:nvPr/>
        </p:nvSpPr>
        <p:spPr>
          <a:xfrm rot="10800000">
            <a:off x="4440426" y="2071100"/>
            <a:ext cx="3851585" cy="0"/>
          </a:xfrm>
          <a:prstGeom prst="line">
            <a:avLst/>
          </a:prstGeom>
          <a:noFill/>
          <a:ln w="9525" cap="flat">
            <a:solidFill>
              <a:schemeClr val="bg1">
                <a:lumMod val="75000"/>
              </a:schemeClr>
            </a:solidFill>
            <a:prstDash val="solid"/>
          </a:ln>
        </p:spPr>
      </p:sp>
      <p:sp>
        <p:nvSpPr>
          <p:cNvPr id="5" name="文本框 27"/>
          <p:cNvSpPr/>
          <p:nvPr/>
        </p:nvSpPr>
        <p:spPr>
          <a:xfrm>
            <a:off x="4344774" y="1440279"/>
            <a:ext cx="4227730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西藏小微企业融资困局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6" name="椭圆 28"/>
          <p:cNvSpPr/>
          <p:nvPr/>
        </p:nvSpPr>
        <p:spPr>
          <a:xfrm>
            <a:off x="3571149" y="1335855"/>
            <a:ext cx="645011" cy="645011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80000">
                <a:schemeClr val="accent1">
                  <a:lumMod val="100000"/>
                </a:schemeClr>
              </a:gs>
            </a:gsLst>
            <a:lin ang="5400000" scaled="0"/>
          </a:gradFill>
          <a:ln w="12700">
            <a:gradFill flip="y" rotWithShape="1">
              <a:gsLst>
                <a:gs pos="0">
                  <a:schemeClr val="bg1"/>
                </a:gs>
                <a:gs pos="100000">
                  <a:srgbClr val="D1D1D1"/>
                </a:gs>
              </a:gsLst>
              <a:lin ang="7800000" scaled="0"/>
            </a:gradFill>
          </a:ln>
          <a:effectLst>
            <a:outerShdw blurRad="50800" dist="139700" dir="16200000" algn="bl" rotWithShape="0">
              <a:srgbClr val="000000">
                <a:alpha val="7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7" name="文本框 29"/>
          <p:cNvSpPr/>
          <p:nvPr/>
        </p:nvSpPr>
        <p:spPr>
          <a:xfrm>
            <a:off x="3274423" y="1451854"/>
            <a:ext cx="1238462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4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01</a:t>
            </a:r>
            <a:endParaRPr lang="zh-CN" altLang="en-US" sz="2400" b="1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8" name="直接连接符 30"/>
          <p:cNvSpPr/>
          <p:nvPr/>
        </p:nvSpPr>
        <p:spPr>
          <a:xfrm rot="10800000">
            <a:off x="4440426" y="3017630"/>
            <a:ext cx="3836345" cy="0"/>
          </a:xfrm>
          <a:prstGeom prst="line">
            <a:avLst/>
          </a:prstGeom>
          <a:noFill/>
          <a:ln w="9525" cap="flat">
            <a:solidFill>
              <a:schemeClr val="bg1">
                <a:lumMod val="75000"/>
              </a:schemeClr>
            </a:solidFill>
            <a:prstDash val="solid"/>
          </a:ln>
        </p:spPr>
      </p:sp>
      <p:sp>
        <p:nvSpPr>
          <p:cNvPr id="9" name="文本框 31"/>
          <p:cNvSpPr/>
          <p:nvPr/>
        </p:nvSpPr>
        <p:spPr>
          <a:xfrm>
            <a:off x="4344773" y="2385706"/>
            <a:ext cx="4227729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融资担保政策体系解读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0" name="椭圆 32"/>
          <p:cNvSpPr/>
          <p:nvPr/>
        </p:nvSpPr>
        <p:spPr>
          <a:xfrm>
            <a:off x="3571149" y="2280178"/>
            <a:ext cx="645011" cy="645011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80000">
                <a:schemeClr val="accent1">
                  <a:lumMod val="100000"/>
                </a:schemeClr>
              </a:gs>
            </a:gsLst>
            <a:lin ang="5400000" scaled="0"/>
          </a:gradFill>
          <a:ln w="12700">
            <a:gradFill flip="y" rotWithShape="1">
              <a:gsLst>
                <a:gs pos="0">
                  <a:schemeClr val="bg1"/>
                </a:gs>
                <a:gs pos="100000">
                  <a:srgbClr val="D1D1D1"/>
                </a:gs>
              </a:gsLst>
              <a:lin ang="7800000" scaled="0"/>
            </a:gradFill>
          </a:ln>
          <a:effectLst>
            <a:outerShdw blurRad="50800" dist="139700" dir="16200000" algn="bl" rotWithShape="0">
              <a:srgbClr val="000000">
                <a:alpha val="7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1" name="文本框 33"/>
          <p:cNvSpPr/>
          <p:nvPr/>
        </p:nvSpPr>
        <p:spPr>
          <a:xfrm>
            <a:off x="3274423" y="2396177"/>
            <a:ext cx="1238462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4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02</a:t>
            </a:r>
            <a:endParaRPr lang="zh-CN" altLang="en-US" sz="2400" b="1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2" name="直接连接符 34"/>
          <p:cNvSpPr/>
          <p:nvPr/>
        </p:nvSpPr>
        <p:spPr>
          <a:xfrm rot="10800000">
            <a:off x="4440427" y="3964160"/>
            <a:ext cx="3851584" cy="0"/>
          </a:xfrm>
          <a:prstGeom prst="line">
            <a:avLst/>
          </a:prstGeom>
          <a:noFill/>
          <a:ln w="9525" cap="flat">
            <a:solidFill>
              <a:schemeClr val="bg1">
                <a:lumMod val="75000"/>
              </a:schemeClr>
            </a:solidFill>
            <a:prstDash val="solid"/>
          </a:ln>
        </p:spPr>
      </p:sp>
      <p:sp>
        <p:nvSpPr>
          <p:cNvPr id="13" name="文本框 35"/>
          <p:cNvSpPr/>
          <p:nvPr/>
        </p:nvSpPr>
        <p:spPr>
          <a:xfrm>
            <a:off x="4344774" y="3331133"/>
            <a:ext cx="4227728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创新融资担保模式解析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4" name="椭圆 36"/>
          <p:cNvSpPr/>
          <p:nvPr/>
        </p:nvSpPr>
        <p:spPr>
          <a:xfrm>
            <a:off x="3571149" y="3224501"/>
            <a:ext cx="645011" cy="645011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80000">
                <a:schemeClr val="accent1">
                  <a:lumMod val="100000"/>
                </a:schemeClr>
              </a:gs>
            </a:gsLst>
            <a:lin ang="5400000" scaled="0"/>
          </a:gradFill>
          <a:ln w="12700">
            <a:gradFill flip="y" rotWithShape="1">
              <a:gsLst>
                <a:gs pos="0">
                  <a:schemeClr val="bg1"/>
                </a:gs>
                <a:gs pos="100000">
                  <a:srgbClr val="D1D1D1"/>
                </a:gs>
              </a:gsLst>
              <a:lin ang="7800000" scaled="0"/>
            </a:gradFill>
          </a:ln>
          <a:effectLst>
            <a:outerShdw blurRad="50800" dist="139700" dir="16200000" algn="bl" rotWithShape="0">
              <a:srgbClr val="000000">
                <a:alpha val="7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5" name="文本框 37"/>
          <p:cNvSpPr/>
          <p:nvPr/>
        </p:nvSpPr>
        <p:spPr>
          <a:xfrm>
            <a:off x="3274423" y="3340500"/>
            <a:ext cx="1238462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4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03</a:t>
            </a:r>
            <a:endParaRPr lang="zh-CN" altLang="en-US" sz="2400" b="1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6" name="直接连接符 38"/>
          <p:cNvSpPr/>
          <p:nvPr/>
        </p:nvSpPr>
        <p:spPr>
          <a:xfrm rot="10800000">
            <a:off x="4440426" y="4910690"/>
            <a:ext cx="3851585" cy="0"/>
          </a:xfrm>
          <a:prstGeom prst="line">
            <a:avLst/>
          </a:prstGeom>
          <a:noFill/>
          <a:ln w="9525" cap="flat">
            <a:solidFill>
              <a:schemeClr val="bg1">
                <a:lumMod val="75000"/>
              </a:schemeClr>
            </a:solidFill>
            <a:prstDash val="solid"/>
          </a:ln>
        </p:spPr>
      </p:sp>
      <p:sp>
        <p:nvSpPr>
          <p:cNvPr id="17" name="文本框 39"/>
          <p:cNvSpPr/>
          <p:nvPr/>
        </p:nvSpPr>
        <p:spPr>
          <a:xfrm>
            <a:off x="4344773" y="4276560"/>
            <a:ext cx="4227727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担保政策多维优化推演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8" name="椭圆 40"/>
          <p:cNvSpPr/>
          <p:nvPr/>
        </p:nvSpPr>
        <p:spPr>
          <a:xfrm>
            <a:off x="3571149" y="4168824"/>
            <a:ext cx="645011" cy="645011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80000">
                <a:schemeClr val="accent1">
                  <a:lumMod val="100000"/>
                </a:schemeClr>
              </a:gs>
            </a:gsLst>
            <a:lin ang="5400000" scaled="0"/>
          </a:gradFill>
          <a:ln w="12700">
            <a:gradFill flip="y" rotWithShape="1">
              <a:gsLst>
                <a:gs pos="0">
                  <a:schemeClr val="bg1"/>
                </a:gs>
                <a:gs pos="100000">
                  <a:srgbClr val="D1D1D1"/>
                </a:gs>
              </a:gsLst>
              <a:lin ang="7800000" scaled="0"/>
            </a:gradFill>
          </a:ln>
          <a:effectLst>
            <a:outerShdw blurRad="50800" dist="139700" dir="16200000" algn="bl" rotWithShape="0">
              <a:srgbClr val="000000">
                <a:alpha val="7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9" name="文本框 41"/>
          <p:cNvSpPr/>
          <p:nvPr/>
        </p:nvSpPr>
        <p:spPr>
          <a:xfrm>
            <a:off x="3274423" y="4284823"/>
            <a:ext cx="1238462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4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04</a:t>
            </a:r>
            <a:endParaRPr lang="zh-CN" altLang="en-US" sz="2400" b="1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20" name="直接连接符 42"/>
          <p:cNvSpPr/>
          <p:nvPr/>
        </p:nvSpPr>
        <p:spPr>
          <a:xfrm rot="10800000">
            <a:off x="4440426" y="5857220"/>
            <a:ext cx="3841425" cy="0"/>
          </a:xfrm>
          <a:prstGeom prst="line">
            <a:avLst/>
          </a:prstGeom>
          <a:noFill/>
          <a:ln w="9525" cap="flat">
            <a:solidFill>
              <a:schemeClr val="bg1">
                <a:lumMod val="75000"/>
              </a:schemeClr>
            </a:solidFill>
            <a:prstDash val="solid"/>
          </a:ln>
        </p:spPr>
      </p:sp>
      <p:sp>
        <p:nvSpPr>
          <p:cNvPr id="21" name="文本框 43"/>
          <p:cNvSpPr/>
          <p:nvPr/>
        </p:nvSpPr>
        <p:spPr>
          <a:xfrm>
            <a:off x="4344774" y="5221987"/>
            <a:ext cx="4227726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实施路径与政策建议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22" name="椭圆 44"/>
          <p:cNvSpPr/>
          <p:nvPr/>
        </p:nvSpPr>
        <p:spPr>
          <a:xfrm>
            <a:off x="3571149" y="5113147"/>
            <a:ext cx="645011" cy="645011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80000">
                <a:schemeClr val="accent1">
                  <a:lumMod val="100000"/>
                </a:schemeClr>
              </a:gs>
            </a:gsLst>
            <a:lin ang="5400000" scaled="0"/>
          </a:gradFill>
          <a:ln w="12700">
            <a:gradFill flip="y" rotWithShape="1">
              <a:gsLst>
                <a:gs pos="0">
                  <a:schemeClr val="bg1"/>
                </a:gs>
                <a:gs pos="100000">
                  <a:srgbClr val="D1D1D1"/>
                </a:gs>
              </a:gsLst>
              <a:lin ang="7800000" scaled="0"/>
            </a:gradFill>
          </a:ln>
          <a:effectLst>
            <a:outerShdw blurRad="50800" dist="139700" dir="16200000" algn="bl" rotWithShape="0">
              <a:srgbClr val="000000">
                <a:alpha val="7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23" name="文本框 45"/>
          <p:cNvSpPr/>
          <p:nvPr/>
        </p:nvSpPr>
        <p:spPr>
          <a:xfrm>
            <a:off x="3274423" y="5229146"/>
            <a:ext cx="1238462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4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05</a:t>
            </a:r>
            <a:endParaRPr lang="zh-CN" altLang="en-US" sz="2400" b="1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24" name="直接连接符 46"/>
          <p:cNvSpPr/>
          <p:nvPr/>
        </p:nvSpPr>
        <p:spPr>
          <a:xfrm rot="10800000">
            <a:off x="4440426" y="6803749"/>
            <a:ext cx="3841425" cy="0"/>
          </a:xfrm>
          <a:prstGeom prst="line">
            <a:avLst/>
          </a:prstGeom>
          <a:noFill/>
          <a:ln w="9525" cap="flat">
            <a:solidFill>
              <a:schemeClr val="bg1">
                <a:lumMod val="75000"/>
              </a:schemeClr>
            </a:solidFill>
            <a:prstDash val="solid"/>
          </a:ln>
        </p:spPr>
      </p:sp>
      <p:sp>
        <p:nvSpPr>
          <p:cNvPr id="25" name="文本框 47"/>
          <p:cNvSpPr/>
          <p:nvPr/>
        </p:nvSpPr>
        <p:spPr>
          <a:xfrm>
            <a:off x="4344774" y="6167416"/>
            <a:ext cx="4227726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互动与总结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26" name="椭圆 48"/>
          <p:cNvSpPr/>
          <p:nvPr/>
        </p:nvSpPr>
        <p:spPr>
          <a:xfrm>
            <a:off x="3571149" y="6057468"/>
            <a:ext cx="645011" cy="645011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80000">
                <a:schemeClr val="accent1">
                  <a:lumMod val="100000"/>
                </a:schemeClr>
              </a:gs>
            </a:gsLst>
            <a:lin ang="5400000" scaled="0"/>
          </a:gradFill>
          <a:ln w="12700">
            <a:gradFill flip="y" rotWithShape="1">
              <a:gsLst>
                <a:gs pos="0">
                  <a:schemeClr val="bg1"/>
                </a:gs>
                <a:gs pos="100000">
                  <a:srgbClr val="D1D1D1"/>
                </a:gs>
              </a:gsLst>
              <a:lin ang="7800000" scaled="0"/>
            </a:gradFill>
          </a:ln>
          <a:effectLst>
            <a:outerShdw blurRad="50800" dist="139700" dir="16200000" algn="bl" rotWithShape="0">
              <a:srgbClr val="000000">
                <a:alpha val="7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27" name="文本框 49"/>
          <p:cNvSpPr/>
          <p:nvPr/>
        </p:nvSpPr>
        <p:spPr>
          <a:xfrm>
            <a:off x="3274423" y="6173467"/>
            <a:ext cx="1238462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4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06</a:t>
            </a:r>
            <a:endParaRPr lang="zh-CN" altLang="en-US" sz="2400" b="1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金融生态圈构建蓝图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矩形 10"/>
          <p:cNvSpPr/>
          <p:nvPr>
            <p:custDataLst>
              <p:tags r:id="rId1"/>
            </p:custDataLst>
          </p:nvPr>
        </p:nvSpPr>
        <p:spPr>
          <a:xfrm>
            <a:off x="1736667" y="2183177"/>
            <a:ext cx="4217953" cy="3615186"/>
          </a:xfrm>
          <a:prstGeom prst="rect">
            <a:avLst/>
          </a:prstGeom>
          <a:solidFill>
            <a:schemeClr val="accent1">
              <a:alpha val="5000"/>
            </a:schemeClr>
          </a:solidFill>
          <a:ln w="9525">
            <a:solidFill>
              <a:schemeClr val="accent1"/>
            </a:solidFill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Freeform 6"/>
          <p:cNvSpPr/>
          <p:nvPr>
            <p:custDataLst>
              <p:tags r:id="rId2"/>
            </p:custDataLst>
          </p:nvPr>
        </p:nvSpPr>
        <p:spPr>
          <a:xfrm>
            <a:off x="1995567" y="2055011"/>
            <a:ext cx="3562213" cy="127898"/>
          </a:xfrm>
          <a:custGeom>
            <a:avLst/>
            <a:gdLst/>
            <a:ahLst/>
            <a:cxnLst/>
            <a:rect l="l" t="t" r="r" b="b"/>
            <a:pathLst>
              <a:path w="4236" h="186">
                <a:moveTo>
                  <a:pt x="285" y="0"/>
                </a:moveTo>
                <a:lnTo>
                  <a:pt x="3967" y="0"/>
                </a:lnTo>
                <a:lnTo>
                  <a:pt x="4236" y="186"/>
                </a:lnTo>
                <a:lnTo>
                  <a:pt x="0" y="186"/>
                </a:lnTo>
                <a:lnTo>
                  <a:pt x="2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Freeform 7"/>
          <p:cNvSpPr/>
          <p:nvPr>
            <p:custDataLst>
              <p:tags r:id="rId3"/>
            </p:custDataLst>
          </p:nvPr>
        </p:nvSpPr>
        <p:spPr>
          <a:xfrm>
            <a:off x="2233485" y="2055011"/>
            <a:ext cx="3097148" cy="745630"/>
          </a:xfrm>
          <a:custGeom>
            <a:avLst/>
            <a:gdLst/>
            <a:ahLst/>
            <a:cxnLst/>
            <a:rect l="l" t="t" r="r" b="b"/>
            <a:pathLst>
              <a:path w="3682" h="786">
                <a:moveTo>
                  <a:pt x="0" y="0"/>
                </a:moveTo>
                <a:lnTo>
                  <a:pt x="3682" y="0"/>
                </a:lnTo>
                <a:lnTo>
                  <a:pt x="3682" y="637"/>
                </a:lnTo>
                <a:lnTo>
                  <a:pt x="1823" y="786"/>
                </a:lnTo>
                <a:lnTo>
                  <a:pt x="0" y="6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100000"/>
            </a:schemeClr>
          </a:solidFill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矩形 13"/>
          <p:cNvSpPr/>
          <p:nvPr>
            <p:custDataLst>
              <p:tags r:id="rId4"/>
            </p:custDataLst>
          </p:nvPr>
        </p:nvSpPr>
        <p:spPr>
          <a:xfrm>
            <a:off x="2180522" y="2212941"/>
            <a:ext cx="316509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主体协同发力</a:t>
            </a:r>
            <a:endParaRPr lang="zh-CN" altLang="en-US" sz="2000" b="1" u="none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7" name="TextBox 10"/>
          <p:cNvSpPr/>
          <p:nvPr>
            <p:custDataLst>
              <p:tags r:id="rId5"/>
            </p:custDataLst>
          </p:nvPr>
        </p:nvSpPr>
        <p:spPr>
          <a:xfrm>
            <a:off x="2077444" y="3239942"/>
            <a:ext cx="3480336" cy="171547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18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政府建立“红名单”制度，担保机构开发“高原特色产业担保系数”，银行落实“四贷机制”，各方协同，助力小微企业融资。</a:t>
            </a:r>
            <a:endParaRPr lang="zh-CN" altLang="en-US" sz="1800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矩形 16"/>
          <p:cNvSpPr/>
          <p:nvPr>
            <p:custDataLst>
              <p:tags r:id="rId6"/>
            </p:custDataLst>
          </p:nvPr>
        </p:nvSpPr>
        <p:spPr>
          <a:xfrm>
            <a:off x="6246640" y="2183177"/>
            <a:ext cx="4217953" cy="3615186"/>
          </a:xfrm>
          <a:prstGeom prst="rect">
            <a:avLst/>
          </a:prstGeom>
          <a:solidFill>
            <a:schemeClr val="accent1">
              <a:alpha val="5000"/>
            </a:schemeClr>
          </a:solidFill>
          <a:ln w="9525">
            <a:solidFill>
              <a:schemeClr val="accent1"/>
            </a:solidFill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9" name="Freeform 6"/>
          <p:cNvSpPr/>
          <p:nvPr>
            <p:custDataLst>
              <p:tags r:id="rId7"/>
            </p:custDataLst>
          </p:nvPr>
        </p:nvSpPr>
        <p:spPr>
          <a:xfrm>
            <a:off x="6576965" y="2055011"/>
            <a:ext cx="3562213" cy="127898"/>
          </a:xfrm>
          <a:custGeom>
            <a:avLst/>
            <a:gdLst/>
            <a:ahLst/>
            <a:cxnLst/>
            <a:rect l="l" t="t" r="r" b="b"/>
            <a:pathLst>
              <a:path w="4236" h="186">
                <a:moveTo>
                  <a:pt x="285" y="0"/>
                </a:moveTo>
                <a:lnTo>
                  <a:pt x="3967" y="0"/>
                </a:lnTo>
                <a:lnTo>
                  <a:pt x="4236" y="186"/>
                </a:lnTo>
                <a:lnTo>
                  <a:pt x="0" y="186"/>
                </a:lnTo>
                <a:lnTo>
                  <a:pt x="285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0" name="Freeform 7"/>
          <p:cNvSpPr/>
          <p:nvPr>
            <p:custDataLst>
              <p:tags r:id="rId8"/>
            </p:custDataLst>
          </p:nvPr>
        </p:nvSpPr>
        <p:spPr>
          <a:xfrm>
            <a:off x="6814883" y="2055011"/>
            <a:ext cx="3097148" cy="745630"/>
          </a:xfrm>
          <a:custGeom>
            <a:avLst/>
            <a:gdLst/>
            <a:ahLst/>
            <a:cxnLst/>
            <a:rect l="l" t="t" r="r" b="b"/>
            <a:pathLst>
              <a:path w="3682" h="786">
                <a:moveTo>
                  <a:pt x="0" y="0"/>
                </a:moveTo>
                <a:lnTo>
                  <a:pt x="3682" y="0"/>
                </a:lnTo>
                <a:lnTo>
                  <a:pt x="3682" y="637"/>
                </a:lnTo>
                <a:lnTo>
                  <a:pt x="1823" y="786"/>
                </a:lnTo>
                <a:lnTo>
                  <a:pt x="0" y="6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100000"/>
            </a:schemeClr>
          </a:solidFill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1" name="矩形 19"/>
          <p:cNvSpPr/>
          <p:nvPr>
            <p:custDataLst>
              <p:tags r:id="rId9"/>
            </p:custDataLst>
          </p:nvPr>
        </p:nvSpPr>
        <p:spPr>
          <a:xfrm>
            <a:off x="6814883" y="2208426"/>
            <a:ext cx="3165092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数据基建先行</a:t>
            </a:r>
            <a:endParaRPr lang="zh-CN" altLang="en-US" sz="2000" b="1" u="none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2" name="TextBox 15"/>
          <p:cNvSpPr/>
          <p:nvPr>
            <p:custDataLst>
              <p:tags r:id="rId10"/>
            </p:custDataLst>
          </p:nvPr>
        </p:nvSpPr>
        <p:spPr>
          <a:xfrm>
            <a:off x="6670605" y="3239942"/>
            <a:ext cx="3462890" cy="171547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18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搭建西藏中小企业信用信息平台，整合工商、税务、电力等数据。推广“电力数据贷”模式，邯郸案例转化率78%，以数据赋能融资。</a:t>
            </a:r>
            <a:endParaRPr lang="zh-CN" altLang="en-US" sz="1800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企业能力提升之道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AutoShape 3"/>
          <p:cNvSpPr/>
          <p:nvPr>
            <p:custDataLst>
              <p:tags r:id="rId1"/>
            </p:custDataLst>
          </p:nvPr>
        </p:nvSpPr>
        <p:spPr>
          <a:xfrm>
            <a:off x="744112" y="2269444"/>
            <a:ext cx="3279719" cy="3509056"/>
          </a:xfrm>
          <a:prstGeom prst="roundRect">
            <a:avLst>
              <a:gd name="adj" fmla="val 9080"/>
            </a:avLst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TextBox 4"/>
          <p:cNvSpPr/>
          <p:nvPr>
            <p:custDataLst>
              <p:tags r:id="rId2"/>
            </p:custDataLst>
          </p:nvPr>
        </p:nvSpPr>
        <p:spPr>
          <a:xfrm>
            <a:off x="955222" y="3149787"/>
            <a:ext cx="2857500" cy="527067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财务规范行动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5" name="TextBox 5"/>
          <p:cNvSpPr/>
          <p:nvPr>
            <p:custDataLst>
              <p:tags r:id="rId3"/>
            </p:custDataLst>
          </p:nvPr>
        </p:nvSpPr>
        <p:spPr>
          <a:xfrm>
            <a:off x="955222" y="3611176"/>
            <a:ext cx="2857500" cy="1431739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just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财税部门提供“三免服务”，2025年实现规上企业财务报表规范度100%，提升企业财务健康度。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AutoShape 6"/>
          <p:cNvSpPr/>
          <p:nvPr>
            <p:custDataLst>
              <p:tags r:id="rId4"/>
            </p:custDataLst>
          </p:nvPr>
        </p:nvSpPr>
        <p:spPr>
          <a:xfrm>
            <a:off x="1051329" y="1902210"/>
            <a:ext cx="734467" cy="734467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7" name="TextBox 7"/>
          <p:cNvSpPr/>
          <p:nvPr>
            <p:custDataLst>
              <p:tags r:id="rId5"/>
            </p:custDataLst>
          </p:nvPr>
        </p:nvSpPr>
        <p:spPr>
          <a:xfrm>
            <a:off x="857886" y="1992445"/>
            <a:ext cx="1121354" cy="55399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3000" b="1" u="none" dirty="0">
                <a:solidFill>
                  <a:srgbClr val="FFFFFF">
                    <a:alpha val="100000"/>
                  </a:srgbClr>
                </a:solidFill>
                <a:uFill>
                  <a:solidFill>
                    <a:srgbClr val="FFFFFF">
                      <a:alpha val="100000"/>
                    </a:srgb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01</a:t>
            </a:r>
            <a:endParaRPr lang="zh-CN" altLang="en-US" sz="3000" b="1" u="none" dirty="0">
              <a:solidFill>
                <a:srgbClr val="FFFFFF">
                  <a:alpha val="100000"/>
                </a:srgbClr>
              </a:solidFill>
              <a:uFill>
                <a:solidFill>
                  <a:srgbClr val="FFFFFF">
                    <a:alpha val="100000"/>
                  </a:srgbClr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8" name="AutoShape 8"/>
          <p:cNvSpPr/>
          <p:nvPr>
            <p:custDataLst>
              <p:tags r:id="rId6"/>
            </p:custDataLst>
          </p:nvPr>
        </p:nvSpPr>
        <p:spPr>
          <a:xfrm>
            <a:off x="4456141" y="2269444"/>
            <a:ext cx="3279719" cy="3509056"/>
          </a:xfrm>
          <a:prstGeom prst="roundRect">
            <a:avLst>
              <a:gd name="adj" fmla="val 9080"/>
            </a:avLst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9" name="TextBox 9"/>
          <p:cNvSpPr/>
          <p:nvPr>
            <p:custDataLst>
              <p:tags r:id="rId7"/>
            </p:custDataLst>
          </p:nvPr>
        </p:nvSpPr>
        <p:spPr>
          <a:xfrm>
            <a:off x="4667250" y="3149787"/>
            <a:ext cx="2857500" cy="527067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2"/>
                </a:solidFill>
                <a:uFill>
                  <a:solidFill>
                    <a:schemeClr val="accent2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信用提升路径</a:t>
            </a:r>
            <a:endParaRPr lang="zh-CN" altLang="en-US" sz="2000" b="1" u="none" dirty="0">
              <a:solidFill>
                <a:schemeClr val="accent2"/>
              </a:solidFill>
              <a:uFill>
                <a:solidFill>
                  <a:schemeClr val="accent2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0" name="TextBox 10"/>
          <p:cNvSpPr/>
          <p:nvPr>
            <p:custDataLst>
              <p:tags r:id="rId8"/>
            </p:custDataLst>
          </p:nvPr>
        </p:nvSpPr>
        <p:spPr>
          <a:xfrm>
            <a:off x="4667250" y="3611176"/>
            <a:ext cx="2857500" cy="1431739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just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通过建立规范账务、持续纳税记录、专利/商标积累，逐步提升企业信用等级，获取更多融资优惠。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AutoShape 11"/>
          <p:cNvSpPr/>
          <p:nvPr>
            <p:custDataLst>
              <p:tags r:id="rId9"/>
            </p:custDataLst>
          </p:nvPr>
        </p:nvSpPr>
        <p:spPr>
          <a:xfrm>
            <a:off x="4763357" y="1902210"/>
            <a:ext cx="734467" cy="73446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2" name="TextBox 12"/>
          <p:cNvSpPr/>
          <p:nvPr>
            <p:custDataLst>
              <p:tags r:id="rId10"/>
            </p:custDataLst>
          </p:nvPr>
        </p:nvSpPr>
        <p:spPr>
          <a:xfrm>
            <a:off x="4569915" y="1992445"/>
            <a:ext cx="1121354" cy="55399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3000" b="1" u="none" dirty="0">
                <a:solidFill>
                  <a:srgbClr val="FFFFFF">
                    <a:alpha val="100000"/>
                  </a:srgbClr>
                </a:solidFill>
                <a:uFill>
                  <a:solidFill>
                    <a:srgbClr val="FFFFFF">
                      <a:alpha val="100000"/>
                    </a:srgb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02</a:t>
            </a:r>
            <a:endParaRPr lang="zh-CN" altLang="en-US" sz="3000" b="1" u="none" dirty="0">
              <a:solidFill>
                <a:srgbClr val="FFFFFF">
                  <a:alpha val="100000"/>
                </a:srgbClr>
              </a:solidFill>
              <a:uFill>
                <a:solidFill>
                  <a:srgbClr val="FFFFFF">
                    <a:alpha val="100000"/>
                  </a:srgbClr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3" name="AutoShape 13"/>
          <p:cNvSpPr/>
          <p:nvPr>
            <p:custDataLst>
              <p:tags r:id="rId11"/>
            </p:custDataLst>
          </p:nvPr>
        </p:nvSpPr>
        <p:spPr>
          <a:xfrm>
            <a:off x="8168169" y="2269444"/>
            <a:ext cx="3279719" cy="3509056"/>
          </a:xfrm>
          <a:prstGeom prst="roundRect">
            <a:avLst>
              <a:gd name="adj" fmla="val 9080"/>
            </a:avLst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4" name="TextBox 14"/>
          <p:cNvSpPr/>
          <p:nvPr>
            <p:custDataLst>
              <p:tags r:id="rId12"/>
            </p:custDataLst>
          </p:nvPr>
        </p:nvSpPr>
        <p:spPr>
          <a:xfrm>
            <a:off x="8379279" y="3149787"/>
            <a:ext cx="2857500" cy="527067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政策适配指引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5" name="TextBox 15"/>
          <p:cNvSpPr/>
          <p:nvPr>
            <p:custDataLst>
              <p:tags r:id="rId13"/>
            </p:custDataLst>
          </p:nvPr>
        </p:nvSpPr>
        <p:spPr>
          <a:xfrm>
            <a:off x="8379279" y="3611176"/>
            <a:ext cx="2857500" cy="1431739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just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专精特新企业获贷率提升50%，利率优惠≥1%，引导企业走专精特新发展之路。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AutoShape 16"/>
          <p:cNvSpPr/>
          <p:nvPr>
            <p:custDataLst>
              <p:tags r:id="rId14"/>
            </p:custDataLst>
          </p:nvPr>
        </p:nvSpPr>
        <p:spPr>
          <a:xfrm>
            <a:off x="8475386" y="1902210"/>
            <a:ext cx="734467" cy="734467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7" name="TextBox 17"/>
          <p:cNvSpPr/>
          <p:nvPr>
            <p:custDataLst>
              <p:tags r:id="rId15"/>
            </p:custDataLst>
          </p:nvPr>
        </p:nvSpPr>
        <p:spPr>
          <a:xfrm>
            <a:off x="8281943" y="1992445"/>
            <a:ext cx="1121354" cy="55399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3000" b="1" u="none" dirty="0">
                <a:solidFill>
                  <a:srgbClr val="FFFFFF">
                    <a:alpha val="100000"/>
                  </a:srgbClr>
                </a:solidFill>
                <a:uFill>
                  <a:solidFill>
                    <a:srgbClr val="FFFFFF">
                      <a:alpha val="100000"/>
                    </a:srgb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03</a:t>
            </a:r>
            <a:endParaRPr lang="zh-CN" altLang="en-US" sz="3000" b="1" u="none" dirty="0">
              <a:solidFill>
                <a:srgbClr val="FFFFFF">
                  <a:alpha val="100000"/>
                </a:srgbClr>
              </a:solidFill>
              <a:uFill>
                <a:solidFill>
                  <a:srgbClr val="FFFFFF">
                    <a:alpha val="100000"/>
                  </a:srgbClr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4"/>
          <p:cNvSpPr/>
          <p:nvPr/>
        </p:nvSpPr>
        <p:spPr>
          <a:xfrm>
            <a:off x="3212851" y="1118073"/>
            <a:ext cx="6190886" cy="377026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3900" u="none" dirty="0">
                <a:ln w="9525">
                  <a:gradFill flip="y" rotWithShape="0">
                    <a:gsLst>
                      <a:gs pos="0">
                        <a:schemeClr val="accent2"/>
                      </a:gs>
                      <a:gs pos="82000">
                        <a:schemeClr val="accent1">
                          <a:alpha val="0"/>
                        </a:schemeClr>
                      </a:gs>
                    </a:gsLst>
                    <a:lin ang="5400000" scaled="0"/>
                  </a:gradFill>
                </a:ln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06</a:t>
            </a:r>
            <a:endParaRPr lang="zh-CN" sz="239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TextBox 16"/>
          <p:cNvSpPr/>
          <p:nvPr/>
        </p:nvSpPr>
        <p:spPr>
          <a:xfrm>
            <a:off x="1691640" y="3454810"/>
            <a:ext cx="8838864" cy="1015663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互动与总结</a:t>
            </a:r>
            <a:endParaRPr lang="zh-CN" altLang="en-US" sz="4800" b="1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4" name="直接连接符 5"/>
          <p:cNvSpPr/>
          <p:nvPr/>
        </p:nvSpPr>
        <p:spPr>
          <a:xfrm rot="10800000">
            <a:off x="5939662" y="5210250"/>
            <a:ext cx="342821" cy="0"/>
          </a:xfrm>
          <a:prstGeom prst="line">
            <a:avLst/>
          </a:prstGeom>
          <a:noFill/>
          <a:ln w="76200" cap="flat">
            <a:gradFill flip="y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</a:gradFill>
            <a:prstDash val="solid"/>
          </a:ln>
        </p:spPr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沙盘实战演练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任意多边形: 形状 1"/>
          <p:cNvSpPr/>
          <p:nvPr>
            <p:custDataLst>
              <p:tags r:id="rId1"/>
            </p:custDataLst>
          </p:nvPr>
        </p:nvSpPr>
        <p:spPr>
          <a:xfrm rot="14760000">
            <a:off x="7699647" y="2178071"/>
            <a:ext cx="3315678" cy="4424041"/>
          </a:xfrm>
          <a:custGeom>
            <a:avLst/>
            <a:gdLst/>
            <a:ahLst/>
            <a:cxnLst/>
            <a:rect l="l" t="t" r="r" b="b"/>
            <a:pathLst>
              <a:path w="3315678" h="4424040">
                <a:moveTo>
                  <a:pt x="3315678" y="4183727"/>
                </a:moveTo>
                <a:lnTo>
                  <a:pt x="3191593" y="4243502"/>
                </a:lnTo>
                <a:cubicBezTo>
                  <a:pt x="2916741" y="4359755"/>
                  <a:pt x="2614557" y="4424040"/>
                  <a:pt x="2297358" y="4424040"/>
                </a:cubicBezTo>
                <a:cubicBezTo>
                  <a:pt x="1028562" y="4424040"/>
                  <a:pt x="0" y="3395477"/>
                  <a:pt x="0" y="2126681"/>
                </a:cubicBezTo>
                <a:cubicBezTo>
                  <a:pt x="0" y="1175083"/>
                  <a:pt x="578566" y="358618"/>
                  <a:pt x="1403123" y="9860"/>
                </a:cubicBezTo>
                <a:lnTo>
                  <a:pt x="1430061" y="0"/>
                </a:lnTo>
                <a:lnTo>
                  <a:pt x="1353324" y="36966"/>
                </a:lnTo>
                <a:cubicBezTo>
                  <a:pt x="637179" y="426000"/>
                  <a:pt x="151024" y="1184749"/>
                  <a:pt x="151024" y="2057046"/>
                </a:cubicBezTo>
                <a:cubicBezTo>
                  <a:pt x="151023" y="3325842"/>
                  <a:pt x="1179585" y="4354406"/>
                  <a:pt x="2448381" y="4354406"/>
                </a:cubicBezTo>
                <a:cubicBezTo>
                  <a:pt x="2686281" y="4354405"/>
                  <a:pt x="2915734" y="4318245"/>
                  <a:pt x="3131545" y="4251121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任意多边形: 形状 2"/>
          <p:cNvSpPr/>
          <p:nvPr>
            <p:custDataLst>
              <p:tags r:id="rId2"/>
            </p:custDataLst>
          </p:nvPr>
        </p:nvSpPr>
        <p:spPr>
          <a:xfrm rot="3840000">
            <a:off x="1082362" y="871888"/>
            <a:ext cx="3260417" cy="4445152"/>
          </a:xfrm>
          <a:custGeom>
            <a:avLst/>
            <a:gdLst/>
            <a:ahLst/>
            <a:cxnLst/>
            <a:rect l="l" t="t" r="r" b="b"/>
            <a:pathLst>
              <a:path w="3260417" h="4445152">
                <a:moveTo>
                  <a:pt x="277279" y="1052735"/>
                </a:moveTo>
                <a:cubicBezTo>
                  <a:pt x="524845" y="597007"/>
                  <a:pt x="922131" y="234414"/>
                  <a:pt x="1403123" y="30972"/>
                </a:cubicBezTo>
                <a:lnTo>
                  <a:pt x="1487744" y="0"/>
                </a:lnTo>
                <a:lnTo>
                  <a:pt x="1355744" y="63588"/>
                </a:lnTo>
                <a:cubicBezTo>
                  <a:pt x="639600" y="452621"/>
                  <a:pt x="153444" y="1211370"/>
                  <a:pt x="153444" y="2083668"/>
                </a:cubicBezTo>
                <a:cubicBezTo>
                  <a:pt x="153444" y="3352464"/>
                  <a:pt x="1182006" y="4381027"/>
                  <a:pt x="2450801" y="4381027"/>
                </a:cubicBezTo>
                <a:cubicBezTo>
                  <a:pt x="2688701" y="4381027"/>
                  <a:pt x="2918154" y="4344866"/>
                  <a:pt x="3133966" y="4277742"/>
                </a:cubicBezTo>
                <a:lnTo>
                  <a:pt x="3260417" y="4231460"/>
                </a:lnTo>
                <a:lnTo>
                  <a:pt x="3191593" y="4264614"/>
                </a:lnTo>
                <a:cubicBezTo>
                  <a:pt x="2916741" y="4380867"/>
                  <a:pt x="2614557" y="4445152"/>
                  <a:pt x="2297358" y="4445152"/>
                </a:cubicBezTo>
                <a:cubicBezTo>
                  <a:pt x="1028562" y="4445152"/>
                  <a:pt x="0" y="3416589"/>
                  <a:pt x="0" y="2147793"/>
                </a:cubicBezTo>
                <a:cubicBezTo>
                  <a:pt x="0" y="1751294"/>
                  <a:pt x="100446" y="1378256"/>
                  <a:pt x="277279" y="1052735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Teardrop 2"/>
          <p:cNvSpPr/>
          <p:nvPr>
            <p:custDataLst>
              <p:tags r:id="rId3"/>
            </p:custDataLst>
          </p:nvPr>
        </p:nvSpPr>
        <p:spPr>
          <a:xfrm rot="14760000">
            <a:off x="6597449" y="1447853"/>
            <a:ext cx="4594716" cy="4594718"/>
          </a:xfrm>
          <a:prstGeom prst="teardrop">
            <a:avLst>
              <a:gd name="adj" fmla="val 100000"/>
            </a:avLst>
          </a:prstGeom>
          <a:solidFill>
            <a:schemeClr val="accent1">
              <a:alpha val="5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Teardrop 3"/>
          <p:cNvSpPr/>
          <p:nvPr>
            <p:custDataLst>
              <p:tags r:id="rId4"/>
            </p:custDataLst>
          </p:nvPr>
        </p:nvSpPr>
        <p:spPr>
          <a:xfrm rot="3840000">
            <a:off x="900194" y="1488054"/>
            <a:ext cx="4594716" cy="4594718"/>
          </a:xfrm>
          <a:prstGeom prst="teardrop">
            <a:avLst>
              <a:gd name="adj" fmla="val 100000"/>
            </a:avLst>
          </a:prstGeom>
          <a:solidFill>
            <a:schemeClr val="accent1">
              <a:alpha val="5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Rectangle: Rounded Corners 22"/>
          <p:cNvSpPr/>
          <p:nvPr>
            <p:custDataLst>
              <p:tags r:id="rId5"/>
            </p:custDataLst>
          </p:nvPr>
        </p:nvSpPr>
        <p:spPr>
          <a:xfrm>
            <a:off x="1176839" y="1764707"/>
            <a:ext cx="4041424" cy="4041411"/>
          </a:xfrm>
          <a:prstGeom prst="ellipse">
            <a:avLst/>
          </a:prstGeom>
          <a:solidFill>
            <a:schemeClr val="bg1"/>
          </a:solidFill>
        </p:spPr>
        <p:txBody>
          <a:bodyPr vert="horz" wrap="square" lIns="0" tIns="45720" rIns="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8" name="Rectangle: Rounded Corners 22"/>
          <p:cNvSpPr/>
          <p:nvPr>
            <p:custDataLst>
              <p:tags r:id="rId6"/>
            </p:custDataLst>
          </p:nvPr>
        </p:nvSpPr>
        <p:spPr>
          <a:xfrm>
            <a:off x="6874094" y="1724507"/>
            <a:ext cx="4041424" cy="4041411"/>
          </a:xfrm>
          <a:prstGeom prst="ellipse">
            <a:avLst/>
          </a:prstGeom>
          <a:solidFill>
            <a:schemeClr val="bg1"/>
          </a:solidFill>
        </p:spPr>
        <p:txBody>
          <a:bodyPr vert="horz" wrap="square" lIns="0" tIns="45720" rIns="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9" name="object 48"/>
          <p:cNvSpPr/>
          <p:nvPr>
            <p:custDataLst>
              <p:tags r:id="rId7"/>
            </p:custDataLst>
          </p:nvPr>
        </p:nvSpPr>
        <p:spPr>
          <a:xfrm>
            <a:off x="1721004" y="3007770"/>
            <a:ext cx="3089099" cy="10316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高原生物科技企业组设计知识产权证券化方案，藏毯产业集群组规划供应链金融方案，牧区合作社组测算活体抵押参数。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0" name="object 48"/>
          <p:cNvSpPr/>
          <p:nvPr>
            <p:custDataLst>
              <p:tags r:id="rId8"/>
            </p:custDataLst>
          </p:nvPr>
        </p:nvSpPr>
        <p:spPr>
          <a:xfrm>
            <a:off x="1721004" y="2499669"/>
            <a:ext cx="3089099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分组任务布置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1" name="object 48"/>
          <p:cNvSpPr/>
          <p:nvPr>
            <p:custDataLst>
              <p:tags r:id="rId9"/>
            </p:custDataLst>
          </p:nvPr>
        </p:nvSpPr>
        <p:spPr>
          <a:xfrm>
            <a:off x="7584973" y="3007770"/>
            <a:ext cx="3089099" cy="10316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从政策适配度、风险可控性、创新性（权重4：3：3）进行评价，检验学员对知识的掌握与应用能力。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object 48"/>
          <p:cNvSpPr/>
          <p:nvPr>
            <p:custDataLst>
              <p:tags r:id="rId10"/>
            </p:custDataLst>
          </p:nvPr>
        </p:nvSpPr>
        <p:spPr>
          <a:xfrm>
            <a:off x="7584973" y="2499669"/>
            <a:ext cx="3089099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评价维度说明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课程核心要点回顾</a:t>
            </a:r>
            <a:endParaRPr lang="zh-CN" sz="28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Shape"/>
          <p:cNvSpPr/>
          <p:nvPr>
            <p:custDataLst>
              <p:tags r:id="rId1"/>
            </p:custDataLst>
          </p:nvPr>
        </p:nvSpPr>
        <p:spPr>
          <a:xfrm>
            <a:off x="1114817" y="1502673"/>
            <a:ext cx="4505326" cy="4572315"/>
          </a:xfrm>
          <a:custGeom>
            <a:avLst/>
            <a:gdLst/>
            <a:ahLst/>
            <a:cxnLst/>
            <a:rect l="l" t="t" r="r" b="b"/>
            <a:pathLst>
              <a:path w="20580" h="20595">
                <a:moveTo>
                  <a:pt x="10442" y="0"/>
                </a:moveTo>
                <a:cubicBezTo>
                  <a:pt x="7769" y="0"/>
                  <a:pt x="5097" y="1006"/>
                  <a:pt x="3058" y="3016"/>
                </a:cubicBezTo>
                <a:cubicBezTo>
                  <a:pt x="-1020" y="7038"/>
                  <a:pt x="-1020" y="13558"/>
                  <a:pt x="3058" y="17579"/>
                </a:cubicBezTo>
                <a:cubicBezTo>
                  <a:pt x="7136" y="21600"/>
                  <a:pt x="13749" y="21600"/>
                  <a:pt x="17827" y="17579"/>
                </a:cubicBezTo>
                <a:cubicBezTo>
                  <a:pt x="19223" y="16203"/>
                  <a:pt x="20140" y="14534"/>
                  <a:pt x="20580" y="12773"/>
                </a:cubicBezTo>
                <a:cubicBezTo>
                  <a:pt x="20537" y="12734"/>
                  <a:pt x="20492" y="12698"/>
                  <a:pt x="20451" y="12657"/>
                </a:cubicBezTo>
                <a:cubicBezTo>
                  <a:pt x="19129" y="11353"/>
                  <a:pt x="19129" y="9241"/>
                  <a:pt x="20451" y="7937"/>
                </a:cubicBezTo>
                <a:cubicBezTo>
                  <a:pt x="20492" y="7896"/>
                  <a:pt x="20537" y="7860"/>
                  <a:pt x="20580" y="7821"/>
                </a:cubicBezTo>
                <a:cubicBezTo>
                  <a:pt x="20139" y="6061"/>
                  <a:pt x="19222" y="4392"/>
                  <a:pt x="17827" y="3016"/>
                </a:cubicBezTo>
                <a:cubicBezTo>
                  <a:pt x="15788" y="1006"/>
                  <a:pt x="13115" y="0"/>
                  <a:pt x="10442" y="0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Shape"/>
          <p:cNvSpPr/>
          <p:nvPr>
            <p:custDataLst>
              <p:tags r:id="rId2"/>
            </p:custDataLst>
          </p:nvPr>
        </p:nvSpPr>
        <p:spPr>
          <a:xfrm>
            <a:off x="1537842" y="1659392"/>
            <a:ext cx="3720808" cy="1169039"/>
          </a:xfrm>
          <a:custGeom>
            <a:avLst/>
            <a:gdLst/>
            <a:ahLst/>
            <a:cxnLst/>
            <a:rect l="l" t="t" r="r" b="b"/>
            <a:pathLst>
              <a:path w="21574" h="21474">
                <a:moveTo>
                  <a:pt x="28" y="19972"/>
                </a:moveTo>
                <a:cubicBezTo>
                  <a:pt x="2188" y="7746"/>
                  <a:pt x="6250" y="125"/>
                  <a:pt x="10673" y="2"/>
                </a:cubicBezTo>
                <a:cubicBezTo>
                  <a:pt x="15176" y="-124"/>
                  <a:pt x="19344" y="7532"/>
                  <a:pt x="21546" y="19978"/>
                </a:cubicBezTo>
                <a:cubicBezTo>
                  <a:pt x="21580" y="20216"/>
                  <a:pt x="21584" y="20485"/>
                  <a:pt x="21558" y="20732"/>
                </a:cubicBezTo>
                <a:cubicBezTo>
                  <a:pt x="21511" y="21177"/>
                  <a:pt x="21379" y="21476"/>
                  <a:pt x="21231" y="21474"/>
                </a:cubicBezTo>
                <a:lnTo>
                  <a:pt x="343" y="21470"/>
                </a:lnTo>
                <a:cubicBezTo>
                  <a:pt x="225" y="21473"/>
                  <a:pt x="115" y="21283"/>
                  <a:pt x="52" y="20967"/>
                </a:cubicBezTo>
                <a:cubicBezTo>
                  <a:pt x="-7" y="20668"/>
                  <a:pt x="-16" y="20296"/>
                  <a:pt x="28" y="19972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Shape"/>
          <p:cNvSpPr/>
          <p:nvPr>
            <p:custDataLst>
              <p:tags r:id="rId3"/>
            </p:custDataLst>
          </p:nvPr>
        </p:nvSpPr>
        <p:spPr>
          <a:xfrm flipH="1">
            <a:off x="6571857" y="1502673"/>
            <a:ext cx="4505326" cy="4572315"/>
          </a:xfrm>
          <a:custGeom>
            <a:avLst/>
            <a:gdLst/>
            <a:ahLst/>
            <a:cxnLst/>
            <a:rect l="l" t="t" r="r" b="b"/>
            <a:pathLst>
              <a:path w="20580" h="20595">
                <a:moveTo>
                  <a:pt x="10442" y="0"/>
                </a:moveTo>
                <a:cubicBezTo>
                  <a:pt x="7769" y="0"/>
                  <a:pt x="5097" y="1006"/>
                  <a:pt x="3058" y="3016"/>
                </a:cubicBezTo>
                <a:cubicBezTo>
                  <a:pt x="-1020" y="7038"/>
                  <a:pt x="-1020" y="13558"/>
                  <a:pt x="3058" y="17579"/>
                </a:cubicBezTo>
                <a:cubicBezTo>
                  <a:pt x="7136" y="21600"/>
                  <a:pt x="13749" y="21600"/>
                  <a:pt x="17827" y="17579"/>
                </a:cubicBezTo>
                <a:cubicBezTo>
                  <a:pt x="19223" y="16203"/>
                  <a:pt x="20140" y="14534"/>
                  <a:pt x="20580" y="12773"/>
                </a:cubicBezTo>
                <a:cubicBezTo>
                  <a:pt x="20537" y="12734"/>
                  <a:pt x="20492" y="12698"/>
                  <a:pt x="20451" y="12657"/>
                </a:cubicBezTo>
                <a:cubicBezTo>
                  <a:pt x="19129" y="11353"/>
                  <a:pt x="19129" y="9241"/>
                  <a:pt x="20451" y="7937"/>
                </a:cubicBezTo>
                <a:cubicBezTo>
                  <a:pt x="20492" y="7896"/>
                  <a:pt x="20537" y="7860"/>
                  <a:pt x="20580" y="7821"/>
                </a:cubicBezTo>
                <a:cubicBezTo>
                  <a:pt x="20139" y="6061"/>
                  <a:pt x="19222" y="4392"/>
                  <a:pt x="17827" y="3016"/>
                </a:cubicBezTo>
                <a:cubicBezTo>
                  <a:pt x="15788" y="1006"/>
                  <a:pt x="13115" y="0"/>
                  <a:pt x="10442" y="0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Shape"/>
          <p:cNvSpPr/>
          <p:nvPr>
            <p:custDataLst>
              <p:tags r:id="rId4"/>
            </p:custDataLst>
          </p:nvPr>
        </p:nvSpPr>
        <p:spPr>
          <a:xfrm>
            <a:off x="6964084" y="1659393"/>
            <a:ext cx="3720808" cy="1169038"/>
          </a:xfrm>
          <a:custGeom>
            <a:avLst/>
            <a:gdLst/>
            <a:ahLst/>
            <a:cxnLst/>
            <a:rect l="l" t="t" r="r" b="b"/>
            <a:pathLst>
              <a:path w="21574" h="21474">
                <a:moveTo>
                  <a:pt x="28" y="19972"/>
                </a:moveTo>
                <a:cubicBezTo>
                  <a:pt x="2188" y="7746"/>
                  <a:pt x="6250" y="125"/>
                  <a:pt x="10673" y="2"/>
                </a:cubicBezTo>
                <a:cubicBezTo>
                  <a:pt x="15176" y="-124"/>
                  <a:pt x="19344" y="7532"/>
                  <a:pt x="21546" y="19978"/>
                </a:cubicBezTo>
                <a:cubicBezTo>
                  <a:pt x="21580" y="20216"/>
                  <a:pt x="21584" y="20485"/>
                  <a:pt x="21558" y="20732"/>
                </a:cubicBezTo>
                <a:cubicBezTo>
                  <a:pt x="21511" y="21177"/>
                  <a:pt x="21379" y="21476"/>
                  <a:pt x="21231" y="21474"/>
                </a:cubicBezTo>
                <a:lnTo>
                  <a:pt x="343" y="21470"/>
                </a:lnTo>
                <a:cubicBezTo>
                  <a:pt x="225" y="21473"/>
                  <a:pt x="115" y="21283"/>
                  <a:pt x="52" y="20967"/>
                </a:cubicBezTo>
                <a:cubicBezTo>
                  <a:pt x="-7" y="20668"/>
                  <a:pt x="-16" y="20296"/>
                  <a:pt x="28" y="19972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7" name="椭圆 7"/>
          <p:cNvSpPr/>
          <p:nvPr>
            <p:custDataLst>
              <p:tags r:id="rId5"/>
            </p:custDataLst>
          </p:nvPr>
        </p:nvSpPr>
        <p:spPr>
          <a:xfrm>
            <a:off x="5559048" y="3266343"/>
            <a:ext cx="1073904" cy="1073904"/>
          </a:xfrm>
          <a:prstGeom prst="ellipse">
            <a:avLst/>
          </a:prstGeom>
          <a:gradFill flip="y" rotWithShape="1"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5000"/>
                </a:schemeClr>
              </a:gs>
            </a:gsLst>
            <a:lin ang="2700000" scaled="0"/>
          </a:gradFill>
        </p:spPr>
        <p:txBody>
          <a:bodyPr vert="horz" wrap="square" lIns="0" tIns="45720" rIns="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8" name="文本框 9"/>
          <p:cNvSpPr/>
          <p:nvPr>
            <p:custDataLst>
              <p:tags r:id="rId6"/>
            </p:custDataLst>
          </p:nvPr>
        </p:nvSpPr>
        <p:spPr>
          <a:xfrm>
            <a:off x="1712686" y="3517021"/>
            <a:ext cx="3309588" cy="116576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短期扩大“银税互动”覆盖面，2025目标3000户；中期构建“产业 - 担保 - 金融”生态圈；长期建立西藏特色风险定价机制。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文本框 13"/>
          <p:cNvSpPr/>
          <p:nvPr>
            <p:custDataLst>
              <p:tags r:id="rId7"/>
            </p:custDataLst>
          </p:nvPr>
        </p:nvSpPr>
        <p:spPr>
          <a:xfrm>
            <a:off x="7169725" y="3517021"/>
            <a:ext cx="3309588" cy="116576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2027年小微企业获贷率提升至50%，融资成本下降至5%，较当前低1.2个百分点，为小微企业发展注入强大动力。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文本框 16"/>
          <p:cNvSpPr/>
          <p:nvPr>
            <p:custDataLst>
              <p:tags r:id="rId8"/>
            </p:custDataLst>
          </p:nvPr>
        </p:nvSpPr>
        <p:spPr>
          <a:xfrm>
            <a:off x="2774851" y="1812768"/>
            <a:ext cx="1185258" cy="101566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6000" b="1" u="none" dirty="0">
                <a:solidFill>
                  <a:schemeClr val="bg1">
                    <a:alpha val="10000"/>
                  </a:schemeClr>
                </a:solidFill>
                <a:uFill>
                  <a:solidFill>
                    <a:schemeClr val="bg1">
                      <a:alpha val="10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01</a:t>
            </a:r>
            <a:endParaRPr lang="zh-CN" altLang="en-US" sz="6000" b="1" u="none" dirty="0">
              <a:solidFill>
                <a:schemeClr val="bg1">
                  <a:alpha val="10000"/>
                </a:schemeClr>
              </a:solidFill>
              <a:uFill>
                <a:solidFill>
                  <a:schemeClr val="bg1">
                    <a:alpha val="10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1" name="文本框 17"/>
          <p:cNvSpPr/>
          <p:nvPr>
            <p:custDataLst>
              <p:tags r:id="rId9"/>
            </p:custDataLst>
          </p:nvPr>
        </p:nvSpPr>
        <p:spPr>
          <a:xfrm>
            <a:off x="8051278" y="1812768"/>
            <a:ext cx="1546484" cy="101566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6000" b="1" u="none" dirty="0">
                <a:solidFill>
                  <a:schemeClr val="bg1">
                    <a:alpha val="10000"/>
                  </a:schemeClr>
                </a:solidFill>
                <a:uFill>
                  <a:solidFill>
                    <a:schemeClr val="bg1">
                      <a:alpha val="10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02</a:t>
            </a:r>
            <a:endParaRPr lang="zh-CN" altLang="en-US" sz="6000" b="1" u="none" dirty="0">
              <a:solidFill>
                <a:schemeClr val="bg1">
                  <a:alpha val="10000"/>
                </a:schemeClr>
              </a:solidFill>
              <a:uFill>
                <a:solidFill>
                  <a:schemeClr val="bg1">
                    <a:alpha val="10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2" name="文本框 18"/>
          <p:cNvSpPr/>
          <p:nvPr>
            <p:custDataLst>
              <p:tags r:id="rId10"/>
            </p:custDataLst>
          </p:nvPr>
        </p:nvSpPr>
        <p:spPr>
          <a:xfrm>
            <a:off x="2179231" y="2134073"/>
            <a:ext cx="2376497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担保政策突破方向</a:t>
            </a:r>
            <a:endParaRPr lang="zh-CN" altLang="en-US" sz="2000" b="1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3" name="文本框 19"/>
          <p:cNvSpPr/>
          <p:nvPr>
            <p:custDataLst>
              <p:tags r:id="rId11"/>
            </p:custDataLst>
          </p:nvPr>
        </p:nvSpPr>
        <p:spPr>
          <a:xfrm>
            <a:off x="7636239" y="2134073"/>
            <a:ext cx="2376497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成效预测展望</a:t>
            </a:r>
            <a:endParaRPr lang="zh-CN" altLang="en-US" sz="2000" b="1" u="none" dirty="0">
              <a:solidFill>
                <a:schemeClr val="bg1"/>
              </a:solidFill>
              <a:uFill>
                <a:solidFill>
                  <a:schemeClr val="bg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4" name="img-icon"/>
          <p:cNvSpPr/>
          <p:nvPr>
            <p:custDataLst>
              <p:tags r:id="rId12"/>
            </p:custDataLst>
          </p:nvPr>
        </p:nvSpPr>
        <p:spPr>
          <a:xfrm>
            <a:off x="5854328" y="3530654"/>
            <a:ext cx="512373" cy="496943"/>
          </a:xfrm>
          <a:custGeom>
            <a:avLst/>
            <a:gdLst/>
            <a:ahLst/>
            <a:cxnLst/>
            <a:rect l="l" t="t" r="r" b="b"/>
            <a:pathLst>
              <a:path w="465794" h="451766">
                <a:moveTo>
                  <a:pt x="207861" y="389291"/>
                </a:moveTo>
                <a:cubicBezTo>
                  <a:pt x="264205" y="389291"/>
                  <a:pt x="312667" y="415273"/>
                  <a:pt x="331351" y="451766"/>
                </a:cubicBezTo>
                <a:lnTo>
                  <a:pt x="84662" y="451766"/>
                </a:lnTo>
                <a:cubicBezTo>
                  <a:pt x="103346" y="415273"/>
                  <a:pt x="151808" y="389291"/>
                  <a:pt x="207861" y="389291"/>
                </a:cubicBezTo>
                <a:close/>
                <a:moveTo>
                  <a:pt x="311207" y="337618"/>
                </a:moveTo>
                <a:lnTo>
                  <a:pt x="406087" y="365352"/>
                </a:lnTo>
                <a:cubicBezTo>
                  <a:pt x="411634" y="367103"/>
                  <a:pt x="415429" y="372066"/>
                  <a:pt x="415429" y="377905"/>
                </a:cubicBezTo>
                <a:lnTo>
                  <a:pt x="415429" y="438920"/>
                </a:lnTo>
                <a:cubicBezTo>
                  <a:pt x="415429" y="446219"/>
                  <a:pt x="409591" y="451766"/>
                  <a:pt x="402584" y="451766"/>
                </a:cubicBezTo>
                <a:lnTo>
                  <a:pt x="359377" y="451766"/>
                </a:lnTo>
                <a:cubicBezTo>
                  <a:pt x="358209" y="448846"/>
                  <a:pt x="357041" y="445635"/>
                  <a:pt x="355581" y="442715"/>
                </a:cubicBezTo>
                <a:cubicBezTo>
                  <a:pt x="341569" y="413230"/>
                  <a:pt x="313250" y="389291"/>
                  <a:pt x="277342" y="375569"/>
                </a:cubicBezTo>
                <a:close/>
                <a:moveTo>
                  <a:pt x="246981" y="105526"/>
                </a:moveTo>
                <a:cubicBezTo>
                  <a:pt x="243769" y="105526"/>
                  <a:pt x="242018" y="107569"/>
                  <a:pt x="242018" y="111656"/>
                </a:cubicBezTo>
                <a:cubicBezTo>
                  <a:pt x="242018" y="116619"/>
                  <a:pt x="243769" y="118955"/>
                  <a:pt x="246981" y="118955"/>
                </a:cubicBezTo>
                <a:lnTo>
                  <a:pt x="269752" y="118955"/>
                </a:lnTo>
                <a:lnTo>
                  <a:pt x="242602" y="158366"/>
                </a:lnTo>
                <a:cubicBezTo>
                  <a:pt x="241142" y="160410"/>
                  <a:pt x="240850" y="162454"/>
                  <a:pt x="241726" y="164205"/>
                </a:cubicBezTo>
                <a:cubicBezTo>
                  <a:pt x="242602" y="165957"/>
                  <a:pt x="244645" y="166833"/>
                  <a:pt x="247564" y="166833"/>
                </a:cubicBezTo>
                <a:lnTo>
                  <a:pt x="285809" y="166833"/>
                </a:lnTo>
                <a:cubicBezTo>
                  <a:pt x="287560" y="166833"/>
                  <a:pt x="288728" y="166249"/>
                  <a:pt x="289604" y="165373"/>
                </a:cubicBezTo>
                <a:cubicBezTo>
                  <a:pt x="290480" y="164497"/>
                  <a:pt x="290771" y="163038"/>
                  <a:pt x="290771" y="160702"/>
                </a:cubicBezTo>
                <a:cubicBezTo>
                  <a:pt x="290771" y="155739"/>
                  <a:pt x="289020" y="153404"/>
                  <a:pt x="285809" y="153404"/>
                </a:cubicBezTo>
                <a:lnTo>
                  <a:pt x="261578" y="153404"/>
                </a:lnTo>
                <a:lnTo>
                  <a:pt x="289020" y="113992"/>
                </a:lnTo>
                <a:cubicBezTo>
                  <a:pt x="290771" y="111948"/>
                  <a:pt x="291063" y="109905"/>
                  <a:pt x="289896" y="108153"/>
                </a:cubicBezTo>
                <a:cubicBezTo>
                  <a:pt x="288728" y="106402"/>
                  <a:pt x="286685" y="105526"/>
                  <a:pt x="283765" y="105526"/>
                </a:cubicBezTo>
                <a:close/>
                <a:moveTo>
                  <a:pt x="183228" y="355"/>
                </a:moveTo>
                <a:cubicBezTo>
                  <a:pt x="194286" y="1377"/>
                  <a:pt x="207131" y="4369"/>
                  <a:pt x="214284" y="6266"/>
                </a:cubicBezTo>
                <a:cubicBezTo>
                  <a:pt x="348868" y="41591"/>
                  <a:pt x="337482" y="82463"/>
                  <a:pt x="337482" y="150484"/>
                </a:cubicBezTo>
                <a:lnTo>
                  <a:pt x="337482" y="151652"/>
                </a:lnTo>
                <a:cubicBezTo>
                  <a:pt x="337774" y="153696"/>
                  <a:pt x="337774" y="156031"/>
                  <a:pt x="337774" y="158366"/>
                </a:cubicBezTo>
                <a:cubicBezTo>
                  <a:pt x="337774" y="164789"/>
                  <a:pt x="337482" y="171212"/>
                  <a:pt x="337190" y="177635"/>
                </a:cubicBezTo>
                <a:cubicBezTo>
                  <a:pt x="347700" y="190188"/>
                  <a:pt x="352079" y="203909"/>
                  <a:pt x="349744" y="218506"/>
                </a:cubicBezTo>
                <a:cubicBezTo>
                  <a:pt x="348284" y="233395"/>
                  <a:pt x="339233" y="245364"/>
                  <a:pt x="322593" y="254123"/>
                </a:cubicBezTo>
                <a:cubicBezTo>
                  <a:pt x="311499" y="286820"/>
                  <a:pt x="294567" y="311051"/>
                  <a:pt x="275007" y="327108"/>
                </a:cubicBezTo>
                <a:lnTo>
                  <a:pt x="277050" y="327691"/>
                </a:lnTo>
                <a:lnTo>
                  <a:pt x="240850" y="365935"/>
                </a:lnTo>
                <a:cubicBezTo>
                  <a:pt x="230048" y="364184"/>
                  <a:pt x="218663" y="363308"/>
                  <a:pt x="207569" y="363308"/>
                </a:cubicBezTo>
                <a:cubicBezTo>
                  <a:pt x="140715" y="363308"/>
                  <a:pt x="83494" y="395421"/>
                  <a:pt x="60723" y="440672"/>
                </a:cubicBezTo>
                <a:cubicBezTo>
                  <a:pt x="58971" y="444467"/>
                  <a:pt x="57512" y="447970"/>
                  <a:pt x="56052" y="451765"/>
                </a:cubicBezTo>
                <a:lnTo>
                  <a:pt x="12845" y="451765"/>
                </a:lnTo>
                <a:cubicBezTo>
                  <a:pt x="5839" y="451765"/>
                  <a:pt x="0" y="446218"/>
                  <a:pt x="0" y="438920"/>
                </a:cubicBezTo>
                <a:lnTo>
                  <a:pt x="0" y="377905"/>
                </a:lnTo>
                <a:cubicBezTo>
                  <a:pt x="0" y="372066"/>
                  <a:pt x="3795" y="367103"/>
                  <a:pt x="9342" y="365351"/>
                </a:cubicBezTo>
                <a:lnTo>
                  <a:pt x="148597" y="324772"/>
                </a:lnTo>
                <a:cubicBezTo>
                  <a:pt x="149181" y="324772"/>
                  <a:pt x="150057" y="324480"/>
                  <a:pt x="150641" y="324480"/>
                </a:cubicBezTo>
                <a:cubicBezTo>
                  <a:pt x="131373" y="307256"/>
                  <a:pt x="115316" y="282149"/>
                  <a:pt x="104515" y="249743"/>
                </a:cubicBezTo>
                <a:cubicBezTo>
                  <a:pt x="88750" y="241861"/>
                  <a:pt x="80283" y="231351"/>
                  <a:pt x="78531" y="219090"/>
                </a:cubicBezTo>
                <a:cubicBezTo>
                  <a:pt x="76196" y="201282"/>
                  <a:pt x="80283" y="184933"/>
                  <a:pt x="91085" y="169461"/>
                </a:cubicBezTo>
                <a:cubicBezTo>
                  <a:pt x="90793" y="165957"/>
                  <a:pt x="90793" y="162162"/>
                  <a:pt x="90793" y="158366"/>
                </a:cubicBezTo>
                <a:cubicBezTo>
                  <a:pt x="90793" y="155155"/>
                  <a:pt x="91085" y="151944"/>
                  <a:pt x="91377" y="149025"/>
                </a:cubicBezTo>
                <a:cubicBezTo>
                  <a:pt x="89917" y="98811"/>
                  <a:pt x="90209" y="64070"/>
                  <a:pt x="116776" y="44218"/>
                </a:cubicBezTo>
                <a:cubicBezTo>
                  <a:pt x="127578" y="36044"/>
                  <a:pt x="142467" y="30497"/>
                  <a:pt x="162902" y="27286"/>
                </a:cubicBezTo>
                <a:cubicBezTo>
                  <a:pt x="166698" y="26702"/>
                  <a:pt x="162902" y="17944"/>
                  <a:pt x="162902" y="6266"/>
                </a:cubicBezTo>
                <a:cubicBezTo>
                  <a:pt x="162902" y="282"/>
                  <a:pt x="172171" y="-667"/>
                  <a:pt x="183228" y="355"/>
                </a:cubicBezTo>
                <a:close/>
                <a:moveTo>
                  <a:pt x="377769" y="136"/>
                </a:moveTo>
                <a:lnTo>
                  <a:pt x="452214" y="136"/>
                </a:lnTo>
                <a:cubicBezTo>
                  <a:pt x="458053" y="136"/>
                  <a:pt x="462140" y="1888"/>
                  <a:pt x="464475" y="5391"/>
                </a:cubicBezTo>
                <a:cubicBezTo>
                  <a:pt x="466810" y="8895"/>
                  <a:pt x="465935" y="12981"/>
                  <a:pt x="462723" y="17360"/>
                </a:cubicBezTo>
                <a:lnTo>
                  <a:pt x="406963" y="97060"/>
                </a:lnTo>
                <a:lnTo>
                  <a:pt x="455717" y="97060"/>
                </a:lnTo>
                <a:cubicBezTo>
                  <a:pt x="462431" y="97060"/>
                  <a:pt x="465643" y="102023"/>
                  <a:pt x="465643" y="111949"/>
                </a:cubicBezTo>
                <a:cubicBezTo>
                  <a:pt x="465643" y="116620"/>
                  <a:pt x="464767" y="119831"/>
                  <a:pt x="463307" y="121583"/>
                </a:cubicBezTo>
                <a:cubicBezTo>
                  <a:pt x="461848" y="123334"/>
                  <a:pt x="459220" y="124502"/>
                  <a:pt x="455717" y="124502"/>
                </a:cubicBezTo>
                <a:lnTo>
                  <a:pt x="378353" y="124502"/>
                </a:lnTo>
                <a:cubicBezTo>
                  <a:pt x="372514" y="124502"/>
                  <a:pt x="368427" y="122751"/>
                  <a:pt x="366676" y="119247"/>
                </a:cubicBezTo>
                <a:cubicBezTo>
                  <a:pt x="364924" y="115744"/>
                  <a:pt x="365508" y="111657"/>
                  <a:pt x="368719" y="107277"/>
                </a:cubicBezTo>
                <a:lnTo>
                  <a:pt x="423895" y="27578"/>
                </a:lnTo>
                <a:lnTo>
                  <a:pt x="377769" y="27578"/>
                </a:lnTo>
                <a:cubicBezTo>
                  <a:pt x="371055" y="27578"/>
                  <a:pt x="367843" y="22615"/>
                  <a:pt x="367843" y="12690"/>
                </a:cubicBezTo>
                <a:cubicBezTo>
                  <a:pt x="367843" y="4515"/>
                  <a:pt x="371055" y="136"/>
                  <a:pt x="377769" y="136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7"/>
          <p:cNvSpPr/>
          <p:nvPr/>
        </p:nvSpPr>
        <p:spPr>
          <a:xfrm>
            <a:off x="4046000" y="3404880"/>
            <a:ext cx="4108956" cy="1015663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tx1">
                    <a:lumMod val="85000"/>
                    <a:lumOff val="15000"/>
                  </a:schemeClr>
                </a:solidFill>
                <a:uFill>
                  <a:solidFill>
                    <a:schemeClr val="tx1">
                      <a:lumMod val="85000"/>
                      <a:lumOff val="1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谢谢观看</a:t>
            </a:r>
            <a:endParaRPr lang="zh-CN" altLang="en-US" sz="4800" b="1" u="none" dirty="0">
              <a:solidFill>
                <a:schemeClr val="tx1">
                  <a:lumMod val="85000"/>
                  <a:lumOff val="15000"/>
                </a:schemeClr>
              </a:solidFill>
              <a:uFill>
                <a:solidFill>
                  <a:schemeClr val="tx1">
                    <a:lumMod val="85000"/>
                    <a:lumOff val="1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文本框 8"/>
          <p:cNvSpPr/>
          <p:nvPr/>
        </p:nvSpPr>
        <p:spPr>
          <a:xfrm>
            <a:off x="1309348" y="2262850"/>
            <a:ext cx="9688482" cy="1200329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7200" u="none" dirty="0">
                <a:gradFill flip="y" rotWithShape="1">
                  <a:gsLst>
                    <a:gs pos="12000">
                      <a:schemeClr val="accent2"/>
                    </a:gs>
                    <a:gs pos="49000">
                      <a:schemeClr val="accent1"/>
                    </a:gs>
                    <a:gs pos="90000">
                      <a:schemeClr val="accent2"/>
                    </a:gs>
                  </a:gsLst>
                  <a:lin ang="2700000" scaled="0"/>
                </a:gradFill>
                <a:uFill>
                  <a:solidFill>
                    <a:srgbClr val="000000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THANK . YOU</a:t>
            </a:r>
            <a:endParaRPr lang="zh-CN" sz="72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4"/>
          <p:cNvSpPr/>
          <p:nvPr/>
        </p:nvSpPr>
        <p:spPr>
          <a:xfrm>
            <a:off x="3212851" y="1118073"/>
            <a:ext cx="6190886" cy="377026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3900" u="none" dirty="0">
                <a:ln w="9525">
                  <a:gradFill flip="y" rotWithShape="0">
                    <a:gsLst>
                      <a:gs pos="0">
                        <a:schemeClr val="accent2"/>
                      </a:gs>
                      <a:gs pos="82000">
                        <a:schemeClr val="accent1">
                          <a:alpha val="0"/>
                        </a:schemeClr>
                      </a:gs>
                    </a:gsLst>
                    <a:lin ang="5400000" scaled="0"/>
                  </a:gradFill>
                </a:ln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01</a:t>
            </a:r>
            <a:endParaRPr lang="zh-CN" sz="239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TextBox 16"/>
          <p:cNvSpPr/>
          <p:nvPr/>
        </p:nvSpPr>
        <p:spPr>
          <a:xfrm>
            <a:off x="1691640" y="3454810"/>
            <a:ext cx="8838864" cy="1015663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西藏小微企业融资困局</a:t>
            </a:r>
            <a:endParaRPr lang="zh-CN" altLang="en-US" sz="4800" b="1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4" name="直接连接符 5"/>
          <p:cNvSpPr/>
          <p:nvPr/>
        </p:nvSpPr>
        <p:spPr>
          <a:xfrm rot="10800000">
            <a:off x="5939662" y="5210250"/>
            <a:ext cx="342821" cy="0"/>
          </a:xfrm>
          <a:prstGeom prst="line">
            <a:avLst/>
          </a:prstGeom>
          <a:noFill/>
          <a:ln w="76200" cap="flat">
            <a:gradFill flip="y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</a:gradFill>
            <a:prstDash val="solid"/>
          </a:ln>
        </p:spPr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融资缺口大揭秘(1)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矩形 1"/>
          <p:cNvSpPr/>
          <p:nvPr>
            <p:custDataLst>
              <p:tags r:id="rId1"/>
            </p:custDataLst>
          </p:nvPr>
        </p:nvSpPr>
        <p:spPr>
          <a:xfrm>
            <a:off x="845820" y="3326765"/>
            <a:ext cx="5043170" cy="3117850"/>
          </a:xfrm>
          <a:prstGeom prst="rect">
            <a:avLst/>
          </a:prstGeom>
          <a:solidFill>
            <a:schemeClr val="accent1">
              <a:alpha val="5000"/>
            </a:schemeClr>
          </a:solidFill>
          <a:effectLst>
            <a:outerShdw blurRad="38100" dist="635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矩形 2"/>
          <p:cNvSpPr/>
          <p:nvPr>
            <p:custDataLst>
              <p:tags r:id="rId2"/>
            </p:custDataLst>
          </p:nvPr>
        </p:nvSpPr>
        <p:spPr>
          <a:xfrm>
            <a:off x="845818" y="3293312"/>
            <a:ext cx="5043054" cy="119063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img-jpg"/>
          <p:cNvSpPr/>
          <p:nvPr>
            <p:custDataLst>
              <p:tags r:id="rId3"/>
            </p:custDataLst>
          </p:nvPr>
        </p:nvSpPr>
        <p:spPr>
          <a:xfrm>
            <a:off x="845818" y="1403466"/>
            <a:ext cx="5043054" cy="1773382"/>
          </a:xfrm>
          <a:prstGeom prst="rect">
            <a:avLst/>
          </a:prstGeom>
          <a:blipFill rotWithShape="1">
            <a:blip r:embed="rId4">
              <a:alphaModFix amt="100000"/>
            </a:blip>
            <a:stretch>
              <a:fillRect t="-501" b="-501"/>
            </a:stretch>
          </a:blipFill>
          <a:effectLst>
            <a:outerShdw blurRad="38100" dist="635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img-jpg"/>
          <p:cNvSpPr/>
          <p:nvPr>
            <p:custDataLst>
              <p:tags r:id="rId5"/>
            </p:custDataLst>
          </p:nvPr>
        </p:nvSpPr>
        <p:spPr>
          <a:xfrm>
            <a:off x="6290659" y="1403466"/>
            <a:ext cx="5043054" cy="1773382"/>
          </a:xfrm>
          <a:prstGeom prst="rect">
            <a:avLst/>
          </a:prstGeom>
          <a:blipFill rotWithShape="1">
            <a:blip r:embed="rId6">
              <a:alphaModFix amt="100000"/>
            </a:blip>
            <a:stretch>
              <a:fillRect t="-29980" b="-29980"/>
            </a:stretch>
          </a:blipFill>
          <a:effectLst>
            <a:outerShdw blurRad="38100" dist="635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7" name="矩形 5"/>
          <p:cNvSpPr/>
          <p:nvPr>
            <p:custDataLst>
              <p:tags r:id="rId7"/>
            </p:custDataLst>
          </p:nvPr>
        </p:nvSpPr>
        <p:spPr>
          <a:xfrm>
            <a:off x="974844" y="3529293"/>
            <a:ext cx="4771221" cy="3693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规模缺口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8" name="直接连接符 6"/>
          <p:cNvSpPr/>
          <p:nvPr>
            <p:custDataLst>
              <p:tags r:id="rId8"/>
            </p:custDataLst>
          </p:nvPr>
        </p:nvSpPr>
        <p:spPr>
          <a:xfrm rot="10800000">
            <a:off x="1081344" y="4016863"/>
            <a:ext cx="4455002" cy="0"/>
          </a:xfrm>
          <a:prstGeom prst="line">
            <a:avLst/>
          </a:prstGeom>
          <a:noFill/>
          <a:ln w="19050" cap="flat">
            <a:solidFill>
              <a:schemeClr val="accent1">
                <a:alpha val="20000"/>
              </a:schemeClr>
            </a:solidFill>
            <a:prstDash val="solid"/>
          </a:ln>
        </p:spPr>
      </p:sp>
      <p:sp>
        <p:nvSpPr>
          <p:cNvPr id="9" name="矩形 9"/>
          <p:cNvSpPr/>
          <p:nvPr>
            <p:custDataLst>
              <p:tags r:id="rId9"/>
            </p:custDataLst>
          </p:nvPr>
        </p:nvSpPr>
        <p:spPr>
          <a:xfrm>
            <a:off x="6290945" y="3326765"/>
            <a:ext cx="5043170" cy="3117850"/>
          </a:xfrm>
          <a:prstGeom prst="rect">
            <a:avLst/>
          </a:prstGeom>
          <a:solidFill>
            <a:schemeClr val="accent1">
              <a:alpha val="5000"/>
            </a:schemeClr>
          </a:solidFill>
          <a:effectLst>
            <a:outerShdw blurRad="38100" dist="635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0" name="矩形 10"/>
          <p:cNvSpPr/>
          <p:nvPr>
            <p:custDataLst>
              <p:tags r:id="rId10"/>
            </p:custDataLst>
          </p:nvPr>
        </p:nvSpPr>
        <p:spPr>
          <a:xfrm>
            <a:off x="6290659" y="3293312"/>
            <a:ext cx="5043054" cy="119063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1" name="矩形 11"/>
          <p:cNvSpPr/>
          <p:nvPr>
            <p:custDataLst>
              <p:tags r:id="rId11"/>
            </p:custDataLst>
          </p:nvPr>
        </p:nvSpPr>
        <p:spPr>
          <a:xfrm>
            <a:off x="6419685" y="3529293"/>
            <a:ext cx="4771221" cy="3693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2"/>
                </a:solidFill>
                <a:uFill>
                  <a:solidFill>
                    <a:schemeClr val="accent2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渠道之困</a:t>
            </a:r>
            <a:endParaRPr lang="zh-CN" altLang="en-US" sz="2000" b="1" u="none" dirty="0">
              <a:solidFill>
                <a:schemeClr val="accent2"/>
              </a:solidFill>
              <a:uFill>
                <a:solidFill>
                  <a:schemeClr val="accent2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2" name="直接连接符 12"/>
          <p:cNvSpPr/>
          <p:nvPr>
            <p:custDataLst>
              <p:tags r:id="rId12"/>
            </p:custDataLst>
          </p:nvPr>
        </p:nvSpPr>
        <p:spPr>
          <a:xfrm rot="10800000">
            <a:off x="6526185" y="4016863"/>
            <a:ext cx="4455002" cy="0"/>
          </a:xfrm>
          <a:prstGeom prst="line">
            <a:avLst/>
          </a:prstGeom>
          <a:noFill/>
          <a:ln w="19050" cap="flat">
            <a:solidFill>
              <a:schemeClr val="accent2">
                <a:alpha val="20000"/>
              </a:schemeClr>
            </a:solidFill>
            <a:prstDash val="solid"/>
          </a:ln>
        </p:spPr>
      </p:sp>
      <p:sp>
        <p:nvSpPr>
          <p:cNvPr id="13" name="Text Placeholder 3"/>
          <p:cNvSpPr/>
          <p:nvPr>
            <p:custDataLst>
              <p:tags r:id="rId13"/>
            </p:custDataLst>
          </p:nvPr>
        </p:nvSpPr>
        <p:spPr>
          <a:xfrm>
            <a:off x="974844" y="3860334"/>
            <a:ext cx="4677438" cy="135479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5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据测算，2025年西藏小微企业资金缺口高达48亿元，这一庞大数字凸显了企业发展的资金桎梏。仅23%企业能通过正规渠道满足融资需求，意味着超七成企业面临资金难题。例如，某家计划扩大生产的小微企业，因资金缺口无法更新设备，发展受限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Text Placeholder 3"/>
          <p:cNvSpPr/>
          <p:nvPr>
            <p:custDataLst>
              <p:tags r:id="rId14"/>
            </p:custDataLst>
          </p:nvPr>
        </p:nvSpPr>
        <p:spPr>
          <a:xfrm>
            <a:off x="6466576" y="3860334"/>
            <a:ext cx="4677438" cy="135479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5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西藏小微企业自有资金占比80%，远高于全国35%平均水平，而银行贷款仅占15%。这表明融资渠道极为单一，企业过度依赖自有资金，不利于企业快速扩张。以某初创企业为例，因缺乏外部融资，只能缓慢发展。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融资缺口大揭秘(2)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img-jpg"/>
          <p:cNvSpPr/>
          <p:nvPr/>
        </p:nvSpPr>
        <p:spPr>
          <a:xfrm>
            <a:off x="6641701" y="1635350"/>
            <a:ext cx="4259180" cy="4259180"/>
          </a:xfrm>
          <a:custGeom>
            <a:avLst/>
            <a:gdLst/>
            <a:ahLst/>
            <a:cxnLst/>
            <a:rect l="l" t="t" r="r" b="b"/>
            <a:pathLst>
              <a:path w="3479794" h="3479794">
                <a:moveTo>
                  <a:pt x="3281832" y="935539"/>
                </a:moveTo>
                <a:lnTo>
                  <a:pt x="3343064" y="1062651"/>
                </a:lnTo>
                <a:cubicBezTo>
                  <a:pt x="3431108" y="1270809"/>
                  <a:pt x="3479794" y="1499667"/>
                  <a:pt x="3479794" y="1739897"/>
                </a:cubicBezTo>
                <a:cubicBezTo>
                  <a:pt x="3479794" y="1980127"/>
                  <a:pt x="3431108" y="2208985"/>
                  <a:pt x="3343064" y="2417144"/>
                </a:cubicBezTo>
                <a:lnTo>
                  <a:pt x="3281832" y="2544255"/>
                </a:lnTo>
                <a:lnTo>
                  <a:pt x="3238982" y="2508900"/>
                </a:lnTo>
                <a:cubicBezTo>
                  <a:pt x="3173815" y="2443733"/>
                  <a:pt x="3133508" y="2353705"/>
                  <a:pt x="3133508" y="2254263"/>
                </a:cubicBezTo>
                <a:lnTo>
                  <a:pt x="3133508" y="1225530"/>
                </a:lnTo>
                <a:cubicBezTo>
                  <a:pt x="3133508" y="1126088"/>
                  <a:pt x="3173815" y="1036060"/>
                  <a:pt x="3238982" y="970893"/>
                </a:cubicBezTo>
                <a:close/>
                <a:moveTo>
                  <a:pt x="197963" y="935539"/>
                </a:moveTo>
                <a:lnTo>
                  <a:pt x="240812" y="970893"/>
                </a:lnTo>
                <a:cubicBezTo>
                  <a:pt x="305980" y="1036060"/>
                  <a:pt x="346286" y="1126088"/>
                  <a:pt x="346286" y="1225530"/>
                </a:cubicBezTo>
                <a:cubicBezTo>
                  <a:pt x="346286" y="1568441"/>
                  <a:pt x="346285" y="1911353"/>
                  <a:pt x="346285" y="2254264"/>
                </a:cubicBezTo>
                <a:cubicBezTo>
                  <a:pt x="346285" y="2353706"/>
                  <a:pt x="305979" y="2443734"/>
                  <a:pt x="240811" y="2508901"/>
                </a:cubicBezTo>
                <a:lnTo>
                  <a:pt x="197963" y="2544255"/>
                </a:lnTo>
                <a:lnTo>
                  <a:pt x="136730" y="2417144"/>
                </a:lnTo>
                <a:cubicBezTo>
                  <a:pt x="48686" y="2208985"/>
                  <a:pt x="0" y="1980127"/>
                  <a:pt x="0" y="1739897"/>
                </a:cubicBezTo>
                <a:cubicBezTo>
                  <a:pt x="0" y="1499667"/>
                  <a:pt x="48686" y="1270809"/>
                  <a:pt x="136730" y="1062651"/>
                </a:cubicBezTo>
                <a:close/>
                <a:moveTo>
                  <a:pt x="1012864" y="160713"/>
                </a:moveTo>
                <a:lnTo>
                  <a:pt x="1064378" y="188674"/>
                </a:lnTo>
                <a:cubicBezTo>
                  <a:pt x="1160168" y="253389"/>
                  <a:pt x="1223147" y="362982"/>
                  <a:pt x="1223147" y="487284"/>
                </a:cubicBezTo>
                <a:cubicBezTo>
                  <a:pt x="1223147" y="1322359"/>
                  <a:pt x="1223146" y="2157435"/>
                  <a:pt x="1223146" y="2992510"/>
                </a:cubicBezTo>
                <a:cubicBezTo>
                  <a:pt x="1223146" y="3116813"/>
                  <a:pt x="1160167" y="3226405"/>
                  <a:pt x="1064377" y="3291120"/>
                </a:cubicBezTo>
                <a:lnTo>
                  <a:pt x="1012863" y="3319081"/>
                </a:lnTo>
                <a:lnTo>
                  <a:pt x="910559" y="3269798"/>
                </a:lnTo>
                <a:cubicBezTo>
                  <a:pt x="762640" y="3189444"/>
                  <a:pt x="627676" y="3088263"/>
                  <a:pt x="509604" y="2970190"/>
                </a:cubicBezTo>
                <a:lnTo>
                  <a:pt x="502925" y="2962842"/>
                </a:lnTo>
                <a:lnTo>
                  <a:pt x="502925" y="516953"/>
                </a:lnTo>
                <a:lnTo>
                  <a:pt x="509604" y="509604"/>
                </a:lnTo>
                <a:cubicBezTo>
                  <a:pt x="627676" y="391532"/>
                  <a:pt x="762640" y="290351"/>
                  <a:pt x="910559" y="209996"/>
                </a:cubicBezTo>
                <a:close/>
                <a:moveTo>
                  <a:pt x="2466931" y="160713"/>
                </a:moveTo>
                <a:lnTo>
                  <a:pt x="2569235" y="209996"/>
                </a:lnTo>
                <a:cubicBezTo>
                  <a:pt x="2717154" y="290351"/>
                  <a:pt x="2852118" y="391532"/>
                  <a:pt x="2970190" y="509604"/>
                </a:cubicBezTo>
                <a:lnTo>
                  <a:pt x="2976869" y="516953"/>
                </a:lnTo>
                <a:lnTo>
                  <a:pt x="2976868" y="2962843"/>
                </a:lnTo>
                <a:lnTo>
                  <a:pt x="2970190" y="2970190"/>
                </a:lnTo>
                <a:cubicBezTo>
                  <a:pt x="2852118" y="3088263"/>
                  <a:pt x="2717154" y="3189444"/>
                  <a:pt x="2569235" y="3269798"/>
                </a:cubicBezTo>
                <a:lnTo>
                  <a:pt x="2466932" y="3319080"/>
                </a:lnTo>
                <a:lnTo>
                  <a:pt x="2415416" y="3291119"/>
                </a:lnTo>
                <a:cubicBezTo>
                  <a:pt x="2319626" y="3226404"/>
                  <a:pt x="2256647" y="3116812"/>
                  <a:pt x="2256647" y="2992509"/>
                </a:cubicBezTo>
                <a:lnTo>
                  <a:pt x="2256647" y="487284"/>
                </a:lnTo>
                <a:cubicBezTo>
                  <a:pt x="2256647" y="362982"/>
                  <a:pt x="2319626" y="253389"/>
                  <a:pt x="2415416" y="188674"/>
                </a:cubicBezTo>
                <a:close/>
                <a:moveTo>
                  <a:pt x="1739897" y="0"/>
                </a:moveTo>
                <a:cubicBezTo>
                  <a:pt x="1860012" y="0"/>
                  <a:pt x="1977284" y="12172"/>
                  <a:pt x="2090547" y="35349"/>
                </a:cubicBezTo>
                <a:lnTo>
                  <a:pt x="2100008" y="37781"/>
                </a:lnTo>
                <a:lnTo>
                  <a:pt x="2100007" y="3442013"/>
                </a:lnTo>
                <a:lnTo>
                  <a:pt x="2090547" y="3444446"/>
                </a:lnTo>
                <a:cubicBezTo>
                  <a:pt x="1977284" y="3467623"/>
                  <a:pt x="1860012" y="3479794"/>
                  <a:pt x="1739897" y="3479794"/>
                </a:cubicBezTo>
                <a:cubicBezTo>
                  <a:pt x="1619782" y="3479794"/>
                  <a:pt x="1502510" y="3467623"/>
                  <a:pt x="1389247" y="3444446"/>
                </a:cubicBezTo>
                <a:lnTo>
                  <a:pt x="1379786" y="3442013"/>
                </a:lnTo>
                <a:lnTo>
                  <a:pt x="1379786" y="37781"/>
                </a:lnTo>
                <a:lnTo>
                  <a:pt x="1389247" y="35349"/>
                </a:lnTo>
                <a:cubicBezTo>
                  <a:pt x="1502510" y="12172"/>
                  <a:pt x="1619782" y="0"/>
                  <a:pt x="1739897" y="0"/>
                </a:cubicBezTo>
                <a:close/>
              </a:path>
            </a:pathLst>
          </a:custGeom>
          <a:blipFill rotWithShape="1">
            <a:blip r:embed="rId1">
              <a:alphaModFix amt="100000"/>
            </a:blip>
            <a:stretch>
              <a:fillRect l="-90777" r="-90777"/>
            </a:stretch>
          </a:blip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TextBox 28"/>
          <p:cNvSpPr/>
          <p:nvPr/>
        </p:nvSpPr>
        <p:spPr>
          <a:xfrm>
            <a:off x="1480185" y="2774439"/>
            <a:ext cx="4514215" cy="171547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50000"/>
              </a:lnSpc>
              <a:buNone/>
            </a:pPr>
            <a:r>
              <a:rPr lang="zh-CN" altLang="en-US" sz="18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那曲市2024年通过银税互动放款3832万元，惠及63户企业；昌都2025Q1担保业务量同比激增1368%；但阿里地区仍存在服务空白。区域发展的不平衡，让部分地区小微企业融资难上加难。</a:t>
            </a:r>
            <a:endParaRPr lang="zh-CN" altLang="en-US" sz="1800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TextBox 29"/>
          <p:cNvSpPr/>
          <p:nvPr/>
        </p:nvSpPr>
        <p:spPr>
          <a:xfrm>
            <a:off x="1480184" y="2068802"/>
            <a:ext cx="4514215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区域差异悬殊</a:t>
            </a:r>
            <a:endParaRPr lang="zh-CN" altLang="en-US" sz="20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梗阻原因深度剖析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AutoShape 3"/>
          <p:cNvSpPr/>
          <p:nvPr>
            <p:custDataLst>
              <p:tags r:id="rId1"/>
            </p:custDataLst>
          </p:nvPr>
        </p:nvSpPr>
        <p:spPr>
          <a:xfrm>
            <a:off x="741045" y="1358900"/>
            <a:ext cx="11142980" cy="1372870"/>
          </a:xfrm>
          <a:prstGeom prst="roundRect">
            <a:avLst>
              <a:gd name="adj" fmla="val 16667"/>
            </a:avLst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AutoShape 4"/>
          <p:cNvSpPr/>
          <p:nvPr>
            <p:custDataLst>
              <p:tags r:id="rId2"/>
            </p:custDataLst>
          </p:nvPr>
        </p:nvSpPr>
        <p:spPr>
          <a:xfrm rot="1800000">
            <a:off x="379095" y="1726565"/>
            <a:ext cx="734060" cy="636905"/>
          </a:xfrm>
          <a:prstGeom prst="hexagon">
            <a:avLst>
              <a:gd name="adj" fmla="val 28663"/>
              <a:gd name="vf" fmla="val 115470"/>
            </a:avLst>
          </a:pr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AutoShape 5"/>
          <p:cNvSpPr/>
          <p:nvPr>
            <p:custDataLst>
              <p:tags r:id="rId3"/>
            </p:custDataLst>
          </p:nvPr>
        </p:nvSpPr>
        <p:spPr>
          <a:xfrm>
            <a:off x="266065" y="1744980"/>
            <a:ext cx="960755" cy="6000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250" tIns="47625" rIns="95250" bIns="47625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700" u="none" dirty="0">
                <a:solidFill>
                  <a:srgbClr val="FFFFFF">
                    <a:alpha val="100000"/>
                  </a:srgbClr>
                </a:solidFill>
                <a:uFill>
                  <a:solidFill>
                    <a:srgbClr val="FFFFFF">
                      <a:alpha val="100000"/>
                    </a:srgb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01</a:t>
            </a:r>
            <a:endParaRPr lang="zh-CN" altLang="en-US" sz="2700" u="none" dirty="0">
              <a:solidFill>
                <a:srgbClr val="FFFFFF">
                  <a:alpha val="100000"/>
                </a:srgbClr>
              </a:solidFill>
              <a:uFill>
                <a:solidFill>
                  <a:srgbClr val="FFFFFF">
                    <a:alpha val="100000"/>
                  </a:srgbClr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TextBox 6"/>
          <p:cNvSpPr/>
          <p:nvPr>
            <p:custDataLst>
              <p:tags r:id="rId4"/>
            </p:custDataLst>
          </p:nvPr>
        </p:nvSpPr>
        <p:spPr>
          <a:xfrm>
            <a:off x="1463040" y="1891665"/>
            <a:ext cx="10186035" cy="788035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70%企业无健全财务报表，流动比率仅1 - 1.5，低于安全线2.0，这使得金融机构对其还款能力存疑。且民族手工业、农牧企业92%缺乏标准抵押资产，进一步增加融资难度。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TextBox 15"/>
          <p:cNvSpPr/>
          <p:nvPr>
            <p:custDataLst>
              <p:tags r:id="rId5"/>
            </p:custDataLst>
          </p:nvPr>
        </p:nvSpPr>
        <p:spPr>
          <a:xfrm>
            <a:off x="1459865" y="1509395"/>
            <a:ext cx="6837045" cy="3111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>
                    <a:alpha val="100000"/>
                  </a:schemeClr>
                </a:solidFill>
                <a:uFill>
                  <a:solidFill>
                    <a:schemeClr val="accent1">
                      <a:alpha val="100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企业自身短板</a:t>
            </a:r>
            <a:endParaRPr lang="zh-CN" altLang="en-US" sz="2000" b="1" u="none" dirty="0">
              <a:solidFill>
                <a:schemeClr val="accent1">
                  <a:alpha val="100000"/>
                </a:schemeClr>
              </a:solidFill>
              <a:uFill>
                <a:solidFill>
                  <a:schemeClr val="accent1">
                    <a:alpha val="100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7" name="AutoShape 7"/>
          <p:cNvSpPr/>
          <p:nvPr>
            <p:custDataLst>
              <p:tags r:id="rId6"/>
            </p:custDataLst>
          </p:nvPr>
        </p:nvSpPr>
        <p:spPr>
          <a:xfrm>
            <a:off x="768350" y="3084195"/>
            <a:ext cx="11115040" cy="1372870"/>
          </a:xfrm>
          <a:prstGeom prst="roundRect">
            <a:avLst>
              <a:gd name="adj" fmla="val 16667"/>
            </a:avLst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8" name="TextBox 8"/>
          <p:cNvSpPr/>
          <p:nvPr>
            <p:custDataLst>
              <p:tags r:id="rId7"/>
            </p:custDataLst>
          </p:nvPr>
        </p:nvSpPr>
        <p:spPr>
          <a:xfrm>
            <a:off x="1541145" y="3625215"/>
            <a:ext cx="10108565" cy="788035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国有银行贷款集中度高，60 - 90%资金流向大型国企，小微企业获贷机会少。传统信贷成本高，单笔贷款审批平均耗时35天，较全国多25天，漫长等待让企业错过发展良机。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AutoShape 11"/>
          <p:cNvSpPr/>
          <p:nvPr>
            <p:custDataLst>
              <p:tags r:id="rId8"/>
            </p:custDataLst>
          </p:nvPr>
        </p:nvSpPr>
        <p:spPr>
          <a:xfrm rot="1800000">
            <a:off x="379730" y="3452495"/>
            <a:ext cx="734060" cy="636905"/>
          </a:xfrm>
          <a:prstGeom prst="hexagon">
            <a:avLst>
              <a:gd name="adj" fmla="val 28663"/>
              <a:gd name="vf" fmla="val 115470"/>
            </a:avLst>
          </a:prstGeom>
          <a:solidFill>
            <a:schemeClr val="accent2"/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2" name="AutoShape 12"/>
          <p:cNvSpPr/>
          <p:nvPr>
            <p:custDataLst>
              <p:tags r:id="rId9"/>
            </p:custDataLst>
          </p:nvPr>
        </p:nvSpPr>
        <p:spPr>
          <a:xfrm>
            <a:off x="266065" y="3470275"/>
            <a:ext cx="960755" cy="6000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250" tIns="47625" rIns="95250" bIns="47625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700" u="none" dirty="0">
                <a:solidFill>
                  <a:srgbClr val="FFFFFF">
                    <a:alpha val="100000"/>
                  </a:srgbClr>
                </a:solidFill>
                <a:uFill>
                  <a:solidFill>
                    <a:srgbClr val="FFFFFF">
                      <a:alpha val="100000"/>
                    </a:srgb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02</a:t>
            </a:r>
            <a:endParaRPr lang="zh-CN" altLang="en-US" sz="2700" u="none" dirty="0">
              <a:solidFill>
                <a:srgbClr val="FFFFFF">
                  <a:alpha val="100000"/>
                </a:srgbClr>
              </a:solidFill>
              <a:uFill>
                <a:solidFill>
                  <a:srgbClr val="FFFFFF">
                    <a:alpha val="100000"/>
                  </a:srgbClr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6" name="TextBox 16"/>
          <p:cNvSpPr/>
          <p:nvPr>
            <p:custDataLst>
              <p:tags r:id="rId10"/>
            </p:custDataLst>
          </p:nvPr>
        </p:nvSpPr>
        <p:spPr>
          <a:xfrm>
            <a:off x="1541145" y="3242310"/>
            <a:ext cx="6837045" cy="3111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>
                    <a:alpha val="100000"/>
                  </a:schemeClr>
                </a:solidFill>
                <a:uFill>
                  <a:solidFill>
                    <a:schemeClr val="accent1">
                      <a:alpha val="100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金融端制约重重</a:t>
            </a:r>
            <a:endParaRPr lang="zh-CN" altLang="en-US" sz="2000" b="1" u="none" dirty="0">
              <a:solidFill>
                <a:schemeClr val="accent1">
                  <a:alpha val="100000"/>
                </a:schemeClr>
              </a:solidFill>
              <a:uFill>
                <a:solidFill>
                  <a:schemeClr val="accent1">
                    <a:alpha val="100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9" name="AutoShape 9"/>
          <p:cNvSpPr/>
          <p:nvPr>
            <p:custDataLst>
              <p:tags r:id="rId11"/>
            </p:custDataLst>
          </p:nvPr>
        </p:nvSpPr>
        <p:spPr>
          <a:xfrm>
            <a:off x="751205" y="4623435"/>
            <a:ext cx="11132185" cy="1372870"/>
          </a:xfrm>
          <a:prstGeom prst="roundRect">
            <a:avLst>
              <a:gd name="adj" fmla="val 16667"/>
            </a:avLst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0" name="TextBox 10"/>
          <p:cNvSpPr/>
          <p:nvPr>
            <p:custDataLst>
              <p:tags r:id="rId12"/>
            </p:custDataLst>
          </p:nvPr>
        </p:nvSpPr>
        <p:spPr>
          <a:xfrm>
            <a:off x="1473200" y="5153025"/>
            <a:ext cx="10175875" cy="788035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政策性担保机构仅覆盖4个地市，担保覆盖率低。全区风险补偿金规模不足2亿元，与浙江同类资金超20亿元相比差距巨大，难以有效发挥风险补偿作用。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AutoShape 13"/>
          <p:cNvSpPr/>
          <p:nvPr>
            <p:custDataLst>
              <p:tags r:id="rId13"/>
            </p:custDataLst>
          </p:nvPr>
        </p:nvSpPr>
        <p:spPr>
          <a:xfrm rot="1800000">
            <a:off x="379730" y="4991735"/>
            <a:ext cx="734060" cy="636905"/>
          </a:xfrm>
          <a:prstGeom prst="hexagon">
            <a:avLst>
              <a:gd name="adj" fmla="val 28663"/>
              <a:gd name="vf" fmla="val 115470"/>
            </a:avLst>
          </a:pr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4" name="AutoShape 14"/>
          <p:cNvSpPr/>
          <p:nvPr>
            <p:custDataLst>
              <p:tags r:id="rId14"/>
            </p:custDataLst>
          </p:nvPr>
        </p:nvSpPr>
        <p:spPr>
          <a:xfrm>
            <a:off x="266065" y="5010150"/>
            <a:ext cx="960755" cy="6000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250" tIns="47625" rIns="95250" bIns="47625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700" u="none" dirty="0">
                <a:solidFill>
                  <a:srgbClr val="FFFFFF">
                    <a:alpha val="100000"/>
                  </a:srgbClr>
                </a:solidFill>
                <a:uFill>
                  <a:solidFill>
                    <a:srgbClr val="FFFFFF">
                      <a:alpha val="100000"/>
                    </a:srgb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rPr>
              <a:t>03</a:t>
            </a:r>
            <a:endParaRPr lang="zh-CN" altLang="en-US" sz="2700" u="none" dirty="0">
              <a:solidFill>
                <a:srgbClr val="FFFFFF">
                  <a:alpha val="100000"/>
                </a:srgbClr>
              </a:solidFill>
              <a:uFill>
                <a:solidFill>
                  <a:srgbClr val="FFFFFF">
                    <a:alpha val="100000"/>
                  </a:srgbClr>
                </a:solidFill>
              </a:uFill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7" name="TextBox 17"/>
          <p:cNvSpPr/>
          <p:nvPr>
            <p:custDataLst>
              <p:tags r:id="rId15"/>
            </p:custDataLst>
          </p:nvPr>
        </p:nvSpPr>
        <p:spPr>
          <a:xfrm>
            <a:off x="1473200" y="4792345"/>
            <a:ext cx="6837045" cy="3111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>
                    <a:alpha val="100000"/>
                  </a:schemeClr>
                </a:solidFill>
                <a:uFill>
                  <a:solidFill>
                    <a:schemeClr val="accent1">
                      <a:alpha val="100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政策端瓶颈待破</a:t>
            </a:r>
            <a:endParaRPr lang="zh-CN" altLang="en-US" sz="2000" b="1" u="none" dirty="0">
              <a:solidFill>
                <a:schemeClr val="accent1">
                  <a:alpha val="100000"/>
                </a:schemeClr>
              </a:solidFill>
              <a:uFill>
                <a:solidFill>
                  <a:schemeClr val="accent1">
                    <a:alpha val="100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4"/>
          <p:cNvSpPr/>
          <p:nvPr/>
        </p:nvSpPr>
        <p:spPr>
          <a:xfrm>
            <a:off x="3212851" y="1118073"/>
            <a:ext cx="6190886" cy="377026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3900" u="none" dirty="0">
                <a:ln w="9525">
                  <a:gradFill flip="y" rotWithShape="0">
                    <a:gsLst>
                      <a:gs pos="0">
                        <a:schemeClr val="accent2"/>
                      </a:gs>
                      <a:gs pos="82000">
                        <a:schemeClr val="accent1">
                          <a:alpha val="0"/>
                        </a:schemeClr>
                      </a:gs>
                    </a:gsLst>
                    <a:lin ang="5400000" scaled="0"/>
                  </a:gradFill>
                </a:ln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思源宋体 CN Heavy" panose="02020900000000000000" pitchFamily="34" charset="-120"/>
                <a:ea typeface="思源宋体 CN Heavy" panose="02020900000000000000" pitchFamily="34" charset="-122"/>
                <a:cs typeface="思源宋体 CN Heavy" panose="02020900000000000000" pitchFamily="34" charset="-120"/>
              </a:rPr>
              <a:t>02</a:t>
            </a:r>
            <a:endParaRPr lang="zh-CN" sz="23900" dirty="0">
              <a:latin typeface="思源宋体 CN Heavy" panose="02020900000000000000" pitchFamily="34" charset="-120"/>
              <a:ea typeface="思源宋体 CN Heavy" panose="02020900000000000000" pitchFamily="3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TextBox 16"/>
          <p:cNvSpPr/>
          <p:nvPr/>
        </p:nvSpPr>
        <p:spPr>
          <a:xfrm>
            <a:off x="1691640" y="3454810"/>
            <a:ext cx="8838864" cy="1015663"/>
          </a:xfrm>
          <a:prstGeom prst="rect">
            <a:avLst/>
          </a:prstGeom>
          <a:noFill/>
          <a:effectLst>
            <a:outerShdw blurRad="33867" dist="254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融资担保政策体系解读</a:t>
            </a:r>
            <a:endParaRPr lang="zh-CN" altLang="en-US" sz="4800" b="1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4" name="直接连接符 5"/>
          <p:cNvSpPr/>
          <p:nvPr/>
        </p:nvSpPr>
        <p:spPr>
          <a:xfrm rot="10800000">
            <a:off x="5939662" y="5210250"/>
            <a:ext cx="342821" cy="0"/>
          </a:xfrm>
          <a:prstGeom prst="line">
            <a:avLst/>
          </a:prstGeom>
          <a:noFill/>
          <a:ln w="76200" cap="flat">
            <a:gradFill flip="y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</a:gradFill>
            <a:prstDash val="solid"/>
          </a:ln>
        </p:spPr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三级政策架构一览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3" name="AutoShape 2"/>
          <p:cNvSpPr/>
          <p:nvPr>
            <p:custDataLst>
              <p:tags r:id="rId1"/>
            </p:custDataLst>
          </p:nvPr>
        </p:nvSpPr>
        <p:spPr>
          <a:xfrm>
            <a:off x="7943646" y="2344983"/>
            <a:ext cx="3379289" cy="3264104"/>
          </a:xfrm>
          <a:prstGeom prst="roundRect">
            <a:avLst>
              <a:gd name="adj" fmla="val 6227"/>
            </a:avLst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4" name="AutoShape 3"/>
          <p:cNvSpPr/>
          <p:nvPr>
            <p:custDataLst>
              <p:tags r:id="rId2"/>
            </p:custDataLst>
          </p:nvPr>
        </p:nvSpPr>
        <p:spPr>
          <a:xfrm>
            <a:off x="4378939" y="2375056"/>
            <a:ext cx="3379289" cy="3264104"/>
          </a:xfrm>
          <a:prstGeom prst="roundRect">
            <a:avLst>
              <a:gd name="adj" fmla="val 6227"/>
            </a:avLst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5" name="AutoShape 4"/>
          <p:cNvSpPr/>
          <p:nvPr>
            <p:custDataLst>
              <p:tags r:id="rId3"/>
            </p:custDataLst>
          </p:nvPr>
        </p:nvSpPr>
        <p:spPr>
          <a:xfrm>
            <a:off x="4608642" y="2086131"/>
            <a:ext cx="2969819" cy="509342"/>
          </a:xfrm>
          <a:prstGeom prst="roundRect">
            <a:avLst>
              <a:gd name="adj" fmla="val 17831"/>
            </a:avLst>
          </a:prstGeom>
          <a:solidFill>
            <a:schemeClr val="accent2"/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6" name="AutoShape 5"/>
          <p:cNvSpPr/>
          <p:nvPr>
            <p:custDataLst>
              <p:tags r:id="rId4"/>
            </p:custDataLst>
          </p:nvPr>
        </p:nvSpPr>
        <p:spPr>
          <a:xfrm>
            <a:off x="8148381" y="2086131"/>
            <a:ext cx="2969819" cy="509342"/>
          </a:xfrm>
          <a:prstGeom prst="roundRect">
            <a:avLst>
              <a:gd name="adj" fmla="val 21386"/>
            </a:avLst>
          </a:pr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7" name="TextBox 7"/>
          <p:cNvSpPr/>
          <p:nvPr>
            <p:custDataLst>
              <p:tags r:id="rId5"/>
            </p:custDataLst>
          </p:nvPr>
        </p:nvSpPr>
        <p:spPr>
          <a:xfrm>
            <a:off x="8260064" y="2063546"/>
            <a:ext cx="2746453" cy="554511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zh-CN" altLang="en-US" sz="2000" b="1" u="none" dirty="0">
                <a:solidFill>
                  <a:srgbClr val="FFFFFF">
                    <a:alpha val="100000"/>
                  </a:srgbClr>
                </a:solidFill>
                <a:uFill>
                  <a:solidFill>
                    <a:srgbClr val="FFFFFF">
                      <a:alpha val="100000"/>
                    </a:srgb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地市创新探索</a:t>
            </a:r>
            <a:endParaRPr lang="zh-CN" altLang="en-US" sz="2000" b="1" u="none" dirty="0">
              <a:solidFill>
                <a:srgbClr val="FFFFFF">
                  <a:alpha val="100000"/>
                </a:srgbClr>
              </a:solidFill>
              <a:uFill>
                <a:solidFill>
                  <a:srgbClr val="FFFFFF">
                    <a:alpha val="100000"/>
                  </a:srgb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8" name="TextBox 8"/>
          <p:cNvSpPr/>
          <p:nvPr>
            <p:custDataLst>
              <p:tags r:id="rId6"/>
            </p:custDataLst>
          </p:nvPr>
        </p:nvSpPr>
        <p:spPr>
          <a:xfrm>
            <a:off x="8150731" y="2883258"/>
            <a:ext cx="2965120" cy="1839286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just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那曲“银税互动”平台、昌都“渝昌金融协作”、日喀则“牲畜活体抵押贷”，各地市因地制宜，积极探索适合本地的融资担保模式。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TextBox 9"/>
          <p:cNvSpPr/>
          <p:nvPr>
            <p:custDataLst>
              <p:tags r:id="rId7"/>
            </p:custDataLst>
          </p:nvPr>
        </p:nvSpPr>
        <p:spPr>
          <a:xfrm>
            <a:off x="4695357" y="2063546"/>
            <a:ext cx="2746453" cy="554511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zh-CN" altLang="en-US" sz="2000" b="1" u="none" dirty="0">
                <a:solidFill>
                  <a:srgbClr val="FFFFFF">
                    <a:alpha val="100000"/>
                  </a:srgbClr>
                </a:solidFill>
                <a:uFill>
                  <a:solidFill>
                    <a:srgbClr val="FFFFFF">
                      <a:alpha val="100000"/>
                    </a:srgb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自治区层面推动</a:t>
            </a:r>
            <a:endParaRPr lang="zh-CN" altLang="en-US" sz="2000" b="1" u="none" dirty="0">
              <a:solidFill>
                <a:srgbClr val="FFFFFF">
                  <a:alpha val="100000"/>
                </a:srgbClr>
              </a:solidFill>
              <a:uFill>
                <a:solidFill>
                  <a:srgbClr val="FFFFFF">
                    <a:alpha val="100000"/>
                  </a:srgb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0" name="TextBox 10"/>
          <p:cNvSpPr/>
          <p:nvPr>
            <p:custDataLst>
              <p:tags r:id="rId8"/>
            </p:custDataLst>
          </p:nvPr>
        </p:nvSpPr>
        <p:spPr>
          <a:xfrm>
            <a:off x="4586024" y="2913333"/>
            <a:ext cx="2965120" cy="1839286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just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《西藏促进中小企业发展条例（2023）》结合本地实际，促进中小企业发展。普惠金融行动方案（2024 - 2027）明确阶段性目标，助力小微企业融资。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AutoShape 11"/>
          <p:cNvSpPr/>
          <p:nvPr>
            <p:custDataLst>
              <p:tags r:id="rId9"/>
            </p:custDataLst>
          </p:nvPr>
        </p:nvSpPr>
        <p:spPr>
          <a:xfrm>
            <a:off x="814233" y="2374697"/>
            <a:ext cx="3379289" cy="3264104"/>
          </a:xfrm>
          <a:prstGeom prst="roundRect">
            <a:avLst>
              <a:gd name="adj" fmla="val 6227"/>
            </a:avLst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2" name="AutoShape 12"/>
          <p:cNvSpPr/>
          <p:nvPr>
            <p:custDataLst>
              <p:tags r:id="rId10"/>
            </p:custDataLst>
          </p:nvPr>
        </p:nvSpPr>
        <p:spPr>
          <a:xfrm>
            <a:off x="1018968" y="2086131"/>
            <a:ext cx="2969819" cy="509342"/>
          </a:xfrm>
          <a:prstGeom prst="roundRect">
            <a:avLst>
              <a:gd name="adj" fmla="val 21386"/>
            </a:avLst>
          </a:pr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微软雅黑" panose="020B0503020204020204" charset="-122"/>
              <a:ea typeface="微软雅黑" panose="020B0503020204020204" charset="-122"/>
              <a:cs typeface="阿里巴巴普惠体" pitchFamily="34" charset="-120"/>
            </a:endParaRPr>
          </a:p>
        </p:txBody>
      </p:sp>
      <p:sp>
        <p:nvSpPr>
          <p:cNvPr id="13" name="TextBox 13"/>
          <p:cNvSpPr/>
          <p:nvPr>
            <p:custDataLst>
              <p:tags r:id="rId11"/>
            </p:custDataLst>
          </p:nvPr>
        </p:nvSpPr>
        <p:spPr>
          <a:xfrm>
            <a:off x="1130651" y="2063546"/>
            <a:ext cx="2746453" cy="554511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zh-CN" altLang="en-US" sz="2000" b="1" u="none" dirty="0">
                <a:solidFill>
                  <a:srgbClr val="FFFFFF">
                    <a:alpha val="100000"/>
                  </a:srgbClr>
                </a:solidFill>
                <a:uFill>
                  <a:solidFill>
                    <a:srgbClr val="FFFFFF">
                      <a:alpha val="100000"/>
                    </a:srgb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国家层面引领</a:t>
            </a:r>
            <a:endParaRPr lang="zh-CN" altLang="en-US" sz="2000" b="1" u="none" dirty="0">
              <a:solidFill>
                <a:srgbClr val="FFFFFF">
                  <a:alpha val="100000"/>
                </a:srgbClr>
              </a:solidFill>
              <a:uFill>
                <a:solidFill>
                  <a:srgbClr val="FFFFFF">
                    <a:alpha val="100000"/>
                  </a:srgbClr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sp>
        <p:nvSpPr>
          <p:cNvPr id="14" name="TextBox 14"/>
          <p:cNvSpPr/>
          <p:nvPr>
            <p:custDataLst>
              <p:tags r:id="rId12"/>
            </p:custDataLst>
          </p:nvPr>
        </p:nvSpPr>
        <p:spPr>
          <a:xfrm>
            <a:off x="1021317" y="2912973"/>
            <a:ext cx="2965120" cy="1839286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just">
              <a:lnSpc>
                <a:spcPct val="140000"/>
              </a:lnSpc>
              <a:buNone/>
            </a:pPr>
            <a:r>
              <a: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《中小企业促进法》为小微企业发展提供法律保障，八部门《支持小微企业融资若干措施（2025）》从宏观层面指明方向，为西藏小微企业融资担保奠定基础。</a:t>
            </a:r>
            <a:endParaRPr lang="zh-CN" altLang="en-US" u="none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chemeClr val="tx1">
                    <a:lumMod val="75000"/>
                    <a:lumOff val="25000"/>
                  </a:schemeClr>
                </a:solidFill>
              </a:u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8"/>
          <p:cNvSpPr/>
          <p:nvPr/>
        </p:nvSpPr>
        <p:spPr>
          <a:xfrm>
            <a:off x="863476" y="423958"/>
            <a:ext cx="10465049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rPr>
              <a:t>政策工具创新亮点</a:t>
            </a:r>
            <a:endParaRPr lang="zh-CN" altLang="en-US" sz="2800" b="1" u="none" dirty="0">
              <a:solidFill>
                <a:schemeClr val="accent1"/>
              </a:solidFill>
              <a:uFill>
                <a:solidFill>
                  <a:schemeClr val="accent1"/>
                </a:solidFill>
              </a:uFill>
              <a:latin typeface="微软雅黑" panose="020B0503020204020204" charset="-122"/>
              <a:ea typeface="微软雅黑" panose="020B0503020204020204" charset="-122"/>
              <a:cs typeface="思源宋体 CN Heavy" panose="02020900000000000000" pitchFamily="34" charset="-120"/>
            </a:endParaRPr>
          </a:p>
        </p:txBody>
      </p:sp>
      <p:grpSp>
        <p:nvGrpSpPr>
          <p:cNvPr id="30" name="组合 29"/>
          <p:cNvGrpSpPr/>
          <p:nvPr>
            <p:custDataLst>
              <p:tags r:id="rId1"/>
            </p:custDataLst>
          </p:nvPr>
        </p:nvGrpSpPr>
        <p:grpSpPr>
          <a:xfrm>
            <a:off x="673576" y="1425823"/>
            <a:ext cx="10881177" cy="5237232"/>
            <a:chOff x="1061" y="2509"/>
            <a:chExt cx="17136" cy="8248"/>
          </a:xfrm>
        </p:grpSpPr>
        <p:grpSp>
          <p:nvGrpSpPr>
            <p:cNvPr id="3" name="group"/>
            <p:cNvGrpSpPr/>
            <p:nvPr>
              <p:custDataLst>
                <p:tags r:id="rId2"/>
              </p:custDataLst>
            </p:nvPr>
          </p:nvGrpSpPr>
          <p:grpSpPr>
            <a:xfrm>
              <a:off x="7530" y="3608"/>
              <a:ext cx="4232" cy="4232"/>
              <a:chOff x="0" y="0"/>
              <a:chExt cx="2687147" cy="2687147"/>
            </a:xfrm>
          </p:grpSpPr>
          <p:sp>
            <p:nvSpPr>
              <p:cNvPr id="4" name="椭圆 53"/>
              <p:cNvSpPr/>
              <p:nvPr>
                <p:custDataLst>
                  <p:tags r:id="rId3"/>
                </p:custDataLst>
              </p:nvPr>
            </p:nvSpPr>
            <p:spPr>
              <a:xfrm>
                <a:off x="0" y="0"/>
                <a:ext cx="2687147" cy="2687147"/>
              </a:xfrm>
              <a:prstGeom prst="roundRect">
                <a:avLst>
                  <a:gd name="adj" fmla="val 16667"/>
                </a:avLst>
              </a:prstGeom>
              <a:solidFill>
                <a:schemeClr val="accent1">
                  <a:alpha val="5000"/>
                </a:schemeClr>
              </a:solidFill>
              <a:ln w="38100">
                <a:gradFill flip="y" rotWithShape="1">
                  <a:gsLst>
                    <a:gs pos="0">
                      <a:schemeClr val="bg1"/>
                    </a:gs>
                    <a:gs pos="100000">
                      <a:srgbClr val="D1D1D1"/>
                    </a:gs>
                  </a:gsLst>
                  <a:lin ang="7800000" scaled="0"/>
                </a:gradFill>
              </a:ln>
              <a:effectLst>
                <a:outerShdw blurRad="50800" dist="139700" dir="162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vert="horz" wrap="square" lIns="91440" tIns="45720" rIns="91440" bIns="45720" rtlCol="0" anchor="ctr"/>
              <a:lstStyle/>
              <a:p>
                <a:pPr marL="0" indent="0" algn="ctr">
                  <a:lnSpc>
                    <a:spcPct val="100000"/>
                  </a:lnSpc>
                  <a:buNone/>
                </a:pPr>
                <a:endParaRPr lang="zh-CN" sz="1800" dirty="0">
                  <a:latin typeface="微软雅黑" panose="020B0503020204020204" charset="-122"/>
                  <a:ea typeface="微软雅黑" panose="020B0503020204020204" charset="-122"/>
                  <a:cs typeface="阿里巴巴普惠体" pitchFamily="34" charset="-120"/>
                </a:endParaRPr>
              </a:p>
            </p:txBody>
          </p:sp>
          <p:pic>
            <p:nvPicPr>
              <p:cNvPr id="5" name="img-jpg" descr="https://img-qn.51miz.com/preview/element/00/01/40/16/E-1401640-A9508EDC.jpg?imageView2/0/w/1920/h/1080"/>
              <p:cNvPicPr>
                <a:picLocks noChangeAspect="1"/>
              </p:cNvPicPr>
              <p:nvPr>
                <p:custDataLst>
                  <p:tags r:id="rId4"/>
                </p:custDataLst>
              </p:nvPr>
            </p:nvPicPr>
            <p:blipFill>
              <a:blip r:embed="rId5">
                <a:alphaModFix amt="100000"/>
              </a:blip>
              <a:srcRect l="916" r="916"/>
              <a:stretch>
                <a:fillRect/>
              </a:stretch>
            </p:blipFill>
            <p:spPr>
              <a:xfrm>
                <a:off x="135943" y="103304"/>
                <a:ext cx="2460526" cy="2506434"/>
              </a:xfrm>
              <a:prstGeom prst="roundRect">
                <a:avLst/>
              </a:prstGeom>
            </p:spPr>
          </p:pic>
        </p:grpSp>
        <p:sp>
          <p:nvSpPr>
            <p:cNvPr id="7" name="圆角矩形 5"/>
            <p:cNvSpPr/>
            <p:nvPr>
              <p:custDataLst>
                <p:tags r:id="rId6"/>
              </p:custDataLst>
            </p:nvPr>
          </p:nvSpPr>
          <p:spPr>
            <a:xfrm>
              <a:off x="1061" y="2534"/>
              <a:ext cx="4943" cy="4025"/>
            </a:xfrm>
            <a:prstGeom prst="roundRect">
              <a:avLst>
                <a:gd name="adj" fmla="val 13612"/>
              </a:avLst>
            </a:prstGeom>
            <a:solidFill>
              <a:schemeClr val="accent1">
                <a:alpha val="5000"/>
              </a:schemeClr>
            </a:solidFill>
            <a:effectLst>
              <a:outerShdw blurRad="50800" dist="114300" dir="2700000" algn="bl" rotWithShape="0">
                <a:srgbClr val="000000">
                  <a:alpha val="15000"/>
                </a:srgbClr>
              </a:outerShdw>
            </a:effectLst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8" name="直接连接符 6"/>
            <p:cNvSpPr/>
            <p:nvPr>
              <p:custDataLst>
                <p:tags r:id="rId7"/>
              </p:custDataLst>
            </p:nvPr>
          </p:nvSpPr>
          <p:spPr>
            <a:xfrm rot="1480028">
              <a:off x="6178" y="4418"/>
              <a:ext cx="1084" cy="0"/>
            </a:xfrm>
            <a:prstGeom prst="line">
              <a:avLst/>
            </a:prstGeom>
            <a:noFill/>
            <a:ln w="19050" cap="flat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</p:sp>
        <p:sp>
          <p:nvSpPr>
            <p:cNvPr id="9" name="任意多边形 12"/>
            <p:cNvSpPr/>
            <p:nvPr>
              <p:custDataLst>
                <p:tags r:id="rId8"/>
              </p:custDataLst>
            </p:nvPr>
          </p:nvSpPr>
          <p:spPr>
            <a:xfrm>
              <a:off x="1061" y="2510"/>
              <a:ext cx="4943" cy="580"/>
            </a:xfrm>
            <a:custGeom>
              <a:avLst/>
              <a:gdLst/>
              <a:ahLst/>
              <a:cxnLst/>
              <a:rect l="l" t="t" r="r" b="b"/>
              <a:pathLst>
                <a:path w="2000250" h="368178">
                  <a:moveTo>
                    <a:pt x="216058" y="0"/>
                  </a:moveTo>
                  <a:lnTo>
                    <a:pt x="1784192" y="0"/>
                  </a:lnTo>
                  <a:cubicBezTo>
                    <a:pt x="1903518" y="0"/>
                    <a:pt x="2000250" y="96732"/>
                    <a:pt x="2000250" y="216058"/>
                  </a:cubicBezTo>
                  <a:lnTo>
                    <a:pt x="2000250" y="368178"/>
                  </a:lnTo>
                  <a:lnTo>
                    <a:pt x="0" y="368178"/>
                  </a:lnTo>
                  <a:lnTo>
                    <a:pt x="0" y="216058"/>
                  </a:lnTo>
                  <a:cubicBezTo>
                    <a:pt x="0" y="96732"/>
                    <a:pt x="96732" y="0"/>
                    <a:pt x="216058" y="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bg1">
                  <a:lumMod val="95000"/>
                </a:schemeClr>
              </a:solidFill>
            </a:ln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10" name="文本框 46"/>
            <p:cNvSpPr/>
            <p:nvPr>
              <p:custDataLst>
                <p:tags r:id="rId9"/>
              </p:custDataLst>
            </p:nvPr>
          </p:nvSpPr>
          <p:spPr>
            <a:xfrm>
              <a:off x="1061" y="2509"/>
              <a:ext cx="4943" cy="58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r>
                <a:rPr lang="zh-CN" altLang="en-US" sz="2000" b="1" u="none" dirty="0">
                  <a:solidFill>
                    <a:schemeClr val="bg1"/>
                  </a:solidFill>
                  <a:uFill>
                    <a:solidFill>
                      <a:schemeClr val="bg1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思源宋体 CN Heavy" panose="02020900000000000000" pitchFamily="34" charset="-120"/>
                </a:rPr>
                <a:t>专项资金倾斜</a:t>
              </a:r>
              <a:endPara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endParaRPr>
            </a:p>
          </p:txBody>
        </p:sp>
        <p:sp>
          <p:nvSpPr>
            <p:cNvPr id="11" name="文本框 51"/>
            <p:cNvSpPr/>
            <p:nvPr>
              <p:custDataLst>
                <p:tags r:id="rId10"/>
              </p:custDataLst>
            </p:nvPr>
          </p:nvSpPr>
          <p:spPr>
            <a:xfrm>
              <a:off x="1219" y="3244"/>
              <a:ext cx="4626" cy="17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t"/>
            <a:lstStyle/>
            <a:p>
              <a:pPr marL="0" indent="0" algn="just">
                <a:lnSpc>
                  <a:spcPct val="120000"/>
                </a:lnSpc>
                <a:buNone/>
              </a:pPr>
              <a:r>
                <a:rPr lang="zh-CN" altLang="en-US" u="none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chemeClr val="tx1">
                        <a:lumMod val="75000"/>
                        <a:lumOff val="25000"/>
                      </a:schemeClr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县级财政预算单列中小企业发展资金，微型企业获倾斜比例≥60%，为小微企业雪中送炭。如某微型企业依靠专项资金，成功解决启动资金难题。</a:t>
              </a:r>
              <a:endPara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2" name="圆角矩形 3"/>
            <p:cNvSpPr/>
            <p:nvPr>
              <p:custDataLst>
                <p:tags r:id="rId11"/>
              </p:custDataLst>
            </p:nvPr>
          </p:nvSpPr>
          <p:spPr>
            <a:xfrm>
              <a:off x="13226" y="2534"/>
              <a:ext cx="4943" cy="4025"/>
            </a:xfrm>
            <a:prstGeom prst="roundRect">
              <a:avLst>
                <a:gd name="adj" fmla="val 13612"/>
              </a:avLst>
            </a:prstGeom>
            <a:solidFill>
              <a:schemeClr val="accent1">
                <a:alpha val="5000"/>
              </a:schemeClr>
            </a:solidFill>
            <a:effectLst>
              <a:outerShdw blurRad="50800" dist="114300" dir="2700000" algn="bl" rotWithShape="0">
                <a:srgbClr val="000000">
                  <a:alpha val="15000"/>
                </a:srgbClr>
              </a:outerShdw>
            </a:effectLst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13" name="直接连接符 11"/>
            <p:cNvSpPr/>
            <p:nvPr>
              <p:custDataLst>
                <p:tags r:id="rId12"/>
              </p:custDataLst>
            </p:nvPr>
          </p:nvSpPr>
          <p:spPr>
            <a:xfrm rot="9319972">
              <a:off x="12030" y="4418"/>
              <a:ext cx="1084" cy="0"/>
            </a:xfrm>
            <a:prstGeom prst="line">
              <a:avLst/>
            </a:prstGeom>
            <a:noFill/>
            <a:ln w="19050" cap="flat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</p:sp>
        <p:sp>
          <p:nvSpPr>
            <p:cNvPr id="14" name="任意多边形 15"/>
            <p:cNvSpPr/>
            <p:nvPr>
              <p:custDataLst>
                <p:tags r:id="rId13"/>
              </p:custDataLst>
            </p:nvPr>
          </p:nvSpPr>
          <p:spPr>
            <a:xfrm>
              <a:off x="13226" y="2510"/>
              <a:ext cx="4943" cy="580"/>
            </a:xfrm>
            <a:custGeom>
              <a:avLst/>
              <a:gdLst/>
              <a:ahLst/>
              <a:cxnLst/>
              <a:rect l="l" t="t" r="r" b="b"/>
              <a:pathLst>
                <a:path w="2000250" h="368178">
                  <a:moveTo>
                    <a:pt x="216058" y="0"/>
                  </a:moveTo>
                  <a:lnTo>
                    <a:pt x="1784192" y="0"/>
                  </a:lnTo>
                  <a:cubicBezTo>
                    <a:pt x="1903518" y="0"/>
                    <a:pt x="2000250" y="96732"/>
                    <a:pt x="2000250" y="216058"/>
                  </a:cubicBezTo>
                  <a:lnTo>
                    <a:pt x="2000250" y="368178"/>
                  </a:lnTo>
                  <a:lnTo>
                    <a:pt x="0" y="368178"/>
                  </a:lnTo>
                  <a:lnTo>
                    <a:pt x="0" y="216058"/>
                  </a:lnTo>
                  <a:cubicBezTo>
                    <a:pt x="0" y="96732"/>
                    <a:pt x="96732" y="0"/>
                    <a:pt x="216058" y="0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gradFill flip="y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0"/>
              </a:gradFill>
            </a:ln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15" name="文本框 47"/>
            <p:cNvSpPr/>
            <p:nvPr>
              <p:custDataLst>
                <p:tags r:id="rId14"/>
              </p:custDataLst>
            </p:nvPr>
          </p:nvSpPr>
          <p:spPr>
            <a:xfrm>
              <a:off x="13254" y="2509"/>
              <a:ext cx="4943" cy="58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r>
                <a:rPr lang="zh-CN" altLang="en-US" sz="2000" b="1" u="none" dirty="0">
                  <a:solidFill>
                    <a:schemeClr val="bg1"/>
                  </a:solidFill>
                  <a:uFill>
                    <a:solidFill>
                      <a:schemeClr val="bg1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思源宋体 CN Heavy" panose="02020900000000000000" pitchFamily="34" charset="-120"/>
                </a:rPr>
                <a:t>三方会商机制</a:t>
              </a:r>
              <a:endPara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endParaRPr>
            </a:p>
          </p:txBody>
        </p:sp>
        <p:sp>
          <p:nvSpPr>
            <p:cNvPr id="16" name="文本框 52"/>
            <p:cNvSpPr/>
            <p:nvPr>
              <p:custDataLst>
                <p:tags r:id="rId15"/>
              </p:custDataLst>
            </p:nvPr>
          </p:nvSpPr>
          <p:spPr>
            <a:xfrm>
              <a:off x="13524" y="3244"/>
              <a:ext cx="4626" cy="17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t"/>
            <a:lstStyle/>
            <a:p>
              <a:pPr marL="0" indent="0" algn="just">
                <a:lnSpc>
                  <a:spcPct val="120000"/>
                </a:lnSpc>
                <a:buNone/>
              </a:pPr>
              <a:r>
                <a:rPr lang="zh-CN" altLang="en-US" u="none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chemeClr val="tx1">
                        <a:lumMod val="75000"/>
                        <a:lumOff val="25000"/>
                      </a:schemeClr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建立政府 - 金融机构 - 企业月度协调机制，昌都案例化解率达87%。通过定期沟通，及时解决企业融资问题。</a:t>
              </a:r>
              <a:endPara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7" name="圆角矩形 4"/>
            <p:cNvSpPr/>
            <p:nvPr>
              <p:custDataLst>
                <p:tags r:id="rId16"/>
              </p:custDataLst>
            </p:nvPr>
          </p:nvSpPr>
          <p:spPr>
            <a:xfrm>
              <a:off x="1061" y="6732"/>
              <a:ext cx="4943" cy="4025"/>
            </a:xfrm>
            <a:prstGeom prst="roundRect">
              <a:avLst>
                <a:gd name="adj" fmla="val 13612"/>
              </a:avLst>
            </a:prstGeom>
            <a:solidFill>
              <a:schemeClr val="accent1">
                <a:alpha val="5000"/>
              </a:schemeClr>
            </a:solidFill>
            <a:effectLst>
              <a:outerShdw blurRad="50800" dist="114300" dir="2700000" algn="bl" rotWithShape="0">
                <a:srgbClr val="000000">
                  <a:alpha val="15000"/>
                </a:srgbClr>
              </a:outerShdw>
            </a:effectLst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18" name="直接连接符 16"/>
            <p:cNvSpPr/>
            <p:nvPr>
              <p:custDataLst>
                <p:tags r:id="rId17"/>
              </p:custDataLst>
            </p:nvPr>
          </p:nvSpPr>
          <p:spPr>
            <a:xfrm rot="9319972">
              <a:off x="6178" y="7071"/>
              <a:ext cx="1084" cy="0"/>
            </a:xfrm>
            <a:prstGeom prst="line">
              <a:avLst/>
            </a:prstGeom>
            <a:noFill/>
            <a:ln w="19050" cap="flat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</p:sp>
        <p:sp>
          <p:nvSpPr>
            <p:cNvPr id="19" name="任意多边形 18"/>
            <p:cNvSpPr/>
            <p:nvPr>
              <p:custDataLst>
                <p:tags r:id="rId18"/>
              </p:custDataLst>
            </p:nvPr>
          </p:nvSpPr>
          <p:spPr>
            <a:xfrm>
              <a:off x="1061" y="6732"/>
              <a:ext cx="4943" cy="580"/>
            </a:xfrm>
            <a:custGeom>
              <a:avLst/>
              <a:gdLst/>
              <a:ahLst/>
              <a:cxnLst/>
              <a:rect l="l" t="t" r="r" b="b"/>
              <a:pathLst>
                <a:path w="2000250" h="368178">
                  <a:moveTo>
                    <a:pt x="216058" y="0"/>
                  </a:moveTo>
                  <a:lnTo>
                    <a:pt x="1784192" y="0"/>
                  </a:lnTo>
                  <a:cubicBezTo>
                    <a:pt x="1903518" y="0"/>
                    <a:pt x="2000250" y="96732"/>
                    <a:pt x="2000250" y="216058"/>
                  </a:cubicBezTo>
                  <a:lnTo>
                    <a:pt x="2000250" y="368178"/>
                  </a:lnTo>
                  <a:lnTo>
                    <a:pt x="0" y="368178"/>
                  </a:lnTo>
                  <a:lnTo>
                    <a:pt x="0" y="216058"/>
                  </a:lnTo>
                  <a:cubicBezTo>
                    <a:pt x="0" y="96732"/>
                    <a:pt x="96732" y="0"/>
                    <a:pt x="216058" y="0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gradFill flip="y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0"/>
              </a:gradFill>
            </a:ln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20" name="文本框 48"/>
            <p:cNvSpPr/>
            <p:nvPr>
              <p:custDataLst>
                <p:tags r:id="rId19"/>
              </p:custDataLst>
            </p:nvPr>
          </p:nvSpPr>
          <p:spPr>
            <a:xfrm>
              <a:off x="1061" y="6746"/>
              <a:ext cx="4943" cy="58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r>
                <a:rPr lang="zh-CN" altLang="en-US" sz="2000" b="1" u="none" dirty="0">
                  <a:solidFill>
                    <a:schemeClr val="bg1"/>
                  </a:solidFill>
                  <a:uFill>
                    <a:solidFill>
                      <a:schemeClr val="bg1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思源宋体 CN Heavy" panose="02020900000000000000" pitchFamily="34" charset="-120"/>
                </a:rPr>
                <a:t>担保创新之举</a:t>
              </a:r>
              <a:endPara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endParaRPr>
            </a:p>
          </p:txBody>
        </p:sp>
        <p:sp>
          <p:nvSpPr>
            <p:cNvPr id="21" name="文本框 53"/>
            <p:cNvSpPr/>
            <p:nvPr>
              <p:custDataLst>
                <p:tags r:id="rId20"/>
              </p:custDataLst>
            </p:nvPr>
          </p:nvSpPr>
          <p:spPr>
            <a:xfrm>
              <a:off x="1213" y="7485"/>
              <a:ext cx="4626" cy="17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t"/>
            <a:lstStyle/>
            <a:p>
              <a:pPr marL="0" indent="0" algn="just">
                <a:lnSpc>
                  <a:spcPct val="120000"/>
                </a:lnSpc>
                <a:buNone/>
              </a:pPr>
              <a:r>
                <a:rPr lang="zh-CN" altLang="en-US" u="none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chemeClr val="tx1">
                        <a:lumMod val="75000"/>
                        <a:lumOff val="25000"/>
                      </a:schemeClr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电子保函系统将出函时间从15天压缩至30分钟，大幅提高效率。工行日喀则分行通过生物识别技术覆盖3.2万头牲畜的活体抵押，盘活资产。</a:t>
              </a:r>
              <a:endPara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2" name="圆角矩形 6"/>
            <p:cNvSpPr/>
            <p:nvPr>
              <p:custDataLst>
                <p:tags r:id="rId21"/>
              </p:custDataLst>
            </p:nvPr>
          </p:nvSpPr>
          <p:spPr>
            <a:xfrm>
              <a:off x="13226" y="6732"/>
              <a:ext cx="4943" cy="4025"/>
            </a:xfrm>
            <a:prstGeom prst="roundRect">
              <a:avLst>
                <a:gd name="adj" fmla="val 13612"/>
              </a:avLst>
            </a:prstGeom>
            <a:solidFill>
              <a:schemeClr val="accent1">
                <a:alpha val="5000"/>
              </a:schemeClr>
            </a:solidFill>
            <a:effectLst>
              <a:outerShdw blurRad="50800" dist="114300" dir="2700000" algn="bl" rotWithShape="0">
                <a:srgbClr val="000000">
                  <a:alpha val="15000"/>
                </a:srgbClr>
              </a:outerShdw>
            </a:effectLst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23" name="直接连接符 21"/>
            <p:cNvSpPr/>
            <p:nvPr>
              <p:custDataLst>
                <p:tags r:id="rId22"/>
              </p:custDataLst>
            </p:nvPr>
          </p:nvSpPr>
          <p:spPr>
            <a:xfrm rot="9319972">
              <a:off x="11953" y="7071"/>
              <a:ext cx="1084" cy="0"/>
            </a:xfrm>
            <a:prstGeom prst="line">
              <a:avLst/>
            </a:prstGeom>
            <a:noFill/>
            <a:ln w="19050" cap="flat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</p:sp>
        <p:sp>
          <p:nvSpPr>
            <p:cNvPr id="24" name="任意多边形 21"/>
            <p:cNvSpPr/>
            <p:nvPr>
              <p:custDataLst>
                <p:tags r:id="rId23"/>
              </p:custDataLst>
            </p:nvPr>
          </p:nvSpPr>
          <p:spPr>
            <a:xfrm>
              <a:off x="13226" y="6732"/>
              <a:ext cx="4943" cy="580"/>
            </a:xfrm>
            <a:custGeom>
              <a:avLst/>
              <a:gdLst/>
              <a:ahLst/>
              <a:cxnLst/>
              <a:rect l="l" t="t" r="r" b="b"/>
              <a:pathLst>
                <a:path w="2000250" h="368178">
                  <a:moveTo>
                    <a:pt x="216058" y="0"/>
                  </a:moveTo>
                  <a:lnTo>
                    <a:pt x="1784192" y="0"/>
                  </a:lnTo>
                  <a:cubicBezTo>
                    <a:pt x="1903518" y="0"/>
                    <a:pt x="2000250" y="96732"/>
                    <a:pt x="2000250" y="216058"/>
                  </a:cubicBezTo>
                  <a:lnTo>
                    <a:pt x="2000250" y="368178"/>
                  </a:lnTo>
                  <a:lnTo>
                    <a:pt x="0" y="368178"/>
                  </a:lnTo>
                  <a:lnTo>
                    <a:pt x="0" y="216058"/>
                  </a:lnTo>
                  <a:cubicBezTo>
                    <a:pt x="0" y="96732"/>
                    <a:pt x="96732" y="0"/>
                    <a:pt x="216058" y="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gradFill flip="y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0"/>
              </a:gradFill>
            </a:ln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微软雅黑" panose="020B0503020204020204" charset="-122"/>
                <a:ea typeface="微软雅黑" panose="020B0503020204020204" charset="-122"/>
                <a:cs typeface="阿里巴巴普惠体" pitchFamily="34" charset="-120"/>
              </a:endParaRPr>
            </a:p>
          </p:txBody>
        </p:sp>
        <p:sp>
          <p:nvSpPr>
            <p:cNvPr id="25" name="文本框 49"/>
            <p:cNvSpPr/>
            <p:nvPr>
              <p:custDataLst>
                <p:tags r:id="rId24"/>
              </p:custDataLst>
            </p:nvPr>
          </p:nvSpPr>
          <p:spPr>
            <a:xfrm>
              <a:off x="13254" y="6746"/>
              <a:ext cx="4943" cy="58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r>
                <a:rPr lang="zh-CN" altLang="en-US" sz="2000" b="1" u="none" dirty="0">
                  <a:solidFill>
                    <a:schemeClr val="bg1"/>
                  </a:solidFill>
                  <a:uFill>
                    <a:solidFill>
                      <a:schemeClr val="bg1"/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思源宋体 CN Heavy" panose="02020900000000000000" pitchFamily="34" charset="-120"/>
                </a:rPr>
                <a:t>信用赋能实效</a:t>
              </a:r>
              <a:endPara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思源宋体 CN Heavy" panose="02020900000000000000" pitchFamily="34" charset="-120"/>
              </a:endParaRPr>
            </a:p>
          </p:txBody>
        </p:sp>
        <p:sp>
          <p:nvSpPr>
            <p:cNvPr id="26" name="文本框 54"/>
            <p:cNvSpPr/>
            <p:nvPr>
              <p:custDataLst>
                <p:tags r:id="rId25"/>
              </p:custDataLst>
            </p:nvPr>
          </p:nvSpPr>
          <p:spPr>
            <a:xfrm>
              <a:off x="13359" y="7485"/>
              <a:ext cx="4626" cy="17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t"/>
            <a:lstStyle/>
            <a:p>
              <a:pPr marL="0" indent="0" algn="just">
                <a:lnSpc>
                  <a:spcPct val="120000"/>
                </a:lnSpc>
                <a:buNone/>
              </a:pPr>
              <a:r>
                <a:rPr lang="zh-CN" altLang="en-US" u="none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chemeClr val="tx1">
                        <a:lumMod val="75000"/>
                        <a:lumOff val="25000"/>
                      </a:schemeClr>
                    </a:solidFill>
                  </a:u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纳税信用A级企业获贷率提升40%，利率优惠1.5个百分点。以某A级纳税企业为例，凭借良好信用，顺利获得低息贷款。</a:t>
              </a:r>
              <a:endParaRPr lang="zh-CN" altLang="en-US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  <p:transition>
    <p:fade/>
  </p:transition>
</p:sld>
</file>

<file path=ppt/tags/tag1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10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100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101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102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103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104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105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106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107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08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09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1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110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11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12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13.xml><?xml version="1.0" encoding="utf-8"?>
<p:tagLst xmlns:p="http://schemas.openxmlformats.org/presentationml/2006/main">
  <p:tag name="KSO_WM_DIAGRAM_VIRTUALLY_FRAME" val="{&quot;height&quot;:282.9904724409449,&quot;left&quot;:33.000078740157484,&quot;top&quot;:151.25,&quot;width&quot;:893.9998425196849}"/>
</p:tagLst>
</file>

<file path=ppt/tags/tag114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15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16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17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18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19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120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1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2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3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4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5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6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7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8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29.xml><?xml version="1.0" encoding="utf-8"?>
<p:tagLst xmlns:p="http://schemas.openxmlformats.org/presentationml/2006/main">
  <p:tag name="KSO_WM_DIAGRAM_VIRTUALLY_FRAME" val="{&quot;height&quot;:283,&quot;left&quot;:19.55,&quot;top&quot;:151.25,&quot;width&quot;:907.45}"/>
</p:tagLst>
</file>

<file path=ppt/tags/tag13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130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31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32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33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34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35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36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37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38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39.xml><?xml version="1.0" encoding="utf-8"?>
<p:tagLst xmlns:p="http://schemas.openxmlformats.org/presentationml/2006/main">
  <p:tag name="KSO_WM_DIAGRAM_VIRTUALLY_FRAME" val="{&quot;height&quot;:294.75212598425196,&quot;left&quot;:136.74543307086614,&quot;top&quot;:161.81188976377953,&quot;width&quot;:687.2382677165353}"/>
</p:tagLst>
</file>

<file path=ppt/tags/tag14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140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41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42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43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44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45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46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47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48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49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5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150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51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52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53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54.xml><?xml version="1.0" encoding="utf-8"?>
<p:tagLst xmlns:p="http://schemas.openxmlformats.org/presentationml/2006/main">
  <p:tag name="KSO_WM_DIAGRAM_VIRTUALLY_FRAME" val="{&quot;height&quot;:305.21968503937006,&quot;left&quot;:58.59149606299212,&quot;top&quot;:149.78031496062994,&quot;width&quot;:842.8170078740156}"/>
</p:tagLst>
</file>

<file path=ppt/tags/tag155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56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57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58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59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6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160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61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62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63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64.xml><?xml version="1.0" encoding="utf-8"?>
<p:tagLst xmlns:p="http://schemas.openxmlformats.org/presentationml/2006/main">
  <p:tag name="KSO_WM_DIAGRAM_VIRTUALLY_FRAME" val="{&quot;height&quot;:488.3804311815863,&quot;left&quot;:0.023311346636319286,&quot;top&quot;:51.56922173447431,&quot;width&quot;:948.9980390161554}"/>
</p:tagLst>
</file>

<file path=ppt/tags/tag165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66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67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68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69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7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170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71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72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73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74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75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76.xml><?xml version="1.0" encoding="utf-8"?>
<p:tagLst xmlns:p="http://schemas.openxmlformats.org/presentationml/2006/main">
  <p:tag name="KSO_WM_DIAGRAM_VIRTUALLY_FRAME" val="{&quot;height&quot;:360.0248031496063,&quot;left&quot;:87.78086614173228,&quot;top&quot;:118.3207086614173,&quot;width&quot;:784.4382677165355}"/>
</p:tagLst>
</file>

<file path=ppt/tags/tag18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19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2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20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21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22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23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24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25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26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27.xml><?xml version="1.0" encoding="utf-8"?>
<p:tagLst xmlns:p="http://schemas.openxmlformats.org/presentationml/2006/main">
  <p:tag name="KSO_WM_DIAGRAM_VIRTUALLY_FRAME" val="{&quot;height&quot;:365.15,&quot;left&quot;:20.92535433070866,&quot;top&quot;:107,&quot;width&quot;:932.7246456692914}"/>
</p:tagLst>
</file>

<file path=ppt/tags/tag28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29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30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1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2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3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4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5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6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7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8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39.xml><?xml version="1.0" encoding="utf-8"?>
<p:tagLst xmlns:p="http://schemas.openxmlformats.org/presentationml/2006/main">
  <p:tag name="KSO_WM_DIAGRAM_VIRTUALLY_FRAME" val="{&quot;height&quot;:281.5444094488189,&quot;left&quot;:64.1128346456693,&quot;top&quot;:162.483937007874,&quot;width&quot;:827.4568503937007}"/>
</p:tagLst>
</file>

<file path=ppt/tags/tag4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40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41.xml><?xml version="1.0" encoding="utf-8"?>
<p:tagLst xmlns:p="http://schemas.openxmlformats.org/presentationml/2006/main">
  <p:tag name="KSO_WM_DIAGRAM_VIRTUALLY_FRAME" val="{&quot;height&quot;:344.2865354330708,&quot;left&quot;:53.037480314960625,&quot;top&quot;:125.46952755905511,&quot;width&quot;:856.7855905511809}"/>
</p:tagLst>
</file>

<file path=ppt/tags/tag42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43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44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45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46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47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48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49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50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1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2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3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4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5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6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7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8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59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6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60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61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62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63.xml><?xml version="1.0" encoding="utf-8"?>
<p:tagLst xmlns:p="http://schemas.openxmlformats.org/presentationml/2006/main">
  <p:tag name="KSO_WM_DIAGRAM_VIRTUALLY_FRAME" val="{&quot;height&quot;:463.25000000000017,&quot;left&quot;:29,&quot;top&quot;:74.59999999999995,&quot;width&quot;:893.3891338582678}"/>
</p:tagLst>
</file>

<file path=ppt/tags/tag64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65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66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67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68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69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7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70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71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72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73.xml><?xml version="1.0" encoding="utf-8"?>
<p:tagLst xmlns:p="http://schemas.openxmlformats.org/presentationml/2006/main">
  <p:tag name="KSO_WM_DIAGRAM_VIRTUALLY_FRAME" val="{&quot;height&quot;:373.8466141732283,&quot;left&quot;:58.09299212598425,&quot;top&quot;:107.88566929133859,&quot;width&quot;:561.1188976377953}"/>
</p:tagLst>
</file>

<file path=ppt/tags/tag74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75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76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77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78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79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80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1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2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3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4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5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6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7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8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89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9.xml><?xml version="1.0" encoding="utf-8"?>
<p:tagLst xmlns:p="http://schemas.openxmlformats.org/presentationml/2006/main">
  <p:tag name="KSO_WM_DIAGRAM_VIRTUALLY_FRAME" val="{&quot;height&quot;:396.9408661417323,&quot;left&quot;:66.59984251968504,&quot;top&quot;:110.5091338582677,&quot;width&quot;:825.8501574803149}"/>
</p:tagLst>
</file>

<file path=ppt/tags/tag90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91.xml><?xml version="1.0" encoding="utf-8"?>
<p:tagLst xmlns:p="http://schemas.openxmlformats.org/presentationml/2006/main">
  <p:tag name="KSO_WM_DIAGRAM_VIRTUALLY_FRAME" val="{&quot;height&quot;:324.6368503937008,&quot;left&quot;:35.55937007874017,&quot;top&quot;:133.0131496062992,&quot;width&quot;:894.9038582677164}"/>
</p:tagLst>
</file>

<file path=ppt/tags/tag92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93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94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95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96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97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98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ags/tag99.xml><?xml version="1.0" encoding="utf-8"?>
<p:tagLst xmlns:p="http://schemas.openxmlformats.org/presentationml/2006/main">
  <p:tag name="KSO_WM_DIAGRAM_VIRTUALLY_FRAME" val="{&quot;height&quot;:366.7055767233435,&quot;left&quot;:21.897211638328237,&quot;top&quot;:122.01949510289519,&quot;width&quot;:915.0555767233436}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FA0DA"/>
      </a:accent1>
      <a:accent2>
        <a:srgbClr val="ADEEFF"/>
      </a:accent2>
      <a:accent3>
        <a:srgbClr val="4FA0DA"/>
      </a:accent3>
      <a:accent4>
        <a:srgbClr val="ADEEFF"/>
      </a:accent4>
      <a:accent5>
        <a:srgbClr val="4FA0DA"/>
      </a:accent5>
      <a:accent6>
        <a:srgbClr val="ADEEFF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FA0DA"/>
      </a:accent1>
      <a:accent2>
        <a:srgbClr val="ADEEFF"/>
      </a:accent2>
      <a:accent3>
        <a:srgbClr val="4FA0DA"/>
      </a:accent3>
      <a:accent4>
        <a:srgbClr val="ADEEFF"/>
      </a:accent4>
      <a:accent5>
        <a:srgbClr val="4FA0DA"/>
      </a:accent5>
      <a:accent6>
        <a:srgbClr val="ADEEFF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3164</Words>
  <Application>WPS 演示</Application>
  <PresentationFormat>On-screen Show (16:9)</PresentationFormat>
  <Paragraphs>296</Paragraphs>
  <Slides>25</Slides>
  <Notes>25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9" baseType="lpstr">
      <vt:lpstr>Arial</vt:lpstr>
      <vt:lpstr>宋体</vt:lpstr>
      <vt:lpstr>Wingdings</vt:lpstr>
      <vt:lpstr>阿里巴巴普惠体</vt:lpstr>
      <vt:lpstr>阿里巴巴普惠体</vt:lpstr>
      <vt:lpstr>微软雅黑</vt:lpstr>
      <vt:lpstr>思源宋体 CN Heavy</vt:lpstr>
      <vt:lpstr>MingLiU-ExtB</vt:lpstr>
      <vt:lpstr>思源宋体 CN Heavy</vt:lpstr>
      <vt:lpstr>等线 Light</vt:lpstr>
      <vt:lpstr>Arial Unicode MS</vt:lpstr>
      <vt:lpstr>Calibri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魔力设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解锁西藏小微企业融资密码：担保政策全解析</dc:title>
  <dc:creator>MOLISHE</dc:creator>
  <dc:subject>MOLISHE-mopptxgenjs</dc:subject>
  <cp:lastModifiedBy>WPS_1670391199</cp:lastModifiedBy>
  <cp:revision>5</cp:revision>
  <dcterms:created xsi:type="dcterms:W3CDTF">2025-06-07T08:51:00Z</dcterms:created>
  <dcterms:modified xsi:type="dcterms:W3CDTF">2025-10-14T06:12:39Z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E87DBEA3CD9E4D6094D39E9CBA7783FD_13</vt:lpwstr>
  </property>
  <property fmtid="{D5CDD505-2E9C-101B-9397-08002B2CF9AE}" pid="3" name="KSOProductBuildVer">
    <vt:lpwstr>2052-12.1.0.22529</vt:lpwstr>
  </property>
</Properties>
</file>