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33841" y="1525651"/>
            <a:ext cx="5943600" cy="2085975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54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电商营销活动策划与执行</a:t>
            </a:r>
            <a:endParaRPr lang="en-US" sz="54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52891" y="4885552"/>
            <a:ext cx="2800350" cy="504825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25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汇报人：</a:t>
            </a:r>
            <a:endParaRPr lang="en-US" sz="2025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52891" y="5416866"/>
            <a:ext cx="3371850" cy="504825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25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2025-10</a:t>
            </a:r>
            <a:endParaRPr lang="en-US" sz="2025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440055" y="205105"/>
            <a:ext cx="3593465" cy="51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t">
            <a:noAutofit/>
          </a:bodyPr>
          <a:p>
            <a:pPr algn="l"/>
            <a:r>
              <a:rPr lang="zh-CN" altLang="en-US" sz="2400" b="1">
                <a:solidFill>
                  <a:srgbClr val="0070C0"/>
                </a:solidFill>
                <a:latin typeface="+mj-ea"/>
                <a:ea typeface="+mj-ea"/>
                <a:cs typeface="Arial" panose="020B0604020202020204" pitchFamily="34" charset="0"/>
                <a:sym typeface="+mn-ea"/>
              </a:rPr>
              <a:t>新业态就业创业专项工程</a:t>
            </a:r>
            <a:endParaRPr lang="zh-CN" altLang="en-US" sz="2400" b="1">
              <a:solidFill>
                <a:srgbClr val="0070C0"/>
              </a:solidFill>
              <a:latin typeface="+mj-ea"/>
              <a:ea typeface="+mj-ea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6014" y="5033761"/>
            <a:ext cx="2366333" cy="1129252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2465536" y="4469135"/>
            <a:ext cx="2366333" cy="1129252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4" name="AutoShape 4"/>
          <p:cNvSpPr/>
          <p:nvPr/>
        </p:nvSpPr>
        <p:spPr>
          <a:xfrm flipH="1" flipV="1">
            <a:off x="2465536" y="5598387"/>
            <a:ext cx="246150" cy="564626"/>
          </a:xfrm>
          <a:prstGeom prst="rtTriangl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4585059" y="3904508"/>
            <a:ext cx="2366333" cy="1129252"/>
          </a:xfrm>
          <a:prstGeom prst="rect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6" name="AutoShape 6"/>
          <p:cNvSpPr/>
          <p:nvPr/>
        </p:nvSpPr>
        <p:spPr>
          <a:xfrm flipH="1" flipV="1">
            <a:off x="4585059" y="5033761"/>
            <a:ext cx="246150" cy="564626"/>
          </a:xfrm>
          <a:prstGeom prst="rtTriangl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6704581" y="3339882"/>
            <a:ext cx="2366333" cy="1129252"/>
          </a:xfrm>
          <a:prstGeom prst="rect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8" name="AutoShape 8"/>
          <p:cNvSpPr/>
          <p:nvPr/>
        </p:nvSpPr>
        <p:spPr>
          <a:xfrm flipH="1" flipV="1">
            <a:off x="6704581" y="4469135"/>
            <a:ext cx="246150" cy="564626"/>
          </a:xfrm>
          <a:prstGeom prst="rtTriangl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8823443" y="2775256"/>
            <a:ext cx="2366333" cy="1129252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10" name="AutoShape 10"/>
          <p:cNvSpPr/>
          <p:nvPr/>
        </p:nvSpPr>
        <p:spPr>
          <a:xfrm flipH="1" flipV="1">
            <a:off x="8823443" y="3904508"/>
            <a:ext cx="246150" cy="564626"/>
          </a:xfrm>
          <a:prstGeom prst="rtTriangl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1" name="AutoShape 11"/>
          <p:cNvSpPr/>
          <p:nvPr/>
        </p:nvSpPr>
        <p:spPr>
          <a:xfrm rot="5400000">
            <a:off x="10567654" y="2902516"/>
            <a:ext cx="1622713" cy="874734"/>
          </a:xfrm>
          <a:prstGeom prst="triangle">
            <a:avLst>
              <a:gd name="adj" fmla="val 50000"/>
            </a:avLst>
          </a:prstGeom>
          <a:solidFill>
            <a:schemeClr val="accent4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557134" y="3246948"/>
            <a:ext cx="687450" cy="68745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13" name="Freeform 13"/>
          <p:cNvSpPr/>
          <p:nvPr/>
        </p:nvSpPr>
        <p:spPr>
          <a:xfrm>
            <a:off x="774885" y="3420662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14" name="Freeform 14"/>
          <p:cNvSpPr/>
          <p:nvPr/>
        </p:nvSpPr>
        <p:spPr>
          <a:xfrm>
            <a:off x="343737" y="6228734"/>
            <a:ext cx="2118302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cxnSp>
        <p:nvCxnSpPr>
          <p:cNvPr id="15" name="Connector 15"/>
          <p:cNvCxnSpPr/>
          <p:nvPr/>
        </p:nvCxnSpPr>
        <p:spPr>
          <a:xfrm flipH="1">
            <a:off x="2462039" y="2650546"/>
            <a:ext cx="3498" cy="3578188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6" name="Connector 16"/>
          <p:cNvCxnSpPr/>
          <p:nvPr/>
        </p:nvCxnSpPr>
        <p:spPr>
          <a:xfrm>
            <a:off x="4573306" y="2182188"/>
            <a:ext cx="4468" cy="4046546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7" name="Connector 17"/>
          <p:cNvCxnSpPr/>
          <p:nvPr/>
        </p:nvCxnSpPr>
        <p:spPr>
          <a:xfrm flipH="1">
            <a:off x="6704950" y="1751645"/>
            <a:ext cx="7122" cy="4477089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8" name="Connector 18"/>
          <p:cNvCxnSpPr/>
          <p:nvPr/>
        </p:nvCxnSpPr>
        <p:spPr>
          <a:xfrm flipH="1">
            <a:off x="9119772" y="1078355"/>
            <a:ext cx="1886" cy="5150379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9" name="Freeform 19"/>
          <p:cNvSpPr/>
          <p:nvPr/>
        </p:nvSpPr>
        <p:spPr>
          <a:xfrm>
            <a:off x="2465536" y="6228734"/>
            <a:ext cx="2136763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0" name="Freeform 20"/>
          <p:cNvSpPr/>
          <p:nvPr/>
        </p:nvSpPr>
        <p:spPr>
          <a:xfrm>
            <a:off x="4602299" y="6228734"/>
            <a:ext cx="2102651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1" name="Freeform 21"/>
          <p:cNvSpPr/>
          <p:nvPr/>
        </p:nvSpPr>
        <p:spPr>
          <a:xfrm>
            <a:off x="6704581" y="6228734"/>
            <a:ext cx="2415191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2" name="Freeform 22"/>
          <p:cNvSpPr/>
          <p:nvPr/>
        </p:nvSpPr>
        <p:spPr>
          <a:xfrm>
            <a:off x="8919410" y="6228734"/>
            <a:ext cx="2896968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noFill/>
        </p:spPr>
      </p:sp>
      <p:sp>
        <p:nvSpPr>
          <p:cNvPr id="23" name="AutoShape 23"/>
          <p:cNvSpPr/>
          <p:nvPr/>
        </p:nvSpPr>
        <p:spPr>
          <a:xfrm>
            <a:off x="2620298" y="2702999"/>
            <a:ext cx="687450" cy="68745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24" name="Freeform 24"/>
          <p:cNvSpPr/>
          <p:nvPr/>
        </p:nvSpPr>
        <p:spPr>
          <a:xfrm>
            <a:off x="2838049" y="2876713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5" name="AutoShape 25"/>
          <p:cNvSpPr/>
          <p:nvPr/>
        </p:nvSpPr>
        <p:spPr>
          <a:xfrm>
            <a:off x="4753782" y="2127536"/>
            <a:ext cx="687450" cy="687450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26" name="Freeform 26"/>
          <p:cNvSpPr/>
          <p:nvPr/>
        </p:nvSpPr>
        <p:spPr>
          <a:xfrm>
            <a:off x="4971533" y="2301250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7" name="AutoShape 27"/>
          <p:cNvSpPr/>
          <p:nvPr/>
        </p:nvSpPr>
        <p:spPr>
          <a:xfrm>
            <a:off x="6915445" y="1545984"/>
            <a:ext cx="687450" cy="687450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28" name="Freeform 28"/>
          <p:cNvSpPr/>
          <p:nvPr/>
        </p:nvSpPr>
        <p:spPr>
          <a:xfrm>
            <a:off x="7133196" y="1719698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9" name="AutoShape 29"/>
          <p:cNvSpPr/>
          <p:nvPr/>
        </p:nvSpPr>
        <p:spPr>
          <a:xfrm>
            <a:off x="9249203" y="1148286"/>
            <a:ext cx="687419" cy="687419"/>
          </a:xfrm>
          <a:prstGeom prst="ellips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30" name="Freeform 30"/>
          <p:cNvSpPr/>
          <p:nvPr/>
        </p:nvSpPr>
        <p:spPr>
          <a:xfrm>
            <a:off x="9450086" y="1321975"/>
            <a:ext cx="285655" cy="340043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31" name="TextBox 31"/>
          <p:cNvSpPr txBox="1"/>
          <p:nvPr/>
        </p:nvSpPr>
        <p:spPr>
          <a:xfrm>
            <a:off x="467012" y="435948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收集分析粉丝数据，为精准互动提供依据。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 flipH="1">
            <a:off x="558468" y="413003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构建粉丝画像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660920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起步阶段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2531340" y="380870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结合品牌定位，设计吸引粉丝的互动内容，提高参与度。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5" name="TextBox 35"/>
          <p:cNvSpPr txBox="1"/>
          <p:nvPr/>
        </p:nvSpPr>
        <p:spPr>
          <a:xfrm flipH="1">
            <a:off x="2622796" y="357925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互动内容策划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4663130" y="3237721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尝试直播、问答等新形式，持续吸引粉丝。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7" name="TextBox 37"/>
          <p:cNvSpPr txBox="1"/>
          <p:nvPr/>
        </p:nvSpPr>
        <p:spPr>
          <a:xfrm flipH="1">
            <a:off x="4754586" y="3008274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互动形式革新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6811585" y="263659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执行互动计划，实时监控效果，确保活动有效。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9" name="TextBox 39"/>
          <p:cNvSpPr txBox="1"/>
          <p:nvPr/>
        </p:nvSpPr>
        <p:spPr>
          <a:xfrm flipH="1">
            <a:off x="6903041" y="240714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互动执行监控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9161666" y="2175148"/>
            <a:ext cx="2049780" cy="4533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评估互动效果，为策略制定提供依据。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1" name="TextBox 41"/>
          <p:cNvSpPr txBox="1"/>
          <p:nvPr/>
        </p:nvSpPr>
        <p:spPr>
          <a:xfrm flipH="1">
            <a:off x="9253122" y="1945701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4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效果评估体系</a:t>
            </a:r>
            <a:endParaRPr lang="en-US" sz="1550" b="1">
              <a:solidFill>
                <a:schemeClr val="accent4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2683684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发展阶段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7116223" y="6283368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现阶段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4872702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稳定阶段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5" name="AutoShape 45"/>
          <p:cNvSpPr/>
          <p:nvPr/>
        </p:nvSpPr>
        <p:spPr>
          <a:xfrm>
            <a:off x="9326977" y="4465109"/>
            <a:ext cx="2388546" cy="275419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46" name="TextBox 46"/>
          <p:cNvSpPr txBox="1"/>
          <p:nvPr/>
        </p:nvSpPr>
        <p:spPr>
          <a:xfrm flipH="1">
            <a:off x="9326975" y="4771008"/>
            <a:ext cx="2495550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依据互动数据，制定精准策略，提升满意度。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7" name="TextBox 47"/>
          <p:cNvSpPr txBox="1"/>
          <p:nvPr/>
        </p:nvSpPr>
        <p:spPr>
          <a:xfrm flipH="1">
            <a:off x="9326977" y="4526280"/>
            <a:ext cx="2388546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数据决策支持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8" name="AutoShape 48"/>
          <p:cNvSpPr/>
          <p:nvPr/>
        </p:nvSpPr>
        <p:spPr>
          <a:xfrm>
            <a:off x="9326977" y="5321722"/>
            <a:ext cx="2388546" cy="275419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49" name="TextBox 49"/>
          <p:cNvSpPr txBox="1"/>
          <p:nvPr/>
        </p:nvSpPr>
        <p:spPr>
          <a:xfrm flipH="1">
            <a:off x="9326975" y="5627621"/>
            <a:ext cx="2495550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根据市场变化，灵活调整互动策略，保持优势。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0" name="TextBox 50"/>
          <p:cNvSpPr txBox="1"/>
          <p:nvPr/>
        </p:nvSpPr>
        <p:spPr>
          <a:xfrm flipH="1">
            <a:off x="9371946" y="5378768"/>
            <a:ext cx="2343577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策略灵活调整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343735" y="1625142"/>
            <a:ext cx="4783455" cy="5295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2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按阶段规划粉丝互动，明确目标，保障活动顺畅。</a:t>
            </a:r>
            <a:endParaRPr lang="en-US" sz="12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343736" y="1147171"/>
            <a:ext cx="4488180" cy="4438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粉丝互动节奏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3" name="AutoShape 53"/>
          <p:cNvSpPr/>
          <p:nvPr/>
        </p:nvSpPr>
        <p:spPr>
          <a:xfrm>
            <a:off x="6818543" y="5330251"/>
            <a:ext cx="1904998" cy="275419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54" name="TextBox 54"/>
          <p:cNvSpPr txBox="1"/>
          <p:nvPr/>
        </p:nvSpPr>
        <p:spPr>
          <a:xfrm flipH="1">
            <a:off x="6818541" y="5636150"/>
            <a:ext cx="1905000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实时反馈数据，快速调整互动策略，提升效果。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5" name="TextBox 55"/>
          <p:cNvSpPr txBox="1"/>
          <p:nvPr/>
        </p:nvSpPr>
        <p:spPr>
          <a:xfrm flipH="1">
            <a:off x="6868573" y="5382577"/>
            <a:ext cx="1777544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数据即时反馈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6" name="AutoShape 56"/>
          <p:cNvSpPr/>
          <p:nvPr/>
        </p:nvSpPr>
        <p:spPr>
          <a:xfrm rot="5400000" flipV="1">
            <a:off x="1507151" y="2936844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7" name="AutoShape 57"/>
          <p:cNvSpPr/>
          <p:nvPr/>
        </p:nvSpPr>
        <p:spPr>
          <a:xfrm rot="5400000" flipV="1">
            <a:off x="3570315" y="2458373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8" name="AutoShape 58"/>
          <p:cNvSpPr/>
          <p:nvPr/>
        </p:nvSpPr>
        <p:spPr>
          <a:xfrm rot="5400000" flipV="1">
            <a:off x="5703798" y="1853660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9" name="AutoShape 59"/>
          <p:cNvSpPr/>
          <p:nvPr/>
        </p:nvSpPr>
        <p:spPr>
          <a:xfrm rot="5400000" flipV="1">
            <a:off x="7741204" y="1272108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60" name="AutoShape 60"/>
          <p:cNvSpPr/>
          <p:nvPr/>
        </p:nvSpPr>
        <p:spPr>
          <a:xfrm rot="5400000" flipV="1">
            <a:off x="10196921" y="807672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61" name="TextBox 61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电商平台运营模式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2" name="TextBox 62"/>
          <p:cNvSpPr txBox="1"/>
          <p:nvPr/>
        </p:nvSpPr>
        <p:spPr>
          <a:xfrm>
            <a:off x="879729" y="5489924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精准定位优化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3" name="AutoShape 63"/>
          <p:cNvSpPr/>
          <p:nvPr/>
        </p:nvSpPr>
        <p:spPr>
          <a:xfrm>
            <a:off x="507016" y="5450681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64" name="Freeform 64"/>
          <p:cNvSpPr/>
          <p:nvPr/>
        </p:nvSpPr>
        <p:spPr>
          <a:xfrm rot="2700000">
            <a:off x="602837" y="5502497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2">
                <a:alpha val="100000"/>
              </a:schemeClr>
            </a:solidFill>
            <a:prstDash val="solid"/>
          </a:ln>
        </p:spPr>
      </p:sp>
      <p:sp>
        <p:nvSpPr>
          <p:cNvPr id="65" name="TextBox 65"/>
          <p:cNvSpPr txBox="1"/>
          <p:nvPr/>
        </p:nvSpPr>
        <p:spPr>
          <a:xfrm>
            <a:off x="2969704" y="4930997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提升粉丝黏性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6" name="AutoShape 66"/>
          <p:cNvSpPr/>
          <p:nvPr/>
        </p:nvSpPr>
        <p:spPr>
          <a:xfrm>
            <a:off x="2596991" y="4891754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67" name="Freeform 67"/>
          <p:cNvSpPr/>
          <p:nvPr/>
        </p:nvSpPr>
        <p:spPr>
          <a:xfrm rot="2700000">
            <a:off x="2692813" y="4943570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2">
                <a:alpha val="100000"/>
              </a:schemeClr>
            </a:solidFill>
            <a:prstDash val="solid"/>
          </a:ln>
        </p:spPr>
      </p:sp>
      <p:sp>
        <p:nvSpPr>
          <p:cNvPr id="68" name="TextBox 68"/>
          <p:cNvSpPr txBox="1"/>
          <p:nvPr/>
        </p:nvSpPr>
        <p:spPr>
          <a:xfrm>
            <a:off x="5089589" y="4382167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维持粉丝活跃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9" name="AutoShape 69"/>
          <p:cNvSpPr/>
          <p:nvPr/>
        </p:nvSpPr>
        <p:spPr>
          <a:xfrm>
            <a:off x="4716875" y="4342924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0" name="Freeform 70"/>
          <p:cNvSpPr/>
          <p:nvPr/>
        </p:nvSpPr>
        <p:spPr>
          <a:xfrm rot="2700000">
            <a:off x="4812697" y="4394740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71" name="TextBox 71"/>
          <p:cNvSpPr txBox="1"/>
          <p:nvPr/>
        </p:nvSpPr>
        <p:spPr>
          <a:xfrm>
            <a:off x="7223189" y="3837146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评估调整策略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2" name="AutoShape 72"/>
          <p:cNvSpPr/>
          <p:nvPr/>
        </p:nvSpPr>
        <p:spPr>
          <a:xfrm>
            <a:off x="6850475" y="3797903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3" name="Freeform 73"/>
          <p:cNvSpPr/>
          <p:nvPr/>
        </p:nvSpPr>
        <p:spPr>
          <a:xfrm rot="2700000">
            <a:off x="6946297" y="3849719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74" name="TextBox 74"/>
          <p:cNvSpPr txBox="1"/>
          <p:nvPr/>
        </p:nvSpPr>
        <p:spPr>
          <a:xfrm>
            <a:off x="9398318" y="3253454"/>
            <a:ext cx="1524000" cy="180975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总结优化互动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5" name="AutoShape 75"/>
          <p:cNvSpPr/>
          <p:nvPr/>
        </p:nvSpPr>
        <p:spPr>
          <a:xfrm>
            <a:off x="9025700" y="3214211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6" name="Freeform 76"/>
          <p:cNvSpPr/>
          <p:nvPr/>
        </p:nvSpPr>
        <p:spPr>
          <a:xfrm rot="2700000">
            <a:off x="9121426" y="3266027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4">
                <a:alpha val="100000"/>
              </a:schemeClr>
            </a:solidFill>
            <a:prstDash val="soli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营销活动策划流程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551381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3" name="TextBox 3"/>
          <p:cNvSpPr txBox="1"/>
          <p:nvPr/>
        </p:nvSpPr>
        <p:spPr>
          <a:xfrm>
            <a:off x="734950" y="1912409"/>
            <a:ext cx="2570553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明确营销目标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34950" y="2566577"/>
            <a:ext cx="3232153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根据企业战略制定具体可量化的目标，如提升销售额、增加新用户注册量或提高品牌曝光度。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4293620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6" name="TextBox 6"/>
          <p:cNvSpPr txBox="1"/>
          <p:nvPr/>
        </p:nvSpPr>
        <p:spPr>
          <a:xfrm>
            <a:off x="4477189" y="1912409"/>
            <a:ext cx="2570553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竞品活动分析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477189" y="256657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深入研究竞争对手的营销活动策略，总结其成功经验和失败教训以优化自身方案。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8035860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9" name="TextBox 9"/>
          <p:cNvSpPr txBox="1"/>
          <p:nvPr/>
        </p:nvSpPr>
        <p:spPr>
          <a:xfrm>
            <a:off x="8219429" y="191240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用户画像构建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219429" y="256657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通过数据分析工具（如Google Analytics）细分目标用户群体，明确其消费习惯和偏好。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551381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734950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市场趋势研判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34950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结合行业报告（如艾瑞咨询）和社交媒体热点，预判未来3-6个月的市场需求变化方向。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4293620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5" name="TextBox 15"/>
          <p:cNvSpPr txBox="1"/>
          <p:nvPr/>
        </p:nvSpPr>
        <p:spPr>
          <a:xfrm>
            <a:off x="4477189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数据采集方法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477189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设计问卷调研、焦点小组访谈等多维度数据收集方式，确保样本覆盖核心用户群体。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8035860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8219429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KPI指标体系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219429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建立转化率、ROI、客单价等关键绩效指标，为后续效果评估提供基准参照。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目标设定与市场调研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>
            <a:off x="8980746" y="1426543"/>
            <a:ext cx="0" cy="4809650"/>
          </a:xfrm>
          <a:prstGeom prst="line">
            <a:avLst/>
          </a:prstGeom>
          <a:ln w="12700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" name="Connector 3"/>
          <p:cNvCxnSpPr/>
          <p:nvPr/>
        </p:nvCxnSpPr>
        <p:spPr>
          <a:xfrm>
            <a:off x="6075314" y="1426543"/>
            <a:ext cx="0" cy="4809650"/>
          </a:xfrm>
          <a:prstGeom prst="line">
            <a:avLst/>
          </a:prstGeom>
          <a:ln w="12700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" name="Connector 4"/>
          <p:cNvCxnSpPr/>
          <p:nvPr/>
        </p:nvCxnSpPr>
        <p:spPr>
          <a:xfrm>
            <a:off x="3184630" y="1426543"/>
            <a:ext cx="0" cy="4809650"/>
          </a:xfrm>
          <a:prstGeom prst="line">
            <a:avLst/>
          </a:prstGeom>
          <a:ln w="12700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" name="AutoShape 5"/>
          <p:cNvSpPr/>
          <p:nvPr/>
        </p:nvSpPr>
        <p:spPr>
          <a:xfrm>
            <a:off x="610998" y="1434011"/>
            <a:ext cx="2252704" cy="151181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858558" y="1441151"/>
            <a:ext cx="1693091" cy="163121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en-US" sz="10000" b="1">
                <a:gradFill>
                  <a:gsLst>
                    <a:gs pos="0">
                      <a:srgbClr val="FFFFFF">
                        <a:alpha val="80000"/>
                      </a:srgbClr>
                    </a:gs>
                    <a:gs pos="50000">
                      <a:schemeClr val="dk2">
                        <a:alpha val="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01</a:t>
            </a:r>
            <a:endParaRPr lang="en-US" sz="1100"/>
          </a:p>
        </p:txBody>
      </p:sp>
      <p:sp>
        <p:nvSpPr>
          <p:cNvPr id="7" name="TextBox 7"/>
          <p:cNvSpPr txBox="1"/>
          <p:nvPr/>
        </p:nvSpPr>
        <p:spPr>
          <a:xfrm>
            <a:off x="882974" y="2127145"/>
            <a:ext cx="1646492" cy="475488"/>
          </a:xfrm>
          <a:prstGeom prst="rect">
            <a:avLst/>
          </a:prstGeom>
          <a:noFill/>
        </p:spPr>
        <p:txBody>
          <a:bodyPr vert="horz" wrap="square" lIns="85058" tIns="42482" rIns="85058" bIns="4248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主题精准定位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1200748" y="315955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609461" y="315955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10" name="TextBox 10"/>
          <p:cNvSpPr txBox="1"/>
          <p:nvPr/>
        </p:nvSpPr>
        <p:spPr>
          <a:xfrm>
            <a:off x="1349100" y="327950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创意头脑风暴：组织团队会议，集思广益，挖掘独特活动主题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1200748" y="3964291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609461" y="3964291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13" name="TextBox 13"/>
          <p:cNvSpPr txBox="1"/>
          <p:nvPr/>
        </p:nvSpPr>
        <p:spPr>
          <a:xfrm>
            <a:off x="1349100" y="4084242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员工主题票选：展示创意主题，通过投票选出最契合的主题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1200748" y="476902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15" name="AutoShape 15"/>
          <p:cNvSpPr/>
          <p:nvPr/>
        </p:nvSpPr>
        <p:spPr>
          <a:xfrm>
            <a:off x="609461" y="476902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16" name="TextBox 16"/>
          <p:cNvSpPr txBox="1"/>
          <p:nvPr/>
        </p:nvSpPr>
        <p:spPr>
          <a:xfrm>
            <a:off x="1349100" y="488897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主题最终敲定：依据投票结果，选定主题，确保与公司文化契合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1200748" y="5573760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18" name="AutoShape 18"/>
          <p:cNvSpPr/>
          <p:nvPr/>
        </p:nvSpPr>
        <p:spPr>
          <a:xfrm>
            <a:off x="609461" y="5573760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19" name="TextBox 19"/>
          <p:cNvSpPr txBox="1"/>
          <p:nvPr/>
        </p:nvSpPr>
        <p:spPr>
          <a:xfrm>
            <a:off x="1349100" y="5693711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主题预热宣传：制定宣传策略，向员工介绍主题，提升参与度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3514085" y="1434011"/>
            <a:ext cx="2252704" cy="151181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21" name="AutoShape 21"/>
          <p:cNvSpPr/>
          <p:nvPr/>
        </p:nvSpPr>
        <p:spPr>
          <a:xfrm>
            <a:off x="3647030" y="1441151"/>
            <a:ext cx="1922321" cy="163121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en-US" sz="10000" b="1">
                <a:gradFill>
                  <a:gsLst>
                    <a:gs pos="0">
                      <a:srgbClr val="FFFFFF">
                        <a:alpha val="80000"/>
                      </a:srgbClr>
                    </a:gs>
                    <a:gs pos="50000">
                      <a:schemeClr val="dk2">
                        <a:alpha val="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02</a:t>
            </a:r>
            <a:endParaRPr lang="en-US" sz="1100"/>
          </a:p>
        </p:txBody>
      </p:sp>
      <p:sp>
        <p:nvSpPr>
          <p:cNvPr id="22" name="TextBox 22"/>
          <p:cNvSpPr txBox="1"/>
          <p:nvPr/>
        </p:nvSpPr>
        <p:spPr>
          <a:xfrm>
            <a:off x="3786061" y="2127145"/>
            <a:ext cx="1646492" cy="475488"/>
          </a:xfrm>
          <a:prstGeom prst="rect">
            <a:avLst/>
          </a:prstGeom>
          <a:noFill/>
        </p:spPr>
        <p:txBody>
          <a:bodyPr vert="horz" wrap="square" lIns="85058" tIns="42482" rIns="85058" bIns="4248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内容系统规划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4103835" y="315955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24" name="AutoShape 24"/>
          <p:cNvSpPr/>
          <p:nvPr/>
        </p:nvSpPr>
        <p:spPr>
          <a:xfrm>
            <a:off x="3512548" y="315955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25" name="TextBox 25"/>
          <p:cNvSpPr txBox="1"/>
          <p:nvPr/>
        </p:nvSpPr>
        <p:spPr>
          <a:xfrm>
            <a:off x="4252187" y="327950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活动类型划分：将活动细分为团队合作、培训研讨、文化体验等类别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4103835" y="3964291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27" name="AutoShape 27"/>
          <p:cNvSpPr/>
          <p:nvPr/>
        </p:nvSpPr>
        <p:spPr>
          <a:xfrm>
            <a:off x="3512548" y="3964291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28" name="TextBox 28"/>
          <p:cNvSpPr txBox="1"/>
          <p:nvPr/>
        </p:nvSpPr>
        <p:spPr>
          <a:xfrm>
            <a:off x="4252187" y="4084242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定制特色活动：结合公司特色，设计专属活动，彰显企业文化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AutoShape 29"/>
          <p:cNvSpPr/>
          <p:nvPr/>
        </p:nvSpPr>
        <p:spPr>
          <a:xfrm>
            <a:off x="4103835" y="476902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30" name="AutoShape 30"/>
          <p:cNvSpPr/>
          <p:nvPr/>
        </p:nvSpPr>
        <p:spPr>
          <a:xfrm>
            <a:off x="3512548" y="476902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31" name="TextBox 31"/>
          <p:cNvSpPr txBox="1"/>
          <p:nvPr/>
        </p:nvSpPr>
        <p:spPr>
          <a:xfrm>
            <a:off x="4252187" y="488897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时间科学安排：合理规划活动时间，保持紧凑有序，避免员工疲劳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AutoShape 32"/>
          <p:cNvSpPr/>
          <p:nvPr/>
        </p:nvSpPr>
        <p:spPr>
          <a:xfrm>
            <a:off x="4103835" y="5573760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33" name="AutoShape 33"/>
          <p:cNvSpPr/>
          <p:nvPr/>
        </p:nvSpPr>
        <p:spPr>
          <a:xfrm>
            <a:off x="3512548" y="5573760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34" name="TextBox 34"/>
          <p:cNvSpPr txBox="1"/>
          <p:nvPr/>
        </p:nvSpPr>
        <p:spPr>
          <a:xfrm>
            <a:off x="4252187" y="5693711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流程详细设计：制定活动流程，明确各环节安排，确保活动顺畅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5" name="AutoShape 35"/>
          <p:cNvSpPr/>
          <p:nvPr/>
        </p:nvSpPr>
        <p:spPr>
          <a:xfrm>
            <a:off x="6417172" y="1434011"/>
            <a:ext cx="2252704" cy="151181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36" name="AutoShape 36"/>
          <p:cNvSpPr/>
          <p:nvPr/>
        </p:nvSpPr>
        <p:spPr>
          <a:xfrm>
            <a:off x="6550117" y="1441151"/>
            <a:ext cx="1922321" cy="163121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en-US" sz="10000" b="1">
                <a:gradFill>
                  <a:gsLst>
                    <a:gs pos="0">
                      <a:srgbClr val="FFFFFF">
                        <a:alpha val="80000"/>
                      </a:srgbClr>
                    </a:gs>
                    <a:gs pos="50000">
                      <a:schemeClr val="dk2">
                        <a:alpha val="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03</a:t>
            </a:r>
            <a:endParaRPr lang="en-US" sz="1100"/>
          </a:p>
        </p:txBody>
      </p:sp>
      <p:sp>
        <p:nvSpPr>
          <p:cNvPr id="37" name="TextBox 37"/>
          <p:cNvSpPr txBox="1"/>
          <p:nvPr/>
        </p:nvSpPr>
        <p:spPr>
          <a:xfrm>
            <a:off x="6689148" y="2127145"/>
            <a:ext cx="1646492" cy="475488"/>
          </a:xfrm>
          <a:prstGeom prst="rect">
            <a:avLst/>
          </a:prstGeom>
          <a:noFill/>
        </p:spPr>
        <p:txBody>
          <a:bodyPr vert="horz" wrap="square" lIns="85058" tIns="42482" rIns="85058" bIns="4248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场地精心筹备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8" name="AutoShape 38"/>
          <p:cNvSpPr/>
          <p:nvPr/>
        </p:nvSpPr>
        <p:spPr>
          <a:xfrm>
            <a:off x="7006922" y="315955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39" name="AutoShape 39"/>
          <p:cNvSpPr/>
          <p:nvPr/>
        </p:nvSpPr>
        <p:spPr>
          <a:xfrm>
            <a:off x="6415635" y="315955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40" name="TextBox 40"/>
          <p:cNvSpPr txBox="1"/>
          <p:nvPr/>
        </p:nvSpPr>
        <p:spPr>
          <a:xfrm>
            <a:off x="7155274" y="3279507"/>
            <a:ext cx="1447800" cy="6477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场地综合评估：考察场地设施、容量及位置，选择最适合的场地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1" name="AutoShape 41"/>
          <p:cNvSpPr/>
          <p:nvPr/>
        </p:nvSpPr>
        <p:spPr>
          <a:xfrm>
            <a:off x="7006922" y="3964291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42" name="AutoShape 42"/>
          <p:cNvSpPr/>
          <p:nvPr/>
        </p:nvSpPr>
        <p:spPr>
          <a:xfrm>
            <a:off x="6415635" y="3964291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43" name="TextBox 43"/>
          <p:cNvSpPr txBox="1"/>
          <p:nvPr/>
        </p:nvSpPr>
        <p:spPr>
          <a:xfrm>
            <a:off x="7155274" y="4084242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场地氛围营造：进行场地装饰，营造轻松愉悦的活动氛围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4" name="AutoShape 44"/>
          <p:cNvSpPr/>
          <p:nvPr/>
        </p:nvSpPr>
        <p:spPr>
          <a:xfrm>
            <a:off x="7006922" y="476902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45" name="AutoShape 45"/>
          <p:cNvSpPr/>
          <p:nvPr/>
        </p:nvSpPr>
        <p:spPr>
          <a:xfrm>
            <a:off x="6415635" y="476902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46" name="TextBox 46"/>
          <p:cNvSpPr txBox="1"/>
          <p:nvPr/>
        </p:nvSpPr>
        <p:spPr>
          <a:xfrm>
            <a:off x="7155274" y="488897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场地安全保障：确保场地安全，制定紧急救援计划，保障员工安全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7" name="AutoShape 47"/>
          <p:cNvSpPr/>
          <p:nvPr/>
        </p:nvSpPr>
        <p:spPr>
          <a:xfrm>
            <a:off x="7006922" y="5573760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48" name="AutoShape 48"/>
          <p:cNvSpPr/>
          <p:nvPr/>
        </p:nvSpPr>
        <p:spPr>
          <a:xfrm>
            <a:off x="6415635" y="5573760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49" name="TextBox 49"/>
          <p:cNvSpPr txBox="1"/>
          <p:nvPr/>
        </p:nvSpPr>
        <p:spPr>
          <a:xfrm>
            <a:off x="7155274" y="5693711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设备全面检查：检查活动所需设备，确保准备充分，预防问题发生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0" name="AutoShape 50"/>
          <p:cNvSpPr/>
          <p:nvPr/>
        </p:nvSpPr>
        <p:spPr>
          <a:xfrm>
            <a:off x="9320259" y="1434011"/>
            <a:ext cx="2252704" cy="151181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51" name="AutoShape 51"/>
          <p:cNvSpPr/>
          <p:nvPr/>
        </p:nvSpPr>
        <p:spPr>
          <a:xfrm>
            <a:off x="9453204" y="1441151"/>
            <a:ext cx="1922321" cy="163121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en-US" sz="10000" b="1">
                <a:gradFill>
                  <a:gsLst>
                    <a:gs pos="0">
                      <a:srgbClr val="FFFFFF">
                        <a:alpha val="80000"/>
                      </a:srgbClr>
                    </a:gs>
                    <a:gs pos="50000">
                      <a:schemeClr val="dk2">
                        <a:alpha val="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04</a:t>
            </a:r>
            <a:endParaRPr lang="en-US" sz="1100"/>
          </a:p>
        </p:txBody>
      </p:sp>
      <p:sp>
        <p:nvSpPr>
          <p:cNvPr id="52" name="TextBox 52"/>
          <p:cNvSpPr txBox="1"/>
          <p:nvPr/>
        </p:nvSpPr>
        <p:spPr>
          <a:xfrm>
            <a:off x="9592235" y="2127145"/>
            <a:ext cx="1646492" cy="475488"/>
          </a:xfrm>
          <a:prstGeom prst="rect">
            <a:avLst/>
          </a:prstGeom>
          <a:noFill/>
        </p:spPr>
        <p:txBody>
          <a:bodyPr vert="horz" wrap="square" lIns="85058" tIns="42482" rIns="85058" bIns="4248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后续精细管理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3" name="AutoShape 53"/>
          <p:cNvSpPr/>
          <p:nvPr/>
        </p:nvSpPr>
        <p:spPr>
          <a:xfrm>
            <a:off x="9910009" y="315955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54" name="AutoShape 54"/>
          <p:cNvSpPr/>
          <p:nvPr/>
        </p:nvSpPr>
        <p:spPr>
          <a:xfrm>
            <a:off x="9318722" y="315955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55" name="TextBox 55"/>
          <p:cNvSpPr txBox="1"/>
          <p:nvPr/>
        </p:nvSpPr>
        <p:spPr>
          <a:xfrm>
            <a:off x="10058360" y="327950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活动全面总结：召开总结会议，提炼活动亮点，记录改进点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6" name="AutoShape 56"/>
          <p:cNvSpPr/>
          <p:nvPr/>
        </p:nvSpPr>
        <p:spPr>
          <a:xfrm>
            <a:off x="9910009" y="3964291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57" name="AutoShape 57"/>
          <p:cNvSpPr/>
          <p:nvPr/>
        </p:nvSpPr>
        <p:spPr>
          <a:xfrm>
            <a:off x="9318722" y="3964291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58" name="TextBox 58"/>
          <p:cNvSpPr txBox="1"/>
          <p:nvPr/>
        </p:nvSpPr>
        <p:spPr>
          <a:xfrm>
            <a:off x="10058360" y="4084242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员工意见收集：收集员工反馈，了解活动体验，为下次活动提供参考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9" name="AutoShape 59"/>
          <p:cNvSpPr/>
          <p:nvPr/>
        </p:nvSpPr>
        <p:spPr>
          <a:xfrm>
            <a:off x="9910009" y="4769026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60" name="AutoShape 60"/>
          <p:cNvSpPr/>
          <p:nvPr/>
        </p:nvSpPr>
        <p:spPr>
          <a:xfrm>
            <a:off x="9318722" y="4769026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61" name="TextBox 61"/>
          <p:cNvSpPr txBox="1"/>
          <p:nvPr/>
        </p:nvSpPr>
        <p:spPr>
          <a:xfrm>
            <a:off x="10058360" y="4888977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活动档案整理：建立活动档案，保存策划、执行、成果及照片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2" name="AutoShape 62"/>
          <p:cNvSpPr/>
          <p:nvPr/>
        </p:nvSpPr>
        <p:spPr>
          <a:xfrm>
            <a:off x="9910009" y="5573760"/>
            <a:ext cx="1662954" cy="662432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63" name="AutoShape 63"/>
          <p:cNvSpPr/>
          <p:nvPr/>
        </p:nvSpPr>
        <p:spPr>
          <a:xfrm>
            <a:off x="9318722" y="5573760"/>
            <a:ext cx="662432" cy="66243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127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64" name="TextBox 64"/>
          <p:cNvSpPr txBox="1"/>
          <p:nvPr/>
        </p:nvSpPr>
        <p:spPr>
          <a:xfrm>
            <a:off x="10058360" y="5693711"/>
            <a:ext cx="1447800" cy="4857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860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经验团队分享：在内部分享会上交流活动经验，促进团队学习成长</a:t>
            </a:r>
            <a:endParaRPr lang="en-US" sz="860" b="1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5" name="TextBox 65"/>
          <p:cNvSpPr txBox="1"/>
          <p:nvPr/>
        </p:nvSpPr>
        <p:spPr>
          <a:xfrm>
            <a:off x="466498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活动主题与创意设计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6" name="Freeform 66"/>
          <p:cNvSpPr/>
          <p:nvPr/>
        </p:nvSpPr>
        <p:spPr>
          <a:xfrm>
            <a:off x="773177" y="3309938"/>
            <a:ext cx="390525" cy="3905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50749" y="121920"/>
                </a:moveTo>
                <a:lnTo>
                  <a:pt x="152400" y="182880"/>
                </a:lnTo>
                <a:lnTo>
                  <a:pt x="304800" y="91440"/>
                </a:lnTo>
                <a:lnTo>
                  <a:pt x="152400" y="0"/>
                </a:lnTo>
                <a:lnTo>
                  <a:pt x="0" y="91440"/>
                </a:lnTo>
                <a:lnTo>
                  <a:pt x="152400" y="91440"/>
                </a:lnTo>
                <a:lnTo>
                  <a:pt x="152400" y="121920"/>
                </a:lnTo>
                <a:lnTo>
                  <a:pt x="50749" y="121920"/>
                </a:lnTo>
                <a:close/>
              </a:path>
              <a:path w="304800" h="304800">
                <a:moveTo>
                  <a:pt x="0" y="121920"/>
                </a:moveTo>
                <a:lnTo>
                  <a:pt x="0" y="243840"/>
                </a:lnTo>
                <a:lnTo>
                  <a:pt x="30480" y="210007"/>
                </a:lnTo>
                <a:lnTo>
                  <a:pt x="30480" y="140208"/>
                </a:lnTo>
                <a:lnTo>
                  <a:pt x="0" y="121920"/>
                </a:lnTo>
                <a:close/>
              </a:path>
              <a:path w="304800" h="304800">
                <a:moveTo>
                  <a:pt x="152400" y="304800"/>
                </a:moveTo>
                <a:lnTo>
                  <a:pt x="45720" y="240792"/>
                </a:lnTo>
                <a:lnTo>
                  <a:pt x="45720" y="149352"/>
                </a:lnTo>
                <a:lnTo>
                  <a:pt x="152400" y="213360"/>
                </a:lnTo>
                <a:lnTo>
                  <a:pt x="259080" y="149352"/>
                </a:lnTo>
                <a:lnTo>
                  <a:pt x="259080" y="240792"/>
                </a:lnTo>
                <a:lnTo>
                  <a:pt x="152400" y="30480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67" name="Freeform 67"/>
          <p:cNvSpPr/>
          <p:nvPr/>
        </p:nvSpPr>
        <p:spPr>
          <a:xfrm>
            <a:off x="781418" y="4109865"/>
            <a:ext cx="325632" cy="390333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06680" y="259080"/>
                </a:moveTo>
                <a:lnTo>
                  <a:pt x="30480" y="259080"/>
                </a:lnTo>
                <a:cubicBezTo>
                  <a:pt x="13649" y="259080"/>
                  <a:pt x="0" y="245431"/>
                  <a:pt x="0" y="228600"/>
                </a:cubicBezTo>
                <a:lnTo>
                  <a:pt x="0" y="228600"/>
                </a:lnTo>
                <a:lnTo>
                  <a:pt x="0" y="30480"/>
                </a:lnTo>
                <a:cubicBezTo>
                  <a:pt x="0" y="13716"/>
                  <a:pt x="13716" y="0"/>
                  <a:pt x="30480" y="0"/>
                </a:cubicBezTo>
                <a:lnTo>
                  <a:pt x="274320" y="0"/>
                </a:lnTo>
                <a:cubicBezTo>
                  <a:pt x="291151" y="0"/>
                  <a:pt x="304800" y="13649"/>
                  <a:pt x="304800" y="30480"/>
                </a:cubicBezTo>
                <a:lnTo>
                  <a:pt x="304800" y="30480"/>
                </a:lnTo>
                <a:lnTo>
                  <a:pt x="304800" y="228600"/>
                </a:lnTo>
                <a:cubicBezTo>
                  <a:pt x="304800" y="245431"/>
                  <a:pt x="291151" y="259080"/>
                  <a:pt x="274320" y="259080"/>
                </a:cubicBezTo>
                <a:lnTo>
                  <a:pt x="274320" y="259080"/>
                </a:lnTo>
                <a:lnTo>
                  <a:pt x="198120" y="259080"/>
                </a:lnTo>
                <a:lnTo>
                  <a:pt x="259080" y="289560"/>
                </a:lnTo>
                <a:lnTo>
                  <a:pt x="259080" y="304800"/>
                </a:lnTo>
                <a:lnTo>
                  <a:pt x="45720" y="304800"/>
                </a:lnTo>
                <a:lnTo>
                  <a:pt x="45720" y="289560"/>
                </a:lnTo>
                <a:lnTo>
                  <a:pt x="106680" y="259080"/>
                </a:lnTo>
                <a:close/>
              </a:path>
              <a:path w="304800" h="304800">
                <a:moveTo>
                  <a:pt x="30480" y="30480"/>
                </a:moveTo>
                <a:lnTo>
                  <a:pt x="30480" y="198120"/>
                </a:lnTo>
                <a:lnTo>
                  <a:pt x="274320" y="198120"/>
                </a:lnTo>
                <a:lnTo>
                  <a:pt x="274320" y="30480"/>
                </a:lnTo>
                <a:lnTo>
                  <a:pt x="30480" y="304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68" name="Freeform 68"/>
          <p:cNvSpPr/>
          <p:nvPr/>
        </p:nvSpPr>
        <p:spPr>
          <a:xfrm>
            <a:off x="739446" y="4881167"/>
            <a:ext cx="390525" cy="4286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91440"/>
                </a:moveTo>
                <a:lnTo>
                  <a:pt x="152400" y="0"/>
                </a:lnTo>
                <a:lnTo>
                  <a:pt x="304800" y="91440"/>
                </a:lnTo>
                <a:lnTo>
                  <a:pt x="304800" y="121920"/>
                </a:lnTo>
                <a:lnTo>
                  <a:pt x="0" y="121920"/>
                </a:lnTo>
                <a:lnTo>
                  <a:pt x="0" y="91440"/>
                </a:lnTo>
                <a:close/>
              </a:path>
              <a:path w="304800" h="304800">
                <a:moveTo>
                  <a:pt x="0" y="274320"/>
                </a:moveTo>
                <a:lnTo>
                  <a:pt x="304800" y="27432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274320"/>
                </a:lnTo>
                <a:close/>
              </a:path>
              <a:path w="304800" h="304800">
                <a:moveTo>
                  <a:pt x="30480" y="243840"/>
                </a:moveTo>
                <a:lnTo>
                  <a:pt x="274320" y="243840"/>
                </a:lnTo>
                <a:lnTo>
                  <a:pt x="274320" y="274320"/>
                </a:lnTo>
                <a:lnTo>
                  <a:pt x="30480" y="274320"/>
                </a:lnTo>
                <a:lnTo>
                  <a:pt x="30480" y="243840"/>
                </a:lnTo>
                <a:close/>
              </a:path>
              <a:path w="304800" h="304800">
                <a:moveTo>
                  <a:pt x="30480" y="121920"/>
                </a:moveTo>
                <a:lnTo>
                  <a:pt x="91440" y="121920"/>
                </a:lnTo>
                <a:lnTo>
                  <a:pt x="91440" y="243840"/>
                </a:lnTo>
                <a:lnTo>
                  <a:pt x="30480" y="243840"/>
                </a:lnTo>
                <a:lnTo>
                  <a:pt x="30480" y="121920"/>
                </a:lnTo>
                <a:close/>
              </a:path>
              <a:path w="304800" h="304800">
                <a:moveTo>
                  <a:pt x="121920" y="121920"/>
                </a:moveTo>
                <a:lnTo>
                  <a:pt x="182880" y="121920"/>
                </a:lnTo>
                <a:lnTo>
                  <a:pt x="182880" y="243840"/>
                </a:lnTo>
                <a:lnTo>
                  <a:pt x="121920" y="243840"/>
                </a:lnTo>
                <a:lnTo>
                  <a:pt x="121920" y="121920"/>
                </a:lnTo>
                <a:close/>
              </a:path>
              <a:path w="304800" h="304800">
                <a:moveTo>
                  <a:pt x="213360" y="121920"/>
                </a:moveTo>
                <a:lnTo>
                  <a:pt x="274320" y="121920"/>
                </a:lnTo>
                <a:lnTo>
                  <a:pt x="274320" y="243840"/>
                </a:lnTo>
                <a:lnTo>
                  <a:pt x="213360" y="243840"/>
                </a:lnTo>
                <a:lnTo>
                  <a:pt x="213360" y="12192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69" name="Freeform 69"/>
          <p:cNvSpPr/>
          <p:nvPr/>
        </p:nvSpPr>
        <p:spPr>
          <a:xfrm>
            <a:off x="3666080" y="3298557"/>
            <a:ext cx="390525" cy="3905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50749" y="121920"/>
                </a:moveTo>
                <a:lnTo>
                  <a:pt x="152400" y="182880"/>
                </a:lnTo>
                <a:lnTo>
                  <a:pt x="304800" y="91440"/>
                </a:lnTo>
                <a:lnTo>
                  <a:pt x="152400" y="0"/>
                </a:lnTo>
                <a:lnTo>
                  <a:pt x="0" y="91440"/>
                </a:lnTo>
                <a:lnTo>
                  <a:pt x="152400" y="91440"/>
                </a:lnTo>
                <a:lnTo>
                  <a:pt x="152400" y="121920"/>
                </a:lnTo>
                <a:lnTo>
                  <a:pt x="50749" y="121920"/>
                </a:lnTo>
                <a:close/>
              </a:path>
              <a:path w="304800" h="304800">
                <a:moveTo>
                  <a:pt x="0" y="121920"/>
                </a:moveTo>
                <a:lnTo>
                  <a:pt x="0" y="243840"/>
                </a:lnTo>
                <a:lnTo>
                  <a:pt x="30480" y="210007"/>
                </a:lnTo>
                <a:lnTo>
                  <a:pt x="30480" y="140208"/>
                </a:lnTo>
                <a:lnTo>
                  <a:pt x="0" y="121920"/>
                </a:lnTo>
                <a:close/>
              </a:path>
              <a:path w="304800" h="304800">
                <a:moveTo>
                  <a:pt x="152400" y="304800"/>
                </a:moveTo>
                <a:lnTo>
                  <a:pt x="45720" y="240792"/>
                </a:lnTo>
                <a:lnTo>
                  <a:pt x="45720" y="149352"/>
                </a:lnTo>
                <a:lnTo>
                  <a:pt x="152400" y="213360"/>
                </a:lnTo>
                <a:lnTo>
                  <a:pt x="259080" y="149352"/>
                </a:lnTo>
                <a:lnTo>
                  <a:pt x="259080" y="240792"/>
                </a:lnTo>
                <a:lnTo>
                  <a:pt x="152400" y="30480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0" name="Freeform 70"/>
          <p:cNvSpPr/>
          <p:nvPr/>
        </p:nvSpPr>
        <p:spPr>
          <a:xfrm>
            <a:off x="3675605" y="4109865"/>
            <a:ext cx="325632" cy="390333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06680" y="259080"/>
                </a:moveTo>
                <a:lnTo>
                  <a:pt x="30480" y="259080"/>
                </a:lnTo>
                <a:cubicBezTo>
                  <a:pt x="13649" y="259080"/>
                  <a:pt x="0" y="245431"/>
                  <a:pt x="0" y="228600"/>
                </a:cubicBezTo>
                <a:lnTo>
                  <a:pt x="0" y="228600"/>
                </a:lnTo>
                <a:lnTo>
                  <a:pt x="0" y="30480"/>
                </a:lnTo>
                <a:cubicBezTo>
                  <a:pt x="0" y="13716"/>
                  <a:pt x="13716" y="0"/>
                  <a:pt x="30480" y="0"/>
                </a:cubicBezTo>
                <a:lnTo>
                  <a:pt x="274320" y="0"/>
                </a:lnTo>
                <a:cubicBezTo>
                  <a:pt x="291151" y="0"/>
                  <a:pt x="304800" y="13649"/>
                  <a:pt x="304800" y="30480"/>
                </a:cubicBezTo>
                <a:lnTo>
                  <a:pt x="304800" y="30480"/>
                </a:lnTo>
                <a:lnTo>
                  <a:pt x="304800" y="228600"/>
                </a:lnTo>
                <a:cubicBezTo>
                  <a:pt x="304800" y="245431"/>
                  <a:pt x="291151" y="259080"/>
                  <a:pt x="274320" y="259080"/>
                </a:cubicBezTo>
                <a:lnTo>
                  <a:pt x="274320" y="259080"/>
                </a:lnTo>
                <a:lnTo>
                  <a:pt x="198120" y="259080"/>
                </a:lnTo>
                <a:lnTo>
                  <a:pt x="259080" y="289560"/>
                </a:lnTo>
                <a:lnTo>
                  <a:pt x="259080" y="304800"/>
                </a:lnTo>
                <a:lnTo>
                  <a:pt x="45720" y="304800"/>
                </a:lnTo>
                <a:lnTo>
                  <a:pt x="45720" y="289560"/>
                </a:lnTo>
                <a:lnTo>
                  <a:pt x="106680" y="259080"/>
                </a:lnTo>
                <a:close/>
              </a:path>
              <a:path w="304800" h="304800">
                <a:moveTo>
                  <a:pt x="30480" y="30480"/>
                </a:moveTo>
                <a:lnTo>
                  <a:pt x="30480" y="198120"/>
                </a:lnTo>
                <a:lnTo>
                  <a:pt x="274320" y="198120"/>
                </a:lnTo>
                <a:lnTo>
                  <a:pt x="274320" y="30480"/>
                </a:lnTo>
                <a:lnTo>
                  <a:pt x="30480" y="304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1" name="Freeform 71"/>
          <p:cNvSpPr/>
          <p:nvPr/>
        </p:nvSpPr>
        <p:spPr>
          <a:xfrm>
            <a:off x="3637505" y="4881167"/>
            <a:ext cx="390525" cy="4286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91440"/>
                </a:moveTo>
                <a:lnTo>
                  <a:pt x="152400" y="0"/>
                </a:lnTo>
                <a:lnTo>
                  <a:pt x="304800" y="91440"/>
                </a:lnTo>
                <a:lnTo>
                  <a:pt x="304800" y="121920"/>
                </a:lnTo>
                <a:lnTo>
                  <a:pt x="0" y="121920"/>
                </a:lnTo>
                <a:lnTo>
                  <a:pt x="0" y="91440"/>
                </a:lnTo>
                <a:close/>
              </a:path>
              <a:path w="304800" h="304800">
                <a:moveTo>
                  <a:pt x="0" y="274320"/>
                </a:moveTo>
                <a:lnTo>
                  <a:pt x="304800" y="27432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274320"/>
                </a:lnTo>
                <a:close/>
              </a:path>
              <a:path w="304800" h="304800">
                <a:moveTo>
                  <a:pt x="30480" y="243840"/>
                </a:moveTo>
                <a:lnTo>
                  <a:pt x="274320" y="243840"/>
                </a:lnTo>
                <a:lnTo>
                  <a:pt x="274320" y="274320"/>
                </a:lnTo>
                <a:lnTo>
                  <a:pt x="30480" y="274320"/>
                </a:lnTo>
                <a:lnTo>
                  <a:pt x="30480" y="243840"/>
                </a:lnTo>
                <a:close/>
              </a:path>
              <a:path w="304800" h="304800">
                <a:moveTo>
                  <a:pt x="30480" y="121920"/>
                </a:moveTo>
                <a:lnTo>
                  <a:pt x="91440" y="121920"/>
                </a:lnTo>
                <a:lnTo>
                  <a:pt x="91440" y="243840"/>
                </a:lnTo>
                <a:lnTo>
                  <a:pt x="30480" y="243840"/>
                </a:lnTo>
                <a:lnTo>
                  <a:pt x="30480" y="121920"/>
                </a:lnTo>
                <a:close/>
              </a:path>
              <a:path w="304800" h="304800">
                <a:moveTo>
                  <a:pt x="121920" y="121920"/>
                </a:moveTo>
                <a:lnTo>
                  <a:pt x="182880" y="121920"/>
                </a:lnTo>
                <a:lnTo>
                  <a:pt x="182880" y="243840"/>
                </a:lnTo>
                <a:lnTo>
                  <a:pt x="121920" y="243840"/>
                </a:lnTo>
                <a:lnTo>
                  <a:pt x="121920" y="121920"/>
                </a:lnTo>
                <a:close/>
              </a:path>
              <a:path w="304800" h="304800">
                <a:moveTo>
                  <a:pt x="213360" y="121920"/>
                </a:moveTo>
                <a:lnTo>
                  <a:pt x="274320" y="121920"/>
                </a:lnTo>
                <a:lnTo>
                  <a:pt x="274320" y="243840"/>
                </a:lnTo>
                <a:lnTo>
                  <a:pt x="213360" y="243840"/>
                </a:lnTo>
                <a:lnTo>
                  <a:pt x="213360" y="12192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2" name="Freeform 72"/>
          <p:cNvSpPr/>
          <p:nvPr/>
        </p:nvSpPr>
        <p:spPr>
          <a:xfrm>
            <a:off x="6578692" y="3295510"/>
            <a:ext cx="390525" cy="3905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50749" y="121920"/>
                </a:moveTo>
                <a:lnTo>
                  <a:pt x="152400" y="182880"/>
                </a:lnTo>
                <a:lnTo>
                  <a:pt x="304800" y="91440"/>
                </a:lnTo>
                <a:lnTo>
                  <a:pt x="152400" y="0"/>
                </a:lnTo>
                <a:lnTo>
                  <a:pt x="0" y="91440"/>
                </a:lnTo>
                <a:lnTo>
                  <a:pt x="152400" y="91440"/>
                </a:lnTo>
                <a:lnTo>
                  <a:pt x="152400" y="121920"/>
                </a:lnTo>
                <a:lnTo>
                  <a:pt x="50749" y="121920"/>
                </a:lnTo>
                <a:close/>
              </a:path>
              <a:path w="304800" h="304800">
                <a:moveTo>
                  <a:pt x="0" y="121920"/>
                </a:moveTo>
                <a:lnTo>
                  <a:pt x="0" y="243840"/>
                </a:lnTo>
                <a:lnTo>
                  <a:pt x="30480" y="210007"/>
                </a:lnTo>
                <a:lnTo>
                  <a:pt x="30480" y="140208"/>
                </a:lnTo>
                <a:lnTo>
                  <a:pt x="0" y="121920"/>
                </a:lnTo>
                <a:close/>
              </a:path>
              <a:path w="304800" h="304800">
                <a:moveTo>
                  <a:pt x="152400" y="304800"/>
                </a:moveTo>
                <a:lnTo>
                  <a:pt x="45720" y="240792"/>
                </a:lnTo>
                <a:lnTo>
                  <a:pt x="45720" y="149352"/>
                </a:lnTo>
                <a:lnTo>
                  <a:pt x="152400" y="213360"/>
                </a:lnTo>
                <a:lnTo>
                  <a:pt x="259080" y="149352"/>
                </a:lnTo>
                <a:lnTo>
                  <a:pt x="259080" y="240792"/>
                </a:lnTo>
                <a:lnTo>
                  <a:pt x="152400" y="30480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3" name="Freeform 73"/>
          <p:cNvSpPr/>
          <p:nvPr/>
        </p:nvSpPr>
        <p:spPr>
          <a:xfrm>
            <a:off x="6578692" y="4119390"/>
            <a:ext cx="325632" cy="390333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06680" y="259080"/>
                </a:moveTo>
                <a:lnTo>
                  <a:pt x="30480" y="259080"/>
                </a:lnTo>
                <a:cubicBezTo>
                  <a:pt x="13649" y="259080"/>
                  <a:pt x="0" y="245431"/>
                  <a:pt x="0" y="228600"/>
                </a:cubicBezTo>
                <a:lnTo>
                  <a:pt x="0" y="228600"/>
                </a:lnTo>
                <a:lnTo>
                  <a:pt x="0" y="30480"/>
                </a:lnTo>
                <a:cubicBezTo>
                  <a:pt x="0" y="13716"/>
                  <a:pt x="13716" y="0"/>
                  <a:pt x="30480" y="0"/>
                </a:cubicBezTo>
                <a:lnTo>
                  <a:pt x="274320" y="0"/>
                </a:lnTo>
                <a:cubicBezTo>
                  <a:pt x="291151" y="0"/>
                  <a:pt x="304800" y="13649"/>
                  <a:pt x="304800" y="30480"/>
                </a:cubicBezTo>
                <a:lnTo>
                  <a:pt x="304800" y="30480"/>
                </a:lnTo>
                <a:lnTo>
                  <a:pt x="304800" y="228600"/>
                </a:lnTo>
                <a:cubicBezTo>
                  <a:pt x="304800" y="245431"/>
                  <a:pt x="291151" y="259080"/>
                  <a:pt x="274320" y="259080"/>
                </a:cubicBezTo>
                <a:lnTo>
                  <a:pt x="274320" y="259080"/>
                </a:lnTo>
                <a:lnTo>
                  <a:pt x="198120" y="259080"/>
                </a:lnTo>
                <a:lnTo>
                  <a:pt x="259080" y="289560"/>
                </a:lnTo>
                <a:lnTo>
                  <a:pt x="259080" y="304800"/>
                </a:lnTo>
                <a:lnTo>
                  <a:pt x="45720" y="304800"/>
                </a:lnTo>
                <a:lnTo>
                  <a:pt x="45720" y="289560"/>
                </a:lnTo>
                <a:lnTo>
                  <a:pt x="106680" y="259080"/>
                </a:lnTo>
                <a:close/>
              </a:path>
              <a:path w="304800" h="304800">
                <a:moveTo>
                  <a:pt x="30480" y="30480"/>
                </a:moveTo>
                <a:lnTo>
                  <a:pt x="30480" y="198120"/>
                </a:lnTo>
                <a:lnTo>
                  <a:pt x="274320" y="198120"/>
                </a:lnTo>
                <a:lnTo>
                  <a:pt x="274320" y="30480"/>
                </a:lnTo>
                <a:lnTo>
                  <a:pt x="30480" y="304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4" name="Freeform 74"/>
          <p:cNvSpPr/>
          <p:nvPr/>
        </p:nvSpPr>
        <p:spPr>
          <a:xfrm>
            <a:off x="6550117" y="4885930"/>
            <a:ext cx="390525" cy="4286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91440"/>
                </a:moveTo>
                <a:lnTo>
                  <a:pt x="152400" y="0"/>
                </a:lnTo>
                <a:lnTo>
                  <a:pt x="304800" y="91440"/>
                </a:lnTo>
                <a:lnTo>
                  <a:pt x="304800" y="121920"/>
                </a:lnTo>
                <a:lnTo>
                  <a:pt x="0" y="121920"/>
                </a:lnTo>
                <a:lnTo>
                  <a:pt x="0" y="91440"/>
                </a:lnTo>
                <a:close/>
              </a:path>
              <a:path w="304800" h="304800">
                <a:moveTo>
                  <a:pt x="0" y="274320"/>
                </a:moveTo>
                <a:lnTo>
                  <a:pt x="304800" y="27432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274320"/>
                </a:lnTo>
                <a:close/>
              </a:path>
              <a:path w="304800" h="304800">
                <a:moveTo>
                  <a:pt x="30480" y="243840"/>
                </a:moveTo>
                <a:lnTo>
                  <a:pt x="274320" y="243840"/>
                </a:lnTo>
                <a:lnTo>
                  <a:pt x="274320" y="274320"/>
                </a:lnTo>
                <a:lnTo>
                  <a:pt x="30480" y="274320"/>
                </a:lnTo>
                <a:lnTo>
                  <a:pt x="30480" y="243840"/>
                </a:lnTo>
                <a:close/>
              </a:path>
              <a:path w="304800" h="304800">
                <a:moveTo>
                  <a:pt x="30480" y="121920"/>
                </a:moveTo>
                <a:lnTo>
                  <a:pt x="91440" y="121920"/>
                </a:lnTo>
                <a:lnTo>
                  <a:pt x="91440" y="243840"/>
                </a:lnTo>
                <a:lnTo>
                  <a:pt x="30480" y="243840"/>
                </a:lnTo>
                <a:lnTo>
                  <a:pt x="30480" y="121920"/>
                </a:lnTo>
                <a:close/>
              </a:path>
              <a:path w="304800" h="304800">
                <a:moveTo>
                  <a:pt x="121920" y="121920"/>
                </a:moveTo>
                <a:lnTo>
                  <a:pt x="182880" y="121920"/>
                </a:lnTo>
                <a:lnTo>
                  <a:pt x="182880" y="243840"/>
                </a:lnTo>
                <a:lnTo>
                  <a:pt x="121920" y="243840"/>
                </a:lnTo>
                <a:lnTo>
                  <a:pt x="121920" y="121920"/>
                </a:lnTo>
                <a:close/>
              </a:path>
              <a:path w="304800" h="304800">
                <a:moveTo>
                  <a:pt x="213360" y="121920"/>
                </a:moveTo>
                <a:lnTo>
                  <a:pt x="274320" y="121920"/>
                </a:lnTo>
                <a:lnTo>
                  <a:pt x="274320" y="243840"/>
                </a:lnTo>
                <a:lnTo>
                  <a:pt x="213360" y="243840"/>
                </a:lnTo>
                <a:lnTo>
                  <a:pt x="213360" y="12192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5" name="Freeform 75"/>
          <p:cNvSpPr/>
          <p:nvPr/>
        </p:nvSpPr>
        <p:spPr>
          <a:xfrm>
            <a:off x="9453204" y="4881167"/>
            <a:ext cx="390525" cy="428625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91440"/>
                </a:moveTo>
                <a:lnTo>
                  <a:pt x="152400" y="0"/>
                </a:lnTo>
                <a:lnTo>
                  <a:pt x="304800" y="91440"/>
                </a:lnTo>
                <a:lnTo>
                  <a:pt x="304800" y="121920"/>
                </a:lnTo>
                <a:lnTo>
                  <a:pt x="0" y="121920"/>
                </a:lnTo>
                <a:lnTo>
                  <a:pt x="0" y="91440"/>
                </a:lnTo>
                <a:close/>
              </a:path>
              <a:path w="304800" h="304800">
                <a:moveTo>
                  <a:pt x="0" y="274320"/>
                </a:moveTo>
                <a:lnTo>
                  <a:pt x="304800" y="27432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274320"/>
                </a:lnTo>
                <a:close/>
              </a:path>
              <a:path w="304800" h="304800">
                <a:moveTo>
                  <a:pt x="30480" y="243840"/>
                </a:moveTo>
                <a:lnTo>
                  <a:pt x="274320" y="243840"/>
                </a:lnTo>
                <a:lnTo>
                  <a:pt x="274320" y="274320"/>
                </a:lnTo>
                <a:lnTo>
                  <a:pt x="30480" y="274320"/>
                </a:lnTo>
                <a:lnTo>
                  <a:pt x="30480" y="243840"/>
                </a:lnTo>
                <a:close/>
              </a:path>
              <a:path w="304800" h="304800">
                <a:moveTo>
                  <a:pt x="30480" y="121920"/>
                </a:moveTo>
                <a:lnTo>
                  <a:pt x="91440" y="121920"/>
                </a:lnTo>
                <a:lnTo>
                  <a:pt x="91440" y="243840"/>
                </a:lnTo>
                <a:lnTo>
                  <a:pt x="30480" y="243840"/>
                </a:lnTo>
                <a:lnTo>
                  <a:pt x="30480" y="121920"/>
                </a:lnTo>
                <a:close/>
              </a:path>
              <a:path w="304800" h="304800">
                <a:moveTo>
                  <a:pt x="121920" y="121920"/>
                </a:moveTo>
                <a:lnTo>
                  <a:pt x="182880" y="121920"/>
                </a:lnTo>
                <a:lnTo>
                  <a:pt x="182880" y="243840"/>
                </a:lnTo>
                <a:lnTo>
                  <a:pt x="121920" y="243840"/>
                </a:lnTo>
                <a:lnTo>
                  <a:pt x="121920" y="121920"/>
                </a:lnTo>
                <a:close/>
              </a:path>
              <a:path w="304800" h="304800">
                <a:moveTo>
                  <a:pt x="213360" y="121920"/>
                </a:moveTo>
                <a:lnTo>
                  <a:pt x="274320" y="121920"/>
                </a:lnTo>
                <a:lnTo>
                  <a:pt x="274320" y="243840"/>
                </a:lnTo>
                <a:lnTo>
                  <a:pt x="213360" y="243840"/>
                </a:lnTo>
                <a:lnTo>
                  <a:pt x="213360" y="12192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6" name="Freeform 76"/>
          <p:cNvSpPr/>
          <p:nvPr/>
        </p:nvSpPr>
        <p:spPr>
          <a:xfrm>
            <a:off x="9481779" y="4119390"/>
            <a:ext cx="325632" cy="390333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06680" y="259080"/>
                </a:moveTo>
                <a:lnTo>
                  <a:pt x="30480" y="259080"/>
                </a:lnTo>
                <a:cubicBezTo>
                  <a:pt x="13649" y="259080"/>
                  <a:pt x="0" y="245431"/>
                  <a:pt x="0" y="228600"/>
                </a:cubicBezTo>
                <a:lnTo>
                  <a:pt x="0" y="228600"/>
                </a:lnTo>
                <a:lnTo>
                  <a:pt x="0" y="30480"/>
                </a:lnTo>
                <a:cubicBezTo>
                  <a:pt x="0" y="13716"/>
                  <a:pt x="13716" y="0"/>
                  <a:pt x="30480" y="0"/>
                </a:cubicBezTo>
                <a:lnTo>
                  <a:pt x="274320" y="0"/>
                </a:lnTo>
                <a:cubicBezTo>
                  <a:pt x="291151" y="0"/>
                  <a:pt x="304800" y="13649"/>
                  <a:pt x="304800" y="30480"/>
                </a:cubicBezTo>
                <a:lnTo>
                  <a:pt x="304800" y="30480"/>
                </a:lnTo>
                <a:lnTo>
                  <a:pt x="304800" y="228600"/>
                </a:lnTo>
                <a:cubicBezTo>
                  <a:pt x="304800" y="245431"/>
                  <a:pt x="291151" y="259080"/>
                  <a:pt x="274320" y="259080"/>
                </a:cubicBezTo>
                <a:lnTo>
                  <a:pt x="274320" y="259080"/>
                </a:lnTo>
                <a:lnTo>
                  <a:pt x="198120" y="259080"/>
                </a:lnTo>
                <a:lnTo>
                  <a:pt x="259080" y="289560"/>
                </a:lnTo>
                <a:lnTo>
                  <a:pt x="259080" y="304800"/>
                </a:lnTo>
                <a:lnTo>
                  <a:pt x="45720" y="304800"/>
                </a:lnTo>
                <a:lnTo>
                  <a:pt x="45720" y="289560"/>
                </a:lnTo>
                <a:lnTo>
                  <a:pt x="106680" y="259080"/>
                </a:lnTo>
                <a:close/>
              </a:path>
              <a:path w="304800" h="304800">
                <a:moveTo>
                  <a:pt x="30480" y="30480"/>
                </a:moveTo>
                <a:lnTo>
                  <a:pt x="30480" y="198120"/>
                </a:lnTo>
                <a:lnTo>
                  <a:pt x="274320" y="198120"/>
                </a:lnTo>
                <a:lnTo>
                  <a:pt x="274320" y="30480"/>
                </a:lnTo>
                <a:lnTo>
                  <a:pt x="30480" y="304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7" name="Freeform 77"/>
          <p:cNvSpPr/>
          <p:nvPr/>
        </p:nvSpPr>
        <p:spPr>
          <a:xfrm>
            <a:off x="9453204" y="3322561"/>
            <a:ext cx="390525" cy="374522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50749" y="121920"/>
                </a:moveTo>
                <a:lnTo>
                  <a:pt x="152400" y="182880"/>
                </a:lnTo>
                <a:lnTo>
                  <a:pt x="304800" y="91440"/>
                </a:lnTo>
                <a:lnTo>
                  <a:pt x="152400" y="0"/>
                </a:lnTo>
                <a:lnTo>
                  <a:pt x="0" y="91440"/>
                </a:lnTo>
                <a:lnTo>
                  <a:pt x="152400" y="91440"/>
                </a:lnTo>
                <a:lnTo>
                  <a:pt x="152400" y="121920"/>
                </a:lnTo>
                <a:lnTo>
                  <a:pt x="50749" y="121920"/>
                </a:lnTo>
                <a:close/>
              </a:path>
              <a:path w="304800" h="304800">
                <a:moveTo>
                  <a:pt x="0" y="121920"/>
                </a:moveTo>
                <a:lnTo>
                  <a:pt x="0" y="243840"/>
                </a:lnTo>
                <a:lnTo>
                  <a:pt x="30480" y="210007"/>
                </a:lnTo>
                <a:lnTo>
                  <a:pt x="30480" y="140208"/>
                </a:lnTo>
                <a:lnTo>
                  <a:pt x="0" y="121920"/>
                </a:lnTo>
                <a:close/>
              </a:path>
              <a:path w="304800" h="304800">
                <a:moveTo>
                  <a:pt x="152400" y="304800"/>
                </a:moveTo>
                <a:lnTo>
                  <a:pt x="45720" y="240792"/>
                </a:lnTo>
                <a:lnTo>
                  <a:pt x="45720" y="149352"/>
                </a:lnTo>
                <a:lnTo>
                  <a:pt x="152400" y="213360"/>
                </a:lnTo>
                <a:lnTo>
                  <a:pt x="259080" y="149352"/>
                </a:lnTo>
                <a:lnTo>
                  <a:pt x="259080" y="240792"/>
                </a:lnTo>
                <a:lnTo>
                  <a:pt x="152400" y="30480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78" name="AutoShape 78"/>
          <p:cNvSpPr/>
          <p:nvPr/>
        </p:nvSpPr>
        <p:spPr>
          <a:xfrm>
            <a:off x="2977991" y="1975104"/>
            <a:ext cx="429673" cy="429673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79" name="AutoShape 79"/>
          <p:cNvSpPr/>
          <p:nvPr/>
        </p:nvSpPr>
        <p:spPr>
          <a:xfrm>
            <a:off x="3125629" y="2084165"/>
            <a:ext cx="141351" cy="211550"/>
          </a:xfrm>
          <a:prstGeom prst="chevron">
            <a:avLst/>
          </a:prstGeom>
          <a:solidFill>
            <a:srgbClr val="FFFFFF">
              <a:alpha val="100000"/>
            </a:srgbClr>
          </a:solidFill>
        </p:spPr>
      </p:sp>
      <p:sp>
        <p:nvSpPr>
          <p:cNvPr id="80" name="AutoShape 80"/>
          <p:cNvSpPr/>
          <p:nvPr/>
        </p:nvSpPr>
        <p:spPr>
          <a:xfrm>
            <a:off x="5873591" y="1975104"/>
            <a:ext cx="429673" cy="429673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81" name="AutoShape 81"/>
          <p:cNvSpPr/>
          <p:nvPr/>
        </p:nvSpPr>
        <p:spPr>
          <a:xfrm>
            <a:off x="6021229" y="2084165"/>
            <a:ext cx="141351" cy="211550"/>
          </a:xfrm>
          <a:prstGeom prst="chevron">
            <a:avLst/>
          </a:prstGeom>
          <a:solidFill>
            <a:srgbClr val="FFFFFF">
              <a:alpha val="100000"/>
            </a:srgbClr>
          </a:solidFill>
        </p:spPr>
      </p:sp>
      <p:sp>
        <p:nvSpPr>
          <p:cNvPr id="82" name="AutoShape 82"/>
          <p:cNvSpPr/>
          <p:nvPr/>
        </p:nvSpPr>
        <p:spPr>
          <a:xfrm>
            <a:off x="8769191" y="1975104"/>
            <a:ext cx="429673" cy="429673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83" name="AutoShape 83"/>
          <p:cNvSpPr/>
          <p:nvPr/>
        </p:nvSpPr>
        <p:spPr>
          <a:xfrm>
            <a:off x="8916829" y="2084165"/>
            <a:ext cx="141351" cy="211550"/>
          </a:xfrm>
          <a:prstGeom prst="chevron">
            <a:avLst/>
          </a:prstGeom>
          <a:solidFill>
            <a:srgbClr val="FFFFFF">
              <a:alpha val="100000"/>
            </a:srgbClr>
          </a:solidFill>
        </p:spPr>
      </p:sp>
      <p:sp>
        <p:nvSpPr>
          <p:cNvPr id="84" name="Freeform 84"/>
          <p:cNvSpPr/>
          <p:nvPr/>
        </p:nvSpPr>
        <p:spPr>
          <a:xfrm>
            <a:off x="737615" y="5701914"/>
            <a:ext cx="406124" cy="406124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304800"/>
                </a:moveTo>
                <a:cubicBezTo>
                  <a:pt x="68228" y="304800"/>
                  <a:pt x="0" y="236572"/>
                  <a:pt x="0" y="152400"/>
                </a:cubicBezTo>
                <a:cubicBezTo>
                  <a:pt x="0" y="68228"/>
                  <a:pt x="68228" y="0"/>
                  <a:pt x="152400" y="0"/>
                </a:cubicBezTo>
                <a:lnTo>
                  <a:pt x="152400" y="0"/>
                </a:lnTo>
                <a:cubicBezTo>
                  <a:pt x="236572" y="0"/>
                  <a:pt x="304800" y="68228"/>
                  <a:pt x="304800" y="152400"/>
                </a:cubicBezTo>
                <a:cubicBezTo>
                  <a:pt x="304800" y="236572"/>
                  <a:pt x="236572" y="304800"/>
                  <a:pt x="152400" y="304800"/>
                </a:cubicBezTo>
                <a:lnTo>
                  <a:pt x="152400" y="304800"/>
                </a:lnTo>
                <a:close/>
              </a:path>
              <a:path w="304800" h="304800">
                <a:moveTo>
                  <a:pt x="99060" y="137160"/>
                </a:moveTo>
                <a:cubicBezTo>
                  <a:pt x="111681" y="137160"/>
                  <a:pt x="121920" y="126921"/>
                  <a:pt x="121920" y="114300"/>
                </a:cubicBezTo>
                <a:cubicBezTo>
                  <a:pt x="121920" y="101679"/>
                  <a:pt x="111681" y="91440"/>
                  <a:pt x="99060" y="91440"/>
                </a:cubicBezTo>
                <a:lnTo>
                  <a:pt x="99060" y="91440"/>
                </a:lnTo>
                <a:cubicBezTo>
                  <a:pt x="86439" y="91440"/>
                  <a:pt x="76200" y="101679"/>
                  <a:pt x="76200" y="114300"/>
                </a:cubicBezTo>
                <a:cubicBezTo>
                  <a:pt x="76200" y="126921"/>
                  <a:pt x="86439" y="137160"/>
                  <a:pt x="99060" y="137160"/>
                </a:cubicBezTo>
                <a:lnTo>
                  <a:pt x="99060" y="137160"/>
                </a:lnTo>
                <a:close/>
              </a:path>
              <a:path w="304800" h="304800">
                <a:moveTo>
                  <a:pt x="205740" y="137160"/>
                </a:moveTo>
                <a:cubicBezTo>
                  <a:pt x="218361" y="137160"/>
                  <a:pt x="228600" y="126921"/>
                  <a:pt x="228600" y="114300"/>
                </a:cubicBezTo>
                <a:cubicBezTo>
                  <a:pt x="228600" y="101679"/>
                  <a:pt x="218361" y="91440"/>
                  <a:pt x="205740" y="91440"/>
                </a:cubicBezTo>
                <a:lnTo>
                  <a:pt x="205740" y="91440"/>
                </a:lnTo>
                <a:cubicBezTo>
                  <a:pt x="193119" y="91440"/>
                  <a:pt x="182880" y="101679"/>
                  <a:pt x="182880" y="114300"/>
                </a:cubicBezTo>
                <a:cubicBezTo>
                  <a:pt x="182880" y="126921"/>
                  <a:pt x="193119" y="137160"/>
                  <a:pt x="205740" y="137160"/>
                </a:cubicBezTo>
                <a:lnTo>
                  <a:pt x="205740" y="137160"/>
                </a:lnTo>
                <a:close/>
              </a:path>
              <a:path w="304800" h="304800">
                <a:moveTo>
                  <a:pt x="238658" y="182880"/>
                </a:moveTo>
                <a:lnTo>
                  <a:pt x="66142" y="182880"/>
                </a:lnTo>
                <a:cubicBezTo>
                  <a:pt x="79038" y="218770"/>
                  <a:pt x="112776" y="243973"/>
                  <a:pt x="152400" y="243973"/>
                </a:cubicBezTo>
                <a:cubicBezTo>
                  <a:pt x="192024" y="243973"/>
                  <a:pt x="225762" y="218770"/>
                  <a:pt x="238458" y="183518"/>
                </a:cubicBezTo>
                <a:lnTo>
                  <a:pt x="238658" y="1828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85" name="Freeform 85"/>
          <p:cNvSpPr/>
          <p:nvPr/>
        </p:nvSpPr>
        <p:spPr>
          <a:xfrm>
            <a:off x="3647030" y="5693711"/>
            <a:ext cx="406124" cy="406124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304800"/>
                </a:moveTo>
                <a:cubicBezTo>
                  <a:pt x="68228" y="304800"/>
                  <a:pt x="0" y="236572"/>
                  <a:pt x="0" y="152400"/>
                </a:cubicBezTo>
                <a:cubicBezTo>
                  <a:pt x="0" y="68228"/>
                  <a:pt x="68228" y="0"/>
                  <a:pt x="152400" y="0"/>
                </a:cubicBezTo>
                <a:lnTo>
                  <a:pt x="152400" y="0"/>
                </a:lnTo>
                <a:cubicBezTo>
                  <a:pt x="236572" y="0"/>
                  <a:pt x="304800" y="68228"/>
                  <a:pt x="304800" y="152400"/>
                </a:cubicBezTo>
                <a:cubicBezTo>
                  <a:pt x="304800" y="236572"/>
                  <a:pt x="236572" y="304800"/>
                  <a:pt x="152400" y="304800"/>
                </a:cubicBezTo>
                <a:lnTo>
                  <a:pt x="152400" y="304800"/>
                </a:lnTo>
                <a:close/>
              </a:path>
              <a:path w="304800" h="304800">
                <a:moveTo>
                  <a:pt x="99060" y="137160"/>
                </a:moveTo>
                <a:cubicBezTo>
                  <a:pt x="111681" y="137160"/>
                  <a:pt x="121920" y="126921"/>
                  <a:pt x="121920" y="114300"/>
                </a:cubicBezTo>
                <a:cubicBezTo>
                  <a:pt x="121920" y="101679"/>
                  <a:pt x="111681" y="91440"/>
                  <a:pt x="99060" y="91440"/>
                </a:cubicBezTo>
                <a:lnTo>
                  <a:pt x="99060" y="91440"/>
                </a:lnTo>
                <a:cubicBezTo>
                  <a:pt x="86439" y="91440"/>
                  <a:pt x="76200" y="101679"/>
                  <a:pt x="76200" y="114300"/>
                </a:cubicBezTo>
                <a:cubicBezTo>
                  <a:pt x="76200" y="126921"/>
                  <a:pt x="86439" y="137160"/>
                  <a:pt x="99060" y="137160"/>
                </a:cubicBezTo>
                <a:lnTo>
                  <a:pt x="99060" y="137160"/>
                </a:lnTo>
                <a:close/>
              </a:path>
              <a:path w="304800" h="304800">
                <a:moveTo>
                  <a:pt x="205740" y="137160"/>
                </a:moveTo>
                <a:cubicBezTo>
                  <a:pt x="218361" y="137160"/>
                  <a:pt x="228600" y="126921"/>
                  <a:pt x="228600" y="114300"/>
                </a:cubicBezTo>
                <a:cubicBezTo>
                  <a:pt x="228600" y="101679"/>
                  <a:pt x="218361" y="91440"/>
                  <a:pt x="205740" y="91440"/>
                </a:cubicBezTo>
                <a:lnTo>
                  <a:pt x="205740" y="91440"/>
                </a:lnTo>
                <a:cubicBezTo>
                  <a:pt x="193119" y="91440"/>
                  <a:pt x="182880" y="101679"/>
                  <a:pt x="182880" y="114300"/>
                </a:cubicBezTo>
                <a:cubicBezTo>
                  <a:pt x="182880" y="126921"/>
                  <a:pt x="193119" y="137160"/>
                  <a:pt x="205740" y="137160"/>
                </a:cubicBezTo>
                <a:lnTo>
                  <a:pt x="205740" y="137160"/>
                </a:lnTo>
                <a:close/>
              </a:path>
              <a:path w="304800" h="304800">
                <a:moveTo>
                  <a:pt x="238658" y="182880"/>
                </a:moveTo>
                <a:lnTo>
                  <a:pt x="66142" y="182880"/>
                </a:lnTo>
                <a:cubicBezTo>
                  <a:pt x="79038" y="218770"/>
                  <a:pt x="112776" y="243973"/>
                  <a:pt x="152400" y="243973"/>
                </a:cubicBezTo>
                <a:cubicBezTo>
                  <a:pt x="192024" y="243973"/>
                  <a:pt x="225762" y="218770"/>
                  <a:pt x="238458" y="183518"/>
                </a:cubicBezTo>
                <a:lnTo>
                  <a:pt x="238658" y="1828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86" name="Freeform 86"/>
          <p:cNvSpPr/>
          <p:nvPr/>
        </p:nvSpPr>
        <p:spPr>
          <a:xfrm>
            <a:off x="6550117" y="5701914"/>
            <a:ext cx="406124" cy="406124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304800"/>
                </a:moveTo>
                <a:cubicBezTo>
                  <a:pt x="68228" y="304800"/>
                  <a:pt x="0" y="236572"/>
                  <a:pt x="0" y="152400"/>
                </a:cubicBezTo>
                <a:cubicBezTo>
                  <a:pt x="0" y="68228"/>
                  <a:pt x="68228" y="0"/>
                  <a:pt x="152400" y="0"/>
                </a:cubicBezTo>
                <a:lnTo>
                  <a:pt x="152400" y="0"/>
                </a:lnTo>
                <a:cubicBezTo>
                  <a:pt x="236572" y="0"/>
                  <a:pt x="304800" y="68228"/>
                  <a:pt x="304800" y="152400"/>
                </a:cubicBezTo>
                <a:cubicBezTo>
                  <a:pt x="304800" y="236572"/>
                  <a:pt x="236572" y="304800"/>
                  <a:pt x="152400" y="304800"/>
                </a:cubicBezTo>
                <a:lnTo>
                  <a:pt x="152400" y="304800"/>
                </a:lnTo>
                <a:close/>
              </a:path>
              <a:path w="304800" h="304800">
                <a:moveTo>
                  <a:pt x="99060" y="137160"/>
                </a:moveTo>
                <a:cubicBezTo>
                  <a:pt x="111681" y="137160"/>
                  <a:pt x="121920" y="126921"/>
                  <a:pt x="121920" y="114300"/>
                </a:cubicBezTo>
                <a:cubicBezTo>
                  <a:pt x="121920" y="101679"/>
                  <a:pt x="111681" y="91440"/>
                  <a:pt x="99060" y="91440"/>
                </a:cubicBezTo>
                <a:lnTo>
                  <a:pt x="99060" y="91440"/>
                </a:lnTo>
                <a:cubicBezTo>
                  <a:pt x="86439" y="91440"/>
                  <a:pt x="76200" y="101679"/>
                  <a:pt x="76200" y="114300"/>
                </a:cubicBezTo>
                <a:cubicBezTo>
                  <a:pt x="76200" y="126921"/>
                  <a:pt x="86439" y="137160"/>
                  <a:pt x="99060" y="137160"/>
                </a:cubicBezTo>
                <a:lnTo>
                  <a:pt x="99060" y="137160"/>
                </a:lnTo>
                <a:close/>
              </a:path>
              <a:path w="304800" h="304800">
                <a:moveTo>
                  <a:pt x="205740" y="137160"/>
                </a:moveTo>
                <a:cubicBezTo>
                  <a:pt x="218361" y="137160"/>
                  <a:pt x="228600" y="126921"/>
                  <a:pt x="228600" y="114300"/>
                </a:cubicBezTo>
                <a:cubicBezTo>
                  <a:pt x="228600" y="101679"/>
                  <a:pt x="218361" y="91440"/>
                  <a:pt x="205740" y="91440"/>
                </a:cubicBezTo>
                <a:lnTo>
                  <a:pt x="205740" y="91440"/>
                </a:lnTo>
                <a:cubicBezTo>
                  <a:pt x="193119" y="91440"/>
                  <a:pt x="182880" y="101679"/>
                  <a:pt x="182880" y="114300"/>
                </a:cubicBezTo>
                <a:cubicBezTo>
                  <a:pt x="182880" y="126921"/>
                  <a:pt x="193119" y="137160"/>
                  <a:pt x="205740" y="137160"/>
                </a:cubicBezTo>
                <a:lnTo>
                  <a:pt x="205740" y="137160"/>
                </a:lnTo>
                <a:close/>
              </a:path>
              <a:path w="304800" h="304800">
                <a:moveTo>
                  <a:pt x="238658" y="182880"/>
                </a:moveTo>
                <a:lnTo>
                  <a:pt x="66142" y="182880"/>
                </a:lnTo>
                <a:cubicBezTo>
                  <a:pt x="79038" y="218770"/>
                  <a:pt x="112776" y="243973"/>
                  <a:pt x="152400" y="243973"/>
                </a:cubicBezTo>
                <a:cubicBezTo>
                  <a:pt x="192024" y="243973"/>
                  <a:pt x="225762" y="218770"/>
                  <a:pt x="238458" y="183518"/>
                </a:cubicBezTo>
                <a:lnTo>
                  <a:pt x="238658" y="1828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87" name="Freeform 87"/>
          <p:cNvSpPr/>
          <p:nvPr/>
        </p:nvSpPr>
        <p:spPr>
          <a:xfrm>
            <a:off x="9453204" y="5701914"/>
            <a:ext cx="406124" cy="406124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304800"/>
                </a:moveTo>
                <a:cubicBezTo>
                  <a:pt x="68228" y="304800"/>
                  <a:pt x="0" y="236572"/>
                  <a:pt x="0" y="152400"/>
                </a:cubicBezTo>
                <a:cubicBezTo>
                  <a:pt x="0" y="68228"/>
                  <a:pt x="68228" y="0"/>
                  <a:pt x="152400" y="0"/>
                </a:cubicBezTo>
                <a:lnTo>
                  <a:pt x="152400" y="0"/>
                </a:lnTo>
                <a:cubicBezTo>
                  <a:pt x="236572" y="0"/>
                  <a:pt x="304800" y="68228"/>
                  <a:pt x="304800" y="152400"/>
                </a:cubicBezTo>
                <a:cubicBezTo>
                  <a:pt x="304800" y="236572"/>
                  <a:pt x="236572" y="304800"/>
                  <a:pt x="152400" y="304800"/>
                </a:cubicBezTo>
                <a:lnTo>
                  <a:pt x="152400" y="304800"/>
                </a:lnTo>
                <a:close/>
              </a:path>
              <a:path w="304800" h="304800">
                <a:moveTo>
                  <a:pt x="99060" y="137160"/>
                </a:moveTo>
                <a:cubicBezTo>
                  <a:pt x="111681" y="137160"/>
                  <a:pt x="121920" y="126921"/>
                  <a:pt x="121920" y="114300"/>
                </a:cubicBezTo>
                <a:cubicBezTo>
                  <a:pt x="121920" y="101679"/>
                  <a:pt x="111681" y="91440"/>
                  <a:pt x="99060" y="91440"/>
                </a:cubicBezTo>
                <a:lnTo>
                  <a:pt x="99060" y="91440"/>
                </a:lnTo>
                <a:cubicBezTo>
                  <a:pt x="86439" y="91440"/>
                  <a:pt x="76200" y="101679"/>
                  <a:pt x="76200" y="114300"/>
                </a:cubicBezTo>
                <a:cubicBezTo>
                  <a:pt x="76200" y="126921"/>
                  <a:pt x="86439" y="137160"/>
                  <a:pt x="99060" y="137160"/>
                </a:cubicBezTo>
                <a:lnTo>
                  <a:pt x="99060" y="137160"/>
                </a:lnTo>
                <a:close/>
              </a:path>
              <a:path w="304800" h="304800">
                <a:moveTo>
                  <a:pt x="205740" y="137160"/>
                </a:moveTo>
                <a:cubicBezTo>
                  <a:pt x="218361" y="137160"/>
                  <a:pt x="228600" y="126921"/>
                  <a:pt x="228600" y="114300"/>
                </a:cubicBezTo>
                <a:cubicBezTo>
                  <a:pt x="228600" y="101679"/>
                  <a:pt x="218361" y="91440"/>
                  <a:pt x="205740" y="91440"/>
                </a:cubicBezTo>
                <a:lnTo>
                  <a:pt x="205740" y="91440"/>
                </a:lnTo>
                <a:cubicBezTo>
                  <a:pt x="193119" y="91440"/>
                  <a:pt x="182880" y="101679"/>
                  <a:pt x="182880" y="114300"/>
                </a:cubicBezTo>
                <a:cubicBezTo>
                  <a:pt x="182880" y="126921"/>
                  <a:pt x="193119" y="137160"/>
                  <a:pt x="205740" y="137160"/>
                </a:cubicBezTo>
                <a:lnTo>
                  <a:pt x="205740" y="137160"/>
                </a:lnTo>
                <a:close/>
              </a:path>
              <a:path w="304800" h="304800">
                <a:moveTo>
                  <a:pt x="238658" y="182880"/>
                </a:moveTo>
                <a:lnTo>
                  <a:pt x="66142" y="182880"/>
                </a:lnTo>
                <a:cubicBezTo>
                  <a:pt x="79038" y="218770"/>
                  <a:pt x="112776" y="243973"/>
                  <a:pt x="152400" y="243973"/>
                </a:cubicBezTo>
                <a:cubicBezTo>
                  <a:pt x="192024" y="243973"/>
                  <a:pt x="225762" y="218770"/>
                  <a:pt x="238458" y="183518"/>
                </a:cubicBezTo>
                <a:lnTo>
                  <a:pt x="238658" y="18288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97192" y="1308287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成本结构分解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65764" y="127147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供应商管理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78035" y="2989034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风险准备金预留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90305" y="472520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ROI动态监控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1733" y="4762018"/>
            <a:ext cx="4414526" cy="62484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跨部门协作机制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09463" y="3025846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资源置换谈判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97192" y="1670999"/>
            <a:ext cx="4486656" cy="120396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详细列明渠道投放（SEM/信息流）、物料制作、技术开发等各环节预算占比。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09463" y="3410120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与媒体平台洽谈流量置换合作，如用品牌曝光资源换取KOL的推广服务。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21733" y="5149114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建立市场、运营、技术等多部门协作流程图，明确各环节责任人和交付节点。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65764" y="1634188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筛选优质服务商并签订阶梯式付款协议，设置质量验收标准和违约赔偿条款。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878035" y="3373308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按总预算10%-15%设置应急资金，用于应对突发流量或供应链中断等情况。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890305" y="5112302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部署实时数据看板，根据CTR、转化率等指标及时调整预算分配策略。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预算规划与资源整合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grpSp>
        <p:nvGrpSpPr>
          <p:cNvPr id="15" name="Group 15"/>
          <p:cNvGrpSpPr/>
          <p:nvPr/>
        </p:nvGrpSpPr>
        <p:grpSpPr>
          <a:xfrm rot="0">
            <a:off x="839115" y="1512589"/>
            <a:ext cx="197186" cy="5357334"/>
            <a:chOff x="839115" y="1512589"/>
            <a:chExt cx="197186" cy="5357334"/>
          </a:xfrm>
        </p:grpSpPr>
        <p:sp>
          <p:nvSpPr>
            <p:cNvPr id="16" name="AutoShape 16"/>
            <p:cNvSpPr/>
            <p:nvPr/>
          </p:nvSpPr>
          <p:spPr>
            <a:xfrm>
              <a:off x="839115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7" name="AutoShape 17"/>
            <p:cNvSpPr/>
            <p:nvPr/>
          </p:nvSpPr>
          <p:spPr>
            <a:xfrm>
              <a:off x="839115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8" name="AutoShape 18"/>
            <p:cNvSpPr/>
            <p:nvPr/>
          </p:nvSpPr>
          <p:spPr>
            <a:xfrm>
              <a:off x="839115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19" name="Connector 19"/>
            <p:cNvCxnSpPr/>
            <p:nvPr/>
          </p:nvCxnSpPr>
          <p:spPr>
            <a:xfrm>
              <a:off x="937708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20" name="Group 20"/>
          <p:cNvGrpSpPr/>
          <p:nvPr/>
        </p:nvGrpSpPr>
        <p:grpSpPr>
          <a:xfrm rot="0">
            <a:off x="6455568" y="1512589"/>
            <a:ext cx="197186" cy="5357334"/>
            <a:chOff x="6455568" y="1512589"/>
            <a:chExt cx="197186" cy="5357334"/>
          </a:xfrm>
        </p:grpSpPr>
        <p:sp>
          <p:nvSpPr>
            <p:cNvPr id="21" name="AutoShape 21"/>
            <p:cNvSpPr/>
            <p:nvPr/>
          </p:nvSpPr>
          <p:spPr>
            <a:xfrm>
              <a:off x="6455568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2" name="AutoShape 22"/>
            <p:cNvSpPr/>
            <p:nvPr/>
          </p:nvSpPr>
          <p:spPr>
            <a:xfrm>
              <a:off x="6455568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3" name="AutoShape 23"/>
            <p:cNvSpPr/>
            <p:nvPr/>
          </p:nvSpPr>
          <p:spPr>
            <a:xfrm>
              <a:off x="6455568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24" name="Connector 24"/>
            <p:cNvCxnSpPr/>
            <p:nvPr/>
          </p:nvCxnSpPr>
          <p:spPr>
            <a:xfrm>
              <a:off x="6554162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营销活动执行与管理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活动推广与渠道选择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grpSp>
        <p:nvGrpSpPr>
          <p:cNvPr id="3" name="Group 3"/>
          <p:cNvGrpSpPr/>
          <p:nvPr/>
        </p:nvGrpSpPr>
        <p:grpSpPr>
          <a:xfrm rot="0">
            <a:off x="839115" y="1512589"/>
            <a:ext cx="197186" cy="5357334"/>
            <a:chOff x="839115" y="1512589"/>
            <a:chExt cx="197186" cy="5357334"/>
          </a:xfrm>
        </p:grpSpPr>
        <p:sp>
          <p:nvSpPr>
            <p:cNvPr id="4" name="AutoShape 4"/>
            <p:cNvSpPr/>
            <p:nvPr/>
          </p:nvSpPr>
          <p:spPr>
            <a:xfrm>
              <a:off x="839115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5" name="AutoShape 5"/>
            <p:cNvSpPr/>
            <p:nvPr/>
          </p:nvSpPr>
          <p:spPr>
            <a:xfrm>
              <a:off x="839115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6" name="AutoShape 6"/>
            <p:cNvSpPr/>
            <p:nvPr/>
          </p:nvSpPr>
          <p:spPr>
            <a:xfrm>
              <a:off x="839115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7" name="Connector 7"/>
            <p:cNvCxnSpPr/>
            <p:nvPr/>
          </p:nvCxnSpPr>
          <p:spPr>
            <a:xfrm>
              <a:off x="937708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8" name="Group 8"/>
          <p:cNvGrpSpPr/>
          <p:nvPr/>
        </p:nvGrpSpPr>
        <p:grpSpPr>
          <a:xfrm rot="0">
            <a:off x="6455568" y="1512589"/>
            <a:ext cx="197186" cy="5357334"/>
            <a:chOff x="6455568" y="1512589"/>
            <a:chExt cx="197186" cy="5357334"/>
          </a:xfrm>
        </p:grpSpPr>
        <p:sp>
          <p:nvSpPr>
            <p:cNvPr id="9" name="AutoShape 9"/>
            <p:cNvSpPr/>
            <p:nvPr/>
          </p:nvSpPr>
          <p:spPr>
            <a:xfrm>
              <a:off x="6455568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0" name="AutoShape 10"/>
            <p:cNvSpPr/>
            <p:nvPr/>
          </p:nvSpPr>
          <p:spPr>
            <a:xfrm>
              <a:off x="6455568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1" name="AutoShape 11"/>
            <p:cNvSpPr/>
            <p:nvPr/>
          </p:nvSpPr>
          <p:spPr>
            <a:xfrm>
              <a:off x="6455568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12" name="Connector 12"/>
            <p:cNvCxnSpPr/>
            <p:nvPr/>
          </p:nvCxnSpPr>
          <p:spPr>
            <a:xfrm>
              <a:off x="6554162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3" name="TextBox 13"/>
          <p:cNvSpPr txBox="1"/>
          <p:nvPr/>
        </p:nvSpPr>
        <p:spPr>
          <a:xfrm>
            <a:off x="1297192" y="1308287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社交媒体推广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297192" y="4762018"/>
            <a:ext cx="4414526" cy="62484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内容营销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297192" y="3025846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搜索引擎营销（SEM）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297192" y="1804349"/>
            <a:ext cx="4486656" cy="1203960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利用微博、微信、抖音等平台精准触达目标用户，结合KOL合作提升曝光率。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97192" y="354347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通过百度、360等搜索引擎投放关键词广告，吸引高意向用户点击。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297192" y="5282464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策划优质图文、视频等内容，通过公众号、小红书等内容平台传递活动价值。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865764" y="1308287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电子邮件营销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865764" y="302584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线下渠道联动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6865764" y="1804349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针对老用户发送个性化活动邮件，提升复购率和用户粘性。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6865764" y="354347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结合实体店、展会等线下场景，实现线上线下流量互相导流。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6865764" y="4780608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联盟营销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6865764" y="5298231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与第三方平台或博主合作，通过佣金分成模式扩大活动覆盖范围。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执行团队分工与协作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4299662" y="1813376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8035860" y="1813376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5" name="AutoShape 5"/>
          <p:cNvSpPr/>
          <p:nvPr/>
        </p:nvSpPr>
        <p:spPr>
          <a:xfrm>
            <a:off x="584855" y="4100731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8035860" y="4100731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4299662" y="4100731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8" name="AutoShape 8"/>
          <p:cNvSpPr/>
          <p:nvPr/>
        </p:nvSpPr>
        <p:spPr>
          <a:xfrm>
            <a:off x="584855" y="1813376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9" name="TextBox 9"/>
          <p:cNvSpPr txBox="1"/>
          <p:nvPr/>
        </p:nvSpPr>
        <p:spPr>
          <a:xfrm>
            <a:off x="8196556" y="2671352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搭建活动专题页、开发互动游戏或优惠券系统，保障用户体验流畅性。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196556" y="1948503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技术开发组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45551" y="2671352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负责活动整体规划、资源协调及关键节点把控，确保团队目标一致。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45551" y="1948503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项目经理统筹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460358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处理用户咨询与售后问题，收集反馈并推动问题快速解决。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460358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客服支持组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449025" y="2682199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完成活动页面、海报、视频等视觉素材设计，突出活动主题与卖点。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449025" y="1959350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创意设计组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67245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制定分阶段推广计划，监控渠道效果并优化投放策略。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67245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运营推广组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196556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实时跟踪活动数据（如UV、转化率），输出报告指导策略调整。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184447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数据分析组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416821" y="4938314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6416821" y="3128036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6416821" y="1317759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709129" y="4960709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709129" y="3159322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709129" y="1369316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8" name="AutoShape 8"/>
          <p:cNvSpPr/>
          <p:nvPr/>
        </p:nvSpPr>
        <p:spPr>
          <a:xfrm>
            <a:off x="538887" y="1969963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619891" y="2050967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AutoShape 10"/>
          <p:cNvSpPr/>
          <p:nvPr/>
        </p:nvSpPr>
        <p:spPr>
          <a:xfrm>
            <a:off x="537650" y="3759969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11" name="AutoShape 11"/>
          <p:cNvSpPr/>
          <p:nvPr/>
        </p:nvSpPr>
        <p:spPr>
          <a:xfrm>
            <a:off x="618654" y="3840973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547802" y="5561356"/>
            <a:ext cx="405020" cy="405020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</p:sp>
      <p:sp>
        <p:nvSpPr>
          <p:cNvPr id="13" name="AutoShape 13"/>
          <p:cNvSpPr/>
          <p:nvPr/>
        </p:nvSpPr>
        <p:spPr>
          <a:xfrm>
            <a:off x="628806" y="5642360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1193316" y="1437499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甘特图管理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93316" y="1953730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用可视化工具明确各阶段任务时间线，确保开发、测试、上线按计划推进。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93316" y="3760065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设置GMV、点击率等阈值，异常时触发预警并启动应急方案。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93316" y="5515961"/>
            <a:ext cx="4259980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通过问卷、评论等渠道收集意见，针对性调整活动规则或福利力度。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活动进度监控与调整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193316" y="3254323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关键指标预警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193316" y="5066405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用户反馈分析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6235740" y="1918405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22" name="AutoShape 22"/>
          <p:cNvSpPr/>
          <p:nvPr/>
        </p:nvSpPr>
        <p:spPr>
          <a:xfrm>
            <a:off x="6316744" y="1999409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3" name="AutoShape 23"/>
          <p:cNvSpPr/>
          <p:nvPr/>
        </p:nvSpPr>
        <p:spPr>
          <a:xfrm>
            <a:off x="6234503" y="3728683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24" name="AutoShape 24"/>
          <p:cNvSpPr/>
          <p:nvPr/>
        </p:nvSpPr>
        <p:spPr>
          <a:xfrm>
            <a:off x="6315507" y="3809688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5" name="AutoShape 25"/>
          <p:cNvSpPr/>
          <p:nvPr/>
        </p:nvSpPr>
        <p:spPr>
          <a:xfrm>
            <a:off x="6244655" y="5538961"/>
            <a:ext cx="405020" cy="405020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</p:sp>
      <p:sp>
        <p:nvSpPr>
          <p:cNvPr id="26" name="AutoShape 26"/>
          <p:cNvSpPr/>
          <p:nvPr/>
        </p:nvSpPr>
        <p:spPr>
          <a:xfrm>
            <a:off x="6325659" y="5619966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7" name="TextBox 27"/>
          <p:cNvSpPr txBox="1"/>
          <p:nvPr/>
        </p:nvSpPr>
        <p:spPr>
          <a:xfrm>
            <a:off x="6892339" y="1436283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每日站会机制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892339" y="1952513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团队同步进展与卡点，快速决策解决资源或技术瓶颈问题。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6892339" y="3758848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对比不同推广文案或页面设计，根据数据结果迭代最优版本。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6892339" y="5514744"/>
            <a:ext cx="4259980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根据阶段性效果（如渠道ROI）重新分配预算，聚焦高回报渠道。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6892339" y="3253106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A/B测试优化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6892339" y="5065189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资源动态调配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数据分析与效果评估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3684" y="2559207"/>
            <a:ext cx="6318985" cy="70104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36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未找到bdjson</a:t>
            </a:r>
            <a:endParaRPr lang="en-US" sz="36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7492225" y="198162"/>
            <a:ext cx="4405428" cy="97726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525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目 录</a:t>
            </a:r>
            <a:endParaRPr lang="en-US" sz="525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776770" y="663596"/>
            <a:ext cx="2197085" cy="766889"/>
          </a:xfrm>
          <a:prstGeom prst="rect">
            <a:avLst/>
          </a:prstGeom>
        </p:spPr>
        <p:txBody>
          <a:bodyPr vert="horz" wrap="square" lIns="114300" tIns="57150" rIns="114300" bIns="57150" rtlCol="0" anchor="b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2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CATALOGUE</a:t>
            </a:r>
            <a:endParaRPr lang="en-US" sz="12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886450" y="1904533"/>
            <a:ext cx="571500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581775" y="1954067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课程介绍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886450" y="2613279"/>
            <a:ext cx="571500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581775" y="2659000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电商营销基础理论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886450" y="3322026"/>
            <a:ext cx="571500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581775" y="3377272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营销活动策划流程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895975" y="4030773"/>
            <a:ext cx="561975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581775" y="4086018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营销活动执行与管理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886450" y="4737858"/>
            <a:ext cx="571500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581775" y="4762625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数据分析与效果评估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889789" y="5437151"/>
            <a:ext cx="571500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7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7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585114" y="5480967"/>
            <a:ext cx="4210541" cy="2819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100">
                <a:solidFill>
                  <a:srgbClr val="232323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实战案例与经验分享</a:t>
            </a:r>
            <a:endParaRPr lang="en-US" sz="2100">
              <a:solidFill>
                <a:srgbClr val="232323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117861" y="1586974"/>
            <a:ext cx="4056948" cy="271179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gradFill>
            <a:gsLst>
              <a:gs pos="0">
                <a:schemeClr val="accent6">
                  <a:alpha val="0"/>
                </a:schemeClr>
              </a:gs>
              <a:gs pos="8000">
                <a:srgbClr val="6F6F6F">
                  <a:alpha val="0"/>
                </a:srgbClr>
              </a:gs>
              <a:gs pos="11000">
                <a:schemeClr val="accent6">
                  <a:alpha val="17000"/>
                </a:schemeClr>
              </a:gs>
              <a:gs pos="100000">
                <a:srgbClr val="FFFFFF">
                  <a:alpha val="0"/>
                </a:srgbClr>
              </a:gs>
            </a:gsLst>
            <a:lin ang="5400000"/>
          </a:gradFill>
        </p:spPr>
      </p:sp>
      <p:sp>
        <p:nvSpPr>
          <p:cNvPr id="3" name="AutoShape 3"/>
          <p:cNvSpPr/>
          <p:nvPr/>
        </p:nvSpPr>
        <p:spPr>
          <a:xfrm>
            <a:off x="2377207" y="5075877"/>
            <a:ext cx="4674135" cy="1467021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2377206" y="5075877"/>
            <a:ext cx="4674135" cy="552483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369165" y="5075877"/>
            <a:ext cx="1903463" cy="1467021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369165" y="5075877"/>
            <a:ext cx="1903463" cy="552483"/>
          </a:xfrm>
          <a:prstGeom prst="roundRect">
            <a:avLst>
              <a:gd name="adj" fmla="val 0"/>
            </a:avLst>
          </a:prstGeom>
          <a:solidFill>
            <a:schemeClr val="accent3">
              <a:alpha val="100000"/>
            </a:schemeClr>
          </a:solidFill>
        </p:spPr>
      </p:sp>
      <p:cxnSp>
        <p:nvCxnSpPr>
          <p:cNvPr id="7" name="Connector 7"/>
          <p:cNvCxnSpPr/>
          <p:nvPr/>
        </p:nvCxnSpPr>
        <p:spPr>
          <a:xfrm flipH="1" flipV="1">
            <a:off x="1549928" y="1678107"/>
            <a:ext cx="813630" cy="578381"/>
          </a:xfrm>
          <a:prstGeom prst="line">
            <a:avLst/>
          </a:prstGeom>
          <a:ln w="19050">
            <a:solidFill>
              <a:schemeClr val="accent6"/>
            </a:solidFill>
            <a:prstDash val="solid"/>
            <a:headEnd type="none"/>
            <a:tailEnd type="triangle"/>
          </a:ln>
        </p:spPr>
        <p:style>
          <a:lnRef idx="0">
            <a:schemeClr val="accent6"/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8" name="Connector 8"/>
          <p:cNvCxnSpPr/>
          <p:nvPr/>
        </p:nvCxnSpPr>
        <p:spPr>
          <a:xfrm flipH="1">
            <a:off x="1562969" y="2898217"/>
            <a:ext cx="800589" cy="0"/>
          </a:xfrm>
          <a:prstGeom prst="line">
            <a:avLst/>
          </a:prstGeom>
          <a:ln w="19050">
            <a:solidFill>
              <a:schemeClr val="accent6"/>
            </a:solidFill>
            <a:prstDash val="solid"/>
            <a:headEnd type="none"/>
            <a:tailEnd type="triangle"/>
          </a:ln>
        </p:spPr>
        <p:style>
          <a:lnRef idx="0">
            <a:schemeClr val="accent6"/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9" name="Connector 9"/>
          <p:cNvCxnSpPr/>
          <p:nvPr/>
        </p:nvCxnSpPr>
        <p:spPr>
          <a:xfrm flipH="1">
            <a:off x="1549928" y="3619368"/>
            <a:ext cx="813630" cy="578381"/>
          </a:xfrm>
          <a:prstGeom prst="line">
            <a:avLst/>
          </a:prstGeom>
          <a:ln w="19050">
            <a:solidFill>
              <a:schemeClr val="accent6"/>
            </a:solidFill>
            <a:prstDash val="solid"/>
            <a:headEnd type="none"/>
            <a:tailEnd type="triangle"/>
          </a:ln>
        </p:spPr>
        <p:style>
          <a:lnRef idx="0">
            <a:schemeClr val="accent6"/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0" name="AutoShape 10"/>
          <p:cNvSpPr/>
          <p:nvPr/>
        </p:nvSpPr>
        <p:spPr>
          <a:xfrm>
            <a:off x="2188559" y="2054352"/>
            <a:ext cx="6969443" cy="920496"/>
          </a:xfrm>
          <a:prstGeom prst="rightArrow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68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11" name="AutoShape 11"/>
          <p:cNvSpPr/>
          <p:nvPr/>
        </p:nvSpPr>
        <p:spPr>
          <a:xfrm>
            <a:off x="2188559" y="3045238"/>
            <a:ext cx="6969443" cy="920496"/>
          </a:xfrm>
          <a:prstGeom prst="rightArrow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68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12" name="TextBox 12"/>
          <p:cNvSpPr txBox="1"/>
          <p:nvPr/>
        </p:nvSpPr>
        <p:spPr>
          <a:xfrm>
            <a:off x="610236" y="5787723"/>
            <a:ext cx="1504950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活动后销售额显著提升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 rot="10800000">
            <a:off x="9013202" y="2482326"/>
            <a:ext cx="2815930" cy="1070170"/>
          </a:xfrm>
          <a:prstGeom prst="homePlate">
            <a:avLst>
              <a:gd name="adj" fmla="val 59845"/>
            </a:avLst>
          </a:prstGeom>
          <a:solidFill>
            <a:schemeClr val="accent3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9768792" y="2662504"/>
            <a:ext cx="1828800" cy="7239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分析各渠道引流效果与成本</a:t>
            </a:r>
            <a:endParaRPr lang="en-US" sz="1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 rot="10800000">
            <a:off x="9013201" y="3684319"/>
            <a:ext cx="2815931" cy="1070170"/>
          </a:xfrm>
          <a:prstGeom prst="homePlate">
            <a:avLst>
              <a:gd name="adj" fmla="val 59845"/>
            </a:avLst>
          </a:prstGeom>
          <a:solidFill>
            <a:schemeClr val="accent3">
              <a:alpha val="100000"/>
            </a:schemeClr>
          </a:solidFill>
        </p:spPr>
      </p:sp>
      <p:sp>
        <p:nvSpPr>
          <p:cNvPr id="16" name="TextBox 16"/>
          <p:cNvSpPr txBox="1"/>
          <p:nvPr/>
        </p:nvSpPr>
        <p:spPr>
          <a:xfrm>
            <a:off x="9768792" y="3871872"/>
            <a:ext cx="1828800" cy="7239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监测用户行为与偏好，优化体验</a:t>
            </a:r>
            <a:endParaRPr lang="en-US" sz="1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 rot="10800000">
            <a:off x="9013201" y="1280332"/>
            <a:ext cx="2815931" cy="1070170"/>
          </a:xfrm>
          <a:prstGeom prst="homePlate">
            <a:avLst>
              <a:gd name="adj" fmla="val 59845"/>
            </a:avLst>
          </a:prstGeom>
          <a:solidFill>
            <a:schemeClr val="accent3">
              <a:alpha val="10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9768792" y="1467885"/>
            <a:ext cx="1828800" cy="7239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计算营销投入产出比，评估效益</a:t>
            </a:r>
            <a:endParaRPr lang="en-US" sz="1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094958" y="1315439"/>
            <a:ext cx="11715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计算转化率与客单价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156813" y="1315439"/>
            <a:ext cx="11715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分析用户复购与留存率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369165" y="5194397"/>
            <a:ext cx="1908238" cy="384239"/>
          </a:xfrm>
          <a:prstGeom prst="rect">
            <a:avLst/>
          </a:prstGeom>
          <a:noFill/>
        </p:spPr>
        <p:txBody>
          <a:bodyPr vert="horz" wrap="non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销售额增长</a:t>
            </a:r>
            <a:endParaRPr lang="en-US" sz="2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2654159" y="5787723"/>
            <a:ext cx="3943350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用户满意度调查结果积极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2377207" y="5194397"/>
            <a:ext cx="4674135" cy="384239"/>
          </a:xfrm>
          <a:prstGeom prst="rect">
            <a:avLst/>
          </a:prstGeom>
          <a:noFill/>
        </p:spPr>
        <p:txBody>
          <a:bodyPr vert="horz" wrap="non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用户满意度</a:t>
            </a:r>
            <a:endParaRPr lang="en-US" sz="2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2513754" y="4343451"/>
            <a:ext cx="11715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分析访问量与用户来源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5576047" y="4343451"/>
            <a:ext cx="11715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评估用户参与度与活跃度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360617" y="3591115"/>
            <a:ext cx="1126141" cy="1126141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27" name="TextBox 27"/>
          <p:cNvSpPr txBox="1"/>
          <p:nvPr/>
        </p:nvSpPr>
        <p:spPr>
          <a:xfrm>
            <a:off x="554736" y="4279688"/>
            <a:ext cx="736663" cy="231839"/>
          </a:xfrm>
          <a:prstGeom prst="rect">
            <a:avLst/>
          </a:prstGeom>
        </p:spPr>
        <p:txBody>
          <a:bodyPr vert="horz" wrap="squar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1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用户指标</a:t>
            </a:r>
            <a:endParaRPr lang="en-US" sz="11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AutoShape 28"/>
          <p:cNvSpPr/>
          <p:nvPr/>
        </p:nvSpPr>
        <p:spPr>
          <a:xfrm>
            <a:off x="7153923" y="5075877"/>
            <a:ext cx="4674135" cy="1467021"/>
          </a:xfrm>
          <a:prstGeom prst="roundRect">
            <a:avLst>
              <a:gd name="adj" fmla="val 0"/>
            </a:avLst>
          </a:prstGeom>
          <a:solidFill>
            <a:schemeClr val="lt2">
              <a:alpha val="100000"/>
            </a:schemeClr>
          </a:solidFill>
        </p:spPr>
      </p:sp>
      <p:sp>
        <p:nvSpPr>
          <p:cNvPr id="29" name="AutoShape 29"/>
          <p:cNvSpPr/>
          <p:nvPr/>
        </p:nvSpPr>
        <p:spPr>
          <a:xfrm>
            <a:off x="7153922" y="5075877"/>
            <a:ext cx="4674135" cy="552483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30" name="TextBox 30"/>
          <p:cNvSpPr txBox="1"/>
          <p:nvPr/>
        </p:nvSpPr>
        <p:spPr>
          <a:xfrm>
            <a:off x="7430875" y="5787723"/>
            <a:ext cx="3943350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活动后市场份额逐步扩大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7156813" y="5194397"/>
            <a:ext cx="4671245" cy="384239"/>
          </a:xfrm>
          <a:prstGeom prst="rect">
            <a:avLst/>
          </a:prstGeom>
          <a:noFill/>
        </p:spPr>
        <p:txBody>
          <a:bodyPr vert="horz" wrap="squar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0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市场份额提升</a:t>
            </a:r>
            <a:endParaRPr lang="en-US" sz="20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关键数据指标解析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3" name="AutoShape 33"/>
          <p:cNvSpPr/>
          <p:nvPr/>
        </p:nvSpPr>
        <p:spPr>
          <a:xfrm>
            <a:off x="360617" y="1087755"/>
            <a:ext cx="1126141" cy="1126141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34" name="TextBox 34"/>
          <p:cNvSpPr txBox="1"/>
          <p:nvPr/>
        </p:nvSpPr>
        <p:spPr>
          <a:xfrm>
            <a:off x="554736" y="1768697"/>
            <a:ext cx="736663" cy="231839"/>
          </a:xfrm>
          <a:prstGeom prst="rect">
            <a:avLst/>
          </a:prstGeom>
        </p:spPr>
        <p:txBody>
          <a:bodyPr vert="horz" wrap="squar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1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ROI指标</a:t>
            </a:r>
            <a:endParaRPr lang="en-US" sz="11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5" name="Freeform 35"/>
          <p:cNvSpPr/>
          <p:nvPr/>
        </p:nvSpPr>
        <p:spPr>
          <a:xfrm>
            <a:off x="745093" y="1315485"/>
            <a:ext cx="395288" cy="40005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209550"/>
                </a:moveTo>
                <a:lnTo>
                  <a:pt x="152410" y="247650"/>
                </a:lnTo>
                <a:lnTo>
                  <a:pt x="304800" y="209550"/>
                </a:lnTo>
                <a:lnTo>
                  <a:pt x="304800" y="247650"/>
                </a:lnTo>
                <a:lnTo>
                  <a:pt x="152410" y="285750"/>
                </a:lnTo>
                <a:lnTo>
                  <a:pt x="0" y="247650"/>
                </a:lnTo>
                <a:close/>
              </a:path>
              <a:path w="304800" h="304800">
                <a:moveTo>
                  <a:pt x="0" y="133350"/>
                </a:moveTo>
                <a:lnTo>
                  <a:pt x="152410" y="171450"/>
                </a:lnTo>
                <a:lnTo>
                  <a:pt x="304800" y="133350"/>
                </a:lnTo>
                <a:lnTo>
                  <a:pt x="304800" y="171450"/>
                </a:lnTo>
                <a:lnTo>
                  <a:pt x="152410" y="209550"/>
                </a:lnTo>
                <a:lnTo>
                  <a:pt x="0" y="171450"/>
                </a:lnTo>
                <a:close/>
              </a:path>
              <a:path w="304800" h="304800">
                <a:moveTo>
                  <a:pt x="0" y="57150"/>
                </a:moveTo>
                <a:lnTo>
                  <a:pt x="152410" y="19050"/>
                </a:lnTo>
                <a:lnTo>
                  <a:pt x="304800" y="57150"/>
                </a:lnTo>
                <a:lnTo>
                  <a:pt x="304800" y="95250"/>
                </a:lnTo>
                <a:lnTo>
                  <a:pt x="152410" y="133350"/>
                </a:lnTo>
                <a:lnTo>
                  <a:pt x="0" y="9525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36" name="AutoShape 36"/>
          <p:cNvSpPr/>
          <p:nvPr/>
        </p:nvSpPr>
        <p:spPr>
          <a:xfrm>
            <a:off x="360617" y="2339435"/>
            <a:ext cx="1126141" cy="1126141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37" name="TextBox 37"/>
          <p:cNvSpPr txBox="1"/>
          <p:nvPr/>
        </p:nvSpPr>
        <p:spPr>
          <a:xfrm>
            <a:off x="554736" y="3029903"/>
            <a:ext cx="736663" cy="231839"/>
          </a:xfrm>
          <a:prstGeom prst="rect">
            <a:avLst/>
          </a:prstGeom>
        </p:spPr>
        <p:txBody>
          <a:bodyPr vert="horz" wrap="square" lIns="25432" tIns="25432" rIns="25432" bIns="25432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1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渠道指标</a:t>
            </a:r>
            <a:endParaRPr lang="en-US" sz="11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8" name="Freeform 38"/>
          <p:cNvSpPr/>
          <p:nvPr/>
        </p:nvSpPr>
        <p:spPr>
          <a:xfrm>
            <a:off x="734949" y="3860959"/>
            <a:ext cx="395288" cy="40005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209550"/>
                </a:moveTo>
                <a:lnTo>
                  <a:pt x="152410" y="247650"/>
                </a:lnTo>
                <a:lnTo>
                  <a:pt x="304800" y="209550"/>
                </a:lnTo>
                <a:lnTo>
                  <a:pt x="304800" y="247650"/>
                </a:lnTo>
                <a:lnTo>
                  <a:pt x="152410" y="285750"/>
                </a:lnTo>
                <a:lnTo>
                  <a:pt x="0" y="247650"/>
                </a:lnTo>
                <a:close/>
              </a:path>
              <a:path w="304800" h="304800">
                <a:moveTo>
                  <a:pt x="0" y="133350"/>
                </a:moveTo>
                <a:lnTo>
                  <a:pt x="152410" y="171450"/>
                </a:lnTo>
                <a:lnTo>
                  <a:pt x="304800" y="133350"/>
                </a:lnTo>
                <a:lnTo>
                  <a:pt x="304800" y="171450"/>
                </a:lnTo>
                <a:lnTo>
                  <a:pt x="152410" y="209550"/>
                </a:lnTo>
                <a:lnTo>
                  <a:pt x="0" y="171450"/>
                </a:lnTo>
                <a:close/>
              </a:path>
              <a:path w="304800" h="304800">
                <a:moveTo>
                  <a:pt x="0" y="57150"/>
                </a:moveTo>
                <a:lnTo>
                  <a:pt x="152410" y="19050"/>
                </a:lnTo>
                <a:lnTo>
                  <a:pt x="304800" y="57150"/>
                </a:lnTo>
                <a:lnTo>
                  <a:pt x="304800" y="95250"/>
                </a:lnTo>
                <a:lnTo>
                  <a:pt x="152410" y="133350"/>
                </a:lnTo>
                <a:lnTo>
                  <a:pt x="0" y="9525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39" name="Freeform 39"/>
          <p:cNvSpPr/>
          <p:nvPr/>
        </p:nvSpPr>
        <p:spPr>
          <a:xfrm rot="5400000">
            <a:off x="4816030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gradFill>
            <a:gsLst>
              <a:gs pos="0">
                <a:schemeClr val="accent1">
                  <a:alpha val="81302"/>
                </a:schemeClr>
              </a:gs>
              <a:gs pos="100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40" name="Freeform 40"/>
          <p:cNvSpPr/>
          <p:nvPr/>
        </p:nvSpPr>
        <p:spPr>
          <a:xfrm rot="5400000">
            <a:off x="6306121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gradFill>
            <a:gsLst>
              <a:gs pos="0">
                <a:schemeClr val="accent1">
                  <a:alpha val="81302"/>
                </a:schemeClr>
              </a:gs>
              <a:gs pos="100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41" name="Freeform 41"/>
          <p:cNvSpPr/>
          <p:nvPr/>
        </p:nvSpPr>
        <p:spPr>
          <a:xfrm>
            <a:off x="735568" y="2625201"/>
            <a:ext cx="395288" cy="40005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209550"/>
                </a:moveTo>
                <a:lnTo>
                  <a:pt x="152410" y="247650"/>
                </a:lnTo>
                <a:lnTo>
                  <a:pt x="304800" y="209550"/>
                </a:lnTo>
                <a:lnTo>
                  <a:pt x="304800" y="247650"/>
                </a:lnTo>
                <a:lnTo>
                  <a:pt x="152410" y="285750"/>
                </a:lnTo>
                <a:lnTo>
                  <a:pt x="0" y="247650"/>
                </a:lnTo>
                <a:close/>
              </a:path>
              <a:path w="304800" h="304800">
                <a:moveTo>
                  <a:pt x="0" y="133350"/>
                </a:moveTo>
                <a:lnTo>
                  <a:pt x="152410" y="171450"/>
                </a:lnTo>
                <a:lnTo>
                  <a:pt x="304800" y="133350"/>
                </a:lnTo>
                <a:lnTo>
                  <a:pt x="304800" y="171450"/>
                </a:lnTo>
                <a:lnTo>
                  <a:pt x="152410" y="209550"/>
                </a:lnTo>
                <a:lnTo>
                  <a:pt x="0" y="171450"/>
                </a:lnTo>
                <a:close/>
              </a:path>
              <a:path w="304800" h="304800">
                <a:moveTo>
                  <a:pt x="0" y="57150"/>
                </a:moveTo>
                <a:lnTo>
                  <a:pt x="152410" y="19050"/>
                </a:lnTo>
                <a:lnTo>
                  <a:pt x="304800" y="57150"/>
                </a:lnTo>
                <a:lnTo>
                  <a:pt x="304800" y="95250"/>
                </a:lnTo>
                <a:lnTo>
                  <a:pt x="152410" y="133350"/>
                </a:lnTo>
                <a:lnTo>
                  <a:pt x="0" y="95250"/>
                </a:ln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42" name="TextBox 42"/>
          <p:cNvSpPr txBox="1"/>
          <p:nvPr/>
        </p:nvSpPr>
        <p:spPr>
          <a:xfrm>
            <a:off x="6693789" y="2747296"/>
            <a:ext cx="896588" cy="49244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留存指标</a:t>
            </a:r>
            <a:endParaRPr lang="en-US" sz="16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203603" y="2747296"/>
            <a:ext cx="896588" cy="49244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互动指标</a:t>
            </a:r>
            <a:endParaRPr lang="en-US" sz="16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4" name="Freeform 44"/>
          <p:cNvSpPr/>
          <p:nvPr/>
        </p:nvSpPr>
        <p:spPr>
          <a:xfrm rot="5400000">
            <a:off x="3325844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gradFill>
            <a:gsLst>
              <a:gs pos="0">
                <a:schemeClr val="accent1">
                  <a:alpha val="81302"/>
                </a:schemeClr>
              </a:gs>
              <a:gs pos="100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45" name="TextBox 45"/>
          <p:cNvSpPr txBox="1"/>
          <p:nvPr/>
        </p:nvSpPr>
        <p:spPr>
          <a:xfrm>
            <a:off x="3729246" y="2763822"/>
            <a:ext cx="896588" cy="49244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转化指标</a:t>
            </a:r>
            <a:endParaRPr lang="en-US" sz="16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6" name="Freeform 46"/>
          <p:cNvSpPr/>
          <p:nvPr/>
        </p:nvSpPr>
        <p:spPr>
          <a:xfrm rot="16200000" flipH="1">
            <a:off x="3677984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chemeClr val="accent1">
              <a:alpha val="19062"/>
            </a:schemeClr>
          </a:solidFill>
        </p:spPr>
      </p:sp>
      <p:sp>
        <p:nvSpPr>
          <p:cNvPr id="47" name="Freeform 47"/>
          <p:cNvSpPr/>
          <p:nvPr/>
        </p:nvSpPr>
        <p:spPr>
          <a:xfrm rot="5400000">
            <a:off x="1835753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gradFill>
            <a:gsLst>
              <a:gs pos="0">
                <a:schemeClr val="accent1">
                  <a:alpha val="81302"/>
                </a:schemeClr>
              </a:gs>
              <a:gs pos="100000">
                <a:schemeClr val="accent1">
                  <a:alpha val="100000"/>
                </a:schemeClr>
              </a:gs>
            </a:gsLst>
            <a:lin ang="0"/>
          </a:gradFill>
        </p:spPr>
      </p:sp>
      <p:sp>
        <p:nvSpPr>
          <p:cNvPr id="48" name="TextBox 48"/>
          <p:cNvSpPr txBox="1"/>
          <p:nvPr/>
        </p:nvSpPr>
        <p:spPr>
          <a:xfrm>
            <a:off x="2217134" y="2763822"/>
            <a:ext cx="896588" cy="49244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流量指标</a:t>
            </a:r>
            <a:endParaRPr lang="en-US" sz="16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9" name="Freeform 49"/>
          <p:cNvSpPr/>
          <p:nvPr/>
        </p:nvSpPr>
        <p:spPr>
          <a:xfrm rot="16200000" flipH="1">
            <a:off x="2187892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chemeClr val="accent1">
              <a:alpha val="19062"/>
            </a:schemeClr>
          </a:solidFill>
        </p:spPr>
      </p:sp>
      <p:sp>
        <p:nvSpPr>
          <p:cNvPr id="50" name="Freeform 50"/>
          <p:cNvSpPr/>
          <p:nvPr/>
        </p:nvSpPr>
        <p:spPr>
          <a:xfrm rot="16200000" flipH="1">
            <a:off x="5168075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chemeClr val="accent1">
              <a:alpha val="19062"/>
            </a:schemeClr>
          </a:solidFill>
        </p:spPr>
      </p:sp>
      <p:sp>
        <p:nvSpPr>
          <p:cNvPr id="51" name="Freeform 51"/>
          <p:cNvSpPr/>
          <p:nvPr/>
        </p:nvSpPr>
        <p:spPr>
          <a:xfrm rot="16200000" flipH="1">
            <a:off x="6658261" y="2334292"/>
            <a:ext cx="2086737" cy="1351502"/>
          </a:xfrm>
          <a:custGeom>
            <a:avLst/>
            <a:gdLst/>
            <a:ahLst/>
            <a:cxnLst/>
            <a:rect l="l" t="t" r="r" b="b"/>
            <a:pathLst>
              <a:path w="1468316" h="1032301">
                <a:moveTo>
                  <a:pt x="0" y="1"/>
                </a:moveTo>
                <a:cubicBezTo>
                  <a:pt x="0" y="177265"/>
                  <a:pt x="328694" y="320965"/>
                  <a:pt x="734158" y="320965"/>
                </a:cubicBezTo>
                <a:cubicBezTo>
                  <a:pt x="1139622" y="320965"/>
                  <a:pt x="1468316" y="177265"/>
                  <a:pt x="1468316" y="1"/>
                </a:cubicBezTo>
                <a:lnTo>
                  <a:pt x="1468316" y="711337"/>
                </a:lnTo>
                <a:cubicBezTo>
                  <a:pt x="1468316" y="888601"/>
                  <a:pt x="1139622" y="1032301"/>
                  <a:pt x="734158" y="1032301"/>
                </a:cubicBezTo>
                <a:cubicBezTo>
                  <a:pt x="328694" y="1032301"/>
                  <a:pt x="0" y="888601"/>
                  <a:pt x="0" y="711337"/>
                </a:cubicBezTo>
                <a:close/>
              </a:path>
              <a:path w="1468316" h="1032301">
                <a:moveTo>
                  <a:pt x="1468316" y="0"/>
                </a:moveTo>
                <a:lnTo>
                  <a:pt x="1468316" y="0"/>
                </a:lnTo>
                <a:lnTo>
                  <a:pt x="1468316" y="1"/>
                </a:lnTo>
                <a:close/>
              </a:path>
              <a:path w="1468316" h="103230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chemeClr val="accent1">
              <a:alpha val="19062"/>
            </a:schemeClr>
          </a:solidFill>
        </p:spPr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392919" y="1740528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642135" y="4775810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642135" y="3282754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TextBox 5"/>
          <p:cNvSpPr txBox="1"/>
          <p:nvPr/>
        </p:nvSpPr>
        <p:spPr>
          <a:xfrm>
            <a:off x="1477002" y="2075067"/>
            <a:ext cx="3852718" cy="949779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通过设计不同版本的页面或促销方案，对比用户行为数据以确定最优策略。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477002" y="1497844"/>
            <a:ext cx="4219575" cy="738707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A/B测试对比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477002" y="5129074"/>
            <a:ext cx="3852718" cy="1005991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将活动数据与历史同期或非活动期数据对比，排除季节性波动影响。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477002" y="4542202"/>
            <a:ext cx="4219575" cy="736876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同期数据对比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477002" y="3602068"/>
            <a:ext cx="3852718" cy="1007190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利用热力图或漏斗模型追踪用户在活动页面的点击、停留及流失节点。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477002" y="3024846"/>
            <a:ext cx="4219575" cy="749453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用户行为路径分析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36634" y="1803453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36634" y="4843740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36634" y="3342036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642135" y="1725121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5" name="TextBox 15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活动效果评估方法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6392919" y="4791217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7" name="AutoShape 17"/>
          <p:cNvSpPr/>
          <p:nvPr/>
        </p:nvSpPr>
        <p:spPr>
          <a:xfrm>
            <a:off x="6392919" y="3298161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8" name="TextBox 18"/>
          <p:cNvSpPr txBox="1"/>
          <p:nvPr/>
        </p:nvSpPr>
        <p:spPr>
          <a:xfrm>
            <a:off x="7227786" y="2090474"/>
            <a:ext cx="3852718" cy="934372"/>
          </a:xfrm>
          <a:prstGeom prst="rect">
            <a:avLst/>
          </a:prstGeom>
          <a:noFill/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收集用户对活动的直接评价，补充定量数据无法覆盖的主观体验信息。</a:t>
            </a:r>
            <a:endParaRPr lang="en-US" sz="1500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227786" y="1513252"/>
            <a:ext cx="4219575" cy="738707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问卷调查与反馈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227786" y="5144481"/>
            <a:ext cx="3852718" cy="990584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对照预设的销售额、拉新数等核心目标，逐项核查实际完成情况。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7227786" y="4557609"/>
            <a:ext cx="4219575" cy="736876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KPI达成率复盘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227786" y="3617475"/>
            <a:ext cx="3852718" cy="991782"/>
          </a:xfrm>
          <a:prstGeom prst="rect">
            <a:avLst/>
          </a:prstGeom>
        </p:spPr>
        <p:txBody>
          <a:bodyPr vert="horz" wrap="square" lIns="123825" tIns="57150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分析社交平台关于活动的讨论声量及情感倾向，评估品牌传播效果。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227786" y="3040253"/>
            <a:ext cx="4219575" cy="749453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社交媒体舆情监测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6287418" y="1799810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6287418" y="4859147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6287418" y="3357443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9437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8061524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4194952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8112652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4246081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400566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8" name="TextBox 8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优化与改进建议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1926519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TextBox 10"/>
          <p:cNvSpPr txBox="1"/>
          <p:nvPr/>
        </p:nvSpPr>
        <p:spPr>
          <a:xfrm>
            <a:off x="624948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页面加载速度优化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1835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压缩图片大小、启用CDN加速，减少因加载延迟导致的用户流失。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858413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5782367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4480796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定向优惠策略调整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374199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基于用户分群（如新客/老客、高消费群体）设计差异化折扣方案。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714261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9628970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8327399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库存与供应链协同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22080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根据实时销售数据动态调整库存分配，避免热门商品缺货或滞销。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9560864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188309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2" name="TextBox 22"/>
          <p:cNvSpPr txBox="1"/>
          <p:nvPr/>
        </p:nvSpPr>
        <p:spPr>
          <a:xfrm>
            <a:off x="58152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广告投放精准度提升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47492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利用DMP平台细化受众标签，优化广告素材的点击率和转化效率。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1498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5738942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6" name="TextBox 26"/>
          <p:cNvSpPr txBox="1"/>
          <p:nvPr/>
        </p:nvSpPr>
        <p:spPr>
          <a:xfrm>
            <a:off x="4437371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客服响应机制强化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4330775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针对活动高峰期配置智能客服分流，确保用户咨询的即时解答率。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5670836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AutoShape 29"/>
          <p:cNvSpPr/>
          <p:nvPr/>
        </p:nvSpPr>
        <p:spPr>
          <a:xfrm>
            <a:off x="958554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0" name="TextBox 30"/>
          <p:cNvSpPr txBox="1"/>
          <p:nvPr/>
        </p:nvSpPr>
        <p:spPr>
          <a:xfrm>
            <a:off x="828397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长尾流量二次激活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817737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通过EDM或Push通知召回浏览未下单用户，搭配限时优惠促成转化。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951743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实战案例与经验分享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成功案例解析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515104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4" name="TextBox 4"/>
          <p:cNvSpPr txBox="1"/>
          <p:nvPr/>
        </p:nvSpPr>
        <p:spPr>
          <a:xfrm>
            <a:off x="740613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分析某头部电商平台通过限时折扣、跨店满减等组合策略实现单日销售额突破500亿的关键因素。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15104" y="1376998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双十一大促案例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278857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社交电商裂变案例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042611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直播带货标杆案例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5104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私域流量转化案例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278857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跨境电商爆款案例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042611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农产品上行案例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278857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4504366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拆解某新兴品牌通过微信社群+小程序拼团模式，实现用户增长300%的运营路径。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42611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8268120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研究某知名主播单场直播GMV破亿的选品策略、话术设计和流量承接方案。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515104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6" name="TextBox 16"/>
          <p:cNvSpPr txBox="1"/>
          <p:nvPr/>
        </p:nvSpPr>
        <p:spPr>
          <a:xfrm>
            <a:off x="740613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解读某美妆品牌通过企业微信+会员体系实现复购率提升65%的完整链路。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4278857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4504366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剖析某家居品牌通过TikTok海外投流+独立站运营实现ROI达1:8的投放模型。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8042611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20" name="TextBox 20"/>
          <p:cNvSpPr txBox="1"/>
          <p:nvPr/>
        </p:nvSpPr>
        <p:spPr>
          <a:xfrm>
            <a:off x="8268120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总结某县域电商通过产地直播+政府背书实现单品月销10万件的资源整合方法。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195174" y="205401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7195174" y="5014854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7786731" y="3573017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AutoShape 5"/>
          <p:cNvSpPr/>
          <p:nvPr/>
        </p:nvSpPr>
        <p:spPr>
          <a:xfrm>
            <a:off x="4422454" y="2066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6" name="AutoShape 6"/>
          <p:cNvSpPr/>
          <p:nvPr/>
        </p:nvSpPr>
        <p:spPr>
          <a:xfrm>
            <a:off x="3752022" y="3585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7" name="AutoShape 7"/>
          <p:cNvSpPr/>
          <p:nvPr/>
        </p:nvSpPr>
        <p:spPr>
          <a:xfrm>
            <a:off x="4422454" y="5027125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8" name="AutoShape 8"/>
          <p:cNvSpPr/>
          <p:nvPr/>
        </p:nvSpPr>
        <p:spPr>
          <a:xfrm>
            <a:off x="5346335" y="3132057"/>
            <a:ext cx="1499330" cy="149933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grpSp>
        <p:nvGrpSpPr>
          <p:cNvPr id="9" name="Group 9"/>
          <p:cNvGrpSpPr/>
          <p:nvPr/>
        </p:nvGrpSpPr>
        <p:grpSpPr>
          <a:xfrm rot="0">
            <a:off x="5804249" y="3601163"/>
            <a:ext cx="583501" cy="561118"/>
            <a:chOff x="5804249" y="3601163"/>
            <a:chExt cx="583501" cy="561118"/>
          </a:xfrm>
        </p:grpSpPr>
        <p:sp>
          <p:nvSpPr>
            <p:cNvPr id="10" name="AutoShape 10"/>
            <p:cNvSpPr/>
            <p:nvPr/>
          </p:nvSpPr>
          <p:spPr>
            <a:xfrm>
              <a:off x="5964745" y="3601163"/>
              <a:ext cx="262604" cy="265938"/>
            </a:xfrm>
            <a:prstGeom prst="ellipse">
              <a:avLst/>
            </a:pr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  <p:sp>
          <p:nvSpPr>
            <p:cNvPr id="11" name="Freeform 11"/>
            <p:cNvSpPr/>
            <p:nvPr/>
          </p:nvSpPr>
          <p:spPr>
            <a:xfrm>
              <a:off x="5804249" y="3908535"/>
              <a:ext cx="583501" cy="253746"/>
            </a:xfrm>
            <a:custGeom>
              <a:avLst/>
              <a:gdLst/>
              <a:ahLst/>
              <a:cxnLst/>
              <a:rect l="l" t="t" r="r" b="b"/>
              <a:pathLst>
                <a:path w="200" h="87">
                  <a:moveTo>
                    <a:pt x="35" y="87"/>
                  </a:moveTo>
                  <a:cubicBezTo>
                    <a:pt x="35" y="72"/>
                    <a:pt x="35" y="72"/>
                    <a:pt x="35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155" y="87"/>
                    <a:pt x="155" y="87"/>
                    <a:pt x="155" y="87"/>
                  </a:cubicBezTo>
                  <a:cubicBezTo>
                    <a:pt x="155" y="72"/>
                    <a:pt x="155" y="72"/>
                    <a:pt x="155" y="72"/>
                  </a:cubicBezTo>
                  <a:cubicBezTo>
                    <a:pt x="166" y="72"/>
                    <a:pt x="166" y="72"/>
                    <a:pt x="166" y="72"/>
                  </a:cubicBezTo>
                  <a:cubicBezTo>
                    <a:pt x="166" y="87"/>
                    <a:pt x="166" y="87"/>
                    <a:pt x="166" y="87"/>
                  </a:cubicBezTo>
                  <a:cubicBezTo>
                    <a:pt x="199" y="87"/>
                    <a:pt x="199" y="87"/>
                    <a:pt x="199" y="87"/>
                  </a:cubicBezTo>
                  <a:cubicBezTo>
                    <a:pt x="199" y="47"/>
                    <a:pt x="200" y="43"/>
                    <a:pt x="200" y="43"/>
                  </a:cubicBezTo>
                  <a:cubicBezTo>
                    <a:pt x="200" y="19"/>
                    <a:pt x="180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00" y="80"/>
                    <a:pt x="100" y="80"/>
                    <a:pt x="100" y="8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4" y="0"/>
                    <a:pt x="44" y="0"/>
                  </a:cubicBezTo>
                  <a:cubicBezTo>
                    <a:pt x="20" y="0"/>
                    <a:pt x="1" y="19"/>
                    <a:pt x="1" y="43"/>
                  </a:cubicBezTo>
                  <a:cubicBezTo>
                    <a:pt x="1" y="43"/>
                    <a:pt x="0" y="47"/>
                    <a:pt x="0" y="87"/>
                  </a:cubicBezTo>
                  <a:lnTo>
                    <a:pt x="35" y="87"/>
                  </a:lnTo>
                </a:path>
              </a:pathLst>
            </a:cu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</p:grpSp>
      <p:sp>
        <p:nvSpPr>
          <p:cNvPr id="12" name="TextBox 12"/>
          <p:cNvSpPr txBox="1"/>
          <p:nvPr/>
        </p:nvSpPr>
        <p:spPr>
          <a:xfrm>
            <a:off x="986573" y="1625969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流量成本过高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86573" y="2070247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提供通过精准人群包定向、长尾关键词优化、老客唤醒等6种降本增效的具体方案。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16141" y="3178234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活动转化率低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34499" y="3632036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详解从落地页AB测试、优惠券组合策略到购物车挽回等全流程优化要点。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986573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用户留存困难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86995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提出基于RFM模型的会员分级运营、积分体系搭建和个性化推荐系统实施方案。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954269" y="160142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跨部门协作低效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954269" y="2045706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制定包含甘特图工具使用、KPI对齐会议和敏捷开发流程的协同作战手册。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545826" y="3153693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数据监测缺失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556922" y="3607495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推荐埋点方案设计、BI看板搭建和归因分析模型的标准化实施流程。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954269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突发舆情危机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947560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建立包含舆情监控系统、应急预案启动和PR声明模板的三级响应机制。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常见问题与解决方案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306344" y="2134011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079064" y="2121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635912" y="365301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7670621" y="3640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4306344" y="5094847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7079064" y="508257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4166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选品策略制定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41668" y="1916915"/>
            <a:ext cx="4314825" cy="916471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指导完成市场容量分析、竞品SWOT评估和利润空间测算的三维选品模型搭建。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24669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活动页面设计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246698" y="1916915"/>
            <a:ext cx="4295775" cy="966982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提供首屏焦点图测试、CTA按钮热力图分析和移动端适配优化的完整checklist。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4166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推广渠道组合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41668" y="3547367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教授如何根据产品生命周期匹配搜索广告、信息流投放和KOL合作的预算分配公式。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4669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用户增长实验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246698" y="3547367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带领完成从裂变海报设计、分享激励机制到病毒系数计算的完整增长闭环测试。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4166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数据复盘方法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41668" y="5155321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训练使用漏斗分析、同期群对比和马尔科夫链归因等高级数据分析技术。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4669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团队管理实战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246698" y="5155321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模拟项目制管理中OKR制定、站会流程和绩效评估的全套管理工具应用。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学员实践项目指导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25363" y="1452351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01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231800" y="1461876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02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62865" y="3084545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03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231800" y="3094070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04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262865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05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231800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06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98539" y="1671764"/>
            <a:ext cx="11077169" cy="2162175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725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THANKS</a:t>
            </a:r>
            <a:endParaRPr lang="en-US" sz="10725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98539" y="3724145"/>
            <a:ext cx="4943475" cy="628650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sz="2700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感谢观看</a:t>
            </a:r>
            <a:endParaRPr lang="en-US" sz="2700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课程介绍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课程目标与意义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515104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4" name="TextBox 4"/>
          <p:cNvSpPr txBox="1"/>
          <p:nvPr/>
        </p:nvSpPr>
        <p:spPr>
          <a:xfrm>
            <a:off x="740613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系统学习电商平台的营销活动策划方法论，包括流量获取、转化提升和用户留存等关键环节。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15104" y="1376998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掌握电商营销核心策略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278857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提升实战操作能力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042611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理解行业发展趋势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5104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培养数据驱动思维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278857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增强团队协作能力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042611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获得行业认证资格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278857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4504366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通过案例分析和模拟演练，培养学员独立完成从活动策划到执行落地的全流程操作技能。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42611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8268120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深入解读最新电商营销趋势，包括社交电商、直播带货和私域流量运营等新兴模式。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515104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6" name="TextBox 16"/>
          <p:cNvSpPr txBox="1"/>
          <p:nvPr/>
        </p:nvSpPr>
        <p:spPr>
          <a:xfrm>
            <a:off x="740613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学习如何通过数据分析优化营销活动效果，建立科学的营销决策体系。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4278857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4504366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通过分组项目实践，提升跨部门协作和资源整合能力，打造高效营销团队。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8042611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20" name="TextBox 20"/>
          <p:cNvSpPr txBox="1"/>
          <p:nvPr/>
        </p:nvSpPr>
        <p:spPr>
          <a:xfrm>
            <a:off x="8268120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完成课程并通过考核的学员将获得电商营销师专业认证，提升职业竞争力。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195174" y="205401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7195174" y="5014854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7786731" y="3573017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AutoShape 5"/>
          <p:cNvSpPr/>
          <p:nvPr/>
        </p:nvSpPr>
        <p:spPr>
          <a:xfrm>
            <a:off x="4422454" y="2066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6" name="AutoShape 6"/>
          <p:cNvSpPr/>
          <p:nvPr/>
        </p:nvSpPr>
        <p:spPr>
          <a:xfrm>
            <a:off x="3752022" y="3585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7" name="AutoShape 7"/>
          <p:cNvSpPr/>
          <p:nvPr/>
        </p:nvSpPr>
        <p:spPr>
          <a:xfrm>
            <a:off x="4422454" y="5027125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8" name="AutoShape 8"/>
          <p:cNvSpPr/>
          <p:nvPr/>
        </p:nvSpPr>
        <p:spPr>
          <a:xfrm>
            <a:off x="5346335" y="3132057"/>
            <a:ext cx="1499330" cy="149933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grpSp>
        <p:nvGrpSpPr>
          <p:cNvPr id="9" name="Group 9"/>
          <p:cNvGrpSpPr/>
          <p:nvPr/>
        </p:nvGrpSpPr>
        <p:grpSpPr>
          <a:xfrm rot="0">
            <a:off x="5804249" y="3601163"/>
            <a:ext cx="583501" cy="561118"/>
            <a:chOff x="5804249" y="3601163"/>
            <a:chExt cx="583501" cy="561118"/>
          </a:xfrm>
        </p:grpSpPr>
        <p:sp>
          <p:nvSpPr>
            <p:cNvPr id="10" name="AutoShape 10"/>
            <p:cNvSpPr/>
            <p:nvPr/>
          </p:nvSpPr>
          <p:spPr>
            <a:xfrm>
              <a:off x="5964745" y="3601163"/>
              <a:ext cx="262604" cy="265938"/>
            </a:xfrm>
            <a:prstGeom prst="ellipse">
              <a:avLst/>
            </a:pr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  <p:sp>
          <p:nvSpPr>
            <p:cNvPr id="11" name="Freeform 11"/>
            <p:cNvSpPr/>
            <p:nvPr/>
          </p:nvSpPr>
          <p:spPr>
            <a:xfrm>
              <a:off x="5804249" y="3908535"/>
              <a:ext cx="583501" cy="253746"/>
            </a:xfrm>
            <a:custGeom>
              <a:avLst/>
              <a:gdLst/>
              <a:ahLst/>
              <a:cxnLst/>
              <a:rect l="l" t="t" r="r" b="b"/>
              <a:pathLst>
                <a:path w="200" h="87">
                  <a:moveTo>
                    <a:pt x="35" y="87"/>
                  </a:moveTo>
                  <a:cubicBezTo>
                    <a:pt x="35" y="72"/>
                    <a:pt x="35" y="72"/>
                    <a:pt x="35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155" y="87"/>
                    <a:pt x="155" y="87"/>
                    <a:pt x="155" y="87"/>
                  </a:cubicBezTo>
                  <a:cubicBezTo>
                    <a:pt x="155" y="72"/>
                    <a:pt x="155" y="72"/>
                    <a:pt x="155" y="72"/>
                  </a:cubicBezTo>
                  <a:cubicBezTo>
                    <a:pt x="166" y="72"/>
                    <a:pt x="166" y="72"/>
                    <a:pt x="166" y="72"/>
                  </a:cubicBezTo>
                  <a:cubicBezTo>
                    <a:pt x="166" y="87"/>
                    <a:pt x="166" y="87"/>
                    <a:pt x="166" y="87"/>
                  </a:cubicBezTo>
                  <a:cubicBezTo>
                    <a:pt x="199" y="87"/>
                    <a:pt x="199" y="87"/>
                    <a:pt x="199" y="87"/>
                  </a:cubicBezTo>
                  <a:cubicBezTo>
                    <a:pt x="199" y="47"/>
                    <a:pt x="200" y="43"/>
                    <a:pt x="200" y="43"/>
                  </a:cubicBezTo>
                  <a:cubicBezTo>
                    <a:pt x="200" y="19"/>
                    <a:pt x="180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00" y="80"/>
                    <a:pt x="100" y="80"/>
                    <a:pt x="100" y="8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4" y="0"/>
                    <a:pt x="44" y="0"/>
                  </a:cubicBezTo>
                  <a:cubicBezTo>
                    <a:pt x="20" y="0"/>
                    <a:pt x="1" y="19"/>
                    <a:pt x="1" y="43"/>
                  </a:cubicBezTo>
                  <a:cubicBezTo>
                    <a:pt x="1" y="43"/>
                    <a:pt x="0" y="47"/>
                    <a:pt x="0" y="87"/>
                  </a:cubicBezTo>
                  <a:lnTo>
                    <a:pt x="35" y="87"/>
                  </a:lnTo>
                </a:path>
              </a:pathLst>
            </a:cu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</p:grpSp>
      <p:sp>
        <p:nvSpPr>
          <p:cNvPr id="12" name="TextBox 12"/>
          <p:cNvSpPr txBox="1"/>
          <p:nvPr/>
        </p:nvSpPr>
        <p:spPr>
          <a:xfrm>
            <a:off x="986573" y="1625969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电商营销基础理论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86573" y="2070247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全面讲解4P营销理论、AIDA模型和消费者行为学在电商领域的应用与实践。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16141" y="3178234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活动策划方法论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34499" y="3632036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详细解析活动主题设计、目标设定、预算规划和风险控制的系统化策划流程。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986573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流量获取策略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86995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深入探讨搜索引擎优化（SEO）、付费广告投放（SEM）和社交媒体引流等获客手段。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954269" y="160142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转化率优化技巧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954269" y="2045706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系统学习着陆页设计、购物路径优化、促销话术和客服话术等转化提升方法。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545826" y="3153693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用户运营体系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556922" y="3607495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完整介绍会员体系搭建、用户分层运营、忠诚度计划和复购激励等用户运营策略。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954269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效果评估与优化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947560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全面掌握ROI计算、AB测试、数据埋点和用户反馈分析等效果评估技术。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课程内容概述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306344" y="2134011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079064" y="2121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635912" y="365301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7670621" y="3640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4306344" y="5094847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7079064" y="508257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4166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系统知识体系构建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41668" y="1916915"/>
            <a:ext cx="4314825" cy="916471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学员将建立起完整的电商营销知识框架，掌握从策略制定到执行落地的全流程方法论。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24669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实战技能显著提升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246698" y="1916915"/>
            <a:ext cx="4295775" cy="966982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通过大量真实案例分析和模拟演练，学员能够独立策划并执行中等规模的电商营销活动。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4166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数据分析能力增强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41668" y="3547367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学员将熟练使用Google Analytics、生意参谋等工具进行营销效果监测和优化决策。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4669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行业资源网络拓展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246698" y="3547367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课程提供与业内专家和同行交流的机会，帮助学员建立有价值的行业人脉资源。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4166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作品集与案例积累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41668" y="5155321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学员在课程中将完成多个实战项目，形成可展示的专业作品集，提升求职竞争力。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4669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职业发展路径明确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246698" y="5155321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课程将提供电商营销领域的职业发展指导，帮助学员规划清晰的职业晋升路径。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学习收益与预期成果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25363" y="1452351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01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231800" y="1461876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02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62865" y="3084545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03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231800" y="3094070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04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262865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05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231800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06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56704" y="2388266"/>
            <a:ext cx="5981700" cy="137160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6600" b="1">
                <a:solidFill>
                  <a:srgbClr val="1338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6600" b="1">
              <a:solidFill>
                <a:srgbClr val="1338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53596" y="4258462"/>
            <a:ext cx="10484808" cy="1798058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4050" b="1">
                <a:solidFill>
                  <a:srgbClr val="020A49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电商营销基础理论</a:t>
            </a:r>
            <a:endParaRPr lang="en-US" sz="4050" b="1">
              <a:solidFill>
                <a:srgbClr val="020A49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65700" y="1701094"/>
            <a:ext cx="3419475" cy="571500"/>
          </a:xfrm>
          <a:prstGeom prst="rect">
            <a:avLst/>
          </a:prstGeom>
        </p:spPr>
        <p:txBody>
          <a:bodyPr vert="horz" wrap="square" lIns="114300" tIns="57150" rIns="114300" bIns="57150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数字化营销渠道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65700" y="3875308"/>
            <a:ext cx="3419475" cy="571500"/>
          </a:xfrm>
          <a:prstGeom prst="rect">
            <a:avLst/>
          </a:prstGeom>
        </p:spPr>
        <p:txBody>
          <a:bodyPr vert="horz" wrap="square" lIns="114300" tIns="57150" rIns="114300" bIns="57150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数据驱动决策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310539" y="2205325"/>
            <a:ext cx="3419475" cy="111442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电商营销不受地域限制，可以轻松触达全球消费者，拓展国际市场。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310539" y="1701094"/>
            <a:ext cx="3419475" cy="571500"/>
          </a:xfrm>
          <a:prstGeom prst="rect">
            <a:avLst/>
          </a:prstGeom>
        </p:spPr>
        <p:txBody>
          <a:bodyPr vert="horz" wrap="square" lIns="114300" tIns="57150" rIns="114300" bIns="57150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全球化视野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310539" y="4380130"/>
            <a:ext cx="3409950" cy="111442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电商营销策略需要根据市场反馈和数据分析快速调整，以适应不断变化的市场需求。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310539" y="3875308"/>
            <a:ext cx="3423043" cy="571500"/>
          </a:xfrm>
          <a:prstGeom prst="rect">
            <a:avLst/>
          </a:prstGeom>
        </p:spPr>
        <p:txBody>
          <a:bodyPr vert="horz" wrap="square" lIns="114300" tIns="57150" rIns="114300" bIns="57150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快速迭代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422541" y="5507338"/>
            <a:ext cx="3438525" cy="111442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通过社交媒体、直播、评论等方式增强消费者与品牌之间的互动，提升用户参与感。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376738" y="5021566"/>
            <a:ext cx="3438525" cy="495300"/>
          </a:xfrm>
          <a:prstGeom prst="rect">
            <a:avLst/>
          </a:prstGeom>
        </p:spPr>
        <p:txBody>
          <a:bodyPr vert="horz" wrap="square" lIns="114300" tIns="57150" rIns="114300" bIns="57150" rtlCol="0" anchor="ctr" anchorCtr="0">
            <a:noAutofit/>
          </a:bodyPr>
          <a:lstStyle/>
          <a:p>
            <a:pPr algn="ctr">
              <a:lnSpc>
                <a:spcPct val="96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互动性强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65700" y="2205325"/>
            <a:ext cx="3419475" cy="111442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电商营销主要通过互联网平台实现商品展示、交易和服务，具有覆盖广、成本低的特点。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65700" y="4380130"/>
            <a:ext cx="3419475" cy="111442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电商营销依赖大数据分析用户行为、偏好和消费习惯，实现精准营销和个性化推荐。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电商营销概念与特点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5527532" y="1590406"/>
            <a:ext cx="1175454" cy="1037165"/>
          </a:xfrm>
          <a:prstGeom prst="triangle">
            <a:avLst>
              <a:gd name="adj" fmla="val 5000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14" name="AutoShape 14"/>
          <p:cNvSpPr/>
          <p:nvPr/>
        </p:nvSpPr>
        <p:spPr>
          <a:xfrm rot="4275690">
            <a:off x="6785438" y="2506602"/>
            <a:ext cx="1175454" cy="1037165"/>
          </a:xfrm>
          <a:prstGeom prst="triangle">
            <a:avLst>
              <a:gd name="adj" fmla="val 5000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15" name="AutoShape 15"/>
          <p:cNvSpPr/>
          <p:nvPr/>
        </p:nvSpPr>
        <p:spPr>
          <a:xfrm rot="2700000" flipH="1">
            <a:off x="4584703" y="2469836"/>
            <a:ext cx="1175454" cy="1037165"/>
          </a:xfrm>
          <a:prstGeom prst="triangle">
            <a:avLst>
              <a:gd name="adj" fmla="val 5000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16" name="AutoShape 16"/>
          <p:cNvSpPr/>
          <p:nvPr/>
        </p:nvSpPr>
        <p:spPr>
          <a:xfrm rot="-8546356" flipH="1">
            <a:off x="4774012" y="4013018"/>
            <a:ext cx="1175454" cy="1037165"/>
          </a:xfrm>
          <a:prstGeom prst="triangle">
            <a:avLst>
              <a:gd name="adj" fmla="val 5000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17" name="AutoShape 17"/>
          <p:cNvSpPr/>
          <p:nvPr/>
        </p:nvSpPr>
        <p:spPr>
          <a:xfrm rot="8546493" flipH="1">
            <a:off x="6327203" y="4006453"/>
            <a:ext cx="1175454" cy="1037165"/>
          </a:xfrm>
          <a:prstGeom prst="triangle">
            <a:avLst>
              <a:gd name="adj" fmla="val 50000"/>
            </a:avLst>
          </a:prstGeom>
          <a:solidFill>
            <a:schemeClr val="accent1">
              <a:alpha val="100000"/>
            </a:schemeClr>
          </a:solidFill>
        </p:spPr>
      </p:sp>
      <p:sp>
        <p:nvSpPr>
          <p:cNvPr id="18" name="Freeform 18"/>
          <p:cNvSpPr/>
          <p:nvPr/>
        </p:nvSpPr>
        <p:spPr>
          <a:xfrm>
            <a:off x="5803666" y="2981611"/>
            <a:ext cx="676277" cy="676277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67640" y="0"/>
                </a:moveTo>
                <a:lnTo>
                  <a:pt x="182880" y="0"/>
                </a:lnTo>
                <a:lnTo>
                  <a:pt x="182880" y="45720"/>
                </a:lnTo>
                <a:lnTo>
                  <a:pt x="228600" y="152400"/>
                </a:lnTo>
                <a:lnTo>
                  <a:pt x="228600" y="274320"/>
                </a:lnTo>
                <a:cubicBezTo>
                  <a:pt x="228600" y="291151"/>
                  <a:pt x="214951" y="304800"/>
                  <a:pt x="198120" y="304800"/>
                </a:cubicBezTo>
                <a:lnTo>
                  <a:pt x="198120" y="304800"/>
                </a:lnTo>
                <a:lnTo>
                  <a:pt x="76200" y="304800"/>
                </a:lnTo>
                <a:cubicBezTo>
                  <a:pt x="59436" y="304800"/>
                  <a:pt x="40996" y="291998"/>
                  <a:pt x="35052" y="276149"/>
                </a:cubicBezTo>
                <a:lnTo>
                  <a:pt x="0" y="182880"/>
                </a:lnTo>
                <a:lnTo>
                  <a:pt x="0" y="152400"/>
                </a:lnTo>
                <a:cubicBezTo>
                  <a:pt x="0" y="135569"/>
                  <a:pt x="13649" y="121920"/>
                  <a:pt x="30480" y="121920"/>
                </a:cubicBezTo>
                <a:lnTo>
                  <a:pt x="30480" y="121920"/>
                </a:lnTo>
                <a:lnTo>
                  <a:pt x="137160" y="121920"/>
                </a:lnTo>
                <a:lnTo>
                  <a:pt x="137160" y="30480"/>
                </a:lnTo>
                <a:cubicBezTo>
                  <a:pt x="137160" y="13649"/>
                  <a:pt x="150809" y="0"/>
                  <a:pt x="167640" y="0"/>
                </a:cubicBezTo>
                <a:lnTo>
                  <a:pt x="167640" y="0"/>
                </a:lnTo>
                <a:close/>
              </a:path>
              <a:path w="304800" h="304800">
                <a:moveTo>
                  <a:pt x="259080" y="152400"/>
                </a:moveTo>
                <a:lnTo>
                  <a:pt x="304800" y="152400"/>
                </a:lnTo>
                <a:lnTo>
                  <a:pt x="304800" y="304800"/>
                </a:lnTo>
                <a:lnTo>
                  <a:pt x="259080" y="304800"/>
                </a:lnTo>
                <a:lnTo>
                  <a:pt x="259080" y="15240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38434" y="1792224"/>
            <a:ext cx="4621118" cy="4177587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6175525" y="1669708"/>
            <a:ext cx="5229225" cy="45339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rmAutofit/>
          </a:bodyPr>
          <a:lstStyle/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中年人主导电商消费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中年消费群体占比达40%，是电商平台的主力军，其理性消费和家庭需求导向显著影响市场结构。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青年人消费潜力突出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占比35%的青年群体对时尚和促销敏感，</a:t>
            </a: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贡献近半数高单价商品销量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（如电子设备/轻奢品），是增长核心驱动力。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年龄分层特征显著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儿童/青少年偏好娱乐产品（占比15%），老年人侧重实用品（占比10%），反映代际需求差异需针对性营销。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消费者行为分析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20A49"/>
      </a:dk1>
      <a:lt1>
        <a:srgbClr val="FBFEFF"/>
      </a:lt1>
      <a:dk2>
        <a:srgbClr val="020A49"/>
      </a:dk2>
      <a:lt2>
        <a:srgbClr val="CADDF0"/>
      </a:lt2>
      <a:accent1>
        <a:srgbClr val="1338FD"/>
      </a:accent1>
      <a:accent2>
        <a:srgbClr val="1338FD"/>
      </a:accent2>
      <a:accent3>
        <a:srgbClr val="1B96DB"/>
      </a:accent3>
      <a:accent4>
        <a:srgbClr val="32C5DA"/>
      </a:accent4>
      <a:accent5>
        <a:srgbClr val="1CCDF0"/>
      </a:accent5>
      <a:accent6>
        <a:srgbClr val="338DE7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4865</Words>
  <Application>WPS 演示</Application>
  <PresentationFormat>On-screen Show (4:3)</PresentationFormat>
  <Paragraphs>652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8" baseType="lpstr">
      <vt:lpstr>Arial</vt:lpstr>
      <vt:lpstr>宋体</vt:lpstr>
      <vt:lpstr>Wingdings</vt:lpstr>
      <vt:lpstr>Noto Sans SC</vt:lpstr>
      <vt:lpstr>Segoe Print</vt:lpstr>
      <vt:lpstr>Helvetica</vt:lpstr>
      <vt:lpstr>Arial</vt:lpstr>
      <vt:lpstr>微软雅黑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WPS_1670391199</cp:lastModifiedBy>
  <cp:revision>5</cp:revision>
  <dcterms:created xsi:type="dcterms:W3CDTF">2006-08-16T00:00:00Z</dcterms:created>
  <dcterms:modified xsi:type="dcterms:W3CDTF">2025-10-14T06:09:58Z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1","ContentProducer":"001191110000802100433B10001","ProduceID":"af265da3a3e2841ae7a0b06e577c007f_1760409794_e3d651ec65ae3e1f7ee5f6deb08e14e8","ReservedCode1":"c1354d5dbd4ee05020d5f5867c92d66591afb313b612b038cb257c7cd36818ef","ContentPropagator":"001191110000802100433B10001","PropagateID":"af265da3a3e2841ae7a0b06e577c007f_1760409794_e3d651ec65ae3e1f7ee5f6deb08e14e8","ReservedCode2":"c1354d5dbd4ee05020d5f5867c92d66591afb313b612b038cb257c7cd36818ef"}</vt:lpwstr>
  </property>
  <property fmtid="{D5CDD505-2E9C-101B-9397-08002B2CF9AE}" pid="3" name="ICV">
    <vt:lpwstr>6D412F7D549743A6B766A1601174EFC0_12</vt:lpwstr>
  </property>
  <property fmtid="{D5CDD505-2E9C-101B-9397-08002B2CF9AE}" pid="4" name="KSOProductBuildVer">
    <vt:lpwstr>2052-12.1.0.22529</vt:lpwstr>
  </property>
</Properties>
</file>