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6655" y="1525651"/>
            <a:ext cx="7126715" cy="2085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模拟面试与薪酬谈判</a:t>
            </a:r>
            <a:endParaRPr lang="en-US" sz="540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5705" y="4293994"/>
            <a:ext cx="2800350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汇报人：</a:t>
            </a:r>
            <a:endParaRPr lang="en-US" sz="2025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5705" y="4825308"/>
            <a:ext cx="3371850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2025-10</a:t>
            </a:r>
            <a:endParaRPr lang="en-US" sz="2025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7200" y="152400"/>
            <a:ext cx="4455160" cy="39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l"/>
            <a:r>
              <a:rPr lang="zh-CN" altLang="en-US" sz="2800" b="1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  <a:sym typeface="+mn-ea"/>
              </a:rPr>
              <a:t>新业态就业创业专项工程</a:t>
            </a:r>
            <a:endParaRPr lang="zh-CN" altLang="en-US" sz="2800" b="1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89734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0433" y="4077545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489734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650433" y="1474577"/>
            <a:ext cx="3273285" cy="690150"/>
          </a:xfrm>
          <a:prstGeom prst="roundRect">
            <a:avLst>
              <a:gd name="adj" fmla="val 28095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006" r="25006"/>
          <a:stretch>
            <a:fillRect/>
          </a:stretch>
        </p:blipFill>
        <p:spPr>
          <a:xfrm>
            <a:off x="8293144" y="1482730"/>
            <a:ext cx="3422379" cy="4563172"/>
          </a:xfrm>
          <a:prstGeom prst="round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70176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需精简突出与岗位相关的经历和技能，避免冗长，建议采用“背景+优势+目标”三段式结构，时长控制在1-2分钟。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09477" y="2177640"/>
            <a:ext cx="3433799" cy="17654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回答需体现与公司发展的契合度，例如“三年内深耕某领域，成为团队核心成员”，避免空泛或脱离实际的表述。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0176" y="4795955"/>
            <a:ext cx="3433799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优点需结合岗位需求（如“数据分析能力强”），缺点应选择非核心能力且附带改进计划（如“公开演讲经验不足，正在参加培训”）。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07114" y="4795955"/>
            <a:ext cx="3438525" cy="164889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如“如何处理客户投诉”，需运用STAR法则（情境-任务-行动-结果）结构化回答，展现逻辑性和实操能力。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常见面试问题解析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0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自我介绍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77367" y="1502085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职业规划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80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优缺点分析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77367" y="4105052"/>
            <a:ext cx="2898018" cy="63513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情景模拟题</a:t>
            </a:r>
            <a:endParaRPr lang="en-US" sz="2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40619" y="1239230"/>
            <a:ext cx="3783578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面试礼仪与技巧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95024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195024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195024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5259845" y="294547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非语言沟通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9845" y="3472246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保持眼神交流、适度微笑和自然手势，坐姿端正，避免抖腿或抱臂等防御性动作，传递自信与亲和力。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199" y="4714408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提问环节策略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72199" y="5252378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提前准备2-3个与公司业务、团队文化或职业发展相关的问题（如“团队未来半年的核心目标？”），展现主动性和深度思考。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72221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着装规范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72221" y="1692114"/>
            <a:ext cx="6124575" cy="12477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根据行业选择商务正装（金融、法律）或商务休闲（科技、创意），避免过度随意或夸张配饰，保持整洁得体。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4629608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91180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4629608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91180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4629608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91180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4162763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162763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162763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薪酬谈判策略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9345" y="1687996"/>
            <a:ext cx="5229225" cy="3819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锚定效应主导开局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：率先提出高于预期15%-20%的薪资范围，可显著提升最终成交价，但需避免脱离岗位市场价值。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数据化说服力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：引用权威薪酬报告（如薪酬网年度数据）比主观诉求有效3倍，技术岗需突出专利/项目成果。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非现金福利弹性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：当现金增幅受限时，谈判远程办公天数可等效提升8-12%薪资满意度，且企业成本仅增加2%-3%。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让步节奏控制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：采用「条件换让步」模式（如接受薪资下限则缩短试用期），可使企业接受概率提升40%。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总包思维破局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：将企业分散福利（如餐补800元/月）折算为年化价值，往往能发现隐性收入差距达5-8万元/年。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71500" y="1857375"/>
          <a:ext cx="5086350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50"/>
                <a:gridCol w="1695450"/>
                <a:gridCol w="1695450"/>
              </a:tblGrid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谈判策略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适用场景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关键技巧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锚定效应法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初始报价阶段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率先提出高于预期的薪资范围，引导谈判基准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数据支撑法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对方质疑薪资要求合理性时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展示行业薪酬报告、同岗位市场数据、个人业绩证明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福利置换法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企业表示薪资预算有限时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协商增加培训预算、股票期权、弹性工作制等非现金福利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阶梯让步法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双方报价僵持阶段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每次让步幅度递减（如10%→5%→2%），并附加条件（如绩效挂钩）</a:t>
                      </a:r>
                      <a:endParaRPr lang="en-US" sz="1100"/>
                    </a:p>
                  </a:txBody>
                  <a:tcPr anchor="t"/>
                </a:tc>
              </a:tr>
              <a:tr h="381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总包整合法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企业提供复杂薪酬结构时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将基本工资、奖金、补贴等折算为年总包数值，便于横向对比</a:t>
                      </a:r>
                      <a:endParaRPr lang="en-US" sz="1100"/>
                    </a:p>
                  </a:txBody>
                  <a:tcPr anchor="t"/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薪酬构成与市场行情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谈判前的准备工作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 l="37742" r="37742"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个人价值评估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量化过往业绩（如项目增收、成本优化金额），列出核心技能证书（如PMP、CFA），并对比岗位JD中的能力要求，匹配度越高议价空间越大。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企业薪酬调研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通过猎聘、Glassdoor等平台获取目标公司薪酬范围，结合企业规模（初创公司可能用股权补偿低底薪）和融资阶段（B轮后企业薪资结构更稳定）综合判断。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替代方案制定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设定薪资底线（如低于市场价15%则放弃），同时准备BATNA（最佳替代方案），如手握其他offer或内部调岗机会以增强谈判筹码。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话术预演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针对HR可能提出的压价问题（如“你上份薪资较低”），提前设计回应策略，例如强调技能增长或市场价值变化，避免陷入被动。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锚定效应运用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将个人诉求与企业利益绑定，如“如果薪资达到预期，我可以提前接手跨区域项目，缩短团队磨合期”。避免使用威胁性语言，强调长期合作意愿。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共赢话术设计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非货币条件协商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若现金部分难以提升，可协商培训机会、弹性工作制或职称晋升周期等。例如：“若基本工资调整有限，能否增加每年两次的技术培训预算？”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率先提出略高于预期的薪资数字（如市场价上浮10%-15%），引导对方围绕该基准讨论。例如：“基于我的项目经验和行业数据，我的期望是年薪35万。”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谈判中的沟通技巧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实战模拟演练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模拟面试案例分析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跨文化面试差异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对比外企、国企、创业公司等不同企业文化下的面试特点，包括语言表达方式、行为礼仪、价值观匹配等维度，指导学员根据企业类型调整应答策略和形象呈现。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压力面试应对技巧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剖析压力面试中常见的挑战性问题（如“你的缺点是什么？”“为什么频繁跳槽？”），提供结构化回答框架和心理调节方法，强调通过STAR法则展示抗压能力和问题解决思维。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经典行业案例解析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深入分析互联网、金融、制造业等不同行业的典型面试案例，包括技术岗、管理岗、销售岗等不同职位的面试流程、常见问题及应对策略，帮助学员建立针对性准备方案。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薪酬谈判情景模拟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初始报价应对策略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7192" y="1833343"/>
            <a:ext cx="9803500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模拟HR首次报价低于预期的场景，训练学员使用“锚定效应”话术（如“基于行业平均水平和我的项目经验，期望调整至X范围”），结合市场薪资报告数据增强说服力。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297192" y="250386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福利包谈判技巧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8921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针对非现金福利（股票期权、培训预算、弹性工作制等）设计多轮谈判情景，指导学员掌握“打包谈判法”，通过量化福利价值（如“远程办公相当于增加15%时薪”）实现整体收益最大化。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735521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晋升通道挂钩谈判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4260576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模拟将薪资与职业发展绑定的高阶谈判场景，演示如何通过“未来价值承诺”（如“若达成KPI则自动调薪”）换取当期薪资提升，同时建立长期激励机制。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980154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僵局破冰方法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505210"/>
            <a:ext cx="989321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设计薪资谈判陷入僵局的极端案例，训练学员运用“折中方案”“条件交换”（如“接受较低base换取更高奖金比例”）等策略，保持谈判弹性同时守住核心利益底线。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录像回放诊断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通过录制学员模拟过程，逐帧分析肢体语言（眼神接触频率、手势开放性）、语音语调（停顿位置、重音强调）等非语言信号，提供可视化改进建议。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反馈与改进建议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话术优化指南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针对学员高频出现的表达问题（如过度使用“可能”“大概”等模糊词），提供强化版话术模板（如将“我可能擅长”改为“我的XX项目证明我具备”），提升语言说服力。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个性化提升方案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根据学员行业特性、职级定位、性格特征等因素，定制包含短期速效技巧（3天可掌握的问答套路）和长期能力矩阵（6个月沟通体系培养计划）的阶梯式成长路径。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3684" y="2559207"/>
            <a:ext cx="6316980" cy="234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2244" y="3494380"/>
            <a:ext cx="2197085" cy="766889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 lang="en-US" sz="12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28786" y="2781296"/>
            <a:ext cx="3104002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175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 录</a:t>
            </a:r>
            <a:endParaRPr lang="en-US" sz="5175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84695" y="1702344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0020" y="175187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课程介绍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84695" y="2411090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0020" y="2456811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模拟面试基础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84695" y="3119837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80020" y="3175083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薪酬谈判策略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94220" y="3828583"/>
            <a:ext cx="561975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580020" y="3883830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实战模拟演练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84695" y="4535669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80020" y="4560436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常见问题与应对方法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88034" y="5234961"/>
            <a:ext cx="571500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83359" y="5278778"/>
            <a:ext cx="4210541" cy="2819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23232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总结与资源推荐</a:t>
            </a:r>
            <a:endParaRPr lang="en-US" sz="2100">
              <a:solidFill>
                <a:srgbClr val="23232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常见问题与应对方法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面试中的棘手问题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面试官常问“未来5年的职业规划是什么”，回答时需结合岗位需求，展现稳定性与成长性。例如：“我希望在贵公司深耕XX领域，3年内成为团队核心成员，5年内具备独立带领项目的能力。”避免空泛或偏离岗位的表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职业规划类问题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回答“为什么离开上一家公司”时，需保持客观中立，避免负面评价。例如：“希望寻找更具挑战性的平台，与个人职业目标更匹配。”可强调发展需求而非原公司问题。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离职原因类问题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当被问及“期望薪资”时，建议先调研行业水平，回答区间值而非固定数字。例如：“基于我的经验和市场行情，期望范围是XX-XX万，但更看重发展机会。”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薪资期望类问题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薪酬谈判的常见误区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19388" y="144454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过早透露底线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在初面或未明确岗位价值时直接报出最低可接受薪资，会削弱谈判筹码。应优先了解公司预算和福利结构，再逐步协商。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102224" y="3269720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缺乏数据支撑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谈判时仅凭主观感受要价，易被质疑。建议引用行业报告、岗位JD或同岗位薪资数据，增强说服力。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36896" y="5094898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被动接受条款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面对“这是我们能给的最高薪资”等话术时，可尝试协商试用期后调薪、项目奖金等灵活方案，而非直接妥协。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9551" y="3317086"/>
            <a:ext cx="3321514" cy="561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时间压力策略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9551" y="3946117"/>
            <a:ext cx="3321514" cy="238345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若HR以“今天必须决定”施压，可礼貌请求合理考虑时间。例如：“感谢机会，我需要综合评估岗位匹配度，能否在XX日前答复？”避免仓促决策。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392384" y="3317086"/>
            <a:ext cx="3407232" cy="561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竞争压力话术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35243" y="3946117"/>
            <a:ext cx="3321514" cy="230952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当被告知“有其他候选人更合适”时，可强调自身差异化优势。例如：“我的XX经验与贵司当前项目高度契合，能快速产生价值。”同时保持自信但不激进的态度。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190935" y="3317086"/>
            <a:ext cx="3321514" cy="5619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低薪合理化说辞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90935" y="3946117"/>
            <a:ext cx="3321514" cy="238345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针对“薪资不高但平台好”的说法，可回应：“理解平台价值，但希望薪资能体现岗位责任与我的贡献，是否有调整空间？”平衡诉求与灵活性。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如何应对招聘方压力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486400" y="1741084"/>
            <a:ext cx="1219200" cy="1219200"/>
          </a:xfrm>
          <a:prstGeom prst="ellipse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1730708" y="1741084"/>
            <a:ext cx="1219200" cy="1219200"/>
          </a:xfrm>
          <a:prstGeom prst="ellipse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242092" y="1741084"/>
            <a:ext cx="1219200" cy="1219200"/>
          </a:xfrm>
          <a:prstGeom prst="ellipse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5772446" y="2027130"/>
            <a:ext cx="647107" cy="64710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</a:path>
              <a:path w="304800" h="304800"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</a:path>
              <a:path w="304800" h="304800"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</a:path>
              <a:path w="304800" h="304800"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</a:path>
              <a:path w="304800" h="304800"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</a:path>
              <a:path w="304800" h="304800"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</a:path>
              <a:path w="304800" h="304800"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</a:path>
              <a:path w="304800" h="304800"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2055070" y="2041062"/>
            <a:ext cx="570476" cy="57047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9560304" y="2059295"/>
            <a:ext cx="582777" cy="58277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</a:path>
              <a:path w="304800" h="304800"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总结与资源推荐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课程核心要点回顾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096184" y="1388332"/>
            <a:ext cx="5532235" cy="15933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563949" y="2981653"/>
            <a:ext cx="5532235" cy="15933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6096184" y="4574975"/>
            <a:ext cx="5532235" cy="1593322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63949" y="1466176"/>
            <a:ext cx="47625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结构化面试技巧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63949" y="1889259"/>
            <a:ext cx="5335768" cy="101455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掌握STAR法则（情境、任务、行动、结果）应对行为面试问题，通过具体案例展示个人能力与成就，提升回答的逻辑性和说服力。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63949" y="4652820"/>
            <a:ext cx="47625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accent3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非语言沟通优化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563949" y="5075902"/>
            <a:ext cx="5335768" cy="101455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注重面试中的肢体语言、眼神接触和语调控制，保持自信姿态，避免小动作干扰，确保整体表现与语言内容一致。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284452" y="3059498"/>
            <a:ext cx="4762500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l">
              <a:defRPr/>
            </a:pPr>
            <a:r>
              <a:rPr lang="en-US" sz="1800" b="1">
                <a:solidFill>
                  <a:schemeClr val="accent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薪酬谈判策略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284452" y="3482580"/>
            <a:ext cx="5335768" cy="1014551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学习市场薪资调研方法，明确个人价值区间，掌握“锚定效应”运用技巧，避免先报价的被动局面，同时学会以数据支撑谈判诉求。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7927" y="1610788"/>
            <a:ext cx="3979156" cy="1995134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5502989" y="1610345"/>
            <a:ext cx="3992463" cy="1995577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2059633" y="4350364"/>
            <a:ext cx="4085050" cy="1976988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 rot="16200000">
            <a:off x="8499066" y="5005340"/>
            <a:ext cx="619760" cy="3168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1465">
                <a:solidFill>
                  <a:schemeClr val="l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2014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792753" y="4380714"/>
            <a:ext cx="4032384" cy="1946638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推荐学习资料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8" name="Connector 8"/>
          <p:cNvCxnSpPr/>
          <p:nvPr/>
        </p:nvCxnSpPr>
        <p:spPr>
          <a:xfrm>
            <a:off x="814894" y="3868060"/>
            <a:ext cx="10708596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10471782" y="3998099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0241385" y="3991410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460318" y="1290369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229922" y="1283681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9134256" y="1231853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903860" y="1225164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774198" y="4027357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5553328" y="4020669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93384" y="1730307"/>
            <a:ext cx="370824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书籍类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93384" y="2182541"/>
            <a:ext cx="3708241" cy="133272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《谈判力》（罗杰·费希尔）系统解析双赢谈判原则；《面试力》提供各行业高频问题及高分答案模板，适合针对性练习。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658407" y="1730307"/>
            <a:ext cx="368162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在线课程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58407" y="2170965"/>
            <a:ext cx="3681627" cy="134430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Coursera平台《Successful Negotiation》涵盖基础到高级谈判技巧；LinkedIn Learning的《Job Interview Preparation》提供模拟面试视频分析。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244783" y="4476391"/>
            <a:ext cx="371475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工具类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41580" y="4916795"/>
            <a:ext cx="3921156" cy="125651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Glassdoor和PayScale用于查询目标公司薪资范围及面试经验；Big Interview平台提供AI模拟面试与实时反馈。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948171" y="4476391"/>
            <a:ext cx="3721549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社群资源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957696" y="4907270"/>
            <a:ext cx="3702499" cy="126603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加入职业发展社群（如知乎“薪酬谈判”话题小组），参与案例讨论，获取真实面试复盘及行业动态。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49231" y="3565204"/>
            <a:ext cx="3050440" cy="2453000"/>
          </a:xfrm>
          <a:prstGeom prst="round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449231" y="1792951"/>
            <a:ext cx="3050857" cy="2406213"/>
          </a:xfrm>
          <a:prstGeom prst="roundRect">
            <a:avLst>
              <a:gd name="adj" fmla="val 10215"/>
            </a:avLst>
          </a:prstGeom>
          <a:solidFill>
            <a:srgbClr val="FFFFFF">
              <a:alpha val="100000"/>
            </a:srgbClr>
          </a:solidFill>
          <a:effectLst>
            <a:outerShdw blurRad="457200">
              <a:srgbClr val="000000">
                <a:alpha val="8000"/>
              </a:srgbClr>
            </a:outerShdw>
          </a:effectLst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49001" y="3532049"/>
            <a:ext cx="3050440" cy="2476500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549001" y="1728950"/>
            <a:ext cx="3050857" cy="2406213"/>
          </a:xfrm>
          <a:prstGeom prst="roundRect">
            <a:avLst>
              <a:gd name="adj" fmla="val 10215"/>
            </a:avLst>
          </a:prstGeom>
          <a:solidFill>
            <a:srgbClr val="FFFFFF">
              <a:alpha val="100000"/>
            </a:srgbClr>
          </a:solidFill>
          <a:effectLst>
            <a:outerShdw blurRad="457200">
              <a:srgbClr val="000000">
                <a:alpha val="8000"/>
              </a:srgbClr>
            </a:outerShdw>
          </a:effectLst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4987" y="3751513"/>
            <a:ext cx="3050440" cy="2247381"/>
          </a:xfrm>
          <a:prstGeom prst="round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44570" y="1728950"/>
            <a:ext cx="3050857" cy="2406213"/>
          </a:xfrm>
          <a:prstGeom prst="roundRect">
            <a:avLst>
              <a:gd name="adj" fmla="val 10215"/>
            </a:avLst>
          </a:prstGeom>
          <a:solidFill>
            <a:srgbClr val="FFFFFF">
              <a:alpha val="100000"/>
            </a:srgbClr>
          </a:solidFill>
          <a:effectLst>
            <a:outerShdw blurRad="457200">
              <a:srgbClr val="000000">
                <a:alpha val="8000"/>
              </a:srgbClr>
            </a:outerShdw>
          </a:effectLst>
        </p:spPr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后续实践建议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7253" y="2445849"/>
            <a:ext cx="2819400" cy="160510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每周安排1-2次模拟面试，录制视频复盘语言表达和肢体动作，重点改进卡顿或逻辑不清的问题。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1733" y="1856763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定期模拟面试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67483" y="2445849"/>
            <a:ext cx="2819400" cy="160510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在3-5次真实面试中应用谈判策略，记录对方反馈并调整话术，逐步建立谈判信心与灵活性。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51963" y="1856763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薪酬谈判实战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64751" y="2445849"/>
            <a:ext cx="2819400" cy="160510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每季度关注招聘市场趋势（如行业薪资报告），订阅HR专业博客（如SHRM），更新知识库以适应变化。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449231" y="1856763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持续学习更新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0790" y="2331416"/>
            <a:ext cx="7924800" cy="18288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 lang="en-US" sz="900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0790" y="4217109"/>
            <a:ext cx="4943475" cy="6286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700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 lang="en-US" sz="2700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课程介绍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课程目标与意义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632256" y="1303414"/>
            <a:ext cx="3015842" cy="2400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632256" y="3932485"/>
            <a:ext cx="3030452" cy="24008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95544" y="4846125"/>
            <a:ext cx="7782138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TextBox 6"/>
          <p:cNvSpPr txBox="1"/>
          <p:nvPr/>
        </p:nvSpPr>
        <p:spPr>
          <a:xfrm>
            <a:off x="1406054" y="4976777"/>
            <a:ext cx="5134735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培养职业化思维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06054" y="5458846"/>
            <a:ext cx="6469649" cy="6703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引导学员建立双向共赢的谈判理念，理解企业用人逻辑与个人职业发展的关联性，形成长期职业规划意识。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51138" y="517637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528864" y="5335444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595544" y="3089304"/>
            <a:ext cx="7782138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406054" y="3702026"/>
            <a:ext cx="6469649" cy="73688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剖析行业薪资结构与岗位价值评估体系，使学员能够基于客观数据制定合理薪酬预期，避免因认知偏差导致谈判失利。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51138" y="3419556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28864" y="3578623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15668" y="3211692"/>
            <a:ext cx="5152243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消除信息不对称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95544" y="1330662"/>
            <a:ext cx="7782138" cy="1462424"/>
          </a:xfrm>
          <a:prstGeom prst="parallelogram">
            <a:avLst>
              <a:gd name="adj" fmla="val 25000"/>
            </a:avLst>
          </a:prstGeom>
          <a:noFill/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6" name="TextBox 16"/>
          <p:cNvSpPr txBox="1"/>
          <p:nvPr/>
        </p:nvSpPr>
        <p:spPr>
          <a:xfrm>
            <a:off x="1406054" y="1461314"/>
            <a:ext cx="5152243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提升职场竞争力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06054" y="1943384"/>
            <a:ext cx="6469649" cy="6703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通过系统化训练帮助学员掌握面试应答技巧与薪酬谈判策略，增强在求职或晋升中的竞争优势，有效应对企业多样化考核标准。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451138" y="1660913"/>
            <a:ext cx="762000" cy="762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TextBox 19"/>
          <p:cNvSpPr txBox="1"/>
          <p:nvPr/>
        </p:nvSpPr>
        <p:spPr>
          <a:xfrm>
            <a:off x="528864" y="1819981"/>
            <a:ext cx="606548" cy="443865"/>
          </a:xfrm>
          <a:prstGeom prst="rect">
            <a:avLst/>
          </a:prstGeom>
          <a:noFill/>
        </p:spPr>
        <p:txBody>
          <a:bodyPr vert="horz" wrap="square" lIns="108013" tIns="45720" rIns="108013" bIns="4572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30295" y="-1017757"/>
            <a:ext cx="9477377" cy="9477377"/>
          </a:xfrm>
          <a:prstGeom prst="ellipse">
            <a:avLst/>
          </a:prstGeom>
          <a:solidFill>
            <a:schemeClr val="accent2">
              <a:alpha val="19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81683" y="329421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682406" y="1587331"/>
            <a:ext cx="4267200" cy="4267200"/>
          </a:xfrm>
          <a:prstGeom prst="ellipse">
            <a:avLst/>
          </a:prstGeom>
          <a:solidFill>
            <a:schemeClr val="accent2">
              <a:alpha val="29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20359" y="3294211"/>
            <a:ext cx="800044" cy="862118"/>
          </a:xfrm>
          <a:prstGeom prst="rightArrow">
            <a:avLst/>
          </a:prstGeom>
          <a:gradFill>
            <a:gsLst>
              <a:gs pos="0">
                <a:schemeClr val="l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</p:spPr>
      </p:sp>
      <p:sp>
        <p:nvSpPr>
          <p:cNvPr id="6" name="TextBox 6"/>
          <p:cNvSpPr txBox="1"/>
          <p:nvPr/>
        </p:nvSpPr>
        <p:spPr>
          <a:xfrm>
            <a:off x="1471170" y="1787279"/>
            <a:ext cx="4624830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结合学员背景与目标行业特性，提供个性化能力评估模型，明确其在人才市场中的差异化优势与合理薪酬区间。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71170" y="5162560"/>
            <a:ext cx="4624830" cy="10001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通过高频次角色扮演与即时反馈，克服谈判中的心理障碍，学会灵活运用妥协、锚定等高级谈判技巧。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993848" y="1898772"/>
            <a:ext cx="3644317" cy="364431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8223571" y="2641548"/>
            <a:ext cx="3184870" cy="2158766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本课程适用于应届毕业生、职场新人及计划跳槽的职场人士，通过案例模拟与实战演练，帮助学员实现从理论到实践的转化，达成以下效果：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97036" y="158733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693146" y="1783441"/>
            <a:ext cx="461221" cy="4612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</a:path>
              <a:path w="304800" h="304800">
                <a:moveTo>
                  <a:pt x="99060" y="137160"/>
                </a:moveTo>
                <a:cubicBezTo>
                  <a:pt x="111681" y="137160"/>
                  <a:pt x="121920" y="126921"/>
                  <a:pt x="121920" y="114300"/>
                </a:cubicBezTo>
                <a:cubicBezTo>
                  <a:pt x="121920" y="101679"/>
                  <a:pt x="111681" y="91440"/>
                  <a:pt x="99060" y="91440"/>
                </a:cubicBezTo>
                <a:lnTo>
                  <a:pt x="99060" y="91440"/>
                </a:lnTo>
                <a:cubicBezTo>
                  <a:pt x="86439" y="91440"/>
                  <a:pt x="76200" y="101679"/>
                  <a:pt x="76200" y="114300"/>
                </a:cubicBezTo>
                <a:cubicBezTo>
                  <a:pt x="76200" y="126921"/>
                  <a:pt x="86439" y="137160"/>
                  <a:pt x="99060" y="137160"/>
                </a:cubicBezTo>
                <a:lnTo>
                  <a:pt x="99060" y="137160"/>
                </a:lnTo>
                <a:close/>
              </a:path>
              <a:path w="304800" h="304800">
                <a:moveTo>
                  <a:pt x="205740" y="137160"/>
                </a:moveTo>
                <a:cubicBezTo>
                  <a:pt x="218361" y="137160"/>
                  <a:pt x="228600" y="126921"/>
                  <a:pt x="228600" y="114300"/>
                </a:cubicBezTo>
                <a:cubicBezTo>
                  <a:pt x="228600" y="101679"/>
                  <a:pt x="218361" y="91440"/>
                  <a:pt x="205740" y="91440"/>
                </a:cubicBezTo>
                <a:lnTo>
                  <a:pt x="205740" y="91440"/>
                </a:lnTo>
                <a:cubicBezTo>
                  <a:pt x="193119" y="91440"/>
                  <a:pt x="182880" y="101679"/>
                  <a:pt x="182880" y="114300"/>
                </a:cubicBezTo>
                <a:cubicBezTo>
                  <a:pt x="182880" y="126921"/>
                  <a:pt x="193119" y="137160"/>
                  <a:pt x="205740" y="137160"/>
                </a:cubicBezTo>
                <a:lnTo>
                  <a:pt x="205740" y="137160"/>
                </a:lnTo>
                <a:close/>
              </a:path>
              <a:path w="304800" h="304800">
                <a:moveTo>
                  <a:pt x="238658" y="182880"/>
                </a:moveTo>
                <a:lnTo>
                  <a:pt x="66142" y="182880"/>
                </a:lnTo>
                <a:cubicBezTo>
                  <a:pt x="79038" y="218770"/>
                  <a:pt x="112776" y="243973"/>
                  <a:pt x="152400" y="243973"/>
                </a:cubicBezTo>
                <a:cubicBezTo>
                  <a:pt x="192024" y="243973"/>
                  <a:pt x="225762" y="218770"/>
                  <a:pt x="238458" y="183518"/>
                </a:cubicBezTo>
                <a:lnTo>
                  <a:pt x="238658" y="18288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2" name="Freeform 12"/>
          <p:cNvSpPr/>
          <p:nvPr/>
        </p:nvSpPr>
        <p:spPr>
          <a:xfrm>
            <a:off x="1122283" y="3534910"/>
            <a:ext cx="372041" cy="37204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</a:path>
              <a:path w="304800" h="304800"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3" name="AutoShape 13"/>
          <p:cNvSpPr/>
          <p:nvPr/>
        </p:nvSpPr>
        <p:spPr>
          <a:xfrm>
            <a:off x="497036" y="500109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708042" y="5212097"/>
            <a:ext cx="431428" cy="431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2444" y="162220"/>
                </a:moveTo>
                <a:cubicBezTo>
                  <a:pt x="202444" y="162220"/>
                  <a:pt x="207007" y="100841"/>
                  <a:pt x="150752" y="93840"/>
                </a:cubicBezTo>
                <a:cubicBezTo>
                  <a:pt x="102537" y="88916"/>
                  <a:pt x="87868" y="133721"/>
                  <a:pt x="87868" y="133721"/>
                </a:cubicBezTo>
                <a:cubicBezTo>
                  <a:pt x="87868" y="133721"/>
                  <a:pt x="73352" y="119758"/>
                  <a:pt x="53654" y="131159"/>
                </a:cubicBezTo>
                <a:cubicBezTo>
                  <a:pt x="36024" y="142046"/>
                  <a:pt x="39148" y="161963"/>
                  <a:pt x="39148" y="161963"/>
                </a:cubicBezTo>
                <a:cubicBezTo>
                  <a:pt x="39148" y="161963"/>
                  <a:pt x="0" y="169574"/>
                  <a:pt x="0" y="209493"/>
                </a:cubicBezTo>
                <a:cubicBezTo>
                  <a:pt x="1076" y="250031"/>
                  <a:pt x="42262" y="249022"/>
                  <a:pt x="42262" y="249022"/>
                </a:cubicBezTo>
                <a:lnTo>
                  <a:pt x="196310" y="249431"/>
                </a:lnTo>
                <a:cubicBezTo>
                  <a:pt x="196310" y="249431"/>
                  <a:pt x="233182" y="249860"/>
                  <a:pt x="239897" y="211874"/>
                </a:cubicBezTo>
                <a:cubicBezTo>
                  <a:pt x="242497" y="170412"/>
                  <a:pt x="202444" y="162220"/>
                  <a:pt x="202444" y="162220"/>
                </a:cubicBezTo>
                <a:close/>
              </a:path>
              <a:path w="304800" h="304800">
                <a:moveTo>
                  <a:pt x="297694" y="124130"/>
                </a:moveTo>
                <a:cubicBezTo>
                  <a:pt x="297694" y="124130"/>
                  <a:pt x="302257" y="62751"/>
                  <a:pt x="246012" y="55740"/>
                </a:cubicBezTo>
                <a:cubicBezTo>
                  <a:pt x="197796" y="50816"/>
                  <a:pt x="182537" y="96212"/>
                  <a:pt x="182537" y="96212"/>
                </a:cubicBezTo>
                <a:cubicBezTo>
                  <a:pt x="182537" y="96212"/>
                  <a:pt x="210626" y="112509"/>
                  <a:pt x="211817" y="156562"/>
                </a:cubicBezTo>
                <a:cubicBezTo>
                  <a:pt x="229676" y="161925"/>
                  <a:pt x="248707" y="176660"/>
                  <a:pt x="249307" y="211188"/>
                </a:cubicBezTo>
                <a:lnTo>
                  <a:pt x="291560" y="211341"/>
                </a:lnTo>
                <a:cubicBezTo>
                  <a:pt x="291560" y="211341"/>
                  <a:pt x="328432" y="211769"/>
                  <a:pt x="335147" y="173784"/>
                </a:cubicBezTo>
                <a:cubicBezTo>
                  <a:pt x="337747" y="132302"/>
                  <a:pt x="297694" y="124130"/>
                  <a:pt x="297694" y="12413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TextBox 15"/>
          <p:cNvSpPr txBox="1"/>
          <p:nvPr/>
        </p:nvSpPr>
        <p:spPr>
          <a:xfrm>
            <a:off x="1471170" y="1404968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精准定位职业价值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50961" y="3391770"/>
            <a:ext cx="4622850" cy="99722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覆盖简历优化、行为面试应答、压力测试应对、薪酬谈判话术等环节，形成完整的求职闭环能力。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50961" y="3052871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掌握全流程技巧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71170" y="4752985"/>
            <a:ext cx="3533775" cy="4095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建立谈判自信心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适用对象与预期效果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1107" y="1340073"/>
            <a:ext cx="6782526" cy="51483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1001112" y="1678786"/>
            <a:ext cx="5942515" cy="44246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理论模块设计</a:t>
            </a:r>
            <a:endParaRPr lang="en-US" sz="1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行业薪酬体系解析：</a:t>
            </a:r>
            <a:endParaRPr lang="en-US" sz="1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深度拆解绩效工资、股权激励等常见薪酬组成形式，对比不同企业规模与行业的薪资差异。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提供权威薪资调研工具使用方法，指导学员自主获取目标岗位的薪酬基准数据。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面试评估标准揭秘：</a:t>
            </a:r>
            <a:endParaRPr lang="en-US" sz="1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分析企业用人部门与HR的差异化考核重点，解读岗位JD背后的隐性能力要求。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提炼STAR法则、能力矩阵等工具的应用场景，强化学员结构化表达的能力。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实践训练体系</a:t>
            </a:r>
            <a:endParaRPr lang="en-US" sz="1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63633" y="1205163"/>
            <a:ext cx="4828367" cy="54070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76023" y="265328"/>
            <a:ext cx="1124874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课程安排与学习方法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65057" y="1844815"/>
            <a:ext cx="5367290" cy="3901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高仿真模拟面试：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采用企业真实面试题库，模拟群面、案例分析等复杂场景，配备多维度评分表与改进建议。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引入AI面试官系统，通过语音语义分析提供微表情管理、话术优化等深度反馈。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薪酬谈判沙盘推演：</a:t>
            </a:r>
            <a:endParaRPr lang="en-US" sz="1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设计薪资包拆分、福利置换等典型谈判场景，训练学员快速计算总薪酬价值的能力。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针对“薪资低于预期”“职业空窗期”等高频难点问题，提供标准化应对模板与变通策略。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8000"/>
          </a:blip>
          <a:srcRect/>
          <a:stretch>
            <a:fillRect/>
          </a:stretch>
        </p:blipFill>
        <p:spPr>
          <a:xfrm>
            <a:off x="665674" y="1468856"/>
            <a:ext cx="4857392" cy="4857392"/>
          </a:xfrm>
          <a:prstGeom prst="diamond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课程安排与学习方法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4570" y="2672514"/>
            <a:ext cx="2037983" cy="13716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24067" y="2411659"/>
            <a:ext cx="7014337" cy="179805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1">
                <a:solidFill>
                  <a:srgbClr val="1F1F1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模拟面试基础</a:t>
            </a:r>
            <a:endParaRPr lang="en-US" sz="4050" b="1">
              <a:solidFill>
                <a:srgbClr val="1F1F1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203" y="2031785"/>
            <a:ext cx="12215953" cy="3790487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面试类型与流程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6460" y="1306250"/>
            <a:ext cx="3445093" cy="488226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3663624" y="3142239"/>
            <a:ext cx="2370067" cy="676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结构化面试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3601542" y="3818696"/>
            <a:ext cx="2494231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采用标准化问题，评估候选人的能力与岗位匹配度，通常由HR或专业面试官主导，问题涵盖行为、情景和技术领域。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463136" y="3169478"/>
            <a:ext cx="2350643" cy="6219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无领导小组讨论</a:t>
            </a:r>
            <a:endParaRPr lang="en-US" sz="1100"/>
          </a:p>
        </p:txBody>
      </p:sp>
      <p:grpSp>
        <p:nvGrpSpPr>
          <p:cNvPr id="8" name="Group 8"/>
          <p:cNvGrpSpPr/>
          <p:nvPr/>
        </p:nvGrpSpPr>
        <p:grpSpPr>
          <a:xfrm rot="0">
            <a:off x="4524808" y="2388580"/>
            <a:ext cx="647700" cy="647700"/>
            <a:chOff x="4524808" y="2388580"/>
            <a:chExt cx="647700" cy="647700"/>
          </a:xfrm>
        </p:grpSpPr>
        <p:sp>
          <p:nvSpPr>
            <p:cNvPr id="9" name="AutoShape 9"/>
            <p:cNvSpPr/>
            <p:nvPr/>
          </p:nvSpPr>
          <p:spPr>
            <a:xfrm>
              <a:off x="4524808" y="2388580"/>
              <a:ext cx="647700" cy="6477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4704501" y="2568273"/>
              <a:ext cx="292001" cy="292001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209550"/>
                  </a:moveTo>
                  <a:lnTo>
                    <a:pt x="152410" y="247650"/>
                  </a:lnTo>
                  <a:lnTo>
                    <a:pt x="304800" y="209550"/>
                  </a:lnTo>
                  <a:lnTo>
                    <a:pt x="304800" y="247650"/>
                  </a:lnTo>
                  <a:lnTo>
                    <a:pt x="152410" y="285750"/>
                  </a:lnTo>
                  <a:lnTo>
                    <a:pt x="0" y="247650"/>
                  </a:lnTo>
                  <a:close/>
                </a:path>
                <a:path w="304800" h="304800">
                  <a:moveTo>
                    <a:pt x="0" y="133350"/>
                  </a:moveTo>
                  <a:lnTo>
                    <a:pt x="152410" y="171450"/>
                  </a:lnTo>
                  <a:lnTo>
                    <a:pt x="304800" y="133350"/>
                  </a:lnTo>
                  <a:lnTo>
                    <a:pt x="304800" y="171450"/>
                  </a:lnTo>
                  <a:lnTo>
                    <a:pt x="152410" y="209550"/>
                  </a:lnTo>
                  <a:lnTo>
                    <a:pt x="0" y="171450"/>
                  </a:lnTo>
                  <a:close/>
                </a:path>
                <a:path w="304800" h="304800">
                  <a:moveTo>
                    <a:pt x="0" y="57150"/>
                  </a:moveTo>
                  <a:lnTo>
                    <a:pt x="152410" y="19050"/>
                  </a:lnTo>
                  <a:lnTo>
                    <a:pt x="304800" y="57150"/>
                  </a:lnTo>
                  <a:lnTo>
                    <a:pt x="304800" y="95250"/>
                  </a:lnTo>
                  <a:lnTo>
                    <a:pt x="152410" y="133350"/>
                  </a:lnTo>
                  <a:lnTo>
                    <a:pt x="0" y="9525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0">
            <a:off x="7314608" y="2388580"/>
            <a:ext cx="647700" cy="647700"/>
            <a:chOff x="7314608" y="2388580"/>
            <a:chExt cx="647700" cy="647700"/>
          </a:xfrm>
        </p:grpSpPr>
        <p:sp>
          <p:nvSpPr>
            <p:cNvPr id="12" name="AutoShape 12"/>
            <p:cNvSpPr/>
            <p:nvPr/>
          </p:nvSpPr>
          <p:spPr>
            <a:xfrm>
              <a:off x="7314608" y="2388580"/>
              <a:ext cx="647700" cy="647700"/>
            </a:xfrm>
            <a:prstGeom prst="ellipse">
              <a:avLst/>
            </a:prstGeom>
            <a:solidFill>
              <a:schemeClr val="accent2">
                <a:alpha val="100000"/>
                <a:lumMod val="50000"/>
              </a:schemeClr>
            </a:solidFill>
          </p:spPr>
          <p:txBody>
            <a:bodyPr vert="horz" wrap="square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375"/>
                </a:spcBef>
                <a:defRPr/>
              </a:pPr>
              <a:endParaRPr lang="en-US" sz="11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480729" y="2563626"/>
              <a:ext cx="331605" cy="331605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74320" y="243840"/>
                  </a:moveTo>
                  <a:lnTo>
                    <a:pt x="304800" y="243840"/>
                  </a:lnTo>
                  <a:lnTo>
                    <a:pt x="304800" y="259080"/>
                  </a:lnTo>
                  <a:cubicBezTo>
                    <a:pt x="304800" y="267500"/>
                    <a:pt x="297980" y="274320"/>
                    <a:pt x="289560" y="274320"/>
                  </a:cubicBezTo>
                  <a:lnTo>
                    <a:pt x="289560" y="274320"/>
                  </a:lnTo>
                  <a:lnTo>
                    <a:pt x="15240" y="274320"/>
                  </a:lnTo>
                  <a:cubicBezTo>
                    <a:pt x="6820" y="274320"/>
                    <a:pt x="0" y="267500"/>
                    <a:pt x="0" y="259080"/>
                  </a:cubicBezTo>
                  <a:lnTo>
                    <a:pt x="0" y="259080"/>
                  </a:lnTo>
                  <a:lnTo>
                    <a:pt x="0" y="243840"/>
                  </a:lnTo>
                  <a:lnTo>
                    <a:pt x="30480" y="243840"/>
                  </a:lnTo>
                  <a:lnTo>
                    <a:pt x="30480" y="60960"/>
                  </a:lnTo>
                  <a:cubicBezTo>
                    <a:pt x="30480" y="44196"/>
                    <a:pt x="44196" y="30480"/>
                    <a:pt x="60960" y="30480"/>
                  </a:cubicBezTo>
                  <a:lnTo>
                    <a:pt x="243840" y="30480"/>
                  </a:lnTo>
                  <a:cubicBezTo>
                    <a:pt x="260671" y="30480"/>
                    <a:pt x="274320" y="44129"/>
                    <a:pt x="274320" y="60960"/>
                  </a:cubicBezTo>
                  <a:lnTo>
                    <a:pt x="274320" y="60960"/>
                  </a:lnTo>
                  <a:lnTo>
                    <a:pt x="274320" y="243840"/>
                  </a:lnTo>
                  <a:close/>
                </a:path>
                <a:path w="304800" h="304800">
                  <a:moveTo>
                    <a:pt x="60960" y="60960"/>
                  </a:moveTo>
                  <a:lnTo>
                    <a:pt x="60960" y="198120"/>
                  </a:lnTo>
                  <a:lnTo>
                    <a:pt x="243840" y="198120"/>
                  </a:lnTo>
                  <a:lnTo>
                    <a:pt x="243840" y="60960"/>
                  </a:lnTo>
                  <a:lnTo>
                    <a:pt x="60960" y="60960"/>
                  </a:lnTo>
                  <a:close/>
                </a:path>
                <a:path w="304800" h="304800">
                  <a:moveTo>
                    <a:pt x="121920" y="228600"/>
                  </a:moveTo>
                  <a:lnTo>
                    <a:pt x="121920" y="243840"/>
                  </a:lnTo>
                  <a:lnTo>
                    <a:pt x="182880" y="243840"/>
                  </a:lnTo>
                  <a:lnTo>
                    <a:pt x="182880" y="228600"/>
                  </a:lnTo>
                  <a:lnTo>
                    <a:pt x="121920" y="228600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0">
            <a:off x="10305117" y="2388580"/>
            <a:ext cx="647700" cy="647700"/>
            <a:chOff x="10305117" y="2388580"/>
            <a:chExt cx="647700" cy="647700"/>
          </a:xfrm>
        </p:grpSpPr>
        <p:sp>
          <p:nvSpPr>
            <p:cNvPr id="15" name="AutoShape 15"/>
            <p:cNvSpPr/>
            <p:nvPr/>
          </p:nvSpPr>
          <p:spPr>
            <a:xfrm>
              <a:off x="10305117" y="2388580"/>
              <a:ext cx="647700" cy="647700"/>
            </a:xfrm>
            <a:prstGeom prst="ellipse">
              <a:avLst/>
            </a:prstGeom>
            <a:solidFill>
              <a:schemeClr val="accent3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0463753" y="2557933"/>
              <a:ext cx="337298" cy="337298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47180" y="28632"/>
                  </a:moveTo>
                  <a:lnTo>
                    <a:pt x="19907" y="83468"/>
                  </a:lnTo>
                  <a:lnTo>
                    <a:pt x="147304" y="137874"/>
                  </a:lnTo>
                  <a:lnTo>
                    <a:pt x="276015" y="83344"/>
                  </a:lnTo>
                  <a:lnTo>
                    <a:pt x="147180" y="28632"/>
                  </a:lnTo>
                  <a:close/>
                </a:path>
                <a:path w="304800" h="304800">
                  <a:moveTo>
                    <a:pt x="152400" y="144723"/>
                  </a:moveTo>
                  <a:lnTo>
                    <a:pt x="152400" y="276168"/>
                  </a:lnTo>
                  <a:lnTo>
                    <a:pt x="276177" y="217408"/>
                  </a:lnTo>
                  <a:lnTo>
                    <a:pt x="276177" y="92145"/>
                  </a:lnTo>
                  <a:lnTo>
                    <a:pt x="152400" y="144723"/>
                  </a:lnTo>
                  <a:close/>
                </a:path>
                <a:path w="304800" h="304800">
                  <a:moveTo>
                    <a:pt x="19098" y="217408"/>
                  </a:moveTo>
                  <a:lnTo>
                    <a:pt x="143294" y="276168"/>
                  </a:lnTo>
                  <a:lnTo>
                    <a:pt x="143294" y="144723"/>
                  </a:lnTo>
                  <a:lnTo>
                    <a:pt x="19098" y="92145"/>
                  </a:lnTo>
                  <a:lnTo>
                    <a:pt x="19098" y="217408"/>
                  </a:lnTo>
                </a:path>
              </a:pathLst>
            </a:custGeom>
            <a:solidFill>
              <a:srgbClr val="FFFFFF">
                <a:alpha val="100000"/>
              </a:srgbClr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9324820" y="3818696"/>
            <a:ext cx="2608295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面试官故意制造紧张氛围（如频繁打断、质疑回答），测试候选人的抗压能力和应变能力，常见于高压力岗位（如销售、投行）。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364675" y="3818696"/>
            <a:ext cx="2547566" cy="15741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通过模拟团队协作场景，观察候选人的沟通能力、领导力和问题解决能力，常用于校招或管理岗选拔。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9" name="Connector 19"/>
          <p:cNvCxnSpPr/>
          <p:nvPr/>
        </p:nvCxnSpPr>
        <p:spPr>
          <a:xfrm>
            <a:off x="6225150" y="3216570"/>
            <a:ext cx="0" cy="1623471"/>
          </a:xfrm>
          <a:prstGeom prst="line">
            <a:avLst/>
          </a:prstGeom>
          <a:ln w="9525">
            <a:solidFill>
              <a:schemeClr val="accent1"/>
            </a:solidFill>
            <a:prstDash val="lg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or 20"/>
          <p:cNvCxnSpPr/>
          <p:nvPr/>
        </p:nvCxnSpPr>
        <p:spPr>
          <a:xfrm>
            <a:off x="9097670" y="3216570"/>
            <a:ext cx="0" cy="1623471"/>
          </a:xfrm>
          <a:prstGeom prst="line">
            <a:avLst/>
          </a:prstGeom>
          <a:ln w="9525">
            <a:solidFill>
              <a:schemeClr val="accent1"/>
            </a:solidFill>
            <a:prstDash val="lg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AutoShape 21"/>
          <p:cNvSpPr/>
          <p:nvPr/>
        </p:nvSpPr>
        <p:spPr>
          <a:xfrm>
            <a:off x="9453646" y="3169478"/>
            <a:ext cx="2350643" cy="6219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压力面试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1F1F1F"/>
      </a:dk1>
      <a:lt1>
        <a:srgbClr val="F7F7F7"/>
      </a:lt1>
      <a:dk2>
        <a:srgbClr val="1F1F1F"/>
      </a:dk2>
      <a:lt2>
        <a:srgbClr val="CEDFEF"/>
      </a:lt2>
      <a:accent1>
        <a:srgbClr val="6EA8D0"/>
      </a:accent1>
      <a:accent2>
        <a:srgbClr val="6EA8D0"/>
      </a:accent2>
      <a:accent3>
        <a:srgbClr val="3C7DA9"/>
      </a:accent3>
      <a:accent4>
        <a:srgbClr val="5194C3"/>
      </a:accent4>
      <a:accent5>
        <a:srgbClr val="78C2D1"/>
      </a:accent5>
      <a:accent6>
        <a:srgbClr val="4289C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4716</Words>
  <Application>WPS 演示</Application>
  <PresentationFormat>On-screen Show (4:3)</PresentationFormat>
  <Paragraphs>400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Noto Sans SC</vt:lpstr>
      <vt:lpstr>Segoe Print</vt:lpstr>
      <vt:lpstr>微软雅黑</vt:lpstr>
      <vt:lpstr>Arial Unicode MS</vt:lpstr>
      <vt:lpstr>Calibri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4</cp:revision>
  <dcterms:created xsi:type="dcterms:W3CDTF">2006-08-16T00:00:00Z</dcterms:created>
  <dcterms:modified xsi:type="dcterms:W3CDTF">2025-10-14T03:51:36Z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632ce51cf88418598dc4f480a0988f41_1760346171_289b572e9995feea4d3892b0c48f1bb2","ReservedCode1":"e3c3bc2c6096aa167ad3df39832d42cfc415efa6473af8b0c660ee34e8ff467f","ContentPropagator":"001191110000802100433B10001","PropagateID":"632ce51cf88418598dc4f480a0988f41_1760346171_289b572e9995feea4d3892b0c48f1bb2","ReservedCode2":"e3c3bc2c6096aa167ad3df39832d42cfc415efa6473af8b0c660ee34e8ff467f"}</vt:lpwstr>
  </property>
  <property fmtid="{D5CDD505-2E9C-101B-9397-08002B2CF9AE}" pid="3" name="ICV">
    <vt:lpwstr>9ADEF1FF65BC4BE393D7AD5E658F5B68_12</vt:lpwstr>
  </property>
  <property fmtid="{D5CDD505-2E9C-101B-9397-08002B2CF9AE}" pid="4" name="KSOProductBuildVer">
    <vt:lpwstr>2052-12.1.0.22529</vt:lpwstr>
  </property>
</Properties>
</file>