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955091" y="1771650"/>
            <a:ext cx="8281818" cy="195022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495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“农畜产品直播带货PK赛”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6000750" y="4095750"/>
            <a:ext cx="4101027" cy="52487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r>
              <a:rPr lang="en-US" sz="2025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2025-10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14375" y="4095750"/>
            <a:ext cx="4956128" cy="52487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r>
              <a:rPr lang="en-US" sz="2025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汇报人：</a:t>
            </a:r>
            <a:endParaRPr lang="en-US" sz="1100"/>
          </a:p>
        </p:txBody>
      </p:sp>
      <p:sp>
        <p:nvSpPr>
          <p:cNvPr id="45" name="文本框 44"/>
          <p:cNvSpPr txBox="1"/>
          <p:nvPr/>
        </p:nvSpPr>
        <p:spPr>
          <a:xfrm>
            <a:off x="440055" y="205105"/>
            <a:ext cx="3593465" cy="51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noAutofit/>
          </a:bodyPr>
          <a:p>
            <a:pPr algn="l"/>
            <a:r>
              <a:rPr lang="zh-CN" altLang="en-US" sz="2400" b="1">
                <a:solidFill>
                  <a:srgbClr val="0070C0"/>
                </a:solidFill>
                <a:latin typeface="+mj-ea"/>
                <a:ea typeface="+mj-ea"/>
                <a:cs typeface="Arial" panose="020B0604020202020204" pitchFamily="34" charset="0"/>
                <a:sym typeface="+mn-ea"/>
              </a:rPr>
              <a:t>新业态就业创业专项工程</a:t>
            </a:r>
            <a:endParaRPr lang="zh-CN" altLang="en-US" sz="2400" b="1">
              <a:solidFill>
                <a:srgbClr val="0070C0"/>
              </a:solidFill>
              <a:latin typeface="+mj-ea"/>
              <a:ea typeface="+mj-ea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425795" y="2384018"/>
            <a:ext cx="3415971" cy="341597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直播间搭建与设备配置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4113475" y="1643082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4312581" y="1836534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基础硬件四件套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312581" y="2273337"/>
            <a:ext cx="3251104" cy="1308693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推荐配备4K摄像机、环形补光灯、专业声卡及降噪麦克风，确保高原环境下画面色彩还原度和音频清晰度。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8070842" y="1650556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8269948" y="1844009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虚拟背景技术应用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269948" y="2280812"/>
            <a:ext cx="3251104" cy="130121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使用绿幕+OBS软件实现动态藏式风情背景切换，既突出地域特色又避免实体布景的高成本投入。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120950" y="4294709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4320056" y="4488162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多机位协同方案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320056" y="4924965"/>
            <a:ext cx="3251104" cy="13161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设置主镜头（产品特写）、副镜头（全景展示）和手机备用机位，适应不同产品展示需求，增强直播画面层次感。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078316" y="4302184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8277423" y="4495637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高原环境适配改造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277423" y="4932440"/>
            <a:ext cx="3251104" cy="1308693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针对西藏电力不稳问题配备UPS电源，选用防尘防潮设备箱，网络方面采用"5G+有线"双链路备份保障直播稳定性。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06395" y="2969779"/>
            <a:ext cx="6779209" cy="13621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45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直播技能专项训练</a:t>
            </a:r>
            <a:endParaRPr lang="en-US" sz="45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563014" y="1906186"/>
            <a:ext cx="5065972" cy="823690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95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495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589139" y="4907596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965148" y="3145225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2493889" y="1358958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3283333" y="1796843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通过简洁有力的开场白吸引观众注意力，结合产品特点设计个性化开场词，如“藏地好物，天然纯净，今天带大家解锁高原美味！”并配合肢体语言增强感染力。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3196" y="1262384"/>
            <a:ext cx="1926336" cy="1682496"/>
          </a:xfrm>
          <a:prstGeom prst="hexagon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11788" r="11788"/>
          <a:stretch>
            <a:fillRect/>
          </a:stretch>
        </p:blipFill>
        <p:spPr>
          <a:xfrm>
            <a:off x="9176894" y="3043110"/>
            <a:ext cx="1926336" cy="1682496"/>
          </a:xfrm>
          <a:prstGeom prst="hexagon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13196" y="4824531"/>
            <a:ext cx="1926336" cy="1682496"/>
          </a:xfrm>
          <a:prstGeom prst="hexagon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话术设计与互动技巧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273808" y="1404023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开场白设计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30470" y="3566057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设计高频互动话术如“扣1抢福利”“点亮小红心”等，穿插提问式互动（如“家人们最想尝哪种牦牛肉干？”），利用实时弹幕反馈调整讲解节奏，提升用户参与感。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20945" y="3173238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互动话术模板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325984" y="5352046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挖掘产品背后的文化故事（如松茸采摘的艰辛历程），用“高原牧民匠心”“雪域馈赠”等话术建立情感链接，增强消费者信任感和购买欲。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316459" y="4959226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情感共鸣话术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8633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578633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产品展示与场景化营销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6698935" y="1489452"/>
            <a:ext cx="2914650" cy="29146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9780389" y="1489452"/>
            <a:ext cx="1714500" cy="2914650"/>
          </a:xfrm>
          <a:prstGeom prst="rect">
            <a:avLst/>
          </a:prstGeom>
          <a:solidFill>
            <a:schemeClr val="accent2">
              <a:alpha val="20000"/>
              <a:lumMod val="75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6698935" y="4585077"/>
            <a:ext cx="2914650" cy="1619250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9780389" y="4585077"/>
            <a:ext cx="1714500" cy="16192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6784660" y="1575177"/>
            <a:ext cx="2743200" cy="2743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6784660" y="4670802"/>
            <a:ext cx="2743200" cy="1447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9866114" y="1575177"/>
            <a:ext cx="1543050" cy="27432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9866114" y="4670802"/>
            <a:ext cx="1543050" cy="1447800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10232888" y="5037575"/>
            <a:ext cx="809504" cy="80950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</a:path>
            </a:pathLst>
          </a:cu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1382164" y="1579985"/>
            <a:ext cx="2088193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多维度展示技巧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 rot="5400000">
            <a:off x="667791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1">
              <a:alpha val="2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756538" y="213757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采用近景特写展示产品细节（如藏香猪纹理），对比呈现加工前后状态，结合测量工具直观说明产品规格，穿插工厂/牧场实拍视频增强真实感。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AutoShape 17"/>
          <p:cNvSpPr/>
          <p:nvPr/>
        </p:nvSpPr>
        <p:spPr>
          <a:xfrm rot="5400000">
            <a:off x="658476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597683" y="157517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3628068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0" name="TextBox 20"/>
          <p:cNvSpPr txBox="1"/>
          <p:nvPr/>
        </p:nvSpPr>
        <p:spPr>
          <a:xfrm>
            <a:off x="4431599" y="157998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场景化演示设计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AutoShape 21"/>
          <p:cNvSpPr/>
          <p:nvPr/>
        </p:nvSpPr>
        <p:spPr>
          <a:xfrm rot="5400000">
            <a:off x="3717225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2">
              <a:alpha val="20000"/>
              <a:lumMod val="75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3805973" y="213757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搭建原生态使用场景（如酥油茶制作过程），邀请本地牧民现场试吃点评，设计“高原露营必备清单”“节日礼品套装”等主题化陈列方案。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AutoShape 23"/>
          <p:cNvSpPr/>
          <p:nvPr/>
        </p:nvSpPr>
        <p:spPr>
          <a:xfrm rot="5400000">
            <a:off x="3707910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24" name="TextBox 24"/>
          <p:cNvSpPr txBox="1"/>
          <p:nvPr/>
        </p:nvSpPr>
        <p:spPr>
          <a:xfrm>
            <a:off x="1382164" y="402489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数据可视化呈现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AutoShape 25"/>
          <p:cNvSpPr/>
          <p:nvPr/>
        </p:nvSpPr>
        <p:spPr>
          <a:xfrm rot="5400000">
            <a:off x="667791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3">
              <a:alpha val="20000"/>
              <a:lumMod val="75000"/>
            </a:schemeClr>
          </a:solidFill>
        </p:spPr>
      </p:sp>
      <p:sp>
        <p:nvSpPr>
          <p:cNvPr id="26" name="TextBox 26"/>
          <p:cNvSpPr txBox="1"/>
          <p:nvPr/>
        </p:nvSpPr>
        <p:spPr>
          <a:xfrm>
            <a:off x="756538" y="458248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通过图表对比营养成分（如牦牛奶粉与普通奶粉蛋白质含量），展示质检报告、溯源二维码等权威背书，用“限时产量”“海拔3500米产区”等数据强化稀缺性。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AutoShape 27"/>
          <p:cNvSpPr/>
          <p:nvPr/>
        </p:nvSpPr>
        <p:spPr>
          <a:xfrm rot="5400000">
            <a:off x="658476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3">
              <a:alpha val="100000"/>
              <a:lumMod val="75000"/>
            </a:schemeClr>
          </a:solidFill>
        </p:spPr>
      </p:sp>
      <p:sp>
        <p:nvSpPr>
          <p:cNvPr id="28" name="AutoShape 28"/>
          <p:cNvSpPr/>
          <p:nvPr/>
        </p:nvSpPr>
        <p:spPr>
          <a:xfrm>
            <a:off x="3628068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9" name="TextBox 29"/>
          <p:cNvSpPr txBox="1"/>
          <p:nvPr/>
        </p:nvSpPr>
        <p:spPr>
          <a:xfrm>
            <a:off x="4431599" y="402489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跨平台内容复用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" name="AutoShape 30"/>
          <p:cNvSpPr/>
          <p:nvPr/>
        </p:nvSpPr>
        <p:spPr>
          <a:xfrm rot="5400000">
            <a:off x="3717225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4">
              <a:alpha val="20000"/>
              <a:lumMod val="75000"/>
            </a:schemeClr>
          </a:solidFill>
        </p:spPr>
      </p:sp>
      <p:sp>
        <p:nvSpPr>
          <p:cNvPr id="31" name="TextBox 31"/>
          <p:cNvSpPr txBox="1"/>
          <p:nvPr/>
        </p:nvSpPr>
        <p:spPr>
          <a:xfrm>
            <a:off x="3805973" y="458248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录制15秒产品亮点短视频用于预热引流，设计直播切片二次传播话术（如“错过直播的宝子看这里”），同步关联电商平台详情页优化关键词。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2" name="AutoShape 32"/>
          <p:cNvSpPr/>
          <p:nvPr/>
        </p:nvSpPr>
        <p:spPr>
          <a:xfrm rot="5400000">
            <a:off x="3707910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4">
              <a:alpha val="100000"/>
              <a:lumMod val="75000"/>
            </a:schemeClr>
          </a:solidFill>
        </p:spPr>
      </p:sp>
      <p:sp>
        <p:nvSpPr>
          <p:cNvPr id="33" name="TextBox 33"/>
          <p:cNvSpPr txBox="1"/>
          <p:nvPr/>
        </p:nvSpPr>
        <p:spPr>
          <a:xfrm>
            <a:off x="3647118" y="157517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597683" y="402008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647118" y="402008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622446" y="1487175"/>
            <a:ext cx="2817673" cy="463705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42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突发情况应对与控场能力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4" name="Connector 4"/>
          <p:cNvCxnSpPr/>
          <p:nvPr/>
        </p:nvCxnSpPr>
        <p:spPr>
          <a:xfrm>
            <a:off x="3939321" y="1483603"/>
            <a:ext cx="0" cy="4629523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AutoShape 5"/>
          <p:cNvSpPr/>
          <p:nvPr/>
        </p:nvSpPr>
        <p:spPr>
          <a:xfrm>
            <a:off x="3782159" y="1586749"/>
            <a:ext cx="314325" cy="31432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3834546" y="1639137"/>
            <a:ext cx="209550" cy="2095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4186783" y="1844271"/>
            <a:ext cx="7494623" cy="11021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准备备用设备应对断网/卡顿，预先下载产品视频替代实时画面，设计“网络波动福利加码”等话术转化危机为促销契机。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186783" y="1360960"/>
            <a:ext cx="6886575" cy="76590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技术故障预案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186783" y="3483832"/>
            <a:ext cx="7494623" cy="11021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制定“感谢建议-重申优势-引导客服”标准化应答流程，对虚假指控快速出示资质文件，必要时由场控人员及时禁言维护秩序。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186783" y="3000522"/>
            <a:ext cx="6886575" cy="76590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恶意评论处理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186783" y="5151401"/>
            <a:ext cx="7494623" cy="11021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储备3-5个过渡话题（如西藏民俗知识问答），设置“点赞过万解锁福利”等目标性互动，突然掉粉时启动“老粉丝专属召回优惠”机制。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186783" y="4658564"/>
            <a:ext cx="6886575" cy="76590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冷场应急方案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3782159" y="3226311"/>
            <a:ext cx="314325" cy="31432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3834546" y="3278698"/>
            <a:ext cx="209550" cy="2095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5" name="AutoShape 15"/>
          <p:cNvSpPr/>
          <p:nvPr/>
        </p:nvSpPr>
        <p:spPr>
          <a:xfrm>
            <a:off x="3782159" y="4893879"/>
            <a:ext cx="314325" cy="31432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3834546" y="4946267"/>
            <a:ext cx="209550" cy="2095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06395" y="2969779"/>
            <a:ext cx="6779209" cy="13621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45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西藏特色农畜产品解析</a:t>
            </a:r>
            <a:endParaRPr lang="en-US" sz="45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563014" y="1906186"/>
            <a:ext cx="5065972" cy="823690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95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495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6675" r="16675"/>
          <a:stretch>
            <a:fillRect/>
          </a:stretch>
        </p:blipFill>
        <p:spPr>
          <a:xfrm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3" name="TextBox 3"/>
          <p:cNvSpPr txBox="1"/>
          <p:nvPr/>
        </p:nvSpPr>
        <p:spPr>
          <a:xfrm>
            <a:off x="742971" y="2306715"/>
            <a:ext cx="3314231" cy="64799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生态稀缺性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59848" y="1716027"/>
            <a:ext cx="3794740" cy="19681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牦牛肉蛋白质含量高达22%，且含有人体必需的8种氨基酸和共轭亚油酸（CLA），有助于增强免疫力；松茸富含松茸多糖、肽类物质及维生素D，具有抗肿瘤和调节代谢功能。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59848" y="1097369"/>
            <a:ext cx="3314231" cy="62295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96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营养价值优势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59848" y="4019931"/>
            <a:ext cx="3314231" cy="547835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文化符号价值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59848" y="4565142"/>
            <a:ext cx="3794740" cy="199583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牦牛被称为"高原之舟"，是藏族游牧文化的活态载体，其产品承载着千年传统生活方式；松茸在藏药典籍中被记载为"神菌"，与藏传佛教饮食文化深度绑定。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01071" y="2954711"/>
            <a:ext cx="3656131" cy="21159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高原牦牛肉产自海拔4000米以上的无污染牧场，因低氧环境生长缓慢，肉质紧实且富含血红蛋白和微量元素，具有天然健康属性；松茸作为珍稀菌类，仅生长在特定生态圈，产量有限且无法人工培育。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高原牦牛肉/松茸等核心产品卖点提炼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2700000">
            <a:off x="1177078" y="4785265"/>
            <a:ext cx="998125" cy="998125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 rot="2700000">
            <a:off x="6463760" y="4785265"/>
            <a:ext cx="998125" cy="998125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 rot="2700000">
            <a:off x="1177078" y="2234565"/>
            <a:ext cx="998125" cy="996029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>
            <a:off x="1415156" y="2436781"/>
            <a:ext cx="521970" cy="520922"/>
          </a:xfrm>
          <a:custGeom>
            <a:avLst/>
            <a:gdLst/>
            <a:ahLst/>
            <a:cxnLst/>
            <a:rect l="l" t="t" r="r" b="b"/>
            <a:pathLst>
              <a:path w="376" h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</a:path>
              <a:path w="376" h="376"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</a:path>
              <a:path w="376" h="376"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</a:path>
              <a:path w="376" h="376"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</a:path>
              <a:path w="376" h="376"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 rot="2700000">
            <a:off x="6463760" y="2229898"/>
            <a:ext cx="998125" cy="998125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7" name="Freeform 7"/>
          <p:cNvSpPr/>
          <p:nvPr/>
        </p:nvSpPr>
        <p:spPr>
          <a:xfrm>
            <a:off x="6651498" y="2429828"/>
            <a:ext cx="622649" cy="637223"/>
          </a:xfrm>
          <a:custGeom>
            <a:avLst/>
            <a:gdLst/>
            <a:ahLst/>
            <a:cxnLst/>
            <a:rect l="l" t="t" r="r" b="b"/>
            <a:pathLst>
              <a:path w="417" h="426">
                <a:moveTo>
                  <a:pt x="121" y="94"/>
                </a:moveTo>
                <a:cubicBezTo>
                  <a:pt x="98" y="116"/>
                  <a:pt x="0" y="256"/>
                  <a:pt x="85" y="341"/>
                </a:cubicBezTo>
                <a:cubicBezTo>
                  <a:pt x="170" y="426"/>
                  <a:pt x="309" y="328"/>
                  <a:pt x="332" y="305"/>
                </a:cubicBezTo>
                <a:cubicBezTo>
                  <a:pt x="354" y="283"/>
                  <a:pt x="325" y="217"/>
                  <a:pt x="267" y="159"/>
                </a:cubicBezTo>
                <a:cubicBezTo>
                  <a:pt x="209" y="101"/>
                  <a:pt x="143" y="72"/>
                  <a:pt x="121" y="94"/>
                </a:cubicBezTo>
                <a:close/>
              </a:path>
              <a:path w="417" h="426">
                <a:moveTo>
                  <a:pt x="306" y="286"/>
                </a:moveTo>
                <a:cubicBezTo>
                  <a:pt x="299" y="292"/>
                  <a:pt x="248" y="277"/>
                  <a:pt x="199" y="227"/>
                </a:cubicBezTo>
                <a:cubicBezTo>
                  <a:pt x="149" y="178"/>
                  <a:pt x="134" y="127"/>
                  <a:pt x="140" y="120"/>
                </a:cubicBezTo>
                <a:cubicBezTo>
                  <a:pt x="147" y="113"/>
                  <a:pt x="198" y="129"/>
                  <a:pt x="247" y="179"/>
                </a:cubicBezTo>
                <a:cubicBezTo>
                  <a:pt x="297" y="228"/>
                  <a:pt x="313" y="279"/>
                  <a:pt x="306" y="286"/>
                </a:cubicBezTo>
                <a:close/>
              </a:path>
              <a:path w="417" h="426">
                <a:moveTo>
                  <a:pt x="309" y="128"/>
                </a:moveTo>
                <a:cubicBezTo>
                  <a:pt x="314" y="128"/>
                  <a:pt x="319" y="126"/>
                  <a:pt x="323" y="122"/>
                </a:cubicBezTo>
                <a:cubicBezTo>
                  <a:pt x="361" y="84"/>
                  <a:pt x="361" y="84"/>
                  <a:pt x="361" y="84"/>
                </a:cubicBezTo>
                <a:cubicBezTo>
                  <a:pt x="369" y="76"/>
                  <a:pt x="369" y="64"/>
                  <a:pt x="361" y="56"/>
                </a:cubicBezTo>
                <a:cubicBezTo>
                  <a:pt x="353" y="48"/>
                  <a:pt x="341" y="48"/>
                  <a:pt x="333" y="56"/>
                </a:cubicBezTo>
                <a:cubicBezTo>
                  <a:pt x="295" y="94"/>
                  <a:pt x="295" y="94"/>
                  <a:pt x="295" y="94"/>
                </a:cubicBezTo>
                <a:cubicBezTo>
                  <a:pt x="287" y="102"/>
                  <a:pt x="287" y="115"/>
                  <a:pt x="295" y="122"/>
                </a:cubicBezTo>
                <a:cubicBezTo>
                  <a:pt x="299" y="126"/>
                  <a:pt x="304" y="128"/>
                  <a:pt x="309" y="128"/>
                </a:cubicBezTo>
                <a:close/>
              </a:path>
              <a:path w="417" h="426">
                <a:moveTo>
                  <a:pt x="237" y="79"/>
                </a:moveTo>
                <a:cubicBezTo>
                  <a:pt x="240" y="81"/>
                  <a:pt x="243" y="81"/>
                  <a:pt x="247" y="81"/>
                </a:cubicBezTo>
                <a:cubicBezTo>
                  <a:pt x="254" y="81"/>
                  <a:pt x="260" y="78"/>
                  <a:pt x="264" y="71"/>
                </a:cubicBezTo>
                <a:cubicBezTo>
                  <a:pt x="286" y="33"/>
                  <a:pt x="286" y="33"/>
                  <a:pt x="286" y="33"/>
                </a:cubicBezTo>
                <a:cubicBezTo>
                  <a:pt x="291" y="23"/>
                  <a:pt x="288" y="11"/>
                  <a:pt x="278" y="5"/>
                </a:cubicBezTo>
                <a:cubicBezTo>
                  <a:pt x="268" y="0"/>
                  <a:pt x="256" y="3"/>
                  <a:pt x="251" y="13"/>
                </a:cubicBezTo>
                <a:cubicBezTo>
                  <a:pt x="229" y="52"/>
                  <a:pt x="229" y="52"/>
                  <a:pt x="229" y="52"/>
                </a:cubicBezTo>
                <a:cubicBezTo>
                  <a:pt x="224" y="61"/>
                  <a:pt x="227" y="73"/>
                  <a:pt x="237" y="79"/>
                </a:cubicBezTo>
                <a:close/>
              </a:path>
              <a:path w="417" h="426">
                <a:moveTo>
                  <a:pt x="412" y="139"/>
                </a:moveTo>
                <a:cubicBezTo>
                  <a:pt x="406" y="129"/>
                  <a:pt x="394" y="126"/>
                  <a:pt x="385" y="131"/>
                </a:cubicBezTo>
                <a:cubicBezTo>
                  <a:pt x="346" y="153"/>
                  <a:pt x="346" y="153"/>
                  <a:pt x="346" y="153"/>
                </a:cubicBezTo>
                <a:cubicBezTo>
                  <a:pt x="336" y="158"/>
                  <a:pt x="333" y="171"/>
                  <a:pt x="338" y="180"/>
                </a:cubicBezTo>
                <a:cubicBezTo>
                  <a:pt x="342" y="187"/>
                  <a:pt x="349" y="190"/>
                  <a:pt x="356" y="190"/>
                </a:cubicBezTo>
                <a:cubicBezTo>
                  <a:pt x="359" y="190"/>
                  <a:pt x="363" y="190"/>
                  <a:pt x="366" y="188"/>
                </a:cubicBezTo>
                <a:cubicBezTo>
                  <a:pt x="404" y="166"/>
                  <a:pt x="404" y="166"/>
                  <a:pt x="404" y="166"/>
                </a:cubicBezTo>
                <a:cubicBezTo>
                  <a:pt x="414" y="161"/>
                  <a:pt x="417" y="149"/>
                  <a:pt x="412" y="139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2528401" y="1607814"/>
            <a:ext cx="339499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原产地溯源叙事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528401" y="4294142"/>
            <a:ext cx="339499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消费场景重构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924964" y="1607814"/>
            <a:ext cx="339499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非物质文化遗产嫁接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924964" y="4294142"/>
            <a:ext cx="339499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KOL内容矩阵建设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528401" y="2056511"/>
            <a:ext cx="3394996" cy="1654845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通过纪录片式镜头语言展现牧民转场放牧场景，突出"逐水草而居"的原始生产方式；设计带有经幡纹路的包装礼盒，内置藏汉双语产品故事卡。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528401" y="4714264"/>
            <a:ext cx="3394996" cy="1654845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打造"雪域宴"概念礼包，组合牦牛肉干、酥油茶粉、青稞饼干等，配套献哈达式开箱仪式，强化仪式感消费体验。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924964" y="2056511"/>
            <a:ext cx="3394996" cy="1654845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将牦牛绒纺织技艺、松茸采挖歌谣等非遗元素融入品牌VI系统，开发"牧人智慧"系列文创周边如唐卡风格产品手册。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924964" y="4714264"/>
            <a:ext cx="3394996" cy="1654845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培训藏族大学生用母语进行直播，讲述产品背后的家族传承故事，同步邀请美食博主开发"高原分子料理"等跨界内容。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文化故事与品牌包装技巧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335670" y="5076587"/>
            <a:ext cx="680942" cy="415480"/>
          </a:xfrm>
          <a:custGeom>
            <a:avLst/>
            <a:gdLst/>
            <a:ahLst/>
            <a:cxnLst/>
            <a:rect l="l" t="t" r="r" b="b"/>
            <a:pathLst>
              <a:path w="400" h="244">
                <a:moveTo>
                  <a:pt x="152" y="7"/>
                </a:moveTo>
                <a:cubicBezTo>
                  <a:pt x="145" y="0"/>
                  <a:pt x="135" y="0"/>
                  <a:pt x="127" y="7"/>
                </a:cubicBezTo>
                <a:cubicBezTo>
                  <a:pt x="0" y="122"/>
                  <a:pt x="0" y="122"/>
                  <a:pt x="0" y="122"/>
                </a:cubicBezTo>
                <a:cubicBezTo>
                  <a:pt x="127" y="237"/>
                  <a:pt x="127" y="237"/>
                  <a:pt x="127" y="237"/>
                </a:cubicBezTo>
                <a:cubicBezTo>
                  <a:pt x="135" y="244"/>
                  <a:pt x="145" y="244"/>
                  <a:pt x="152" y="237"/>
                </a:cubicBezTo>
                <a:cubicBezTo>
                  <a:pt x="159" y="230"/>
                  <a:pt x="159" y="219"/>
                  <a:pt x="152" y="212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159" y="25"/>
                  <a:pt x="159" y="14"/>
                  <a:pt x="152" y="7"/>
                </a:cubicBezTo>
                <a:close/>
              </a:path>
              <a:path w="400" h="244">
                <a:moveTo>
                  <a:pt x="272" y="7"/>
                </a:moveTo>
                <a:cubicBezTo>
                  <a:pt x="265" y="0"/>
                  <a:pt x="255" y="0"/>
                  <a:pt x="248" y="7"/>
                </a:cubicBezTo>
                <a:cubicBezTo>
                  <a:pt x="240" y="14"/>
                  <a:pt x="241" y="25"/>
                  <a:pt x="248" y="32"/>
                </a:cubicBezTo>
                <a:cubicBezTo>
                  <a:pt x="347" y="122"/>
                  <a:pt x="347" y="122"/>
                  <a:pt x="347" y="122"/>
                </a:cubicBezTo>
                <a:cubicBezTo>
                  <a:pt x="248" y="212"/>
                  <a:pt x="248" y="212"/>
                  <a:pt x="248" y="212"/>
                </a:cubicBezTo>
                <a:cubicBezTo>
                  <a:pt x="241" y="219"/>
                  <a:pt x="240" y="230"/>
                  <a:pt x="248" y="237"/>
                </a:cubicBezTo>
                <a:cubicBezTo>
                  <a:pt x="255" y="244"/>
                  <a:pt x="265" y="244"/>
                  <a:pt x="272" y="237"/>
                </a:cubicBezTo>
                <a:cubicBezTo>
                  <a:pt x="400" y="122"/>
                  <a:pt x="400" y="122"/>
                  <a:pt x="400" y="122"/>
                </a:cubicBezTo>
                <a:lnTo>
                  <a:pt x="272" y="7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8" name="Freeform 18"/>
          <p:cNvSpPr/>
          <p:nvPr/>
        </p:nvSpPr>
        <p:spPr>
          <a:xfrm>
            <a:off x="6724412" y="5048536"/>
            <a:ext cx="476822" cy="475202"/>
          </a:xfrm>
          <a:custGeom>
            <a:avLst/>
            <a:gdLst/>
            <a:ahLst/>
            <a:cxnLst/>
            <a:rect l="l" t="t" r="r" b="b"/>
            <a:pathLst>
              <a:path w="316" h="316">
                <a:moveTo>
                  <a:pt x="287" y="29"/>
                </a:moveTo>
                <a:cubicBezTo>
                  <a:pt x="258" y="0"/>
                  <a:pt x="236" y="4"/>
                  <a:pt x="236" y="4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20" y="221"/>
                  <a:pt x="20" y="221"/>
                  <a:pt x="20" y="221"/>
                </a:cubicBezTo>
                <a:cubicBezTo>
                  <a:pt x="0" y="316"/>
                  <a:pt x="0" y="316"/>
                  <a:pt x="0" y="316"/>
                </a:cubicBezTo>
                <a:cubicBezTo>
                  <a:pt x="95" y="296"/>
                  <a:pt x="95" y="296"/>
                  <a:pt x="95" y="296"/>
                </a:cubicBezTo>
                <a:cubicBezTo>
                  <a:pt x="210" y="180"/>
                  <a:pt x="210" y="180"/>
                  <a:pt x="210" y="180"/>
                </a:cubicBezTo>
                <a:cubicBezTo>
                  <a:pt x="312" y="79"/>
                  <a:pt x="312" y="79"/>
                  <a:pt x="312" y="79"/>
                </a:cubicBezTo>
                <a:cubicBezTo>
                  <a:pt x="312" y="79"/>
                  <a:pt x="316" y="58"/>
                  <a:pt x="287" y="29"/>
                </a:cubicBezTo>
                <a:close/>
              </a:path>
              <a:path w="316" h="316">
                <a:moveTo>
                  <a:pt x="89" y="284"/>
                </a:moveTo>
                <a:cubicBezTo>
                  <a:pt x="57" y="291"/>
                  <a:pt x="57" y="291"/>
                  <a:pt x="57" y="291"/>
                </a:cubicBezTo>
                <a:cubicBezTo>
                  <a:pt x="54" y="285"/>
                  <a:pt x="50" y="280"/>
                  <a:pt x="43" y="273"/>
                </a:cubicBezTo>
                <a:cubicBezTo>
                  <a:pt x="36" y="266"/>
                  <a:pt x="30" y="262"/>
                  <a:pt x="24" y="259"/>
                </a:cubicBezTo>
                <a:cubicBezTo>
                  <a:pt x="31" y="226"/>
                  <a:pt x="31" y="226"/>
                  <a:pt x="31" y="226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41" y="217"/>
                  <a:pt x="58" y="217"/>
                  <a:pt x="78" y="237"/>
                </a:cubicBezTo>
                <a:cubicBezTo>
                  <a:pt x="98" y="257"/>
                  <a:pt x="99" y="275"/>
                  <a:pt x="99" y="275"/>
                </a:cubicBezTo>
                <a:lnTo>
                  <a:pt x="89" y="284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物流解决方案与售后保障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 l="21026" r="21026"/>
          <a:stretch>
            <a:fillRect/>
          </a:stretch>
        </p:blipFill>
        <p:spPr>
          <a:xfrm>
            <a:off x="9578945" y="1418970"/>
            <a:ext cx="1999958" cy="23036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 l="17472" r="17472"/>
          <a:stretch>
            <a:fillRect/>
          </a:stretch>
        </p:blipFill>
        <p:spPr>
          <a:xfrm>
            <a:off x="9578945" y="3940447"/>
            <a:ext cx="2013266" cy="2320999"/>
          </a:xfrm>
          <a:prstGeom prst="rect">
            <a:avLst/>
          </a:prstGeom>
        </p:spPr>
      </p:pic>
      <p:cxnSp>
        <p:nvCxnSpPr>
          <p:cNvPr id="5" name="Connector 5"/>
          <p:cNvCxnSpPr/>
          <p:nvPr/>
        </p:nvCxnSpPr>
        <p:spPr>
          <a:xfrm>
            <a:off x="1253185" y="2298717"/>
            <a:ext cx="1246133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/>
            <a:tailEnd type="oval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Connector 6"/>
          <p:cNvCxnSpPr/>
          <p:nvPr/>
        </p:nvCxnSpPr>
        <p:spPr>
          <a:xfrm>
            <a:off x="1254288" y="3896661"/>
            <a:ext cx="665253" cy="0"/>
          </a:xfrm>
          <a:prstGeom prst="line">
            <a:avLst/>
          </a:prstGeom>
          <a:ln w="12700">
            <a:solidFill>
              <a:schemeClr val="accent4"/>
            </a:solidFill>
            <a:prstDash val="dash"/>
            <a:headEnd type="none"/>
            <a:tailEnd type="oval"/>
          </a:ln>
        </p:spPr>
        <p:style>
          <a:lnRef idx="0">
            <a:schemeClr val="accent4"/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7" name="Connector 7"/>
          <p:cNvCxnSpPr/>
          <p:nvPr/>
        </p:nvCxnSpPr>
        <p:spPr>
          <a:xfrm>
            <a:off x="1253185" y="5472872"/>
            <a:ext cx="1246133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/>
            <a:tailEnd type="oval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AutoShape 8"/>
          <p:cNvSpPr/>
          <p:nvPr/>
        </p:nvSpPr>
        <p:spPr>
          <a:xfrm>
            <a:off x="622879" y="5154774"/>
            <a:ext cx="630365" cy="630269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grpSp>
        <p:nvGrpSpPr>
          <p:cNvPr id="9" name="Group 9"/>
          <p:cNvGrpSpPr/>
          <p:nvPr/>
        </p:nvGrpSpPr>
        <p:grpSpPr>
          <a:xfrm rot="0">
            <a:off x="622879" y="1983582"/>
            <a:ext cx="630365" cy="630269"/>
            <a:chOff x="622879" y="1983582"/>
            <a:chExt cx="630365" cy="630269"/>
          </a:xfrm>
        </p:grpSpPr>
        <p:sp>
          <p:nvSpPr>
            <p:cNvPr id="10" name="AutoShape 10"/>
            <p:cNvSpPr/>
            <p:nvPr/>
          </p:nvSpPr>
          <p:spPr>
            <a:xfrm>
              <a:off x="622879" y="1983582"/>
              <a:ext cx="630365" cy="630269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834905" y="2131125"/>
              <a:ext cx="234601" cy="304229"/>
            </a:xfrm>
            <a:custGeom>
              <a:avLst/>
              <a:gdLst/>
              <a:ahLst/>
              <a:cxnLst/>
              <a:rect l="l" t="t" r="r" b="b"/>
              <a:pathLst>
                <a:path w="438150" h="568325">
                  <a:moveTo>
                    <a:pt x="344255" y="320246"/>
                  </a:moveTo>
                  <a:cubicBezTo>
                    <a:pt x="393080" y="312737"/>
                    <a:pt x="434394" y="346528"/>
                    <a:pt x="438150" y="399092"/>
                  </a:cubicBezTo>
                  <a:cubicBezTo>
                    <a:pt x="438150" y="399092"/>
                    <a:pt x="438150" y="402847"/>
                    <a:pt x="438150" y="406601"/>
                  </a:cubicBezTo>
                  <a:cubicBezTo>
                    <a:pt x="438150" y="451656"/>
                    <a:pt x="438150" y="496711"/>
                    <a:pt x="438150" y="545520"/>
                  </a:cubicBezTo>
                  <a:cubicBezTo>
                    <a:pt x="438150" y="545520"/>
                    <a:pt x="438150" y="545520"/>
                    <a:pt x="438150" y="549275"/>
                  </a:cubicBezTo>
                  <a:cubicBezTo>
                    <a:pt x="438150" y="549275"/>
                    <a:pt x="438150" y="549275"/>
                    <a:pt x="284162" y="549275"/>
                  </a:cubicBezTo>
                  <a:cubicBezTo>
                    <a:pt x="284162" y="549275"/>
                    <a:pt x="284162" y="545520"/>
                    <a:pt x="284162" y="545520"/>
                  </a:cubicBezTo>
                  <a:cubicBezTo>
                    <a:pt x="284162" y="496711"/>
                    <a:pt x="284162" y="451656"/>
                    <a:pt x="284162" y="402847"/>
                  </a:cubicBezTo>
                  <a:cubicBezTo>
                    <a:pt x="284162" y="361546"/>
                    <a:pt x="310453" y="327755"/>
                    <a:pt x="344255" y="320246"/>
                  </a:cubicBezTo>
                  <a:close/>
                </a:path>
                <a:path w="438150" h="568325">
                  <a:moveTo>
                    <a:pt x="352879" y="200025"/>
                  </a:moveTo>
                  <a:cubicBezTo>
                    <a:pt x="352879" y="200025"/>
                    <a:pt x="352879" y="200025"/>
                    <a:pt x="356621" y="200025"/>
                  </a:cubicBezTo>
                  <a:cubicBezTo>
                    <a:pt x="356621" y="200025"/>
                    <a:pt x="356621" y="200025"/>
                    <a:pt x="367847" y="200025"/>
                  </a:cubicBezTo>
                  <a:cubicBezTo>
                    <a:pt x="371589" y="200025"/>
                    <a:pt x="375330" y="203767"/>
                    <a:pt x="379072" y="203767"/>
                  </a:cubicBezTo>
                  <a:cubicBezTo>
                    <a:pt x="401524" y="211251"/>
                    <a:pt x="412750" y="237445"/>
                    <a:pt x="409008" y="263638"/>
                  </a:cubicBezTo>
                  <a:cubicBezTo>
                    <a:pt x="405266" y="286090"/>
                    <a:pt x="386556" y="304800"/>
                    <a:pt x="360363" y="304800"/>
                  </a:cubicBezTo>
                  <a:cubicBezTo>
                    <a:pt x="337911" y="304800"/>
                    <a:pt x="319201" y="286090"/>
                    <a:pt x="311717" y="263638"/>
                  </a:cubicBezTo>
                  <a:cubicBezTo>
                    <a:pt x="307975" y="233703"/>
                    <a:pt x="326685" y="207509"/>
                    <a:pt x="352879" y="200025"/>
                  </a:cubicBezTo>
                  <a:close/>
                </a:path>
                <a:path w="438150" h="568325">
                  <a:moveTo>
                    <a:pt x="100853" y="196018"/>
                  </a:moveTo>
                  <a:cubicBezTo>
                    <a:pt x="175559" y="180975"/>
                    <a:pt x="246529" y="241146"/>
                    <a:pt x="254000" y="320120"/>
                  </a:cubicBezTo>
                  <a:cubicBezTo>
                    <a:pt x="254000" y="323881"/>
                    <a:pt x="254000" y="327642"/>
                    <a:pt x="254000" y="331402"/>
                  </a:cubicBezTo>
                  <a:cubicBezTo>
                    <a:pt x="254000" y="406616"/>
                    <a:pt x="254000" y="481829"/>
                    <a:pt x="254000" y="557043"/>
                  </a:cubicBezTo>
                  <a:cubicBezTo>
                    <a:pt x="254000" y="557043"/>
                    <a:pt x="254000" y="557043"/>
                    <a:pt x="254000" y="568325"/>
                  </a:cubicBezTo>
                  <a:cubicBezTo>
                    <a:pt x="254000" y="568325"/>
                    <a:pt x="254000" y="568325"/>
                    <a:pt x="0" y="568325"/>
                  </a:cubicBezTo>
                  <a:cubicBezTo>
                    <a:pt x="0" y="564564"/>
                    <a:pt x="0" y="564564"/>
                    <a:pt x="0" y="560804"/>
                  </a:cubicBezTo>
                  <a:cubicBezTo>
                    <a:pt x="0" y="485590"/>
                    <a:pt x="0" y="406616"/>
                    <a:pt x="0" y="327642"/>
                  </a:cubicBezTo>
                  <a:cubicBezTo>
                    <a:pt x="0" y="263710"/>
                    <a:pt x="44823" y="211060"/>
                    <a:pt x="100853" y="196018"/>
                  </a:cubicBezTo>
                  <a:close/>
                </a:path>
                <a:path w="438150" h="568325">
                  <a:moveTo>
                    <a:pt x="112091" y="0"/>
                  </a:moveTo>
                  <a:cubicBezTo>
                    <a:pt x="115818" y="0"/>
                    <a:pt x="115818" y="0"/>
                    <a:pt x="115818" y="0"/>
                  </a:cubicBezTo>
                  <a:cubicBezTo>
                    <a:pt x="115818" y="0"/>
                    <a:pt x="115818" y="0"/>
                    <a:pt x="138181" y="0"/>
                  </a:cubicBezTo>
                  <a:cubicBezTo>
                    <a:pt x="141909" y="0"/>
                    <a:pt x="149363" y="3762"/>
                    <a:pt x="153090" y="3762"/>
                  </a:cubicBezTo>
                  <a:cubicBezTo>
                    <a:pt x="190362" y="18808"/>
                    <a:pt x="212725" y="60187"/>
                    <a:pt x="205271" y="101566"/>
                  </a:cubicBezTo>
                  <a:cubicBezTo>
                    <a:pt x="197816" y="139183"/>
                    <a:pt x="164272" y="169276"/>
                    <a:pt x="127000" y="169276"/>
                  </a:cubicBezTo>
                  <a:cubicBezTo>
                    <a:pt x="89728" y="173038"/>
                    <a:pt x="56184" y="142944"/>
                    <a:pt x="48729" y="101566"/>
                  </a:cubicBezTo>
                  <a:cubicBezTo>
                    <a:pt x="41275" y="52664"/>
                    <a:pt x="71092" y="7523"/>
                    <a:pt x="112091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sp>
        <p:nvSpPr>
          <p:cNvPr id="12" name="AutoShape 12"/>
          <p:cNvSpPr/>
          <p:nvPr/>
        </p:nvSpPr>
        <p:spPr>
          <a:xfrm>
            <a:off x="623942" y="3581527"/>
            <a:ext cx="630365" cy="630269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grpSp>
        <p:nvGrpSpPr>
          <p:cNvPr id="13" name="Group 13"/>
          <p:cNvGrpSpPr/>
          <p:nvPr/>
        </p:nvGrpSpPr>
        <p:grpSpPr>
          <a:xfrm rot="0">
            <a:off x="787200" y="3739737"/>
            <a:ext cx="313754" cy="313849"/>
            <a:chOff x="787200" y="3739737"/>
            <a:chExt cx="313754" cy="313849"/>
          </a:xfrm>
        </p:grpSpPr>
        <p:sp>
          <p:nvSpPr>
            <p:cNvPr id="14" name="Freeform 14"/>
            <p:cNvSpPr/>
            <p:nvPr/>
          </p:nvSpPr>
          <p:spPr>
            <a:xfrm>
              <a:off x="787200" y="3768884"/>
              <a:ext cx="284702" cy="284702"/>
            </a:xfrm>
            <a:custGeom>
              <a:avLst/>
              <a:gdLst/>
              <a:ahLst/>
              <a:cxnLst/>
              <a:rect l="l" t="t" r="r" b="b"/>
              <a:pathLst>
                <a:path w="184" h="184">
                  <a:moveTo>
                    <a:pt x="92" y="184"/>
                  </a:moveTo>
                  <a:cubicBezTo>
                    <a:pt x="143" y="184"/>
                    <a:pt x="184" y="143"/>
                    <a:pt x="184" y="92"/>
                  </a:cubicBezTo>
                  <a:cubicBezTo>
                    <a:pt x="184" y="76"/>
                    <a:pt x="180" y="62"/>
                    <a:pt x="173" y="49"/>
                  </a:cubicBezTo>
                  <a:cubicBezTo>
                    <a:pt x="172" y="49"/>
                    <a:pt x="172" y="49"/>
                    <a:pt x="171" y="49"/>
                  </a:cubicBezTo>
                  <a:cubicBezTo>
                    <a:pt x="170" y="49"/>
                    <a:pt x="170" y="49"/>
                    <a:pt x="170" y="49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56" y="67"/>
                    <a:pt x="160" y="79"/>
                    <a:pt x="160" y="92"/>
                  </a:cubicBezTo>
                  <a:cubicBezTo>
                    <a:pt x="160" y="129"/>
                    <a:pt x="129" y="160"/>
                    <a:pt x="92" y="160"/>
                  </a:cubicBezTo>
                  <a:cubicBezTo>
                    <a:pt x="55" y="160"/>
                    <a:pt x="24" y="129"/>
                    <a:pt x="24" y="92"/>
                  </a:cubicBezTo>
                  <a:cubicBezTo>
                    <a:pt x="24" y="55"/>
                    <a:pt x="55" y="24"/>
                    <a:pt x="92" y="24"/>
                  </a:cubicBezTo>
                  <a:cubicBezTo>
                    <a:pt x="105" y="24"/>
                    <a:pt x="117" y="28"/>
                    <a:pt x="128" y="35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4" y="14"/>
                    <a:pt x="134" y="14"/>
                    <a:pt x="134" y="14"/>
                  </a:cubicBezTo>
                  <a:cubicBezTo>
                    <a:pt x="134" y="12"/>
                    <a:pt x="134" y="11"/>
                    <a:pt x="134" y="10"/>
                  </a:cubicBezTo>
                  <a:cubicBezTo>
                    <a:pt x="122" y="4"/>
                    <a:pt x="107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cubicBezTo>
                    <a:pt x="0" y="143"/>
                    <a:pt x="41" y="184"/>
                    <a:pt x="92" y="184"/>
                  </a:cubicBezTo>
                  <a:close/>
                </a:path>
                <a:path w="184" h="184">
                  <a:moveTo>
                    <a:pt x="92" y="184"/>
                  </a:moveTo>
                  <a:cubicBezTo>
                    <a:pt x="92" y="184"/>
                    <a:pt x="92" y="184"/>
                    <a:pt x="92" y="184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860067" y="3841654"/>
              <a:ext cx="139065" cy="139065"/>
            </a:xfrm>
            <a:custGeom>
              <a:avLst/>
              <a:gdLst/>
              <a:ahLst/>
              <a:cxnLst/>
              <a:rect l="l" t="t" r="r" b="b"/>
              <a:pathLst>
                <a:path w="90" h="90">
                  <a:moveTo>
                    <a:pt x="45" y="21"/>
                  </a:moveTo>
                  <a:cubicBezTo>
                    <a:pt x="46" y="21"/>
                    <a:pt x="46" y="21"/>
                    <a:pt x="47" y="21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58" y="1"/>
                    <a:pt x="52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70" y="90"/>
                    <a:pt x="90" y="70"/>
                    <a:pt x="90" y="45"/>
                  </a:cubicBezTo>
                  <a:cubicBezTo>
                    <a:pt x="90" y="38"/>
                    <a:pt x="89" y="32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4"/>
                    <a:pt x="69" y="44"/>
                    <a:pt x="69" y="45"/>
                  </a:cubicBezTo>
                  <a:cubicBezTo>
                    <a:pt x="69" y="58"/>
                    <a:pt x="58" y="69"/>
                    <a:pt x="45" y="69"/>
                  </a:cubicBezTo>
                  <a:cubicBezTo>
                    <a:pt x="32" y="69"/>
                    <a:pt x="21" y="58"/>
                    <a:pt x="21" y="45"/>
                  </a:cubicBezTo>
                  <a:cubicBezTo>
                    <a:pt x="21" y="32"/>
                    <a:pt x="32" y="21"/>
                    <a:pt x="45" y="21"/>
                  </a:cubicBezTo>
                  <a:close/>
                </a:path>
                <a:path w="90" h="90">
                  <a:moveTo>
                    <a:pt x="45" y="21"/>
                  </a:moveTo>
                  <a:cubicBezTo>
                    <a:pt x="45" y="21"/>
                    <a:pt x="45" y="21"/>
                    <a:pt x="45" y="21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943410" y="3739737"/>
              <a:ext cx="157544" cy="157544"/>
            </a:xfrm>
            <a:custGeom>
              <a:avLst/>
              <a:gdLst/>
              <a:ahLst/>
              <a:cxnLst/>
              <a:rect l="l" t="t" r="r" b="b"/>
              <a:pathLst>
                <a:path w="102" h="102">
                  <a:moveTo>
                    <a:pt x="86" y="28"/>
                  </a:moveTo>
                  <a:cubicBezTo>
                    <a:pt x="91" y="23"/>
                    <a:pt x="91" y="23"/>
                    <a:pt x="91" y="23"/>
                  </a:cubicBezTo>
                  <a:cubicBezTo>
                    <a:pt x="93" y="20"/>
                    <a:pt x="93" y="17"/>
                    <a:pt x="91" y="14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0"/>
                    <a:pt x="85" y="9"/>
                    <a:pt x="83" y="9"/>
                  </a:cubicBezTo>
                  <a:cubicBezTo>
                    <a:pt x="82" y="9"/>
                    <a:pt x="80" y="10"/>
                    <a:pt x="79" y="11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0"/>
                    <a:pt x="71" y="0"/>
                    <a:pt x="70" y="0"/>
                  </a:cubicBezTo>
                  <a:cubicBezTo>
                    <a:pt x="70" y="0"/>
                    <a:pt x="69" y="0"/>
                    <a:pt x="69" y="0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5" y="25"/>
                    <a:pt x="44" y="28"/>
                    <a:pt x="44" y="3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1" y="90"/>
                    <a:pt x="0" y="91"/>
                    <a:pt x="0" y="9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0"/>
                    <a:pt x="2" y="102"/>
                    <a:pt x="5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11" y="102"/>
                    <a:pt x="12" y="101"/>
                    <a:pt x="13" y="100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4" y="57"/>
                    <a:pt x="77" y="56"/>
                    <a:pt x="78" y="54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2" y="31"/>
                    <a:pt x="101" y="29"/>
                    <a:pt x="100" y="29"/>
                  </a:cubicBezTo>
                  <a:lnTo>
                    <a:pt x="86" y="28"/>
                  </a:lnTo>
                  <a:close/>
                </a:path>
                <a:path w="102" h="102">
                  <a:moveTo>
                    <a:pt x="86" y="28"/>
                  </a:moveTo>
                  <a:cubicBezTo>
                    <a:pt x="86" y="28"/>
                    <a:pt x="86" y="28"/>
                    <a:pt x="86" y="28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sp>
        <p:nvSpPr>
          <p:cNvPr id="17" name="Freeform 17"/>
          <p:cNvSpPr/>
          <p:nvPr/>
        </p:nvSpPr>
        <p:spPr>
          <a:xfrm>
            <a:off x="789992" y="5321840"/>
            <a:ext cx="296138" cy="29613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</a:path>
              <a:path w="304800" h="304800"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</a:path>
              <a:path w="304800" h="304800"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8" name="AutoShape 18"/>
          <p:cNvSpPr/>
          <p:nvPr/>
        </p:nvSpPr>
        <p:spPr>
          <a:xfrm>
            <a:off x="2538370" y="4778628"/>
            <a:ext cx="6360812" cy="1388488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9" name="AutoShape 19"/>
          <p:cNvSpPr/>
          <p:nvPr/>
        </p:nvSpPr>
        <p:spPr>
          <a:xfrm>
            <a:off x="2025135" y="3202417"/>
            <a:ext cx="6666876" cy="1388488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20" name="AutoShape 20"/>
          <p:cNvSpPr/>
          <p:nvPr/>
        </p:nvSpPr>
        <p:spPr>
          <a:xfrm>
            <a:off x="2538370" y="1604473"/>
            <a:ext cx="6360812" cy="1388488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21" name="AutoShape 21"/>
          <p:cNvSpPr/>
          <p:nvPr/>
        </p:nvSpPr>
        <p:spPr>
          <a:xfrm>
            <a:off x="2712351" y="2120937"/>
            <a:ext cx="6067067" cy="716727"/>
          </a:xfrm>
          <a:prstGeom prst="rect">
            <a:avLst/>
          </a:prstGeom>
          <a:noFill/>
        </p:spPr>
        <p:txBody>
          <a:bodyPr vert="horz" wrap="square" lIns="68770" tIns="68770" rIns="34385" bIns="68770" rtlCol="0" anchor="t" anchorCtr="1">
            <a:noAutofit/>
          </a:bodyPr>
          <a:lstStyle/>
          <a:p>
            <a:pPr algn="l">
              <a:lnSpc>
                <a:spcPct val="140000"/>
              </a:lnSpc>
              <a:spcBef>
                <a:spcPts val="270"/>
              </a:spcBef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采用分段式温控运输，在拉萨建立-25℃急冻预处理中心，联合顺丰开发高原专属泡沫箱+干冰+蓄冷板的"三明治"包装方案。</a:t>
            </a:r>
            <a:endParaRPr lang="en-US" sz="1100"/>
          </a:p>
        </p:txBody>
      </p:sp>
      <p:sp>
        <p:nvSpPr>
          <p:cNvPr id="22" name="TextBox 22"/>
          <p:cNvSpPr txBox="1"/>
          <p:nvPr/>
        </p:nvSpPr>
        <p:spPr>
          <a:xfrm>
            <a:off x="2712351" y="1651578"/>
            <a:ext cx="3577915" cy="48577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 algn="l">
              <a:lnSpc>
                <a:spcPct val="120000"/>
              </a:lnSpc>
              <a:spcBef>
                <a:spcPts val="375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冷链技术定制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AutoShape 23"/>
          <p:cNvSpPr/>
          <p:nvPr/>
        </p:nvSpPr>
        <p:spPr>
          <a:xfrm>
            <a:off x="2305573" y="3715263"/>
            <a:ext cx="6086117" cy="716727"/>
          </a:xfrm>
          <a:prstGeom prst="rect">
            <a:avLst/>
          </a:prstGeom>
          <a:noFill/>
        </p:spPr>
        <p:txBody>
          <a:bodyPr vert="horz" wrap="square" lIns="68770" tIns="68770" rIns="34385" bIns="68770" rtlCol="0" anchor="t" anchorCtr="1">
            <a:noAutofit/>
          </a:bodyPr>
          <a:lstStyle/>
          <a:p>
            <a:pPr algn="l">
              <a:lnSpc>
                <a:spcPct val="140000"/>
              </a:lnSpc>
              <a:spcBef>
                <a:spcPts val="270"/>
              </a:spcBef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依据海拔梯度划分配送时效，省会城市48小时达承诺配套迟到赔付制度，偏远地区启用邮政EMS兜底配送。</a:t>
            </a:r>
            <a:endParaRPr lang="en-US" sz="1100"/>
          </a:p>
        </p:txBody>
      </p:sp>
      <p:sp>
        <p:nvSpPr>
          <p:cNvPr id="24" name="TextBox 24"/>
          <p:cNvSpPr txBox="1"/>
          <p:nvPr/>
        </p:nvSpPr>
        <p:spPr>
          <a:xfrm>
            <a:off x="2305573" y="3270403"/>
            <a:ext cx="3577915" cy="48577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 algn="l">
              <a:lnSpc>
                <a:spcPct val="120000"/>
              </a:lnSpc>
              <a:spcBef>
                <a:spcPts val="375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时效承诺体系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AutoShape 25"/>
          <p:cNvSpPr/>
          <p:nvPr/>
        </p:nvSpPr>
        <p:spPr>
          <a:xfrm>
            <a:off x="2712351" y="5261145"/>
            <a:ext cx="6067067" cy="716727"/>
          </a:xfrm>
          <a:prstGeom prst="rect">
            <a:avLst/>
          </a:prstGeom>
          <a:noFill/>
        </p:spPr>
        <p:txBody>
          <a:bodyPr vert="horz" wrap="square" lIns="68770" tIns="68770" rIns="34385" bIns="68770" rtlCol="0" anchor="t" anchorCtr="1">
            <a:noAutofit/>
          </a:bodyPr>
          <a:lstStyle/>
          <a:p>
            <a:pPr algn="l">
              <a:lnSpc>
                <a:spcPct val="140000"/>
              </a:lnSpc>
              <a:spcBef>
                <a:spcPts val="270"/>
              </a:spcBef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组建藏汉双语客服团队，针对酥油制品融化等特殊问题提供"先赔付后溯源"服务，附加赠送手写藏文祝福卡补偿方案。</a:t>
            </a:r>
            <a:endParaRPr lang="en-US" sz="1100"/>
          </a:p>
        </p:txBody>
      </p:sp>
      <p:sp>
        <p:nvSpPr>
          <p:cNvPr id="26" name="TextBox 26"/>
          <p:cNvSpPr txBox="1"/>
          <p:nvPr/>
        </p:nvSpPr>
        <p:spPr>
          <a:xfrm>
            <a:off x="2712351" y="4848175"/>
            <a:ext cx="3604529" cy="48577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 algn="l">
              <a:lnSpc>
                <a:spcPct val="120000"/>
              </a:lnSpc>
              <a:spcBef>
                <a:spcPts val="375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文化客服服务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06395" y="2969779"/>
            <a:ext cx="6779209" cy="13621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45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PK赛实战演练</a:t>
            </a:r>
            <a:endParaRPr lang="en-US" sz="45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563014" y="1906186"/>
            <a:ext cx="5065972" cy="823690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95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495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287250" cy="685720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336170" y="682396"/>
            <a:ext cx="2884138" cy="823690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5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目录</a:t>
            </a:r>
            <a:endParaRPr lang="en-US" sz="45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35133" y="2360503"/>
            <a:ext cx="771525" cy="1009650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60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60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143125" y="2404214"/>
            <a:ext cx="1908143" cy="92222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21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课程背景与意义</a:t>
            </a:r>
            <a:endParaRPr lang="en-US" sz="21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74857" y="2360503"/>
            <a:ext cx="914400" cy="1009650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60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60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612606" y="2404214"/>
            <a:ext cx="1905000" cy="92222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21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直播带货基础知识</a:t>
            </a:r>
            <a:endParaRPr lang="en-US" sz="21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045768" y="2360503"/>
            <a:ext cx="914400" cy="1009650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60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60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073610" y="2404214"/>
            <a:ext cx="1905000" cy="92222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21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直播技能专项训练</a:t>
            </a:r>
            <a:endParaRPr lang="en-US" sz="21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80135" y="4011216"/>
            <a:ext cx="914400" cy="1009650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60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60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146268" y="4025503"/>
            <a:ext cx="1905000" cy="9810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21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西藏特色农畜产品解析</a:t>
            </a:r>
            <a:endParaRPr lang="en-US" sz="21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574857" y="4011216"/>
            <a:ext cx="914400" cy="1009650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60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60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612606" y="4066093"/>
            <a:ext cx="1905000" cy="89989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21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PK赛实战演练</a:t>
            </a:r>
            <a:endParaRPr lang="en-US" sz="21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045768" y="4011216"/>
            <a:ext cx="914400" cy="1009650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60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06</a:t>
            </a:r>
            <a:endParaRPr lang="en-US" sz="60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073610" y="4066093"/>
            <a:ext cx="1905000" cy="89989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21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政策支持与创业路径</a:t>
            </a:r>
            <a:endParaRPr lang="en-US" sz="21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6687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621138" y="1434529"/>
            <a:ext cx="3097028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三轮评分机制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0970" y="1909320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比赛采用"短视频质量（30%）+直播表现（40%）+销售数据（30%）"的加权评分体系，其中直播表现包括话术流畅度、互动响应速度、产品专业度等细分指标。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赛制规则与评分标准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570387" y="4616836"/>
            <a:ext cx="3320950" cy="1756392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4413022" y="2732446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4438423" y="3162514"/>
            <a:ext cx="3123643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差异化赛程设计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457306" y="3649390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设置"特色农产品专场""文旅融合专场""非遗文化专场"三个主题赛道，要求团队在限定时间内完成选品策划、场景搭建和直播执行。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4406723" y="1256209"/>
            <a:ext cx="3320950" cy="1756392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8289006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8342981" y="1434529"/>
            <a:ext cx="3077021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数据化考核标准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333289" y="1924249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引入实时观看人数、互动率、转化率、GMV等电商核心指标，通过中教畅享系统自动采集数据并生成可视化分析报告。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8282707" y="4616836"/>
            <a:ext cx="3320950" cy="175639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70039" y="1545914"/>
            <a:ext cx="3861422" cy="3861422"/>
          </a:xfrm>
          <a:prstGeom prst="diamond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团队分工与流程模拟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16800" y="2101906"/>
            <a:ext cx="3905833" cy="126246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每个团队需配备主播（镜头表现）、助播（流程把控）、运营（数据监控）、策划（脚本设计）四个核心岗位，实施轮岗训练制度。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16800" y="1629875"/>
            <a:ext cx="3905833" cy="5027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角色专业化配置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988535" y="2168441"/>
            <a:ext cx="3905833" cy="112939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模拟真实直播场景，包含预热短视频拍摄（2天）、直播脚本撰写（1天）、设备调试（0.5天）、彩排（0.5天）四个标准化环节。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988535" y="5135789"/>
            <a:ext cx="3905833" cy="114317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要求团队同步运营抖音、快手、视频号三个平台账号，掌握多平台流量获取与用户沉淀技巧。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988535" y="1629875"/>
            <a:ext cx="3905833" cy="5027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全流程沙盘演练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6774" y="5164364"/>
            <a:ext cx="3905833" cy="114317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设置网络中断、产品临时缺货、观众负面评论等10种常见突发情景，训练团队应急处理能力。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77362" y="4706621"/>
            <a:ext cx="3905833" cy="5027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突发状况应对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364358" y="1629875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2" name="TextBox 12"/>
          <p:cNvSpPr txBox="1"/>
          <p:nvPr/>
        </p:nvSpPr>
        <p:spPr>
          <a:xfrm>
            <a:off x="4170154" y="1730269"/>
            <a:ext cx="105918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7178908" y="1629875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4" name="TextBox 14"/>
          <p:cNvSpPr txBox="1"/>
          <p:nvPr/>
        </p:nvSpPr>
        <p:spPr>
          <a:xfrm>
            <a:off x="6984704" y="1730269"/>
            <a:ext cx="105918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7139471" y="4678046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6" name="TextBox 16"/>
          <p:cNvSpPr txBox="1"/>
          <p:nvPr/>
        </p:nvSpPr>
        <p:spPr>
          <a:xfrm>
            <a:off x="6945267" y="4778440"/>
            <a:ext cx="105918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4324921" y="4678046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8" name="TextBox 18"/>
          <p:cNvSpPr txBox="1"/>
          <p:nvPr/>
        </p:nvSpPr>
        <p:spPr>
          <a:xfrm>
            <a:off x="4130717" y="4778440"/>
            <a:ext cx="105918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988535" y="4706621"/>
            <a:ext cx="3905833" cy="5027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跨平台运营实践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3731" y="1707455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通过对比UV价值、停留时长、购物车点击率等15项指标，定位话术设计、场景布置、产品组合等环节的优化点。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8969009" y="1328023"/>
            <a:ext cx="2420771" cy="488892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数据复盘与优化策略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03731" y="1268717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多维数据分析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97335" y="3427906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针对不同时段开播、福利话术、产品排序等变量进行对照实验，建立数据驱动的运营决策模型。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97335" y="2989168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A/B测试验证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90939" y="5118361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制定"日复盘-周优化-月升级"的改进周期，重点优化直播节奏把控（每15分钟设计高潮点）和货品结构（引流款/利润款比例）。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90939" y="4679623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持续迭代机制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06395" y="2969779"/>
            <a:ext cx="6779209" cy="13621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45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政策支持与创业路径</a:t>
            </a:r>
            <a:endParaRPr lang="en-US" sz="45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563014" y="1906186"/>
            <a:ext cx="5065972" cy="823690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95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06</a:t>
            </a:r>
            <a:endParaRPr lang="en-US" sz="495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西藏电商扶持政策解读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8488800" y="1777403"/>
            <a:ext cx="3049996" cy="4216695"/>
          </a:xfrm>
          <a:prstGeom prst="round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5335151" y="1777403"/>
            <a:ext cx="3005958" cy="4216695"/>
          </a:xfrm>
          <a:prstGeom prst="round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5335151" y="1339414"/>
            <a:ext cx="6203645" cy="292757"/>
          </a:xfrm>
          <a:prstGeom prst="roundRect">
            <a:avLst>
              <a:gd name="adj" fmla="val 45454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609373" y="1246529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专项资金补贴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609373" y="1732534"/>
            <a:ext cx="4282862" cy="983867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详细解读西藏自治区针对农畜产品电商销售的专项资金政策，包括直播设备购置补贴、物流费用减免、平台流量扶持等具体条款，明确申报流程和额度标准。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609373" y="2883307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税收优惠措施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609373" y="3369312"/>
            <a:ext cx="4282862" cy="1010481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分析大学生创业涉及的增值税、所得税减免政策，重点说明农产品线上销售免征增值税、小微企业税收起征点调整等利好条款。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609373" y="4528880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人才培育计划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609373" y="5010231"/>
            <a:ext cx="4282862" cy="1156860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介绍"西藏电商领军人才"培养工程，涵盖专业培训经费支持、内地电商企业跟岗学习机会、优秀主播奖励机制等配套政策。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34909" y="1907184"/>
            <a:ext cx="3648075" cy="4777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r">
              <a:spcBef>
                <a:spcPts val="270"/>
              </a:spcBef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创业空间入驻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8034635" y="1906360"/>
            <a:ext cx="3648075" cy="4794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供应链资源整合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534909" y="2402205"/>
            <a:ext cx="3648075" cy="14377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r">
              <a:lnSpc>
                <a:spcPct val="14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列举拉萨、日喀则等地市级众创空间提供的免费办公场地、共享直播间、产品展示区等硬件支持，说明入驻评审标准和孵化周期。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34635" y="2402205"/>
            <a:ext cx="3648075" cy="13898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详解自治区商务厅搭建的"西藏好物"供应链平台功能，包括原产地直采认证、冷链物流对接、包装设计服务等大学生创业可调用的关键资源。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大学生创业孵化资源对接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534909" y="4442458"/>
            <a:ext cx="3648075" cy="4777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r">
              <a:spcBef>
                <a:spcPts val="270"/>
              </a:spcBef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金融支持渠道</a:t>
            </a: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534909" y="4964243"/>
            <a:ext cx="3648075" cy="142221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r">
              <a:lnSpc>
                <a:spcPct val="14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梳理邮政储蓄银行"青创贷"、农业银行"乡村振兴贷"等专项金融产品，对比分析贷款额度、贴息比例和担保要求差异。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8034635" y="4441633"/>
            <a:ext cx="3648075" cy="4794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导师帮扶机制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8034635" y="4964243"/>
            <a:ext cx="3648075" cy="142221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介绍由商务部门牵头组建的创业导师库，包含电商平台运营专家、农牧产品加工企业负责人、成功创业校友等可提供一对一指导的师资构成。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71754" y="1456718"/>
            <a:ext cx="3177621" cy="2383216"/>
          </a:xfrm>
          <a:prstGeom prst="round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71754" y="4003244"/>
            <a:ext cx="3177621" cy="2383216"/>
          </a:xfrm>
          <a:prstGeom prst="round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7032250" y="1648797"/>
            <a:ext cx="5197760" cy="5208604"/>
          </a:xfrm>
          <a:custGeom>
            <a:avLst/>
            <a:gdLst/>
            <a:ahLst/>
            <a:cxnLst/>
            <a:rect l="l" t="t" r="r" b="b"/>
            <a:pathLst>
              <a:path w="8106032" h="8122943">
                <a:moveTo>
                  <a:pt x="5604" y="4078531"/>
                </a:moveTo>
                <a:lnTo>
                  <a:pt x="3316" y="5727365"/>
                </a:lnTo>
                <a:lnTo>
                  <a:pt x="15" y="8105673"/>
                </a:lnTo>
                <a:lnTo>
                  <a:pt x="1762" y="6094849"/>
                </a:lnTo>
                <a:close/>
              </a:path>
              <a:path w="8106032" h="8122943">
                <a:moveTo>
                  <a:pt x="11274" y="0"/>
                </a:moveTo>
                <a:cubicBezTo>
                  <a:pt x="2161361" y="0"/>
                  <a:pt x="4223114" y="855394"/>
                  <a:pt x="5741707" y="2377481"/>
                </a:cubicBezTo>
                <a:cubicBezTo>
                  <a:pt x="7260301" y="3899568"/>
                  <a:pt x="8110954" y="5963281"/>
                  <a:pt x="8106011" y="8113363"/>
                </a:cubicBezTo>
                <a:lnTo>
                  <a:pt x="0" y="8122943"/>
                </a:lnTo>
                <a:lnTo>
                  <a:pt x="6" y="8116481"/>
                </a:lnTo>
                <a:lnTo>
                  <a:pt x="4768273" y="8110846"/>
                </a:lnTo>
                <a:cubicBezTo>
                  <a:pt x="4771180" y="6846084"/>
                  <a:pt x="4270793" y="5632127"/>
                  <a:pt x="3377496" y="4736776"/>
                </a:cubicBezTo>
                <a:cubicBezTo>
                  <a:pt x="2540032" y="3897385"/>
                  <a:pt x="1421750" y="3402678"/>
                  <a:pt x="243101" y="3344119"/>
                </a:cubicBezTo>
                <a:lnTo>
                  <a:pt x="7015" y="3338259"/>
                </a:lnTo>
                <a:lnTo>
                  <a:pt x="9512" y="2028094"/>
                </a:lnTo>
                <a:cubicBezTo>
                  <a:pt x="10569" y="1350888"/>
                  <a:pt x="11274" y="674563"/>
                  <a:pt x="11274" y="0"/>
                </a:cubicBezTo>
              </a:path>
            </a:pathLst>
          </a:custGeom>
          <a:gradFill>
            <a:gsLst>
              <a:gs pos="1000">
                <a:schemeClr val="accent1">
                  <a:alpha val="100000"/>
                  <a:lumMod val="60000"/>
                  <a:lumOff val="40000"/>
                </a:schemeClr>
              </a:gs>
              <a:gs pos="100000">
                <a:schemeClr val="accent1">
                  <a:alpha val="100000"/>
                  <a:lumMod val="75000"/>
                </a:schemeClr>
              </a:gs>
            </a:gsLst>
            <a:lin ang="8400000"/>
          </a:gradFill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10000"/>
              </a:lnSpc>
              <a:defRPr/>
            </a:pPr>
            <a:endParaRPr lang="en-US" sz="1100"/>
          </a:p>
        </p:txBody>
      </p:sp>
      <p:sp>
        <p:nvSpPr>
          <p:cNvPr id="3" name="Freeform 3"/>
          <p:cNvSpPr/>
          <p:nvPr/>
        </p:nvSpPr>
        <p:spPr>
          <a:xfrm flipH="1" flipV="1">
            <a:off x="-751114" y="1948098"/>
            <a:ext cx="1476658" cy="1476659"/>
          </a:xfrm>
          <a:custGeom>
            <a:avLst/>
            <a:gdLst/>
            <a:ahLst/>
            <a:cxnLst/>
            <a:rect l="l" t="t" r="r" b="b"/>
            <a:pathLst>
              <a:path w="756" h="756">
                <a:moveTo>
                  <a:pt x="378" y="756"/>
                </a:moveTo>
                <a:lnTo>
                  <a:pt x="397" y="756"/>
                </a:lnTo>
                <a:lnTo>
                  <a:pt x="417" y="754"/>
                </a:lnTo>
                <a:lnTo>
                  <a:pt x="435" y="752"/>
                </a:lnTo>
                <a:lnTo>
                  <a:pt x="454" y="749"/>
                </a:lnTo>
                <a:lnTo>
                  <a:pt x="472" y="744"/>
                </a:lnTo>
                <a:lnTo>
                  <a:pt x="490" y="739"/>
                </a:lnTo>
                <a:lnTo>
                  <a:pt x="507" y="734"/>
                </a:lnTo>
                <a:lnTo>
                  <a:pt x="525" y="726"/>
                </a:lnTo>
                <a:lnTo>
                  <a:pt x="542" y="718"/>
                </a:lnTo>
                <a:lnTo>
                  <a:pt x="558" y="711"/>
                </a:lnTo>
                <a:lnTo>
                  <a:pt x="574" y="701"/>
                </a:lnTo>
                <a:lnTo>
                  <a:pt x="589" y="691"/>
                </a:lnTo>
                <a:lnTo>
                  <a:pt x="604" y="681"/>
                </a:lnTo>
                <a:lnTo>
                  <a:pt x="619" y="670"/>
                </a:lnTo>
                <a:lnTo>
                  <a:pt x="632" y="658"/>
                </a:lnTo>
                <a:lnTo>
                  <a:pt x="645" y="645"/>
                </a:lnTo>
                <a:lnTo>
                  <a:pt x="658" y="632"/>
                </a:lnTo>
                <a:lnTo>
                  <a:pt x="669" y="619"/>
                </a:lnTo>
                <a:lnTo>
                  <a:pt x="680" y="604"/>
                </a:lnTo>
                <a:lnTo>
                  <a:pt x="691" y="590"/>
                </a:lnTo>
                <a:lnTo>
                  <a:pt x="701" y="574"/>
                </a:lnTo>
                <a:lnTo>
                  <a:pt x="710" y="559"/>
                </a:lnTo>
                <a:lnTo>
                  <a:pt x="719" y="542"/>
                </a:lnTo>
                <a:lnTo>
                  <a:pt x="727" y="525"/>
                </a:lnTo>
                <a:lnTo>
                  <a:pt x="733" y="508"/>
                </a:lnTo>
                <a:lnTo>
                  <a:pt x="739" y="491"/>
                </a:lnTo>
                <a:lnTo>
                  <a:pt x="744" y="472"/>
                </a:lnTo>
                <a:lnTo>
                  <a:pt x="748" y="455"/>
                </a:lnTo>
                <a:lnTo>
                  <a:pt x="751" y="435"/>
                </a:lnTo>
                <a:lnTo>
                  <a:pt x="754" y="417"/>
                </a:lnTo>
                <a:lnTo>
                  <a:pt x="756" y="398"/>
                </a:lnTo>
                <a:lnTo>
                  <a:pt x="756" y="378"/>
                </a:lnTo>
                <a:lnTo>
                  <a:pt x="756" y="359"/>
                </a:lnTo>
                <a:lnTo>
                  <a:pt x="754" y="339"/>
                </a:lnTo>
                <a:lnTo>
                  <a:pt x="751" y="321"/>
                </a:lnTo>
                <a:lnTo>
                  <a:pt x="748" y="302"/>
                </a:lnTo>
                <a:lnTo>
                  <a:pt x="744" y="284"/>
                </a:lnTo>
                <a:lnTo>
                  <a:pt x="739" y="266"/>
                </a:lnTo>
                <a:lnTo>
                  <a:pt x="733" y="249"/>
                </a:lnTo>
                <a:lnTo>
                  <a:pt x="727" y="231"/>
                </a:lnTo>
                <a:lnTo>
                  <a:pt x="719" y="214"/>
                </a:lnTo>
                <a:lnTo>
                  <a:pt x="710" y="198"/>
                </a:lnTo>
                <a:lnTo>
                  <a:pt x="701" y="183"/>
                </a:lnTo>
                <a:lnTo>
                  <a:pt x="691" y="167"/>
                </a:lnTo>
                <a:lnTo>
                  <a:pt x="680" y="152"/>
                </a:lnTo>
                <a:lnTo>
                  <a:pt x="669" y="137"/>
                </a:lnTo>
                <a:lnTo>
                  <a:pt x="658" y="124"/>
                </a:lnTo>
                <a:lnTo>
                  <a:pt x="645" y="111"/>
                </a:lnTo>
                <a:lnTo>
                  <a:pt x="632" y="98"/>
                </a:lnTo>
                <a:lnTo>
                  <a:pt x="619" y="87"/>
                </a:lnTo>
                <a:lnTo>
                  <a:pt x="604" y="76"/>
                </a:lnTo>
                <a:lnTo>
                  <a:pt x="589" y="65"/>
                </a:lnTo>
                <a:lnTo>
                  <a:pt x="574" y="55"/>
                </a:lnTo>
                <a:lnTo>
                  <a:pt x="558" y="46"/>
                </a:lnTo>
                <a:lnTo>
                  <a:pt x="542" y="38"/>
                </a:lnTo>
                <a:lnTo>
                  <a:pt x="525" y="30"/>
                </a:lnTo>
                <a:lnTo>
                  <a:pt x="507" y="23"/>
                </a:lnTo>
                <a:lnTo>
                  <a:pt x="490" y="17"/>
                </a:lnTo>
                <a:lnTo>
                  <a:pt x="472" y="12"/>
                </a:lnTo>
                <a:lnTo>
                  <a:pt x="454" y="8"/>
                </a:lnTo>
                <a:lnTo>
                  <a:pt x="435" y="5"/>
                </a:lnTo>
                <a:lnTo>
                  <a:pt x="417" y="2"/>
                </a:lnTo>
                <a:lnTo>
                  <a:pt x="397" y="0"/>
                </a:lnTo>
                <a:lnTo>
                  <a:pt x="378" y="0"/>
                </a:lnTo>
                <a:lnTo>
                  <a:pt x="358" y="0"/>
                </a:lnTo>
                <a:lnTo>
                  <a:pt x="339" y="2"/>
                </a:lnTo>
                <a:lnTo>
                  <a:pt x="321" y="5"/>
                </a:lnTo>
                <a:lnTo>
                  <a:pt x="301" y="8"/>
                </a:lnTo>
                <a:lnTo>
                  <a:pt x="284" y="12"/>
                </a:lnTo>
                <a:lnTo>
                  <a:pt x="265" y="17"/>
                </a:lnTo>
                <a:lnTo>
                  <a:pt x="248" y="23"/>
                </a:lnTo>
                <a:lnTo>
                  <a:pt x="231" y="30"/>
                </a:lnTo>
                <a:lnTo>
                  <a:pt x="214" y="38"/>
                </a:lnTo>
                <a:lnTo>
                  <a:pt x="197" y="46"/>
                </a:lnTo>
                <a:lnTo>
                  <a:pt x="182" y="55"/>
                </a:lnTo>
                <a:lnTo>
                  <a:pt x="166" y="65"/>
                </a:lnTo>
                <a:lnTo>
                  <a:pt x="152" y="76"/>
                </a:lnTo>
                <a:lnTo>
                  <a:pt x="137" y="87"/>
                </a:lnTo>
                <a:lnTo>
                  <a:pt x="124" y="98"/>
                </a:lnTo>
                <a:lnTo>
                  <a:pt x="111" y="111"/>
                </a:lnTo>
                <a:lnTo>
                  <a:pt x="98" y="124"/>
                </a:lnTo>
                <a:lnTo>
                  <a:pt x="86" y="137"/>
                </a:lnTo>
                <a:lnTo>
                  <a:pt x="75" y="152"/>
                </a:lnTo>
                <a:lnTo>
                  <a:pt x="65" y="167"/>
                </a:lnTo>
                <a:lnTo>
                  <a:pt x="55" y="183"/>
                </a:lnTo>
                <a:lnTo>
                  <a:pt x="45" y="198"/>
                </a:lnTo>
                <a:lnTo>
                  <a:pt x="38" y="214"/>
                </a:lnTo>
                <a:lnTo>
                  <a:pt x="30" y="231"/>
                </a:lnTo>
                <a:lnTo>
                  <a:pt x="22" y="249"/>
                </a:lnTo>
                <a:lnTo>
                  <a:pt x="17" y="266"/>
                </a:lnTo>
                <a:lnTo>
                  <a:pt x="12" y="284"/>
                </a:lnTo>
                <a:lnTo>
                  <a:pt x="7" y="302"/>
                </a:lnTo>
                <a:lnTo>
                  <a:pt x="4" y="321"/>
                </a:lnTo>
                <a:lnTo>
                  <a:pt x="2" y="339"/>
                </a:lnTo>
                <a:lnTo>
                  <a:pt x="0" y="359"/>
                </a:lnTo>
                <a:lnTo>
                  <a:pt x="0" y="378"/>
                </a:lnTo>
                <a:lnTo>
                  <a:pt x="0" y="398"/>
                </a:lnTo>
                <a:lnTo>
                  <a:pt x="2" y="417"/>
                </a:lnTo>
                <a:lnTo>
                  <a:pt x="4" y="435"/>
                </a:lnTo>
                <a:lnTo>
                  <a:pt x="7" y="455"/>
                </a:lnTo>
                <a:lnTo>
                  <a:pt x="12" y="472"/>
                </a:lnTo>
                <a:lnTo>
                  <a:pt x="17" y="491"/>
                </a:lnTo>
                <a:lnTo>
                  <a:pt x="22" y="508"/>
                </a:lnTo>
                <a:lnTo>
                  <a:pt x="30" y="525"/>
                </a:lnTo>
                <a:lnTo>
                  <a:pt x="38" y="542"/>
                </a:lnTo>
                <a:lnTo>
                  <a:pt x="45" y="559"/>
                </a:lnTo>
                <a:lnTo>
                  <a:pt x="55" y="574"/>
                </a:lnTo>
                <a:lnTo>
                  <a:pt x="65" y="590"/>
                </a:lnTo>
                <a:lnTo>
                  <a:pt x="75" y="604"/>
                </a:lnTo>
                <a:lnTo>
                  <a:pt x="86" y="619"/>
                </a:lnTo>
                <a:lnTo>
                  <a:pt x="98" y="632"/>
                </a:lnTo>
                <a:lnTo>
                  <a:pt x="111" y="645"/>
                </a:lnTo>
                <a:lnTo>
                  <a:pt x="124" y="658"/>
                </a:lnTo>
                <a:lnTo>
                  <a:pt x="137" y="670"/>
                </a:lnTo>
                <a:lnTo>
                  <a:pt x="152" y="681"/>
                </a:lnTo>
                <a:lnTo>
                  <a:pt x="166" y="691"/>
                </a:lnTo>
                <a:lnTo>
                  <a:pt x="182" y="701"/>
                </a:lnTo>
                <a:lnTo>
                  <a:pt x="197" y="711"/>
                </a:lnTo>
                <a:lnTo>
                  <a:pt x="214" y="718"/>
                </a:lnTo>
                <a:lnTo>
                  <a:pt x="231" y="726"/>
                </a:lnTo>
                <a:lnTo>
                  <a:pt x="248" y="734"/>
                </a:lnTo>
                <a:lnTo>
                  <a:pt x="265" y="739"/>
                </a:lnTo>
                <a:lnTo>
                  <a:pt x="284" y="744"/>
                </a:lnTo>
                <a:lnTo>
                  <a:pt x="301" y="749"/>
                </a:lnTo>
                <a:lnTo>
                  <a:pt x="321" y="752"/>
                </a:lnTo>
                <a:lnTo>
                  <a:pt x="339" y="754"/>
                </a:lnTo>
                <a:lnTo>
                  <a:pt x="358" y="756"/>
                </a:lnTo>
                <a:lnTo>
                  <a:pt x="378" y="756"/>
                </a:lnTo>
              </a:path>
            </a:pathLst>
          </a:custGeom>
          <a:gradFill>
            <a:gsLst>
              <a:gs pos="32000">
                <a:schemeClr val="accent1">
                  <a:alpha val="100000"/>
                  <a:lumMod val="60000"/>
                  <a:lumOff val="40000"/>
                </a:schemeClr>
              </a:gs>
              <a:gs pos="87000">
                <a:schemeClr val="accent1">
                  <a:alpha val="100000"/>
                  <a:lumMod val="75000"/>
                </a:schemeClr>
              </a:gs>
            </a:gsLst>
            <a:lin ang="2700000"/>
          </a:gradFill>
        </p:spPr>
        <p:txBody>
          <a:bodyPr vert="horz" wrap="square" rtlCol="0" anchor="t" anchorCtr="0">
            <a:noAutofit/>
          </a:bodyPr>
          <a:lstStyle/>
          <a:p>
            <a:pPr algn="l">
              <a:lnSpc>
                <a:spcPct val="110000"/>
              </a:lnSpc>
              <a:defRPr/>
            </a:pP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可持续商业模式设计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1065191" y="1790652"/>
            <a:ext cx="3203134" cy="3834198"/>
          </a:xfrm>
          <a:prstGeom prst="roundRect">
            <a:avLst>
              <a:gd name="adj" fmla="val 4000"/>
            </a:avLst>
          </a:prstGeom>
          <a:solidFill>
            <a:schemeClr val="lt2">
              <a:alpha val="100000"/>
            </a:schemeClr>
          </a:solidFill>
          <a:effectLst>
            <a:outerShdw blurRad="1270000" dist="622300" dir="3300000">
              <a:srgbClr val="000000">
                <a:alpha val="12000"/>
              </a:srgbClr>
            </a:outerShdw>
          </a:effectLst>
        </p:spPr>
      </p:sp>
      <p:sp>
        <p:nvSpPr>
          <p:cNvPr id="6" name="AutoShape 6"/>
          <p:cNvSpPr/>
          <p:nvPr/>
        </p:nvSpPr>
        <p:spPr>
          <a:xfrm>
            <a:off x="1468510" y="1865251"/>
            <a:ext cx="242587" cy="242587"/>
          </a:xfrm>
          <a:prstGeom prst="ellipse">
            <a:avLst/>
          </a:prstGeom>
          <a:solidFill>
            <a:schemeClr val="lt1">
              <a:alpha val="100000"/>
              <a:lumMod val="95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7960415" y="1790652"/>
            <a:ext cx="3282976" cy="3834198"/>
          </a:xfrm>
          <a:prstGeom prst="roundRect">
            <a:avLst>
              <a:gd name="adj" fmla="val 4000"/>
            </a:avLst>
          </a:prstGeom>
          <a:solidFill>
            <a:schemeClr val="lt2">
              <a:alpha val="100000"/>
            </a:schemeClr>
          </a:solidFill>
          <a:effectLst>
            <a:outerShdw blurRad="1270000" dist="622300" dir="3300000">
              <a:srgbClr val="000000">
                <a:alpha val="15000"/>
              </a:srgbClr>
            </a:outerShdw>
          </a:effectLst>
        </p:spPr>
      </p:sp>
      <p:sp>
        <p:nvSpPr>
          <p:cNvPr id="8" name="AutoShape 8"/>
          <p:cNvSpPr/>
          <p:nvPr/>
        </p:nvSpPr>
        <p:spPr>
          <a:xfrm>
            <a:off x="4436540" y="1179728"/>
            <a:ext cx="3325403" cy="5028725"/>
          </a:xfrm>
          <a:prstGeom prst="roundRect">
            <a:avLst>
              <a:gd name="adj" fmla="val 4000"/>
            </a:avLst>
          </a:prstGeom>
          <a:solidFill>
            <a:schemeClr val="lt2">
              <a:alpha val="100000"/>
            </a:schemeClr>
          </a:solidFill>
          <a:effectLst>
            <a:outerShdw blurRad="1270000" dist="622300" dir="3300000">
              <a:srgbClr val="000000">
                <a:alpha val="18000"/>
              </a:srgbClr>
            </a:outerShdw>
          </a:effectLst>
        </p:spPr>
      </p:sp>
      <p:sp>
        <p:nvSpPr>
          <p:cNvPr id="9" name="AutoShape 9"/>
          <p:cNvSpPr/>
          <p:nvPr/>
        </p:nvSpPr>
        <p:spPr>
          <a:xfrm>
            <a:off x="4586645" y="1299101"/>
            <a:ext cx="265920" cy="265920"/>
          </a:xfrm>
          <a:prstGeom prst="ellipse">
            <a:avLst/>
          </a:prstGeom>
          <a:solidFill>
            <a:schemeClr val="lt1">
              <a:alpha val="100000"/>
              <a:lumMod val="95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8076041" y="1894979"/>
            <a:ext cx="242587" cy="242587"/>
          </a:xfrm>
          <a:prstGeom prst="ellipse">
            <a:avLst/>
          </a:prstGeom>
          <a:solidFill>
            <a:schemeClr val="lt1">
              <a:alpha val="100000"/>
              <a:lumMod val="95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1209020" y="2602894"/>
            <a:ext cx="2915476" cy="57902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产品差异化定位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75556" y="3310637"/>
            <a:ext cx="2782404" cy="2165271"/>
          </a:xfrm>
          <a:prstGeom prst="rect">
            <a:avLst/>
          </a:prstGeom>
        </p:spPr>
        <p:txBody>
          <a:bodyPr vert="horz" wrap="square" lIns="57150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指导学员基于西藏特色资源（如有机青稞、高原牦牛肉等）建立产品矩阵，通过文化故事包装、溯源体系构建实现价值提升。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2374001" y="2005065"/>
            <a:ext cx="585514" cy="58551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362" y="147228"/>
                </a:moveTo>
                <a:lnTo>
                  <a:pt x="304800" y="75419"/>
                </a:lnTo>
                <a:lnTo>
                  <a:pt x="304800" y="38100"/>
                </a:lnTo>
                <a:lnTo>
                  <a:pt x="0" y="38100"/>
                </a:lnTo>
                <a:lnTo>
                  <a:pt x="0" y="75305"/>
                </a:lnTo>
                <a:close/>
              </a:path>
              <a:path w="304800" h="304800">
                <a:moveTo>
                  <a:pt x="152438" y="189347"/>
                </a:moveTo>
                <a:lnTo>
                  <a:pt x="0" y="117348"/>
                </a:lnTo>
                <a:lnTo>
                  <a:pt x="0" y="266700"/>
                </a:lnTo>
                <a:lnTo>
                  <a:pt x="304800" y="266700"/>
                </a:lnTo>
                <a:lnTo>
                  <a:pt x="304800" y="117577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4586645" y="2239251"/>
            <a:ext cx="3025192" cy="70644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3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私域流量运营</a:t>
            </a:r>
            <a:endParaRPr lang="en-US" sz="2400" b="1">
              <a:solidFill>
                <a:schemeClr val="accent3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664108" y="2945700"/>
            <a:ext cx="2870266" cy="2809658"/>
          </a:xfrm>
          <a:prstGeom prst="rect">
            <a:avLst/>
          </a:prstGeom>
        </p:spPr>
        <p:txBody>
          <a:bodyPr vert="horz" wrap="square" lIns="57150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详解微信社群、抖音粉丝群等私域渠道的搭建方法，包括会员分级体系设计、内容运营策略、复购率提升技巧等关键运营模块。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044362" y="2602894"/>
            <a:ext cx="3115083" cy="57902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6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收益结构优化</a:t>
            </a:r>
            <a:endParaRPr lang="en-US" sz="2400" b="1">
              <a:solidFill>
                <a:schemeClr val="accent6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076041" y="3310637"/>
            <a:ext cx="2939735" cy="1978971"/>
          </a:xfrm>
          <a:prstGeom prst="rect">
            <a:avLst/>
          </a:prstGeom>
        </p:spPr>
        <p:txBody>
          <a:bodyPr vert="horz" wrap="square" lIns="57150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分析直播带货"坑位费+佣金"、"品牌代运营"、"培训输出"等多元盈利模式，结合西藏实际案例说明轻资产运营的可行性路径。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5852240" y="1565020"/>
            <a:ext cx="600460" cy="60046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</a:path>
              <a:path w="304800" h="304800"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</a:path>
              <a:path w="304800" h="304800"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</a:path>
            </a:pathLst>
          </a:custGeom>
          <a:solidFill>
            <a:schemeClr val="accent3">
              <a:alpha val="100000"/>
            </a:schemeClr>
          </a:solidFill>
        </p:spPr>
      </p:sp>
      <p:sp>
        <p:nvSpPr>
          <p:cNvPr id="19" name="Freeform 19"/>
          <p:cNvSpPr/>
          <p:nvPr/>
        </p:nvSpPr>
        <p:spPr>
          <a:xfrm>
            <a:off x="9335760" y="2031680"/>
            <a:ext cx="532286" cy="532286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30883" y="184766"/>
                </a:moveTo>
                <a:lnTo>
                  <a:pt x="35557" y="89516"/>
                </a:lnTo>
                <a:cubicBezTo>
                  <a:pt x="-11849" y="144323"/>
                  <a:pt x="-11849" y="225219"/>
                  <a:pt x="35557" y="280016"/>
                </a:cubicBezTo>
                <a:lnTo>
                  <a:pt x="130883" y="184766"/>
                </a:lnTo>
                <a:close/>
              </a:path>
              <a:path w="304800" h="304800">
                <a:moveTo>
                  <a:pt x="190510" y="39605"/>
                </a:moveTo>
                <a:lnTo>
                  <a:pt x="190510" y="179108"/>
                </a:lnTo>
                <a:lnTo>
                  <a:pt x="91907" y="277749"/>
                </a:lnTo>
                <a:cubicBezTo>
                  <a:pt x="114081" y="294303"/>
                  <a:pt x="141018" y="304800"/>
                  <a:pt x="170783" y="304800"/>
                </a:cubicBezTo>
                <a:cubicBezTo>
                  <a:pt x="244821" y="304800"/>
                  <a:pt x="304800" y="244897"/>
                  <a:pt x="304800" y="170888"/>
                </a:cubicBezTo>
                <a:cubicBezTo>
                  <a:pt x="304810" y="103661"/>
                  <a:pt x="254965" y="49187"/>
                  <a:pt x="190510" y="39605"/>
                </a:cubicBezTo>
                <a:close/>
              </a:path>
              <a:path w="304800" h="304800">
                <a:moveTo>
                  <a:pt x="152400" y="152552"/>
                </a:moveTo>
                <a:lnTo>
                  <a:pt x="152400" y="0"/>
                </a:lnTo>
                <a:cubicBezTo>
                  <a:pt x="110881" y="2572"/>
                  <a:pt x="73371" y="18459"/>
                  <a:pt x="43082" y="43215"/>
                </a:cubicBezTo>
                <a:lnTo>
                  <a:pt x="152400" y="152552"/>
                </a:lnTo>
              </a:path>
            </a:pathLst>
          </a:custGeom>
          <a:solidFill>
            <a:schemeClr val="accent6">
              <a:alpha val="100000"/>
            </a:schemeClr>
          </a:solidFill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955091" y="2867578"/>
            <a:ext cx="8281818" cy="10453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defRPr/>
            </a:pPr>
            <a:r>
              <a:rPr lang="en-US" sz="72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THANKS</a:t>
            </a:r>
            <a:endParaRPr lang="en-US"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06395" y="2969779"/>
            <a:ext cx="6779209" cy="13621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45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课程背景与意义</a:t>
            </a:r>
            <a:endParaRPr lang="en-US" sz="45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563014" y="1906186"/>
            <a:ext cx="5065972" cy="823690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95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495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89345" y="1687996"/>
            <a:ext cx="5229225" cy="38195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技能复合化培养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：课程覆盖「直播+供应链+文化」全链条，解决西藏电商人才单一技能短板问题。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文化赋能产品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：通过农畜产品文化内涵解析，帮助学员建立「高原特色」差异化竞争优势。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数据驱动运营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：强调转化率等指标分析，引导从经验型带货转向精细化运营。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供应链短板突破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：针对性设计冷链物流课程，应对高原特产运输痛点。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民族IP价值挖掘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：指导融合藏文化元素，契合消费者对原生态内容的市场需求。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平台规则适配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：多平台运营教学帮助学员规避违规风险，最大化流量红利。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571500" y="1857375"/>
          <a:ext cx="5086350" cy="3448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450"/>
                <a:gridCol w="1695450"/>
                <a:gridCol w="1695450"/>
              </a:tblGrid>
              <a:tr h="381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课程模块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核心内容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预期成效</a:t>
                      </a:r>
                      <a:endParaRPr lang="en-US" sz="1100"/>
                    </a:p>
                  </a:txBody>
                  <a:tcPr anchor="t"/>
                </a:tc>
              </a:tr>
              <a:tr h="381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直播基础技能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设备操作、话术设计、镜头表现力训练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学员能独立完成基础直播流程，掌握产品展示技巧</a:t>
                      </a:r>
                      <a:endParaRPr lang="en-US" sz="1100"/>
                    </a:p>
                  </a:txBody>
                  <a:tcPr anchor="t"/>
                </a:tc>
              </a:tr>
              <a:tr h="381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农畜产品知识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青稞/酥油等特产加工工艺、品质鉴别、文化内涵解析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提升产品讲解专业度，增强消费者信任感</a:t>
                      </a:r>
                      <a:endParaRPr lang="en-US" sz="1100"/>
                    </a:p>
                  </a:txBody>
                  <a:tcPr anchor="t"/>
                </a:tc>
              </a:tr>
              <a:tr h="381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电商平台运营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京东/抖音等平台规则、流量获取、店铺装修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实现多平台账号搭建，掌握基础运营工具</a:t>
                      </a:r>
                      <a:endParaRPr lang="en-US" sz="1100"/>
                    </a:p>
                  </a:txBody>
                  <a:tcPr anchor="t"/>
                </a:tc>
              </a:tr>
              <a:tr h="381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供应链管理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冷链物流解决方案、包装标准化、订单处理流程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建立从产地到消费者的完整供应链意识</a:t>
                      </a:r>
                      <a:endParaRPr lang="en-US" sz="1100"/>
                    </a:p>
                  </a:txBody>
                  <a:tcPr anchor="t"/>
                </a:tc>
              </a:tr>
              <a:tr h="381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数据分析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观看转化率、粉丝画像、ROI计算等关键指标解读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能通过数据优化直播策略</a:t>
                      </a:r>
                      <a:endParaRPr lang="en-US" sz="1100"/>
                    </a:p>
                  </a:txBody>
                  <a:tcPr anchor="t"/>
                </a:tc>
              </a:tr>
              <a:tr h="381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民族IP打造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藏文化元素融合、个人品牌定位、粉丝互动技巧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形成差异化账号特色，提升粉丝粘性</a:t>
                      </a:r>
                      <a:endParaRPr lang="en-US" sz="1100"/>
                    </a:p>
                  </a:txBody>
                  <a:tcPr anchor="t"/>
                </a:tc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西藏农畜产品电商发展现状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576454" y="-502636"/>
            <a:ext cx="8930991" cy="8930991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直播带货对乡村振兴的推动作用</a:t>
            </a:r>
            <a:endParaRPr lang="en-US" sz="30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10003600" y="1924509"/>
            <a:ext cx="4076700" cy="4076700"/>
          </a:xfrm>
          <a:prstGeom prst="ellipse">
            <a:avLst/>
          </a:prstGeom>
        </p:spPr>
      </p:pic>
      <p:cxnSp>
        <p:nvCxnSpPr>
          <p:cNvPr id="5" name="Connector 5"/>
          <p:cNvCxnSpPr/>
          <p:nvPr/>
        </p:nvCxnSpPr>
        <p:spPr>
          <a:xfrm>
            <a:off x="1075015" y="2403288"/>
            <a:ext cx="6809453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AutoShape 6"/>
          <p:cNvSpPr/>
          <p:nvPr/>
        </p:nvSpPr>
        <p:spPr>
          <a:xfrm>
            <a:off x="676027" y="2210788"/>
            <a:ext cx="400050" cy="4000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19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3030146" y="2210788"/>
            <a:ext cx="400050" cy="4000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5402516" y="2210788"/>
            <a:ext cx="400050" cy="4000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7800586" y="2210788"/>
            <a:ext cx="400050" cy="4000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552202" y="2907441"/>
            <a:ext cx="1898200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Autofit/>
          </a:bodyPr>
          <a:lstStyle/>
          <a:p>
            <a:pPr algn="l">
              <a:defRPr/>
            </a:pPr>
            <a:r>
              <a:rPr lang="en-US" sz="18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打破地域限制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552202" y="3334445"/>
            <a:ext cx="1898200" cy="2332592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2024年西藏农产品直播GMV同比增长320%，通过"云端牧场"等创新模式，使偏远牧区产品直达北上广深消费者。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906321" y="3334445"/>
            <a:ext cx="1898200" cy="2332592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直播带货使藏区特色产品溢价空间达30-50%，如那曲虫草通过溯源直播实现单价提升42%。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2906321" y="2907441"/>
            <a:ext cx="1898200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Autofit/>
          </a:bodyPr>
          <a:lstStyle/>
          <a:p>
            <a:pPr algn="l">
              <a:defRPr/>
            </a:pPr>
            <a:r>
              <a:rPr lang="en-US" sz="18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溢价能力提升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5278691" y="2907441"/>
            <a:ext cx="1898200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Autofit/>
          </a:bodyPr>
          <a:lstStyle/>
          <a:p>
            <a:pPr algn="l">
              <a:defRPr/>
            </a:pPr>
            <a:r>
              <a:rPr lang="en-US" sz="18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产业链重构</a:t>
            </a:r>
            <a:endParaRPr lang="en-US" sz="1100"/>
          </a:p>
        </p:txBody>
      </p:sp>
      <p:sp>
        <p:nvSpPr>
          <p:cNvPr id="15" name="TextBox 15"/>
          <p:cNvSpPr txBox="1"/>
          <p:nvPr/>
        </p:nvSpPr>
        <p:spPr>
          <a:xfrm>
            <a:off x="5278691" y="3334445"/>
            <a:ext cx="1898200" cy="2332592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带动包装设计、物流仓储等配套产业发展，日喀则已形成10个直播供应链基地，创造就业岗位1800余个。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7676761" y="2907441"/>
            <a:ext cx="1898200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Autofit/>
          </a:bodyPr>
          <a:lstStyle/>
          <a:p>
            <a:pPr algn="l">
              <a:defRPr/>
            </a:pPr>
            <a:r>
              <a:rPr lang="en-US" sz="18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文化传播载体</a:t>
            </a:r>
            <a:endParaRPr lang="en-US" sz="1100"/>
          </a:p>
        </p:txBody>
      </p:sp>
      <p:sp>
        <p:nvSpPr>
          <p:cNvPr id="17" name="TextBox 17"/>
          <p:cNvSpPr txBox="1"/>
          <p:nvPr/>
        </p:nvSpPr>
        <p:spPr>
          <a:xfrm>
            <a:off x="7676761" y="3334445"/>
            <a:ext cx="1898200" cy="2332592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通过"直播+非遗"模式，西藏唐卡、藏香等文化产品销量占比从5%提升至18%，实现经济文化双输出。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29610" y="1611840"/>
            <a:ext cx="1905000" cy="405094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68048" y="2170513"/>
            <a:ext cx="6288387" cy="89832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自治区设立5000万专项创业基金，对大学生直播团队给予3年免税、场地免租等优惠政策。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68048" y="1702636"/>
            <a:ext cx="3800986" cy="44997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政策红利支持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68048" y="3785618"/>
            <a:ext cx="6288387" cy="88454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民族学、旅游管理等专业学生可将学科优势转化为直播内容创意，如开发"藏文化解说+产品"的新型直播剧本。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68048" y="3368098"/>
            <a:ext cx="3590416" cy="436189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技能跨界融合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68048" y="5459662"/>
            <a:ext cx="6288387" cy="89832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毕业生既可成立MCN机构，也能担任县域电商顾问，拉萨市已涌现27个大学生创业的直播工作室。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68048" y="5014099"/>
            <a:ext cx="3590416" cy="422408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职业路径多元化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大学生参与新业态就业的机遇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7429610" y="5662789"/>
            <a:ext cx="1905000" cy="1195211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9675697" y="0"/>
            <a:ext cx="1905000" cy="2353933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675697" y="2353933"/>
            <a:ext cx="1905000" cy="40509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06395" y="2969779"/>
            <a:ext cx="6779209" cy="13621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45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直播带货基础知识</a:t>
            </a:r>
            <a:endParaRPr lang="en-US" sz="45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563014" y="1906186"/>
            <a:ext cx="5065972" cy="823690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95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495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94200" y="1962150"/>
            <a:ext cx="1685925" cy="1676400"/>
          </a:xfrm>
          <a:custGeom>
            <a:avLst/>
            <a:gdLst/>
            <a:ahLst/>
            <a:cxnLst/>
            <a:rect l="l" t="t" r="r" b="b"/>
            <a:pathLst>
              <a:path w="1685845" h="1676401">
                <a:moveTo>
                  <a:pt x="1685845" y="27"/>
                </a:moveTo>
                <a:cubicBezTo>
                  <a:pt x="1684537" y="232115"/>
                  <a:pt x="1683230" y="464204"/>
                  <a:pt x="1681922" y="696292"/>
                </a:cubicBezTo>
                <a:cubicBezTo>
                  <a:pt x="1421024" y="694822"/>
                  <a:pt x="1170307" y="797433"/>
                  <a:pt x="985303" y="981399"/>
                </a:cubicBezTo>
                <a:cubicBezTo>
                  <a:pt x="800299" y="1165364"/>
                  <a:pt x="696276" y="1415499"/>
                  <a:pt x="696276" y="1676401"/>
                </a:cubicBezTo>
                <a:lnTo>
                  <a:pt x="0" y="1676400"/>
                </a:lnTo>
                <a:cubicBezTo>
                  <a:pt x="0" y="1341716"/>
                  <a:pt x="100080" y="1017391"/>
                  <a:pt x="283614" y="743402"/>
                </a:cubicBezTo>
                <a:lnTo>
                  <a:pt x="326098" y="686287"/>
                </a:lnTo>
                <a:lnTo>
                  <a:pt x="222801" y="399824"/>
                </a:lnTo>
                <a:lnTo>
                  <a:pt x="531767" y="453989"/>
                </a:lnTo>
                <a:lnTo>
                  <a:pt x="618095" y="376276"/>
                </a:lnTo>
                <a:cubicBezTo>
                  <a:pt x="918260" y="131924"/>
                  <a:pt x="1295386" y="-2173"/>
                  <a:pt x="1685845" y="27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3" name="Freeform 3"/>
          <p:cNvSpPr/>
          <p:nvPr/>
        </p:nvSpPr>
        <p:spPr>
          <a:xfrm rot="5400000">
            <a:off x="6143625" y="1966913"/>
            <a:ext cx="1685925" cy="1676400"/>
          </a:xfrm>
          <a:custGeom>
            <a:avLst/>
            <a:gdLst/>
            <a:ahLst/>
            <a:cxnLst/>
            <a:rect l="l" t="t" r="r" b="b"/>
            <a:pathLst>
              <a:path w="1685845" h="1676401">
                <a:moveTo>
                  <a:pt x="0" y="1676400"/>
                </a:moveTo>
                <a:cubicBezTo>
                  <a:pt x="0" y="1285935"/>
                  <a:pt x="136219" y="909570"/>
                  <a:pt x="382258" y="610787"/>
                </a:cubicBezTo>
                <a:lnTo>
                  <a:pt x="437390" y="550233"/>
                </a:lnTo>
                <a:lnTo>
                  <a:pt x="357434" y="249447"/>
                </a:lnTo>
                <a:lnTo>
                  <a:pt x="675579" y="334017"/>
                </a:lnTo>
                <a:lnTo>
                  <a:pt x="751263" y="278380"/>
                </a:lnTo>
                <a:cubicBezTo>
                  <a:pt x="1026282" y="96392"/>
                  <a:pt x="1351166" y="-1859"/>
                  <a:pt x="1685845" y="27"/>
                </a:cubicBezTo>
                <a:cubicBezTo>
                  <a:pt x="1684537" y="232115"/>
                  <a:pt x="1683230" y="464204"/>
                  <a:pt x="1681922" y="696292"/>
                </a:cubicBezTo>
                <a:cubicBezTo>
                  <a:pt x="1421024" y="694822"/>
                  <a:pt x="1170307" y="797433"/>
                  <a:pt x="985303" y="981399"/>
                </a:cubicBezTo>
                <a:cubicBezTo>
                  <a:pt x="800299" y="1165364"/>
                  <a:pt x="696276" y="1415499"/>
                  <a:pt x="696276" y="1676401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4" name="Freeform 4"/>
          <p:cNvSpPr/>
          <p:nvPr/>
        </p:nvSpPr>
        <p:spPr>
          <a:xfrm rot="10800000">
            <a:off x="6138863" y="3733800"/>
            <a:ext cx="1685925" cy="1676400"/>
          </a:xfrm>
          <a:custGeom>
            <a:avLst/>
            <a:gdLst/>
            <a:ahLst/>
            <a:cxnLst/>
            <a:rect l="l" t="t" r="r" b="b"/>
            <a:pathLst>
              <a:path w="1685845" h="1676401">
                <a:moveTo>
                  <a:pt x="696276" y="1676401"/>
                </a:moveTo>
                <a:lnTo>
                  <a:pt x="0" y="1676400"/>
                </a:lnTo>
                <a:cubicBezTo>
                  <a:pt x="0" y="1341716"/>
                  <a:pt x="100080" y="1017391"/>
                  <a:pt x="283614" y="743402"/>
                </a:cubicBezTo>
                <a:lnTo>
                  <a:pt x="284783" y="741830"/>
                </a:lnTo>
                <a:lnTo>
                  <a:pt x="159770" y="469217"/>
                </a:lnTo>
                <a:lnTo>
                  <a:pt x="484566" y="498419"/>
                </a:lnTo>
                <a:lnTo>
                  <a:pt x="494350" y="487672"/>
                </a:lnTo>
                <a:cubicBezTo>
                  <a:pt x="810781" y="173019"/>
                  <a:pt x="1239606" y="-2487"/>
                  <a:pt x="1685845" y="27"/>
                </a:cubicBezTo>
                <a:cubicBezTo>
                  <a:pt x="1684537" y="232115"/>
                  <a:pt x="1683230" y="464204"/>
                  <a:pt x="1681922" y="696292"/>
                </a:cubicBezTo>
                <a:cubicBezTo>
                  <a:pt x="1421024" y="694822"/>
                  <a:pt x="1170307" y="797433"/>
                  <a:pt x="985303" y="981399"/>
                </a:cubicBezTo>
                <a:cubicBezTo>
                  <a:pt x="800299" y="1165364"/>
                  <a:pt x="696276" y="1415499"/>
                  <a:pt x="696276" y="1676401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 rot="16200000">
            <a:off x="4389437" y="3729038"/>
            <a:ext cx="1685925" cy="1676400"/>
          </a:xfrm>
          <a:custGeom>
            <a:avLst/>
            <a:gdLst/>
            <a:ahLst/>
            <a:cxnLst/>
            <a:rect l="l" t="t" r="r" b="b"/>
            <a:pathLst>
              <a:path w="1685845" h="1676401">
                <a:moveTo>
                  <a:pt x="1685845" y="27"/>
                </a:moveTo>
                <a:cubicBezTo>
                  <a:pt x="1684537" y="232115"/>
                  <a:pt x="1683230" y="464204"/>
                  <a:pt x="1681922" y="696292"/>
                </a:cubicBezTo>
                <a:cubicBezTo>
                  <a:pt x="1421024" y="694822"/>
                  <a:pt x="1170307" y="797433"/>
                  <a:pt x="985303" y="981399"/>
                </a:cubicBezTo>
                <a:cubicBezTo>
                  <a:pt x="800299" y="1165364"/>
                  <a:pt x="696276" y="1415499"/>
                  <a:pt x="696276" y="1676401"/>
                </a:cubicBezTo>
                <a:lnTo>
                  <a:pt x="0" y="1676400"/>
                </a:lnTo>
                <a:cubicBezTo>
                  <a:pt x="0" y="1230154"/>
                  <a:pt x="177919" y="802325"/>
                  <a:pt x="494350" y="487672"/>
                </a:cubicBezTo>
                <a:lnTo>
                  <a:pt x="548831" y="438628"/>
                </a:lnTo>
                <a:lnTo>
                  <a:pt x="466941" y="130569"/>
                </a:lnTo>
                <a:lnTo>
                  <a:pt x="835339" y="228498"/>
                </a:lnTo>
                <a:lnTo>
                  <a:pt x="892743" y="194440"/>
                </a:lnTo>
                <a:cubicBezTo>
                  <a:pt x="1134849" y="66424"/>
                  <a:pt x="1406946" y="-1544"/>
                  <a:pt x="1685845" y="27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75250" y="2743200"/>
            <a:ext cx="1885950" cy="1885950"/>
          </a:xfrm>
          <a:prstGeom prst="ellipse">
            <a:avLst/>
          </a:prstGeom>
          <a:noFill/>
        </p:spPr>
      </p:pic>
      <p:sp>
        <p:nvSpPr>
          <p:cNvPr id="7" name="TextBox 7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直播电商的运作模式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63500" y="1773916"/>
            <a:ext cx="3313333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平台选择与流量分配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63500" y="2191669"/>
            <a:ext cx="3313333" cy="144969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直播电商通常依托抖音、快手、淘宝等大型平台，需熟悉各平台算法规则，通过内容优化和互动提升直播间权重，获取自然流量。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723094" y="2303033"/>
            <a:ext cx="792249" cy="792480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2975" b="1">
                <a:solidFill>
                  <a:srgbClr val="FDFE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975" b="1">
              <a:solidFill>
                <a:srgbClr val="FDFE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770719" y="4166235"/>
            <a:ext cx="792249" cy="792480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2975" b="1">
                <a:solidFill>
                  <a:srgbClr val="FDFE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975" b="1">
              <a:solidFill>
                <a:srgbClr val="FDFE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624560" y="4097553"/>
            <a:ext cx="792249" cy="792480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2975" b="1">
                <a:solidFill>
                  <a:srgbClr val="FDFE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975" b="1">
              <a:solidFill>
                <a:srgbClr val="FDFE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702127" y="2312558"/>
            <a:ext cx="792249" cy="792480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2975" b="1">
                <a:solidFill>
                  <a:srgbClr val="FDFE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975" b="1">
              <a:solidFill>
                <a:srgbClr val="FDFE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63500" y="4180585"/>
            <a:ext cx="3313333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用户互动与转化设计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63500" y="4598338"/>
            <a:ext cx="3313333" cy="150292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通过抽奖、限时优惠、问答等互动形式增强用户停留时长，结合FABE销售法则（特征-优势-利益-证据）推动下单决策。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983514" y="1781391"/>
            <a:ext cx="3313333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主播-团队协作机制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983514" y="2199144"/>
            <a:ext cx="3313333" cy="1442222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包括主播、助播、场控、选品、运营等角色分工，主播负责核心展示，团队需配合完成脚本执行、实时数据监控及应急处理。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983514" y="4188059"/>
            <a:ext cx="3313333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数据复盘与迭代优化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983514" y="4605812"/>
            <a:ext cx="3313333" cy="155615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每日分析GMV、观看量、转化率等核心指标，针对性调整话术、排品顺序或福利策略，形成PDCA循环改进模型。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282340" y="2341090"/>
            <a:ext cx="3487460" cy="3588254"/>
          </a:xfrm>
          <a:prstGeom prst="roundRect">
            <a:avLst>
              <a:gd name="adj" fmla="val 684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4377090" y="2341090"/>
            <a:ext cx="3487460" cy="3588254"/>
          </a:xfrm>
          <a:prstGeom prst="roundRect">
            <a:avLst>
              <a:gd name="adj" fmla="val 684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471840" y="2341090"/>
            <a:ext cx="3487460" cy="3588254"/>
          </a:xfrm>
          <a:prstGeom prst="roundRect">
            <a:avLst>
              <a:gd name="adj" fmla="val 684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709078" y="3758673"/>
            <a:ext cx="3080054" cy="174552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聚焦西藏青稞、牦牛肉、松茸等高原特产，挖掘产品文化背景和稀缺性，突出"原产地直供"标签以强化差异化竞争力。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09078" y="3181752"/>
            <a:ext cx="3000211" cy="52711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地域特色优先原则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农畜产品直播选品策略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14694" y="1693793"/>
            <a:ext cx="1294595" cy="1294595"/>
          </a:xfrm>
          <a:prstGeom prst="round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580794" y="3196367"/>
            <a:ext cx="3033745" cy="52711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消费场景化包装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19944" y="1708408"/>
            <a:ext cx="1294595" cy="1294595"/>
          </a:xfrm>
          <a:prstGeom prst="round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8486044" y="3190824"/>
            <a:ext cx="3033745" cy="52711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季节性爆款规划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25194" y="1702864"/>
            <a:ext cx="1294595" cy="1294595"/>
          </a:xfrm>
          <a:prstGeom prst="round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580794" y="3758673"/>
            <a:ext cx="3080054" cy="174552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将产品嵌入藏区生活场景（如酥油茶搭配早餐场景），通过可视化烹饪过程或使用效果演示，降低消费者决策门槛。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486044" y="3758673"/>
            <a:ext cx="3080054" cy="174552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结合虫草采挖季、藏历节日等时间节点提前布局应季商品，利用"时令限定"概念制造紧迫感，提升客单价与复购率。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1C7EBD"/>
      </a:dk1>
      <a:lt1>
        <a:srgbClr val="F4FBFF"/>
      </a:lt1>
      <a:dk2>
        <a:srgbClr val="5CACDF"/>
      </a:dk2>
      <a:lt2>
        <a:srgbClr val="E0F4FF"/>
      </a:lt2>
      <a:accent1>
        <a:srgbClr val="43AEF2"/>
      </a:accent1>
      <a:accent2>
        <a:srgbClr val="64BDF5"/>
      </a:accent2>
      <a:accent3>
        <a:srgbClr val="84CDFA"/>
      </a:accent3>
      <a:accent4>
        <a:srgbClr val="87DDF1"/>
      </a:accent4>
      <a:accent5>
        <a:srgbClr val="7AAED5"/>
      </a:accent5>
      <a:accent6>
        <a:srgbClr val="C7E1F0"/>
      </a:accent6>
      <a:hlink>
        <a:srgbClr val="FF9000"/>
      </a:hlink>
      <a:folHlink>
        <a:srgbClr val="FF9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4566</Words>
  <Application>WPS 演示</Application>
  <PresentationFormat>On-screen Show (4:3)</PresentationFormat>
  <Paragraphs>409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Arial</vt:lpstr>
      <vt:lpstr>宋体</vt:lpstr>
      <vt:lpstr>Wingdings</vt:lpstr>
      <vt:lpstr>Noto Sans SC</vt:lpstr>
      <vt:lpstr>Segoe Print</vt:lpstr>
      <vt:lpstr>Arial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WPS_1670391199</cp:lastModifiedBy>
  <cp:revision>3</cp:revision>
  <dcterms:created xsi:type="dcterms:W3CDTF">2006-08-16T00:00:00Z</dcterms:created>
  <dcterms:modified xsi:type="dcterms:W3CDTF">2025-10-14T03:02:21Z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001191110000802100433B10001","ProduceID":"894162ac9e0d273d480bdb54cc6bdd38_1760410855_377146d0ab2a345e8a468b5a199fa5de","ReservedCode1":"76df2c3a07d1ca91d5eae4c93973bbc2d957a69ffeecbb92bed284dcb71deaf4","ContentPropagator":"001191110000802100433B10001","PropagateID":"894162ac9e0d273d480bdb54cc6bdd38_1760410855_377146d0ab2a345e8a468b5a199fa5de","ReservedCode2":"76df2c3a07d1ca91d5eae4c93973bbc2d957a69ffeecbb92bed284dcb71deaf4"}</vt:lpwstr>
  </property>
  <property fmtid="{D5CDD505-2E9C-101B-9397-08002B2CF9AE}" pid="3" name="ICV">
    <vt:lpwstr>2CEAE0452E4E41438F67B40B587DB1F3_12</vt:lpwstr>
  </property>
  <property fmtid="{D5CDD505-2E9C-101B-9397-08002B2CF9AE}" pid="4" name="KSOProductBuildVer">
    <vt:lpwstr>2052-12.1.0.22529</vt:lpwstr>
  </property>
</Properties>
</file>