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1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1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1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100009" name="TextBox 6"/>
          <p:cNvSpPr txBox="1"/>
          <p:nvPr/>
        </p:nvSpPr>
        <p:spPr>
          <a:xfrm>
            <a:off x="3482975" y="946150"/>
            <a:ext cx="5226050" cy="5111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di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9DBE9F">
                  <a:alpha val="100000"/>
                </a:srgbClr>
              </a:solidFill>
              <a:latin typeface="阿里巴巴普惠体"/>
              <a:ea typeface="阿里巴巴普惠体"/>
              <a:cs typeface="阿里巴巴普惠体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50722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 fontScale="6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70320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2773679" y="447389"/>
            <a:ext cx="6644642" cy="298127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"牦牛肉/唐卡等本土</a:t>
            </a:r>
            <a:endParaRPr lang="en-US" sz="4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产品带货实战"</a:t>
            </a:r>
            <a:endParaRPr lang="en-US" sz="4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76400" y="152400"/>
            <a:ext cx="3696970" cy="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其他本土特色产品（藏香/藏饰）介绍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l="3687" r="3687"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藏香的药用与仪式价值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产业链整合需求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藏饰的符号化设计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以柏木、藏红花等30余种药材手工制成，兼具净化空气、安神助眠功效，常用于宗教仪式，近年因“疗愈经济”兴起成为都市人群新宠。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银饰、天珠、绿松石等材质融合“卍”字纹、八吉祥图案，既是身份象征，也是时尚单品，需通过IP联名提升年轻消费者认知。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藏香和藏饰目前以家庭作坊为主，标准化程度低，建议引入现代设计团队与电商平台，打造“西藏匠心”区域公共品牌。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直播带货基础技能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短视频内容创作与账号运营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006" y="1512641"/>
            <a:ext cx="335474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选题策划方法论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5630" y="1987544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深入讲解如何挖掘西藏特色产品的核心卖点，结合用户画像设计"唐卡制作过程""牦牛牧场纪实"等差异化内容选题，建立选题库管理机制。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5630" y="4007084"/>
            <a:ext cx="342012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数据分析与优化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5630" y="4481987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详解抖音/快手后台数据看板解读，教会学员通过完播率、互动率等指标优化发布时间、标题文案和话题标签组合策略。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3436" y="1510590"/>
            <a:ext cx="315514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高原场景拍摄技巧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93436" y="1985493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针对西藏特殊光线条件，传授手机稳定器使用、自然光补光、4K延时摄影等技法，重点演示如何通过镜头语言展现非遗工艺细节。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3436" y="4005034"/>
            <a:ext cx="329586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账号人设打造体系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3436" y="4479937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指导学员构建"雪域匠人""高原牧区青年"等特色IP形象，包括头像设计、简介撰写、封面模板制作等标准化视觉系统搭建。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直播流程设计与话术训练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突发情况应对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模拟网络延迟、设备故障等高原常见状况的应急预案，培养学员灵活运用"转场互动""故事衔接"等控场技巧。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场景化产品演示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训练学员运用"唐卡矿物颜料研磨""牦牛肉干烹制"等沉浸式展示方法，结合藏汉双语讲解突出产品地域独特性。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全流程SOP设计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拆解预热视频发布、福袋抽奖设置、产品讲解排序等标准流程节点，特别强调高原物流时效等关键信息的话术设计。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粉丝互动与流量转化技巧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07917" y="1418970"/>
            <a:ext cx="3184294" cy="23303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4730" r="4730"/>
          <a:stretch>
            <a:fillRect/>
          </a:stretch>
        </p:blipFill>
        <p:spPr>
          <a:xfrm>
            <a:off x="8407917" y="3940447"/>
            <a:ext cx="3184294" cy="234761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598219" y="5261735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066212" y="3973886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066212" y="2683966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2636319" y="1409407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cxnSp>
        <p:nvCxnSpPr>
          <p:cNvPr id="9" name="Connector 9"/>
          <p:cNvCxnSpPr/>
          <p:nvPr/>
        </p:nvCxnSpPr>
        <p:spPr>
          <a:xfrm>
            <a:off x="1775528" y="1930152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 10"/>
          <p:cNvCxnSpPr/>
          <p:nvPr/>
        </p:nvCxnSpPr>
        <p:spPr>
          <a:xfrm>
            <a:off x="1125578" y="3234530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or 11"/>
          <p:cNvCxnSpPr/>
          <p:nvPr/>
        </p:nvCxnSpPr>
        <p:spPr>
          <a:xfrm>
            <a:off x="1140985" y="4501791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1726221" y="5789640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Group 13"/>
          <p:cNvGrpSpPr/>
          <p:nvPr/>
        </p:nvGrpSpPr>
        <p:grpSpPr>
          <a:xfrm rot="0">
            <a:off x="1162728" y="1615018"/>
            <a:ext cx="630365" cy="630269"/>
            <a:chOff x="1162728" y="1615018"/>
            <a:chExt cx="630365" cy="630269"/>
          </a:xfrm>
        </p:grpSpPr>
        <p:sp>
          <p:nvSpPr>
            <p:cNvPr id="14" name="AutoShape 14"/>
            <p:cNvSpPr/>
            <p:nvPr/>
          </p:nvSpPr>
          <p:spPr>
            <a:xfrm>
              <a:off x="1162728" y="1615018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374755" y="1762560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512779" y="2912591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7" name="Group 17"/>
          <p:cNvGrpSpPr/>
          <p:nvPr/>
        </p:nvGrpSpPr>
        <p:grpSpPr>
          <a:xfrm rot="0">
            <a:off x="671084" y="3070802"/>
            <a:ext cx="313754" cy="313848"/>
            <a:chOff x="671084" y="3070802"/>
            <a:chExt cx="313754" cy="313848"/>
          </a:xfrm>
        </p:grpSpPr>
        <p:sp>
          <p:nvSpPr>
            <p:cNvPr id="18" name="Freeform 18"/>
            <p:cNvSpPr/>
            <p:nvPr/>
          </p:nvSpPr>
          <p:spPr>
            <a:xfrm>
              <a:off x="671084" y="3099948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743950" y="3172719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827294" y="3070802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528186" y="4173936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Freeform 22"/>
          <p:cNvSpPr/>
          <p:nvPr/>
        </p:nvSpPr>
        <p:spPr>
          <a:xfrm>
            <a:off x="695299" y="4341002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3" name="AutoShape 23"/>
          <p:cNvSpPr/>
          <p:nvPr/>
        </p:nvSpPr>
        <p:spPr>
          <a:xfrm>
            <a:off x="1113421" y="5474505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Freeform 24"/>
          <p:cNvSpPr/>
          <p:nvPr/>
        </p:nvSpPr>
        <p:spPr>
          <a:xfrm>
            <a:off x="1227399" y="5588436"/>
            <a:ext cx="402408" cy="40240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2598219" y="5261735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2066212" y="3973886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7" name="AutoShape 27"/>
          <p:cNvSpPr/>
          <p:nvPr/>
        </p:nvSpPr>
        <p:spPr>
          <a:xfrm>
            <a:off x="2066212" y="2683966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2636319" y="1409407"/>
            <a:ext cx="5362777" cy="10558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cxnSp>
        <p:nvCxnSpPr>
          <p:cNvPr id="29" name="Connector 29"/>
          <p:cNvCxnSpPr/>
          <p:nvPr/>
        </p:nvCxnSpPr>
        <p:spPr>
          <a:xfrm>
            <a:off x="1775528" y="1930152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nector 30"/>
          <p:cNvCxnSpPr/>
          <p:nvPr/>
        </p:nvCxnSpPr>
        <p:spPr>
          <a:xfrm>
            <a:off x="1125578" y="3234530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Connector 31"/>
          <p:cNvCxnSpPr/>
          <p:nvPr/>
        </p:nvCxnSpPr>
        <p:spPr>
          <a:xfrm>
            <a:off x="1140985" y="4501791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Connector 32"/>
          <p:cNvCxnSpPr/>
          <p:nvPr/>
        </p:nvCxnSpPr>
        <p:spPr>
          <a:xfrm>
            <a:off x="1726221" y="5789640"/>
            <a:ext cx="8469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AutoShape 33"/>
          <p:cNvSpPr/>
          <p:nvPr/>
        </p:nvSpPr>
        <p:spPr>
          <a:xfrm>
            <a:off x="2951846" y="5639903"/>
            <a:ext cx="4655523" cy="710003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2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建立GMV转化率、UV价值等核心指标分析模型，指导学员通过粉丝互动热力图优化直播节奏。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2951846" y="5237219"/>
            <a:ext cx="4477143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5" name="Group 35"/>
          <p:cNvGrpSpPr/>
          <p:nvPr/>
        </p:nvGrpSpPr>
        <p:grpSpPr>
          <a:xfrm rot="0">
            <a:off x="1162728" y="1615018"/>
            <a:ext cx="630365" cy="630269"/>
            <a:chOff x="1162728" y="1615018"/>
            <a:chExt cx="630365" cy="630269"/>
          </a:xfrm>
        </p:grpSpPr>
        <p:sp>
          <p:nvSpPr>
            <p:cNvPr id="36" name="AutoShape 36"/>
            <p:cNvSpPr/>
            <p:nvPr/>
          </p:nvSpPr>
          <p:spPr>
            <a:xfrm>
              <a:off x="1162728" y="1615018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374755" y="1762560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38" name="AutoShape 38"/>
          <p:cNvSpPr/>
          <p:nvPr/>
        </p:nvSpPr>
        <p:spPr>
          <a:xfrm>
            <a:off x="512779" y="2912591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39" name="Group 39"/>
          <p:cNvGrpSpPr/>
          <p:nvPr/>
        </p:nvGrpSpPr>
        <p:grpSpPr>
          <a:xfrm rot="0">
            <a:off x="671084" y="3070802"/>
            <a:ext cx="313754" cy="313848"/>
            <a:chOff x="671084" y="3070802"/>
            <a:chExt cx="313754" cy="313848"/>
          </a:xfrm>
        </p:grpSpPr>
        <p:sp>
          <p:nvSpPr>
            <p:cNvPr id="40" name="Freeform 40"/>
            <p:cNvSpPr/>
            <p:nvPr/>
          </p:nvSpPr>
          <p:spPr>
            <a:xfrm>
              <a:off x="671084" y="3099948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743950" y="3172719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827294" y="3070802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43" name="AutoShape 43"/>
          <p:cNvSpPr/>
          <p:nvPr/>
        </p:nvSpPr>
        <p:spPr>
          <a:xfrm>
            <a:off x="528186" y="4173936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4" name="Freeform 44"/>
          <p:cNvSpPr/>
          <p:nvPr/>
        </p:nvSpPr>
        <p:spPr>
          <a:xfrm>
            <a:off x="695299" y="4341002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1113421" y="5474505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6" name="Freeform 46"/>
          <p:cNvSpPr/>
          <p:nvPr/>
        </p:nvSpPr>
        <p:spPr>
          <a:xfrm>
            <a:off x="1227399" y="5588436"/>
            <a:ext cx="402408" cy="40240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7" name="AutoShape 47"/>
          <p:cNvSpPr/>
          <p:nvPr/>
        </p:nvSpPr>
        <p:spPr>
          <a:xfrm>
            <a:off x="2368432" y="4364518"/>
            <a:ext cx="4655523" cy="710003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2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教授企业微信添加、粉丝群分层管理等技巧，配套西藏特色表情包、壁纸等裂变素材制作方法。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2368432" y="3961834"/>
            <a:ext cx="4477143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私域流量沉淀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AutoShape 49"/>
          <p:cNvSpPr/>
          <p:nvPr/>
        </p:nvSpPr>
        <p:spPr>
          <a:xfrm>
            <a:off x="2381739" y="3066162"/>
            <a:ext cx="4655523" cy="710003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2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解析从直播广场推荐到商品详情页的转化路径，重点训练购物车弹出时机、优惠券发放策略等关键动作。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2381739" y="2663478"/>
            <a:ext cx="4477143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流量漏斗优化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>
            <a:off x="2929432" y="1790776"/>
            <a:ext cx="4655523" cy="710003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2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设计"藏历节日抽奖""牧区生活问答"等特色互动形式，建立粉丝社群运营的标准化响应话术库。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2929432" y="1388092"/>
            <a:ext cx="4477143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地域化互动玩法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实战模拟与案例分析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成功带货账号拆解（藏文化类）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粉丝运营体系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研究账号的社群运营模式，包括定期举办"藏文化知识问答"直播、建立会员制福利群、开发定制化产品等增强用户粘性的具体方法。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内容运营技巧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拆解爆款视频的黄金结构——前3秒藏语问候吸引目标用户，中间30秒展示非遗技艺制作过程，结尾10秒设计悬念引导互动，平均完播率达65%以上。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账号定位策略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分析头部藏文化带货账号如"藏地密码""雪域匠心"的垂直领域定位，聚焦唐卡、牦牛绒制品等细分市场，通过文化故事+产品特性的内容矩阵建立差异化竞争优势。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177078" y="4785265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 rot="2700000">
            <a:off x="6463760" y="4785265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rot="2700000">
            <a:off x="1177078" y="2234565"/>
            <a:ext cx="998125" cy="99602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1415156" y="2436781"/>
            <a:ext cx="521970" cy="520922"/>
          </a:xfrm>
          <a:custGeom>
            <a:avLst/>
            <a:gdLst/>
            <a:ahLst/>
            <a:cxnLst/>
            <a:rect l="l" t="t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</a:path>
              <a:path w="376" h="376"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</a:path>
              <a:path w="376" h="376"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</a:path>
              <a:path w="376" h="376"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</a:path>
              <a:path w="376" h="376"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2700000">
            <a:off x="6463760" y="2229898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6651498" y="2429828"/>
            <a:ext cx="622649" cy="637223"/>
          </a:xfrm>
          <a:custGeom>
            <a:avLst/>
            <a:gdLst/>
            <a:ahLst/>
            <a:cxnLst/>
            <a:rect l="l" t="t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</a:path>
              <a:path w="417" h="426"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</a:path>
              <a:path w="417" h="426"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</a:path>
              <a:path w="417" h="426"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</a:path>
              <a:path w="417" h="426"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528401" y="1607814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场景搭建实战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28401" y="429414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突发应对演练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24964" y="1607814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话术设计训练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4964" y="429414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团队协作模拟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28401" y="2056511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指导学员在高原牧区、非遗工坊等特色场景中搭建直播间，合理运用转经筒、哈达等文化元素作为背景道具，同时注意光线调节和收音设备调试等技术细节。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8401" y="4714264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设置网络中断、产品质疑等12种常见直播事故场景，训练学员运用"文化共鸣法"（如吟唱藏族民歌过渡）等应急处理技巧。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24964" y="2056511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针对牦牛肉干等产品设计"三段式话术"——文化溯源（藏北牧场故事）、产品亮点（低温风干工艺）、促销策略（买二赠一），要求学员完成5分钟不间断讲解考核。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24964" y="4714264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分组进行角色扮演，包括主播、场控、客服等岗位的协同作业，重点训练产品信息同步、促销节奏把控等关键环节的配合默契度。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模拟直播路演实训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35670" y="5076587"/>
            <a:ext cx="680942" cy="415480"/>
          </a:xfrm>
          <a:custGeom>
            <a:avLst/>
            <a:gdLst/>
            <a:ahLst/>
            <a:cxnLst/>
            <a:rect l="l" t="t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</a:path>
              <a:path w="400" h="244"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6724412" y="5048536"/>
            <a:ext cx="476822" cy="475202"/>
          </a:xfrm>
          <a:custGeom>
            <a:avLst/>
            <a:gdLst/>
            <a:ahLst/>
            <a:cxnLst/>
            <a:rect l="l" t="t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</a:path>
              <a:path w="316" h="316"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核心指标分析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建立A/B测试机制，指导学员对封面图、标题文案、产品展示顺序等20个可变要素进行数据化优化迭代。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内容迭代模型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流量运营策略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解析平台推荐算法规则，制定包括粉丝唤醒（开播前3小时社群预热）、公域引流（投放藏文化相关话题标签）等组合式流量获取方案。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教授UV价值、停留时长、转化漏斗等6项关键数据的解读方法，例如通过对比不同时段流量峰值调整直播排期策略。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数据复盘与优化方法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资源对接与创业支持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4486942"/>
              <a:ext cx="12192000" cy="237105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1186148" cy="209997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989570" y="1700848"/>
            <a:ext cx="1363980" cy="3034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800" b="1">
                <a:solidFill>
                  <a:srgbClr val="825D4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8800" b="1">
              <a:solidFill>
                <a:srgbClr val="825D4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57995" y="1209358"/>
            <a:ext cx="935355" cy="378714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25D43">
                    <a:alpha val="5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4400" b="1">
              <a:solidFill>
                <a:srgbClr val="825D43">
                  <a:alpha val="5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63656" y="1334785"/>
            <a:ext cx="5398273" cy="48180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课程背景与意义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西藏特色产品认知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直播带货基础技能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实战模拟与案例分析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资源对接与创业支持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与西藏优质牦牛肉加工厂、唐卡手工艺作坊等建立长期合作关系，确保产品源头质量可控，并提供稳定供货渠道，同时支持定制化生产需求。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33515" r="33515"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供应链与厂商合作渠道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本地厂商深度合作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整合冷链物流资源，解决牦牛肉等生鲜产品的运输难题；搭建区域性仓储中心，降低学生创业团队的库存成本和配送压力。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物流与仓储解决方案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联合金融机构提供原材料采购垫资、账期延长等服务，缓解初创团队资金周转压力，降低创业初期风险。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供应链金融支持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大学生创业孵化平台介绍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提供工商注册、税务登记、商标申请等行政代办服务，并配备法律顾问团队，帮助学生规避合规风险。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一站式创业服务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建设实体孵化基地（含直播间、产品展示区），同步接入电商平台资源（如抖音、拼多多西藏特产专区），降低运营门槛。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通过政府合作媒体、旅游文化节等渠道推广学生创业IP，优先推荐至西藏特色产品官方采购名录，提升市场曝光度。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线上线下融合空间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邀请本土企业家、电商运营专家、非遗传承人组成导师团，按项目需求提供“1对1”或小组辅导，覆盖选品、营销、售后全流程。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导师资源池匹配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流量与品牌扶持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每季度组织项目复盘会，分析销售数据、客户反馈，动态调整选品策略和运营方案，如针对唐卡推出“非遗故事+定制服务”组合营销。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阶段性评估与优化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建立毕业生创业档案库，促成新老团队在供应链、客户资源上的互助合作，形成可持续的产业生态圈。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校友资源共享网络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设立专项咨询热线，快速解决突发问题（如产品质量纠纷、物流延误），并提供危机公关指导，维护团队信誉。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应急响应支持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持续跟踪指导机制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26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26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26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601782" y="1633943"/>
            <a:ext cx="6988435" cy="1649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88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88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34135" y="3070580"/>
            <a:ext cx="3123730" cy="7161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00011" name="AutoShape 8"/>
          <p:cNvSpPr/>
          <p:nvPr/>
        </p:nvSpPr>
        <p:spPr>
          <a:xfrm>
            <a:off x="4250722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sp>
        <p:nvSpPr>
          <p:cNvPr id="2600012" name="AutoShape 9"/>
          <p:cNvSpPr/>
          <p:nvPr/>
        </p:nvSpPr>
        <p:spPr>
          <a:xfrm>
            <a:off x="6370320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2025-10-13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课程背景与意义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434" y="1792224"/>
            <a:ext cx="4621118" cy="4177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西藏农畜产品产值显著增长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2020年农畜产品加工业总产值达57亿元，到2024年有“身份证”的牦牛肉销售额突破2000万元，显示深加工带来的高附加值。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线上线下销售模式成效显著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林周县2023年1至8月农特产品销售额达215.58万元，通过展销会和电商平台拓展了销售渠道。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特色展销活动带动消费热潮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2024年拉萨文化旅游产业发展大会商品展销活动实现销售额130万余元，吸引20万余人次参与，有效提升产品知名度。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西藏特色产品市场潜力分析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新业态对乡村振兴的推动作用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78556" y="2286168"/>
            <a:ext cx="2759613" cy="3842086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569316" y="2461496"/>
            <a:ext cx="2378092" cy="3331281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短视频直播打破地域限制，使农牧民直销比例从12%提升至58%，那曲市2023年通过直播实现的虫草交易额同比激增217%。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1387" y="1344983"/>
            <a:ext cx="2324495" cy="8879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直播电商重构产销链路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3281799" y="2286168"/>
            <a:ext cx="2759613" cy="3842086"/>
          </a:xfrm>
          <a:prstGeom prst="roundRect">
            <a:avLst>
              <a:gd name="adj" fmla="val 7233"/>
            </a:avLst>
          </a:prstGeom>
          <a:solidFill>
            <a:schemeClr val="lt2">
              <a:alpha val="63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472560" y="2461496"/>
            <a:ext cx="2378092" cy="3331281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西藏已培育本土带货主播超1200人，其中大学生占比43%，带动上下游就业岗位1.2万个，形成"一人直播、全家参与"的创业模式。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34631" y="1344983"/>
            <a:ext cx="2354399" cy="8879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数字人才孵化效应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182199" y="2286168"/>
            <a:ext cx="2759613" cy="3842086"/>
          </a:xfrm>
          <a:prstGeom prst="roundRect">
            <a:avLst>
              <a:gd name="adj" fmla="val 7233"/>
            </a:avLst>
          </a:prstGeom>
          <a:solidFill>
            <a:schemeClr val="lt2">
              <a:alpha val="63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372959" y="2461496"/>
            <a:ext cx="2378092" cy="3424147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通过内容营销塑造"天上西藏"区域公共品牌，特色产品溢价空间达30%-80%，比如当雄县"极净当雄"牦牛肉礼盒线上售价较传统渠道高65%。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35030" y="1344983"/>
            <a:ext cx="2324495" cy="8879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品牌价值提升路径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9085443" y="2286168"/>
            <a:ext cx="2759613" cy="3842086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9276203" y="2461496"/>
            <a:ext cx="2378092" cy="3331281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"直播+文旅+非遗"模式推动唐卡画院与旅游景点联动，昌都某唐卡工作室通过抖音引流使线下体验客单价提升至2800元/人次。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38274" y="1344983"/>
            <a:ext cx="2339447" cy="8879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产业融合创新实践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大学生创新创业政策支持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资金扶持体系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自治区设立5000万元青年创业基金，符合条件项目可获10-50万元无息贷款，那曲市额外提供3万元/人的直播设备补贴。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税收优惠组合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大学生创业前3年免征企业所得税，农产品电商增值税即征即退，物流费用纳入补贴范围。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平台资源对接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与抖音、京东签订战略协议，优秀学员账号可获得百万级流量扶持及"西藏好物"专属货架位置。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西藏特色产品认知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产业规模与分布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牦牛肉富含蛋白质、氨基酸和铁元素，脂肪含量低，且因放牧环境无污染，具有“绿色有机”标签，是高原健康食品的代表。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营养价值与特色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市场痛点与机遇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受限于物流成本高和品牌认知度低，目前以本地消费为主；但电商渠道的拓展为打开内地高端市场提供了可能，需强化“原产地认证”和故事营销。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西藏牦牛肉产业以那曲、阿里等高海拔地区为核心，年产量占全国牦牛总量的40%以上，产业链涵盖养殖、加工、冷链运输等环节，但深加工率不足20%，亟需技术升级。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牦牛肉产业现状与产品价值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唐卡艺术的文化内涵与市场定位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" r="250"/>
          <a:stretch>
            <a:fillRect/>
          </a:stretch>
        </p:blipFill>
        <p:spPr>
          <a:xfrm>
            <a:off x="6784661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宗教与艺术融合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唐卡是藏传佛教的视觉载体，采用矿物颜料和纯手工绘制，内容涵盖佛像、宇宙观等，其创作需遵循严格的《造像量度经》，具有极高的文化研究价值。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技艺传承困境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因学习周期长（通常5-10年）、收入不稳定，年轻传承人稀缺，部分技艺面临失传风险，需通过“非遗+商业”模式激发活力。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高端收藏市场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精品唐卡在拍卖行价格可达百万级，但普通作品因缺乏鉴定标准易被仿制，需建立分级认证体系以规范市场。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旅游衍生品开发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针对游客开发小幅唐卡挂件、数字藏品等轻量化产品，降低消费门槛，同时保留核心工艺，实现文化传播与商业收益平衡。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D231C"/>
      </a:dk2>
      <a:lt2>
        <a:srgbClr val="EFECE8"/>
      </a:lt2>
      <a:accent1>
        <a:srgbClr val="825D43"/>
      </a:accent1>
      <a:accent2>
        <a:srgbClr val="6C482F"/>
      </a:accent2>
      <a:accent3>
        <a:srgbClr val="5A3923"/>
      </a:accent3>
      <a:accent4>
        <a:srgbClr val="432715"/>
      </a:accent4>
      <a:accent5>
        <a:srgbClr val="3C200E"/>
      </a:accent5>
      <a:accent6>
        <a:srgbClr val="271205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3688</Words>
  <Application>WPS 演示</Application>
  <PresentationFormat>On-screen Show (4:3)</PresentationFormat>
  <Paragraphs>292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阿里巴巴普惠体</vt:lpstr>
      <vt:lpstr>Noto Sans SC</vt:lpstr>
      <vt:lpstr>Segoe Print</vt:lpstr>
      <vt:lpstr>Arial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7</cp:revision>
  <dcterms:created xsi:type="dcterms:W3CDTF">2006-08-16T00:00:00Z</dcterms:created>
  <dcterms:modified xsi:type="dcterms:W3CDTF">2025-10-14T03:42:07Z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6643fa5a546e530ca98e3694fe8ada8b_1760339824_c17aa625515ddb6bc3e9a6d4afac6365","ReservedCode1":"d1d46d9e7ae06177a6461e26a28ed6576a0ec1c46a822a4e216b6b01ec49b2a5","ContentPropagator":"001191110000802100433B10001","PropagateID":"6643fa5a546e530ca98e3694fe8ada8b_1760339824_c17aa625515ddb6bc3e9a6d4afac6365","ReservedCode2":"d1d46d9e7ae06177a6461e26a28ed6576a0ec1c46a822a4e216b6b01ec49b2a5"}</vt:lpwstr>
  </property>
  <property fmtid="{D5CDD505-2E9C-101B-9397-08002B2CF9AE}" pid="3" name="ICV">
    <vt:lpwstr>9CEF383A07994AFDA8C0FC58474B55C0_12</vt:lpwstr>
  </property>
  <property fmtid="{D5CDD505-2E9C-101B-9397-08002B2CF9AE}" pid="4" name="KSOProductBuildVer">
    <vt:lpwstr>2052-12.1.0.22529</vt:lpwstr>
  </property>
</Properties>
</file>