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05345" y="1888367"/>
            <a:ext cx="6102379" cy="1959893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ctr" anchorCtr="0">
            <a:norm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  <a:defRPr/>
            </a:pPr>
            <a:r>
              <a:rPr lang="en-US" sz="465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直播设备使用与</a:t>
            </a:r>
            <a:endParaRPr lang="en-US" sz="465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algn="l">
              <a:lnSpc>
                <a:spcPct val="120000"/>
              </a:lnSpc>
              <a:spcBef>
                <a:spcPts val="375"/>
              </a:spcBef>
              <a:defRPr/>
            </a:pPr>
            <a:r>
              <a:rPr lang="en-US" sz="465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场景搭建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5305345" y="4167778"/>
            <a:ext cx="2333375" cy="341448"/>
          </a:xfrm>
          <a:prstGeom prst="rect">
            <a:avLst/>
          </a:prstGeom>
          <a:noFill/>
        </p:spPr>
        <p:txBody>
          <a:bodyPr vert="horz" wrap="square" lIns="85725" tIns="38100" rIns="85725" bIns="38100" rtlCol="0" anchor="t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025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汇报人：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8587678" y="4167778"/>
            <a:ext cx="2820047" cy="341448"/>
          </a:xfrm>
          <a:prstGeom prst="rect">
            <a:avLst/>
          </a:prstGeom>
          <a:noFill/>
        </p:spPr>
        <p:txBody>
          <a:bodyPr vert="horz" wrap="square" lIns="85725" tIns="38100" rIns="85725" bIns="38100" rtlCol="0" anchor="t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025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2025-10</a:t>
            </a:r>
            <a:endParaRPr lang="en-US" sz="1100"/>
          </a:p>
        </p:txBody>
      </p:sp>
      <p:sp>
        <p:nvSpPr>
          <p:cNvPr id="45" name="文本框 44"/>
          <p:cNvSpPr txBox="1"/>
          <p:nvPr/>
        </p:nvSpPr>
        <p:spPr>
          <a:xfrm>
            <a:off x="440055" y="205105"/>
            <a:ext cx="3068320" cy="31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algn="l"/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  <a:cs typeface="Arial" panose="020B0604020202020204" pitchFamily="34" charset="0"/>
                <a:sym typeface="+mn-ea"/>
              </a:rPr>
              <a:t>新业态就业创业专项工程</a:t>
            </a:r>
            <a:endParaRPr lang="zh-CN" altLang="en-US" sz="2000" b="1">
              <a:solidFill>
                <a:srgbClr val="0070C0"/>
              </a:solidFill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939953" y="1346825"/>
            <a:ext cx="3720127" cy="481391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麦克风与声卡配置方案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570901" y="2169151"/>
            <a:ext cx="3349680" cy="3991589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941362" y="2377135"/>
            <a:ext cx="2608758" cy="357562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采用罗德Wireless Go II一拖二无线麦克风，搭配防风毛衣应对户外场景，接收端通过3.5mm接口直连相机。参数设置：-12dB输入增益、高通滤波开启，避免收录环境低频噪声。在寺院等特殊场景需注意电磁干扰问题。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70901" y="1430346"/>
            <a:ext cx="3349680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无线收音系统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171878" y="2169151"/>
            <a:ext cx="3349680" cy="3991589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535686" y="2378557"/>
            <a:ext cx="2622066" cy="357277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Focusrite Scarlett 2i2声卡连接电容麦克风（如舒尔SM7B），通过USB接入OBS推流电脑。设置要点：采样率48kHz、缓冲大小256 samples，配合噪声门插件消除背景杂音，特别适合藏语直播的语音清晰度优化。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171878" y="1436034"/>
            <a:ext cx="3349680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专业声卡方案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1871" y="2783306"/>
            <a:ext cx="1943100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66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09977" y="2621820"/>
            <a:ext cx="7388990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直播间场景构建实务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空间规划与背景布置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488800" y="1777403"/>
            <a:ext cx="3049996" cy="4216695"/>
          </a:xfrm>
          <a:prstGeom prst="round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5335151" y="1777403"/>
            <a:ext cx="3005958" cy="4216695"/>
          </a:xfrm>
          <a:prstGeom prst="round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5335151" y="1339414"/>
            <a:ext cx="6203645" cy="292757"/>
          </a:xfrm>
          <a:prstGeom prst="roundRect">
            <a:avLst>
              <a:gd name="adj" fmla="val 4545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09373" y="1246529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提升专业性与可信度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609373" y="1732534"/>
            <a:ext cx="4282862" cy="983867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合理的空间布局能避免画面杂乱，突出主播与产品主体，增强观众对直播内容的信任感，尤其对西藏特色产品（如藏香、手工艺品）的展示至关重要。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09373" y="2883307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优化直播流程效率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609373" y="3369312"/>
            <a:ext cx="4282862" cy="1010481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科学划分功能区（如产品展示区、操作台、备用物料区）可减少直播中的移动干扰，确保流程连贯性，适合高原地区物流受限的实际情况。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609373" y="4528880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适应平台算法偏好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609373" y="5010231"/>
            <a:ext cx="4282862" cy="1156860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简洁明亮的背景能提高画面清晰度，符合主流直播平台对画质评分的要求，增加直播间曝光机会。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2312276"/>
            <a:ext cx="6862887" cy="3143250"/>
            <a:chOff x="0" y="2312276"/>
            <a:chExt cx="6862887" cy="3143250"/>
          </a:xfrm>
        </p:grpSpPr>
        <p:sp>
          <p:nvSpPr>
            <p:cNvPr id="3" name="AutoShape 3"/>
            <p:cNvSpPr/>
            <p:nvPr/>
          </p:nvSpPr>
          <p:spPr>
            <a:xfrm>
              <a:off x="0" y="2312276"/>
              <a:ext cx="5391969" cy="3143250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4" name="AutoShape 4"/>
            <p:cNvSpPr/>
            <p:nvPr/>
          </p:nvSpPr>
          <p:spPr>
            <a:xfrm>
              <a:off x="3719637" y="2312276"/>
              <a:ext cx="3143250" cy="3143250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530691" y="1447065"/>
            <a:ext cx="3690456" cy="14114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主色调优先选用藏青、唐卡金等地域特色色彩，搭配中性色平衡视觉；避免高饱和度色块干扰产品展示，如青稞制品宜用大地色系衬托。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 rot="10800000">
            <a:off x="7058808" y="3724782"/>
            <a:ext cx="628565" cy="400981"/>
          </a:xfrm>
          <a:prstGeom prst="left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9103272">
            <a:off x="6575971" y="2126142"/>
            <a:ext cx="628565" cy="400981"/>
          </a:xfrm>
          <a:prstGeom prst="left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 rot="-8905300" flipV="1">
            <a:off x="6576947" y="5374256"/>
            <a:ext cx="628565" cy="400981"/>
          </a:xfrm>
          <a:prstGeom prst="left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7452351" y="5297792"/>
            <a:ext cx="3690456" cy="14114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适当加入经幡纹样、牦牛毛毯等装饰元素，既突出地域特色，又避免过度堆砌导致画面失衡。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911312" y="3381201"/>
            <a:ext cx="3690456" cy="14114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采用“Z”型或对角线构图引导视线流动，重点产品放置于黄金分割点；利用灯光阴影塑造层次感，弥补高原自然光过强导致的画面扁平问题。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30691" y="1143824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色彩选择原则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911312" y="3119263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动线设计技巧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452351" y="5007126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文化符号融入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3535" y="2528436"/>
            <a:ext cx="5742466" cy="271092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875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通过色彩心理学与视觉引导技术，强化观众对产品的注意力与记忆点，结合西藏文化元素打造差异化直播间风格。</a:t>
            </a:r>
            <a:endParaRPr lang="en-US" sz="1875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色彩搭配与视觉动线设计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227" y="1719338"/>
            <a:ext cx="12192000" cy="203432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227" y="1719338"/>
            <a:ext cx="12192000" cy="2034324"/>
          </a:xfrm>
          <a:prstGeom prst="rect">
            <a:avLst/>
          </a:prstGeom>
          <a:gradFill>
            <a:gsLst>
              <a:gs pos="0">
                <a:schemeClr val="accent1">
                  <a:alpha val="83000"/>
                  <a:lumMod val="20000"/>
                  <a:lumOff val="80000"/>
                </a:schemeClr>
              </a:gs>
              <a:gs pos="96000">
                <a:schemeClr val="accent1">
                  <a:alpha val="83000"/>
                </a:schemeClr>
              </a:gs>
            </a:gsLst>
            <a:lin ang="0"/>
          </a:gra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产品陈列与氛围营造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41935" y="2639356"/>
            <a:ext cx="5232953" cy="3645646"/>
          </a:xfrm>
          <a:prstGeom prst="roundRect">
            <a:avLst>
              <a:gd name="adj" fmla="val 8580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1153246" y="3097982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陈列逻辑与互动设计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1153246" y="3950024"/>
            <a:ext cx="4314344" cy="1960925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主题化分组陈列：按产品属性（如食品、工艺品）或使用场景（如节日礼品、日常用品）分类，搭配藏语/汉语双语标签，便于观众快速理解。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动态展示技巧：设计可操作演示环节（如藏香点燃过程、手工艺品制作片段），通过动作吸引观众停留时长，弥补静态展示的局限性。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28221" y="3723890"/>
            <a:ext cx="4239369" cy="1905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266497" y="2639356"/>
            <a:ext cx="5232953" cy="3645646"/>
          </a:xfrm>
          <a:prstGeom prst="roundRect">
            <a:avLst>
              <a:gd name="adj" fmla="val 7569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6677808" y="3097982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氛围营造与情绪调动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6677808" y="3950024"/>
            <a:ext cx="4314344" cy="1960925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灯光与音效配合：使用柔光箱消除高原强光导致的阴影，背景音乐选用藏族弦子等轻柔曲目，音量控制在20分贝以下避免干扰解说。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温度与气味暗示：针对高原特产（如酥油茶、牦牛肉干），可配合暖光灯与藏香气味喷雾，触发观众感官联想，增强购买欲。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752783" y="3723890"/>
            <a:ext cx="4239369" cy="19050"/>
          </a:xfrm>
          <a:prstGeom prst="rect">
            <a:avLst/>
          </a:prstGeom>
          <a:solidFill>
            <a:schemeClr val="accent4">
              <a:alpha val="100000"/>
            </a:schemeClr>
          </a:solid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1871" y="2783306"/>
            <a:ext cx="1943100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66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09977" y="2621820"/>
            <a:ext cx="7388990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高原特色场景专项方案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传统服饰与道具运用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在直播中嵌入唐卡绘制、藏香制作、藏毯编织等非遗技艺演示环节，通过特写镜头展现工艺细节。可邀请非遗传承人出镜互动，打造"文化+产品"的差异化直播模式。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非遗技艺场景化展示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语言与音乐氛围营造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交替使用藏语问候语与汉语解说，背景音乐选用扎念琴弹唱或牧区山歌改编曲目。注意控制音量避免压过人声，音乐选择需符合平台版权规范。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直播时可穿戴藏装、佩戴蜜蜡绿松石饰品，使用铜制酥油茶壶、转经筒等道具作为背景摆设，既突出文化符号又能增强观众沉浸感。建议搭配讲解道具的文化寓意，提升内容深度。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民族文化元素融入技巧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户外直播环境应对策略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667" r="16667"/>
          <a:stretch>
            <a:fillRect/>
          </a:stretch>
        </p:blipFill>
        <p:spPr>
          <a:xfrm>
            <a:off x="6784660" y="1575177"/>
            <a:ext cx="27432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 l="33430" r="33430"/>
          <a:stretch>
            <a:fillRect/>
          </a:stretch>
        </p:blipFill>
        <p:spPr>
          <a:xfrm>
            <a:off x="9866114" y="1575177"/>
            <a:ext cx="1543050" cy="274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高原光线调节方案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针对紫外线强、光比大的特点，推荐使用环形补光灯（5000K色温）平衡面部阴影，早晚直播时用反光板补光。阴天需开启设备HDR模式防止画面发灰。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网络信号增强措施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配备双卡4G/5G移动路由器作为主备网络，选择电信/联通双运营商SIM卡。地形复杂区域可加装外接天线，直播前用SpeedTest测试上传速率（建议≥5Mbps）。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突发天气应急处理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随身携带防风防雨手机套、三防稳定器，突遇风雪可快速切换至帐篷或牧民定居点室内场景。提前准备3-5个备用直播选题应对环境突变。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电力续航保障体系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组合使用20000mAh低温锂电池（-20℃可用）和太阳能充电板，重要场次直播配备汽油发电机。建议设备功耗控制在15W以内以延长续航。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3" name="AutoShape 3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6" name="Connector 6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" name="TextBox 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低成本场景改造案例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 t="10687" b="10687"/>
          <a:stretch>
            <a:fillRect/>
          </a:stretch>
        </p:blipFill>
        <p:spPr>
          <a:xfrm>
            <a:off x="8049239" y="1459361"/>
            <a:ext cx="3367088" cy="14913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049239" y="3157076"/>
            <a:ext cx="3367088" cy="14913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049239" y="4869612"/>
            <a:ext cx="3367088" cy="149136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牧区帐篷直播间改造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寺院外延场景开发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青稞仓库场景复用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1815305"/>
            <a:ext cx="6136741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利用现有牦牛毛帐篷，内部悬挂手工织毯作吸音层，地面铺设羊皮垫既防潮又显特色。用木架+藏式矮桌搭建产品展示台，总成本控制在500元内。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3554425"/>
            <a:ext cx="612447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清理仓储空间后，墙面悬挂收割工具作装饰，麻袋堆叠成阶梯式座位区。利用自然顶光搭配LED串灯营造温暖氛围，改造费用约300元。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97192" y="5293419"/>
            <a:ext cx="611220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在不影响宗教活动前提下，选取转经道、白塔等公共区域，使用可移动式经幡架划定直播区。通过长焦镜头虚化背景人群，突出主体同时保护隐私。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1871" y="2783306"/>
            <a:ext cx="1943100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66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09977" y="2621820"/>
            <a:ext cx="7388990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设备操作全流程演练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086725" y="4391025"/>
            <a:ext cx="1571625" cy="9810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>
                <a:solidFill>
                  <a:srgbClr val="01A5B1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6000">
              <a:solidFill>
                <a:srgbClr val="01A5B1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991600" y="4495800"/>
            <a:ext cx="2335530" cy="76771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综合实训与效果评估</a:t>
            </a:r>
            <a:endParaRPr lang="en-US" sz="21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767763" y="600075"/>
            <a:ext cx="3183223" cy="9772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5180" b="1">
                <a:solidFill>
                  <a:srgbClr val="01A5B1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 录</a:t>
            </a:r>
            <a:endParaRPr lang="en-US" sz="5180" b="1">
              <a:solidFill>
                <a:srgbClr val="01A5B1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95425" y="2771775"/>
            <a:ext cx="1285875" cy="9810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>
                <a:solidFill>
                  <a:srgbClr val="01A5B1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6000">
              <a:solidFill>
                <a:srgbClr val="01A5B1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400300" y="2876550"/>
            <a:ext cx="2390775" cy="9707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直播行业概述与职业前景</a:t>
            </a:r>
            <a:endParaRPr lang="en-US" sz="21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91075" y="2771775"/>
            <a:ext cx="1276350" cy="9810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>
                <a:solidFill>
                  <a:srgbClr val="01A5B1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6000">
              <a:solidFill>
                <a:srgbClr val="01A5B1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695950" y="2867025"/>
            <a:ext cx="2390775" cy="8858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直播核心设备详解</a:t>
            </a:r>
            <a:endParaRPr lang="en-US" sz="21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86725" y="2771775"/>
            <a:ext cx="1209675" cy="9810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>
                <a:solidFill>
                  <a:srgbClr val="01A5B1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6000">
              <a:solidFill>
                <a:srgbClr val="01A5B1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91600" y="2867025"/>
            <a:ext cx="2343150" cy="8858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直播间场景构建实务</a:t>
            </a:r>
            <a:endParaRPr lang="en-US" sz="21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95425" y="4391025"/>
            <a:ext cx="2781300" cy="9810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>
                <a:solidFill>
                  <a:srgbClr val="01A5B1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6000">
              <a:solidFill>
                <a:srgbClr val="01A5B1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400300" y="4495800"/>
            <a:ext cx="2390775" cy="876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高原特色场景专项方案</a:t>
            </a:r>
            <a:endParaRPr lang="en-US" sz="21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91075" y="4391025"/>
            <a:ext cx="1676400" cy="9810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>
                <a:solidFill>
                  <a:srgbClr val="01A5B1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6000">
              <a:solidFill>
                <a:srgbClr val="01A5B1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695950" y="4495800"/>
            <a:ext cx="2390775" cy="9707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设备操作全流程演练</a:t>
            </a:r>
            <a:endParaRPr lang="en-US" sz="21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多机位切换操作规范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66708" y="1200845"/>
            <a:ext cx="10965082" cy="1676699"/>
          </a:xfrm>
          <a:prstGeom prst="rect">
            <a:avLst/>
          </a:prstGeom>
          <a:solidFill>
            <a:schemeClr val="lt2">
              <a:alpha val="37000"/>
            </a:schemeClr>
          </a:solidFill>
        </p:spPr>
      </p:sp>
      <p:sp>
        <p:nvSpPr>
          <p:cNvPr id="4" name="AutoShape 4"/>
          <p:cNvSpPr/>
          <p:nvPr/>
        </p:nvSpPr>
        <p:spPr>
          <a:xfrm rot="-8100000">
            <a:off x="280801" y="1653287"/>
            <a:ext cx="771814" cy="771814"/>
          </a:xfrm>
          <a:prstGeom prst="rtTriangl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 t="13529" b="13529"/>
          <a:stretch>
            <a:fillRect/>
          </a:stretch>
        </p:blipFill>
        <p:spPr>
          <a:xfrm>
            <a:off x="8550029" y="1334644"/>
            <a:ext cx="2846272" cy="1409101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68808" y="3026023"/>
            <a:ext cx="10965082" cy="1676699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2700000">
            <a:off x="11245883" y="3478465"/>
            <a:ext cx="771814" cy="771814"/>
          </a:xfrm>
          <a:prstGeom prst="rtTriangle">
            <a:avLst/>
          </a:prstGeom>
          <a:solidFill>
            <a:schemeClr val="accent4">
              <a:alpha val="100000"/>
            </a:scheme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85002" y="3159822"/>
            <a:ext cx="2846272" cy="1409101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4216" y="4851200"/>
            <a:ext cx="10965082" cy="1676699"/>
          </a:xfrm>
          <a:prstGeom prst="rect">
            <a:avLst/>
          </a:prstGeom>
          <a:solidFill>
            <a:schemeClr val="lt2">
              <a:alpha val="35000"/>
            </a:schemeClr>
          </a:solidFill>
        </p:spPr>
      </p:sp>
      <p:sp>
        <p:nvSpPr>
          <p:cNvPr id="10" name="AutoShape 10"/>
          <p:cNvSpPr/>
          <p:nvPr/>
        </p:nvSpPr>
        <p:spPr>
          <a:xfrm rot="-8100000">
            <a:off x="298309" y="5303643"/>
            <a:ext cx="771814" cy="771814"/>
          </a:xfrm>
          <a:prstGeom prst="rtTriangle">
            <a:avLst/>
          </a:prstGeom>
          <a:solidFill>
            <a:schemeClr val="accent6">
              <a:alpha val="100000"/>
            </a:schemeClr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567537" y="4985000"/>
            <a:ext cx="2846272" cy="140910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419388" y="1444542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提升直播专业度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1419388" y="1937100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多机位切换是直播中实现画面动态呈现的核心技术，通过不同角度（主画面、特写、全景）的流畅切换，可显著增强直播内容的视觉吸引力和信息传递效率。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4102224" y="3269720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适应多样化场景需求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4102224" y="3762278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针对商品展示、教学演示等不同直播场景，灵活运用机位切换能精准匹配观众注意力焦点，例如在带货直播中快速切换至产品细节特写以突出卖点。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436896" y="5094898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团队协作能力培养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1436896" y="5587455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多机位操作需导播、摄像师等角色紧密配合，规范化的切换流程（如预设切换节点、手势指令）可降低沟通成本，提升团队协同效率。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2312276"/>
            <a:ext cx="6862887" cy="3143250"/>
            <a:chOff x="0" y="2312276"/>
            <a:chExt cx="6862887" cy="3143250"/>
          </a:xfrm>
        </p:grpSpPr>
        <p:sp>
          <p:nvSpPr>
            <p:cNvPr id="3" name="AutoShape 3"/>
            <p:cNvSpPr/>
            <p:nvPr/>
          </p:nvSpPr>
          <p:spPr>
            <a:xfrm>
              <a:off x="0" y="2312276"/>
              <a:ext cx="5391969" cy="3143250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10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4" name="AutoShape 4"/>
            <p:cNvSpPr/>
            <p:nvPr/>
          </p:nvSpPr>
          <p:spPr>
            <a:xfrm>
              <a:off x="3719637" y="2312276"/>
              <a:ext cx="3143250" cy="3143250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530691" y="1447065"/>
            <a:ext cx="3690456" cy="14114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包括磨皮强度（建议30%-50%）、肤色修正（冷暖色调适配环境光）、瘦脸幅度（根据脸型动态调整），需结合主播实际特征进行个性化设置。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 rot="10800000">
            <a:off x="7058808" y="3724782"/>
            <a:ext cx="628565" cy="400981"/>
          </a:xfrm>
          <a:prstGeom prst="left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9103272">
            <a:off x="6575971" y="2126142"/>
            <a:ext cx="628565" cy="400981"/>
          </a:xfrm>
          <a:prstGeom prst="left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 rot="-8905300" flipV="1">
            <a:off x="6576947" y="5374256"/>
            <a:ext cx="628565" cy="400981"/>
          </a:xfrm>
          <a:prstGeom prst="leftArrow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7452351" y="5297792"/>
            <a:ext cx="3690456" cy="14114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针对不同时段的光线变化（如室外自然光衰减），需掌握快速调节曝光补偿、白平衡的方法，避免画面忽明忽暗。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911312" y="3381201"/>
            <a:ext cx="3690456" cy="14114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教学类直播推荐使用“清晰模式”增强板书辨识度；娱乐直播可选用“氛围滤镜”强化灯光效果；带货直播需关闭夸张特效以确保商品颜色还原度。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30691" y="1143824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基础参数校准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911312" y="3119263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场景化滤镜应用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452351" y="5007126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实时动态调节技巧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3535" y="2528436"/>
            <a:ext cx="5742466" cy="271092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875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通过科学调节美颜滤镜参数，在保持画面自然真实的基础上优化主播形象，避免过度美化导致的失真问题，同时满足不同直播场景的视觉风格需求。</a:t>
            </a:r>
            <a:endParaRPr lang="en-US" sz="1875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美颜滤镜参数调节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突发设备故障处理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10914" r="10914"/>
          <a:stretch>
            <a:fillRect/>
          </a:stretch>
        </p:blipFill>
        <p:spPr>
          <a:xfrm>
            <a:off x="7956089" y="1232979"/>
            <a:ext cx="3367088" cy="24228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 l="3687" r="3687"/>
          <a:stretch>
            <a:fillRect/>
          </a:stretch>
        </p:blipFill>
        <p:spPr>
          <a:xfrm>
            <a:off x="7956089" y="3856585"/>
            <a:ext cx="3367088" cy="242286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48674" y="127591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常见故障类型识别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72594" y="368321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应急处理流程标准化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48674" y="1881706"/>
            <a:ext cx="6200647" cy="176088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信号中断类故障：如HDMI线松动导致画面丢失、无线麦克风频段干扰产生杂音，需通过备用线材更换或频段切换解决。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硬件异常类故障：包括摄像头过热卡顿、补光灯闪烁等，应立即启用备用设备，并检查散热风扇或电源稳定性。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72594" y="4289006"/>
            <a:ext cx="6176727" cy="176088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建立“5分钟响应机制”：故障发生后，技术人员需在5分钟内定位问题并启动预案（如切换至备用直播流、启用手机临时推流）。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配备故障代码手册：将设备报警代码（如OBS的“错误1004”）与对应解决方案制成速查表，缩短排障时间。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90597" y="1480218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702246" y="3887518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1" name="Connector 11"/>
          <p:cNvCxnSpPr/>
          <p:nvPr/>
        </p:nvCxnSpPr>
        <p:spPr>
          <a:xfrm>
            <a:off x="789190" y="1578811"/>
            <a:ext cx="0" cy="5392831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1871" y="2783306"/>
            <a:ext cx="1943100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66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09977" y="2621820"/>
            <a:ext cx="7388990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综合实训与效果评估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95707" y="1677544"/>
            <a:ext cx="1609344" cy="1609344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dash"/>
          </a:ln>
        </p:spPr>
      </p:sp>
      <p:sp>
        <p:nvSpPr>
          <p:cNvPr id="3" name="AutoShape 3"/>
          <p:cNvSpPr/>
          <p:nvPr/>
        </p:nvSpPr>
        <p:spPr>
          <a:xfrm>
            <a:off x="1098227" y="1677544"/>
            <a:ext cx="1609344" cy="1609344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dash"/>
          </a:ln>
        </p:spPr>
      </p:sp>
      <p:sp>
        <p:nvSpPr>
          <p:cNvPr id="4" name="AutoShape 4"/>
          <p:cNvSpPr/>
          <p:nvPr/>
        </p:nvSpPr>
        <p:spPr>
          <a:xfrm>
            <a:off x="9427244" y="1677544"/>
            <a:ext cx="1609344" cy="1609344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dash"/>
          </a:ln>
        </p:spPr>
      </p:sp>
      <p:sp>
        <p:nvSpPr>
          <p:cNvPr id="5" name="AutoShape 5"/>
          <p:cNvSpPr/>
          <p:nvPr/>
        </p:nvSpPr>
        <p:spPr>
          <a:xfrm>
            <a:off x="6661475" y="1677544"/>
            <a:ext cx="1609344" cy="1609344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dash"/>
          </a:ln>
        </p:spPr>
      </p:sp>
      <p:sp>
        <p:nvSpPr>
          <p:cNvPr id="6" name="TextBox 6"/>
          <p:cNvSpPr txBox="1"/>
          <p:nvPr/>
        </p:nvSpPr>
        <p:spPr>
          <a:xfrm>
            <a:off x="455538" y="3525207"/>
            <a:ext cx="2894722" cy="51423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多场景压力测试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59887" y="4035707"/>
            <a:ext cx="2486025" cy="21812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设置高原牧区、特色民宿、非遗工坊等典型西藏场景，要求学员在30分钟内完成设备架设、灯光调试、网络适配等全流程操作，考察环境适应能力。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57366" y="4035707"/>
            <a:ext cx="2486025" cy="21717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人为制造设备断电、网络延迟、收音干扰等技术故障，评估学员应急处理能力及设备备用方案准备情况。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23135" y="4035707"/>
            <a:ext cx="2486025" cy="21717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要求针对冬虫夏草、牦牛肉干等西藏特产设计3分钟情景化推销话术，由专业导师从产品认知、情感共鸣、转化引导三个维度评分。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988903" y="4035707"/>
            <a:ext cx="2486025" cy="21717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采集直播期间的观看时长、互动率、转化点击等核心指标，结合OBS推流参数生成诊断报告，形成个性化改进方案。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318451" y="3525207"/>
            <a:ext cx="2763856" cy="51423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突发状况处置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095773" y="3525207"/>
            <a:ext cx="2763856" cy="51423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互动话术设计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837784" y="3525207"/>
            <a:ext cx="2788264" cy="51423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数据复盘分析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模拟直播实战考核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78080" y="1894928"/>
            <a:ext cx="1249638" cy="1174576"/>
          </a:xfrm>
          <a:prstGeom prst="rect">
            <a:avLst/>
          </a:prstGeom>
          <a:noFill/>
          <a:ln>
            <a:prstDash val="dash"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95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495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075560" y="1894928"/>
            <a:ext cx="1249638" cy="1174576"/>
          </a:xfrm>
          <a:prstGeom prst="rect">
            <a:avLst/>
          </a:prstGeom>
          <a:noFill/>
          <a:ln>
            <a:prstDash val="dash"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95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495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841328" y="1894928"/>
            <a:ext cx="1249638" cy="1174576"/>
          </a:xfrm>
          <a:prstGeom prst="rect">
            <a:avLst/>
          </a:prstGeom>
          <a:noFill/>
          <a:ln>
            <a:prstDash val="dash"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95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495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607097" y="1894928"/>
            <a:ext cx="1249638" cy="1174576"/>
          </a:xfrm>
          <a:prstGeom prst="rect">
            <a:avLst/>
          </a:prstGeom>
          <a:noFill/>
          <a:ln>
            <a:prstDash val="dash"/>
          </a:ln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95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495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画面质量诊断标准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23312" y="1391719"/>
            <a:ext cx="3394942" cy="4124325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sp>
        <p:nvSpPr>
          <p:cNvPr id="4" name="AutoShape 4"/>
          <p:cNvSpPr/>
          <p:nvPr/>
        </p:nvSpPr>
        <p:spPr>
          <a:xfrm>
            <a:off x="8189230" y="2427268"/>
            <a:ext cx="3394942" cy="4124325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sp>
        <p:nvSpPr>
          <p:cNvPr id="5" name="TextBox 5"/>
          <p:cNvSpPr txBox="1"/>
          <p:nvPr/>
        </p:nvSpPr>
        <p:spPr>
          <a:xfrm>
            <a:off x="729057" y="2904075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光线层次规范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1743" y="3615220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Noto Sans SC"/>
                <a:ea typeface="Noto Sans SC"/>
                <a:cs typeface="Noto Sans SC"/>
              </a:rPr>
              <a:t>主光辅光比控制在1:1.5-2.0之间，背景光亮度不超过主体30%，避免高原强光造成的面部过曝问题。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406271" y="1909494"/>
            <a:ext cx="3394942" cy="4124325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sp>
        <p:nvSpPr>
          <p:cNvPr id="8" name="TextBox 8"/>
          <p:cNvSpPr txBox="1"/>
          <p:nvPr/>
        </p:nvSpPr>
        <p:spPr>
          <a:xfrm>
            <a:off x="4511682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色彩还原要求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94976" y="3939624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构图美学评估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94368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Noto Sans SC"/>
                <a:ea typeface="Noto Sans SC"/>
                <a:cs typeface="Noto Sans SC"/>
              </a:rPr>
              <a:t>使用X-Rite色卡校准系统，确保藏毯、唐卡等特色产品在镜头中的色差值ΔE≤3.5。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77661" y="4650768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Noto Sans SC"/>
                <a:ea typeface="Noto Sans SC"/>
                <a:cs typeface="Noto Sans SC"/>
              </a:rPr>
              <a:t>采用三分法+黄金螺旋复合构图标准，重点检查特产摆放位置是否处于视觉焦点区域，避免传统直播中常见的画面拥挤问题。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1834709" y="1644297"/>
            <a:ext cx="972148" cy="972148"/>
          </a:xfrm>
          <a:prstGeom prst="ellipse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5609699" y="2170959"/>
            <a:ext cx="972148" cy="972148"/>
          </a:xfrm>
          <a:prstGeom prst="ellipse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9400628" y="2697621"/>
            <a:ext cx="972148" cy="972148"/>
          </a:xfrm>
          <a:prstGeom prst="ellipse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5" name="Freeform 15"/>
          <p:cNvSpPr/>
          <p:nvPr/>
        </p:nvSpPr>
        <p:spPr>
          <a:xfrm>
            <a:off x="2067179" y="1848192"/>
            <a:ext cx="507207" cy="507207"/>
          </a:xfrm>
          <a:custGeom>
            <a:avLst/>
            <a:gdLst/>
            <a:ahLst/>
            <a:cxnLst/>
            <a:rect l="l" t="t" r="r" b="b"/>
            <a:pathLst>
              <a:path w="323850" h="304800">
                <a:moveTo>
                  <a:pt x="265490" y="266700"/>
                </a:moveTo>
                <a:cubicBezTo>
                  <a:pt x="265490" y="266700"/>
                  <a:pt x="318068" y="266757"/>
                  <a:pt x="325450" y="215313"/>
                </a:cubicBezTo>
                <a:cubicBezTo>
                  <a:pt x="328965" y="159058"/>
                  <a:pt x="274625" y="147971"/>
                  <a:pt x="274625" y="147971"/>
                </a:cubicBezTo>
                <a:cubicBezTo>
                  <a:pt x="274625" y="147971"/>
                  <a:pt x="280807" y="64694"/>
                  <a:pt x="204511" y="55197"/>
                </a:cubicBezTo>
                <a:cubicBezTo>
                  <a:pt x="139122" y="48520"/>
                  <a:pt x="119224" y="109290"/>
                  <a:pt x="119224" y="109290"/>
                </a:cubicBezTo>
                <a:cubicBezTo>
                  <a:pt x="119224" y="109290"/>
                  <a:pt x="99527" y="90354"/>
                  <a:pt x="72809" y="105823"/>
                </a:cubicBezTo>
                <a:cubicBezTo>
                  <a:pt x="48892" y="120587"/>
                  <a:pt x="53121" y="147618"/>
                  <a:pt x="53121" y="147618"/>
                </a:cubicBezTo>
                <a:cubicBezTo>
                  <a:pt x="53121" y="147618"/>
                  <a:pt x="0" y="157944"/>
                  <a:pt x="0" y="212084"/>
                </a:cubicBezTo>
                <a:cubicBezTo>
                  <a:pt x="1191" y="266157"/>
                  <a:pt x="57693" y="266700"/>
                  <a:pt x="57693" y="266662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6" name="Freeform 16"/>
          <p:cNvSpPr/>
          <p:nvPr/>
        </p:nvSpPr>
        <p:spPr>
          <a:xfrm>
            <a:off x="9643665" y="2977240"/>
            <a:ext cx="486074" cy="48607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7" name="Freeform 17"/>
          <p:cNvSpPr/>
          <p:nvPr/>
        </p:nvSpPr>
        <p:spPr>
          <a:xfrm>
            <a:off x="5899124" y="2460383"/>
            <a:ext cx="393299" cy="39329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</a:path>
              <a:path w="304800" h="304800"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14886">
            <a:off x="5094176" y="2836252"/>
            <a:ext cx="2009746" cy="2009746"/>
          </a:xfrm>
          <a:prstGeom prst="rect">
            <a:avLst/>
          </a:prstGeom>
          <a:noFill/>
          <a:ln w="9525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" name="AutoShape 3"/>
          <p:cNvSpPr/>
          <p:nvPr/>
        </p:nvSpPr>
        <p:spPr>
          <a:xfrm>
            <a:off x="5669280" y="2019239"/>
            <a:ext cx="907085" cy="90708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308287" y="3403519"/>
            <a:ext cx="827715" cy="82771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5669280" y="4551274"/>
            <a:ext cx="907085" cy="90708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7062094" y="3403519"/>
            <a:ext cx="827715" cy="82771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724975" y="1688692"/>
            <a:ext cx="3241937" cy="407270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b" anchorCtr="0">
            <a:noAutofit/>
          </a:bodyPr>
          <a:lstStyle/>
          <a:p>
            <a:pPr algn="r">
              <a:lnSpc>
                <a:spcPct val="120000"/>
              </a:lnSpc>
              <a:spcBef>
                <a:spcPts val="375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多设备协同方案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724975" y="2014081"/>
            <a:ext cx="3241937" cy="1625801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t" anchorCtr="0">
            <a:noAutofit/>
          </a:bodyPr>
          <a:lstStyle/>
          <a:p>
            <a:pPr algn="r">
              <a:lnSpc>
                <a:spcPct val="140000"/>
              </a:lnSpc>
              <a:spcBef>
                <a:spcPts val="375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建立手机云台+微单相机的混合推流模式，通过智云Smooth 5的跟焦功能实现特产细节展示与全景展示的无缝切换。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8231186" y="1658092"/>
            <a:ext cx="3241937" cy="407270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b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高原电力管理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8231186" y="1983478"/>
            <a:ext cx="3241937" cy="1647503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配置20000mAh低温锂电池组，在-15℃环境下保证持续6小时供电，结合太阳能充电板形成能源解决方案。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724975" y="3885433"/>
            <a:ext cx="3241937" cy="407270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b" anchorCtr="0">
            <a:noAutofit/>
          </a:bodyPr>
          <a:lstStyle/>
          <a:p>
            <a:pPr algn="r">
              <a:lnSpc>
                <a:spcPct val="120000"/>
              </a:lnSpc>
              <a:spcBef>
                <a:spcPts val="375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网络传输优化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24975" y="4210824"/>
            <a:ext cx="3241937" cy="1638335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t" anchorCtr="0">
            <a:noAutofit/>
          </a:bodyPr>
          <a:lstStyle/>
          <a:p>
            <a:pPr algn="r">
              <a:lnSpc>
                <a:spcPct val="140000"/>
              </a:lnSpc>
              <a:spcBef>
                <a:spcPts val="375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采用聚合路由器绑定4G/5G/Wi-Fi三网通道，通过LiveU Solo编码器实现码率自适应调整，确保海拔4500米地区直播流畅度。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8231186" y="3854834"/>
            <a:ext cx="3241937" cy="407270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b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声学环境改造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231186" y="4180220"/>
            <a:ext cx="3241937" cy="1668938"/>
          </a:xfrm>
          <a:prstGeom prst="rect">
            <a:avLst/>
          </a:prstGeom>
          <a:noFill/>
        </p:spPr>
        <p:txBody>
          <a:bodyPr vert="horz" wrap="square" lIns="85725" tIns="85725" rIns="47625" bIns="85725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使用Movolink无线麦克风+Zoom H6录音机的双路收音方案，配合隔音棉消除高原风声对音频质量的干扰。</a:t>
            </a:r>
            <a:endParaRPr lang="en-US" sz="1100"/>
          </a:p>
        </p:txBody>
      </p:sp>
      <p:grpSp>
        <p:nvGrpSpPr>
          <p:cNvPr id="15" name="Group 15"/>
          <p:cNvGrpSpPr/>
          <p:nvPr/>
        </p:nvGrpSpPr>
        <p:grpSpPr>
          <a:xfrm rot="0">
            <a:off x="5835091" y="2197120"/>
            <a:ext cx="575584" cy="551200"/>
            <a:chOff x="5835091" y="2197120"/>
            <a:chExt cx="575584" cy="551200"/>
          </a:xfrm>
        </p:grpSpPr>
        <p:sp>
          <p:nvSpPr>
            <p:cNvPr id="16" name="Freeform 16"/>
            <p:cNvSpPr/>
            <p:nvPr/>
          </p:nvSpPr>
          <p:spPr>
            <a:xfrm>
              <a:off x="5835091" y="2197120"/>
              <a:ext cx="575584" cy="5512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</a:path>
                <a:path w="21600" h="21600"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5997366" y="2351715"/>
              <a:ext cx="251887" cy="241158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</a:path>
                <a:path w="21600" h="21600"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6050524" y="2403531"/>
              <a:ext cx="144597" cy="138501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</a:path>
                <a:path w="21600" h="21600"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9" name="Freeform 19"/>
          <p:cNvSpPr/>
          <p:nvPr/>
        </p:nvSpPr>
        <p:spPr>
          <a:xfrm>
            <a:off x="4521769" y="3583229"/>
            <a:ext cx="400751" cy="51572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</a:path>
              <a:path w="21600" h="21600"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</a:path>
              <a:path w="21600" h="21600"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</a:path>
              <a:path w="21600" h="21600"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</a:path>
              <a:path w="21600" h="21600"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0" name="Freeform 20"/>
          <p:cNvSpPr/>
          <p:nvPr/>
        </p:nvSpPr>
        <p:spPr>
          <a:xfrm>
            <a:off x="7254083" y="3590222"/>
            <a:ext cx="480270" cy="477455"/>
          </a:xfrm>
          <a:custGeom>
            <a:avLst/>
            <a:gdLst/>
            <a:ahLst/>
            <a:cxnLst/>
            <a:rect l="l" t="t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</a:path>
              <a:path w="21020" h="21600"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</a:path>
              <a:path w="21020" h="21600"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</a:path>
              <a:path w="21020" h="21600"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</a:path>
              <a:path w="21020" h="21600"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</a:path>
              <a:path w="21020" h="21600"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</a:path>
              <a:path w="21020" h="21600"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grpSp>
        <p:nvGrpSpPr>
          <p:cNvPr id="21" name="Group 21"/>
          <p:cNvGrpSpPr/>
          <p:nvPr/>
        </p:nvGrpSpPr>
        <p:grpSpPr>
          <a:xfrm rot="0">
            <a:off x="5877641" y="4747565"/>
            <a:ext cx="490362" cy="514624"/>
            <a:chOff x="5877641" y="4747565"/>
            <a:chExt cx="490362" cy="514624"/>
          </a:xfrm>
        </p:grpSpPr>
        <p:sp>
          <p:nvSpPr>
            <p:cNvPr id="22" name="Freeform 22"/>
            <p:cNvSpPr/>
            <p:nvPr/>
          </p:nvSpPr>
          <p:spPr>
            <a:xfrm>
              <a:off x="5877641" y="4747565"/>
              <a:ext cx="490362" cy="514624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</a:path>
                <a:path w="21600" h="21600"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</a:path>
                <a:path w="21600" h="21600"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6076371" y="4827666"/>
              <a:ext cx="115580" cy="120457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设备使用效率优化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69009" y="2092787"/>
            <a:ext cx="7924800" cy="1714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4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THANKS</a:t>
            </a:r>
            <a:endParaRPr lang="en-US" sz="84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59672" y="3749881"/>
            <a:ext cx="4943475" cy="571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感谢观看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1871" y="2783306"/>
            <a:ext cx="1943100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66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09977" y="2621820"/>
            <a:ext cx="7388990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直播行业概述与职业前景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75525" y="1669708"/>
            <a:ext cx="5229225" cy="4533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市场规模爆发式增长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直播电商市场规模从2019年的0.44万亿元飙升至2024年的5.86万亿元，5年间增长超过10倍，年均复合增长率达67.3%，显示行业强劲发展势头。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增速放缓但潜力仍存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行业增速从2020年的227%降至2024年的19%，但绝对值持续攀升，2024年市场规模接近6万亿元，表明行业进入</a:t>
            </a: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精耕细作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的结构性调整期。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技术驱动转型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AI、VR等技术深度渗透产业链，如AI选品工具将爆款预测准确率提升至85%，VR试穿技术降低服装退货率40%，推动行业从“流量收割”转向</a:t>
            </a: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效率革命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生态重构显著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: 商家自播GMV占比已超50%，品牌自播成为新常态，抖音店播商家数量一年内增长113%，显示行业从依赖头部主播转向</a:t>
            </a: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全域零售生态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构建。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2752" y="1791628"/>
            <a:ext cx="4876800" cy="417767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直播电商行业发展现状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西藏地区直播就业机遇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特色产品数字化窗口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7192" y="1833343"/>
            <a:ext cx="9803500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藏香、唐卡、青稞制品等非遗产品通过直播实现溢价销售，2022年西藏农产品电商销售额同比增长210%，高原特产“出藏难”问题得到有效缓解。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839115" y="1512589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839115" y="2734848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39115" y="5185395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8" name="Connector 8"/>
          <p:cNvCxnSpPr/>
          <p:nvPr/>
        </p:nvCxnSpPr>
        <p:spPr>
          <a:xfrm>
            <a:off x="937708" y="1624780"/>
            <a:ext cx="0" cy="524514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utoShape 9"/>
          <p:cNvSpPr/>
          <p:nvPr/>
        </p:nvSpPr>
        <p:spPr>
          <a:xfrm>
            <a:off x="839115" y="395848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1297192" y="250386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文旅融合新场景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7192" y="3028921"/>
            <a:ext cx="9953022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布达拉宫、纳木错等景区“直播+云旅游”模式吸引千万级流量，带动周边民宿、藏餐预订量增长45%，形成“线上引流—线下体验”闭环。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192" y="3735521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政策扶持体系完善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7192" y="4260576"/>
            <a:ext cx="9953022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自治区政府设立500万元直播创业专项基金，对大学生主播提供设备补贴、流量扶持及税收减免，并联合字节跳动等平台开展“雪域优品”培育计划。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4980154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基础设施持续优化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5505210"/>
            <a:ext cx="9893212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西藏行政村4G覆盖率已达99%，拉萨建成西部首个直播产业孵化园，配备专业影棚、冷链仓储及物流分拣中心，破解偏远地区物流成本难题。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7418" y="1817761"/>
            <a:ext cx="4563025" cy="4180009"/>
          </a:xfrm>
          <a:prstGeom prst="hexagon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主播岗位能力模型分析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725621" y="1323135"/>
            <a:ext cx="5687135" cy="4705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复合型内容创作能力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25621" y="1736520"/>
            <a:ext cx="5687135" cy="114605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需掌握脚本策划、镜头语言设计、短视频剪辑（如剪映、Premiere），并能结合藏族文化设计“故事化带货”场景，例如用藏语民谣引入手工艺品讲解。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725621" y="2999338"/>
            <a:ext cx="5687135" cy="484316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数据驱动运营思维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725621" y="3426504"/>
            <a:ext cx="5732727" cy="114416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熟练使用蝉妈妈、飞瓜等工具分析用户画像与转化路径，根据GMV、停留时长等指标动态调整选品策略，实现私域流量沉淀与复购率提升。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725621" y="4565914"/>
            <a:ext cx="5687135" cy="529052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跨文化沟通素养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25621" y="5047341"/>
            <a:ext cx="5732727" cy="117124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针对内地消费者设计“西藏文化小课堂”环节，精准传递产品背后的生态价值（如牦牛绒的可持续性），同时规避宗教敏感话题，确保合规传播。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1871" y="2783306"/>
            <a:ext cx="1943100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66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09977" y="2621820"/>
            <a:ext cx="7388990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直播核心设备详解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16649" y="1728170"/>
            <a:ext cx="5048250" cy="4648027"/>
          </a:xfrm>
          <a:prstGeom prst="roundRect">
            <a:avLst>
              <a:gd name="adj" fmla="val 55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761263" y="1719314"/>
            <a:ext cx="5048250" cy="4648027"/>
          </a:xfrm>
          <a:prstGeom prst="roundRect">
            <a:avLst>
              <a:gd name="adj" fmla="val 55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1176026" y="2291047"/>
            <a:ext cx="421872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专业摄像机选型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9632" y="3072100"/>
            <a:ext cx="4391512" cy="271437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推荐索尼PXW-Z190等广播级摄像机，具备1英寸CMOS传感器、4K HDR录制能力，支持SDI/HDMI双输出接口，满足多机位直播需求。关键参数需关注：最低照度≤1.5lux、光学变焦≥12倍、3G-SDI接口支持1080p60帧输出，适合高原强光环境下的动态范围调节。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1263" y="1276167"/>
            <a:ext cx="1428750" cy="88629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6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6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摄像设备选择与参数设置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31412" y="2299903"/>
            <a:ext cx="421872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单反相机直播方案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645018" y="3080955"/>
            <a:ext cx="4391512" cy="271437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佳能EOS R5全画幅微单搭配Atomos Ninja V外录器，通过Clean HDMI输出4:2:2 10bit视频流。建议设置：C-Log3伽马曲线、ISO控制在800-3200区间、快门速度1/50s（PAL制式），使用斑马线功能确保面部曝光在70-80IRE范围内。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03043" y="1276167"/>
            <a:ext cx="1428750" cy="88629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6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6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主光采用200W LED平板灯（如爱图仕300D）加柔光箱，45度侧位布置；辅光使用120W双色温灯配格栅控制光比，与主光形成1:2亮度差；轮廓光选择管灯或发丝灯，从后侧方打亮主体边缘。高原环境下需特别注意5600K色温与自然光的匹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76895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灯光系统搭建技巧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三点布光体系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使用黑旗/米菠萝板遮挡窗户杂光，地面铺设吸光布消除反光。针对藏式建筑常见的高对比度环境，建议携带2-3台600W功率的影视灯组，配合柔光球实现均匀照明。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环境光控制方案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在展示唐卡等工艺品时，可加装聚光筒实现局部重点照明；直播藏香制作过程时，使用RGB彩光营造氛围。所有灯光设备应配备稳压电源，应对西藏电压波动问题。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特效灯光应用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1F1F1F"/>
      </a:dk1>
      <a:lt1>
        <a:srgbClr val="EAEAEA"/>
      </a:lt1>
      <a:dk2>
        <a:srgbClr val="01A5B1"/>
      </a:dk2>
      <a:lt2>
        <a:srgbClr val="C5D1D7"/>
      </a:lt2>
      <a:accent1>
        <a:srgbClr val="01A5B1"/>
      </a:accent1>
      <a:accent2>
        <a:srgbClr val="01A5B1"/>
      </a:accent2>
      <a:accent3>
        <a:srgbClr val="1E959E"/>
      </a:accent3>
      <a:accent4>
        <a:srgbClr val="06828B"/>
      </a:accent4>
      <a:accent5>
        <a:srgbClr val="006B72"/>
      </a:accent5>
      <a:accent6>
        <a:srgbClr val="00585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4849</Words>
  <Application>WPS 演示</Application>
  <PresentationFormat>On-screen Show (4:3)</PresentationFormat>
  <Paragraphs>336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宋体</vt:lpstr>
      <vt:lpstr>Wingdings</vt:lpstr>
      <vt:lpstr>Noto Sans SC</vt:lpstr>
      <vt:lpstr>Segoe Print</vt:lpstr>
      <vt:lpstr>Arial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WPS_1670391199</cp:lastModifiedBy>
  <cp:revision>4</cp:revision>
  <dcterms:created xsi:type="dcterms:W3CDTF">2006-08-16T00:00:00Z</dcterms:created>
  <dcterms:modified xsi:type="dcterms:W3CDTF">2025-10-14T03:56:43Z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d01000397dd1149cdad3ac04b02aa82c_1760405199_65e9f098bff728614ef4c590240e2c60","ReservedCode1":"04bfe69117815b19222454034b64cbaa760b4cbae206d4901ede2905d7672c3a","ContentPropagator":"001191110000802100433B10001","PropagateID":"d01000397dd1149cdad3ac04b02aa82c_1760405199_65e9f098bff728614ef4c590240e2c60","ReservedCode2":"04bfe69117815b19222454034b64cbaa760b4cbae206d4901ede2905d7672c3a"}</vt:lpwstr>
  </property>
  <property fmtid="{D5CDD505-2E9C-101B-9397-08002B2CF9AE}" pid="3" name="ICV">
    <vt:lpwstr>1B632EBC39304E16AD1328AF22427F62_12</vt:lpwstr>
  </property>
  <property fmtid="{D5CDD505-2E9C-101B-9397-08002B2CF9AE}" pid="4" name="KSOProductBuildVer">
    <vt:lpwstr>2052-12.1.0.22529</vt:lpwstr>
  </property>
</Properties>
</file>