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6655" y="1525651"/>
            <a:ext cx="7126715" cy="20859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 lnSpcReduction="10000"/>
          </a:bodyPr>
          <a:lstStyle/>
          <a:p>
            <a:pPr>
              <a:lnSpc>
                <a:spcPct val="115000"/>
              </a:lnSpc>
            </a:pPr>
            <a:r>
              <a:rPr lang="en-US" sz="540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电商/直播行业趋势与拉萨产业机遇</a:t>
            </a:r>
            <a:endParaRPr lang="en-US" sz="540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5705" y="4293994"/>
            <a:ext cx="2800350" cy="5048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25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汇报人：</a:t>
            </a:r>
            <a:endParaRPr lang="en-US" sz="2025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5705" y="4825308"/>
            <a:ext cx="3371850" cy="5048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25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2025-10</a:t>
            </a:r>
            <a:endParaRPr lang="en-US" sz="2025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40055" y="124460"/>
            <a:ext cx="4455160" cy="39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noAutofit/>
          </a:bodyPr>
          <a:p>
            <a:pPr algn="l"/>
            <a:r>
              <a:rPr lang="zh-CN" altLang="en-US" sz="2800" b="1">
                <a:solidFill>
                  <a:srgbClr val="0070C0"/>
                </a:solidFill>
                <a:latin typeface="+mj-ea"/>
                <a:ea typeface="+mj-ea"/>
                <a:cs typeface="Arial" panose="020B0604020202020204" pitchFamily="34" charset="0"/>
                <a:sym typeface="+mn-ea"/>
              </a:rPr>
              <a:t>新业态就业创业专项工程</a:t>
            </a:r>
            <a:endParaRPr lang="zh-CN" altLang="en-US" sz="2800" b="1">
              <a:solidFill>
                <a:srgbClr val="0070C0"/>
              </a:solidFill>
              <a:latin typeface="+mj-ea"/>
              <a:ea typeface="+mj-ea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75525" y="1669708"/>
            <a:ext cx="5229225" cy="45339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物流规模持续扩张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: 2024年社会物流总额达360.6万亿元，同比增长5.8%，增速较2023年提升0.6个百分点，显示物流需求韧性增强。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降本增效成果显著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: 社会物流总费用占GDP比率从2023年的14.4%降至2024年的14.1%，反映智能化技术应用对整体效率的提升作用。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智能设备市场高速增长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: 自动分拣设备2022年市场规模达267.5亿元，AGV市场规模同比增长46.83%，印证自动化技术已成为行业升级核心驱动力。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企业转型加速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: 2024年物流相关企业总量超114万家，同比增长15.9%，数字化、智能化转型推动行业集中度提升。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2752" y="1791628"/>
            <a:ext cx="4876800" cy="417767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智能物流与供应链优化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54570" y="2672514"/>
            <a:ext cx="2037983" cy="13716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6600" b="1">
              <a:solidFill>
                <a:srgbClr val="1338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24067" y="2411659"/>
            <a:ext cx="7014337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拉萨特色产业电商化潜力</a:t>
            </a:r>
            <a:endParaRPr lang="en-US" sz="405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202" r="13202"/>
          <a:stretch>
            <a:fillRect/>
          </a:stretch>
        </p:blipFill>
        <p:spPr>
          <a:xfrm>
            <a:off x="588148" y="1523507"/>
            <a:ext cx="5140491" cy="46553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007772" y="1924848"/>
            <a:ext cx="5064406" cy="10846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通过3D建模、VR技术还原藏香制作、唐卡绘画等非遗工艺流程，结合直播讲解实现文化价值转化，如拉萨某唐卡工坊通过抖音直播单场销售额突破50万元。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007772" y="1456971"/>
            <a:ext cx="5064406" cy="44997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非遗技艺数字化展示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007772" y="3539953"/>
            <a:ext cx="5064406" cy="108415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开发转经轮蓝牙音箱、经幡纹样丝巾等兼具文化符号与现代功能的商品，西藏文旅集团联合设计师推出的"吉祥八宝"系列文创年销售额增长300%。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07772" y="3122433"/>
            <a:ext cx="5064406" cy="436189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宗教元素创意衍生品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07772" y="5213997"/>
            <a:ext cx="5064406" cy="105801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运用多机位直播布达拉宫晨雾、哲蚌寺辩经等场景，配合专业藏学学者解说，某平台"云端西藏"系列直播累计观看量达2.3亿次。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007772" y="4768434"/>
            <a:ext cx="5064406" cy="422408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沉浸式文化体验直播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藏文化IP开发与数字化传播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425795" y="2384018"/>
            <a:ext cx="3415971" cy="341597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高原特色农产品上行路径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4113475" y="1643082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4312581" y="1836534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地理标志产品溯源体系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312581" y="2273337"/>
            <a:ext cx="3251104" cy="1308693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构建青稞、松茸等产品的区块链溯源系统，消费者扫码即可查看生长环境、检测报告，林芝某松茸合作社溯源产品溢价达40%。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8070842" y="1650556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8269948" y="1844009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冷链物流技术突破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269948" y="2280812"/>
            <a:ext cx="3251104" cy="130121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采用航空直邮+真空冻干技术组合，解决生鲜运输难题，如那曲牦牛肉通过顺丰冷链实现72小时全国达，损耗率从35%降至8%。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120950" y="4294709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4320056" y="4488162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高原特色深加工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20056" y="4924965"/>
            <a:ext cx="3251104" cy="13161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开发青稞代餐粉、牦牛骨胶原蛋白等精加工产品，拉萨经开区某企业研发的便携式酥油茶粉年销120万盒。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078316" y="4302184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8277423" y="4495637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季节性营销策略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277423" y="4932440"/>
            <a:ext cx="3251104" cy="1308693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针对虫草采挖季设计"雪山寻宝"主题直播，实时连线采挖现场，2023年西藏虫草线上交易额同比提升67%。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旅游服务线上化创新模式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 t="139" b="139"/>
          <a:stretch>
            <a:fillRect/>
          </a:stretch>
        </p:blipFill>
        <p:spPr>
          <a:xfrm>
            <a:off x="752047" y="1412707"/>
            <a:ext cx="3005958" cy="44963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 t="31026" b="31026"/>
          <a:stretch>
            <a:fillRect/>
          </a:stretch>
        </p:blipFill>
        <p:spPr>
          <a:xfrm>
            <a:off x="7833544" y="3730249"/>
            <a:ext cx="3737850" cy="2127687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7849473" y="1413759"/>
            <a:ext cx="3725999" cy="212914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3952581" y="3730249"/>
            <a:ext cx="3725999" cy="212914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3952581" y="1412707"/>
            <a:ext cx="3725999" cy="212914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3952581" y="1412707"/>
            <a:ext cx="3725999" cy="53229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4099978" y="1672358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VR民宿全景预订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4099978" y="2110737"/>
            <a:ext cx="3431205" cy="1270638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通过360度全景技术展示藏式院落细节，支持在线选房，八廓街某精品客栈线上订单占比提升至75%。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099978" y="4036516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文化体验类云服务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4099978" y="4470242"/>
            <a:ext cx="3431205" cy="1276624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开发线上藏文书法教学、藏药浴预约等O2O服务，布达拉宫文创馆的唐卡数字藏品已发行12期均秒罄。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7996869" y="1672358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定制化路线直播预售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7996869" y="2110737"/>
            <a:ext cx="3431205" cy="1270638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导游提前1个月直播踩线过程，游客可投票选择行程节点，某旅行社"神山圣湖"定制团复购率达58%。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54570" y="2672514"/>
            <a:ext cx="2037983" cy="13716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6600" b="1">
              <a:solidFill>
                <a:srgbClr val="1338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24067" y="2411659"/>
            <a:ext cx="7014337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大学生创业关键能力培养</a:t>
            </a:r>
            <a:endParaRPr lang="en-US" sz="405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直播运营实战技能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2516" r="32516"/>
          <a:stretch>
            <a:fillRect/>
          </a:stretch>
        </p:blipFill>
        <p:spPr>
          <a:xfrm>
            <a:off x="548374" y="1306384"/>
            <a:ext cx="2540518" cy="484945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340584" y="1688405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掌握专业直播设备选型、灯光布置及背景优化技巧，通过虚拟背景、实物陈列等方式打造沉浸式购物场景，提升用户停留时长与互动率。例如使用绿幕技术实现动态产品展示，结合西藏特色文化元素增强视觉吸引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340584" y="1249667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直播间搭建与场景设计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334188" y="3389806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学习黄金3分钟留人话术、FABE产品卖点阐述法则及促单技巧，通过脚本分时段规划产品讲解、福利发放、互动问答等环节，维持直播间热度。需特别训练藏汉双语切换能力以适应本地消费者需求。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334188" y="2951068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话术脚本设计与节奏把控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327792" y="5099311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精通短视频预热、DOU+投放等公域引流策略，建立社群分层运营体系（如VIP群、福利群），定期策划宠粉日、溯源直播等专属活动提升复购率。可结合西藏节庆设计主题直播日历。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327792" y="4660573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流量获取与粉丝运营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95363" y="4094593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3" name="AutoShape 3"/>
          <p:cNvSpPr/>
          <p:nvPr/>
        </p:nvSpPr>
        <p:spPr>
          <a:xfrm>
            <a:off x="6255856" y="1734787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4" name="AutoShape 4"/>
          <p:cNvSpPr/>
          <p:nvPr/>
        </p:nvSpPr>
        <p:spPr>
          <a:xfrm>
            <a:off x="6255856" y="4096693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5" name="TextBox 5"/>
          <p:cNvSpPr txBox="1"/>
          <p:nvPr/>
        </p:nvSpPr>
        <p:spPr>
          <a:xfrm>
            <a:off x="1530231" y="2058117"/>
            <a:ext cx="4328338" cy="1511070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熟悉Amazon、Shopee等国际平台入驻规则，掌握TikTok Shop跨境直播运营要点，针对欧美、东南亚市场差异设计产品页面与物流方案。重点包装藏香、唐卡等具有文化溢价潜力的商品。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30231" y="1480894"/>
            <a:ext cx="3681297" cy="738707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多平台账号矩阵布局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30231" y="4479705"/>
            <a:ext cx="4328338" cy="1636092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掌握HS编码归类、原产地证书办理流程，整合中欧班列、航空专线等物流资源降低运输成本。例如松茸出口需提前完成检疫备案，采用真空冷冻包装满足48小时通关时效。</a:t>
            </a:r>
            <a:endParaRPr lang="en-US" sz="13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30231" y="3883182"/>
            <a:ext cx="3621488" cy="73687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海关申报与物流优化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107882" y="2054101"/>
            <a:ext cx="4328338" cy="1515086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了解PayPal、连连支付等工具使用，学习汇率波动应对策略及国际税务合规操作，建立备用金机制防范跨境交易纠纷。需关注西藏地区外汇管理特殊政策。</a:t>
            </a:r>
            <a:endParaRPr lang="en-US" sz="13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107882" y="1476878"/>
            <a:ext cx="3830818" cy="749453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跨境支付与结算风控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89863" y="1786503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89863" y="4162522"/>
            <a:ext cx="849630" cy="5200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150355" y="1794068"/>
            <a:ext cx="849630" cy="5200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695363" y="1708171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5" name="TextBox 1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跨境电商平台操作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107882" y="4416007"/>
            <a:ext cx="4328338" cy="1699789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研究目标市场宗教禁忌、颜色偏好等文化要素，避免使用敏感符号。可邀请外国KOL体验西藏产品，制作本土化宣传视频，突出有机认证、非遗工艺等卖点。</a:t>
            </a:r>
            <a:endParaRPr lang="en-US" sz="13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107882" y="3838785"/>
            <a:ext cx="3636440" cy="749453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跨文化营销策划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150355" y="4155975"/>
            <a:ext cx="849630" cy="5200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589139" y="4907596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965148" y="3145225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2493889" y="1358958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283333" y="1796843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建立包含观看人次、转化率、UV价值等18项核心指标的监测模型，使用热力图工具分析用户跳出节点，优化直播脚本。西藏地区需特别关注早晚高峰流量波动特征。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11788" r="11788"/>
          <a:stretch>
            <a:fillRect/>
          </a:stretch>
        </p:blipFill>
        <p:spPr>
          <a:xfrm>
            <a:off x="1113196" y="1262384"/>
            <a:ext cx="1926336" cy="1682496"/>
          </a:xfrm>
          <a:prstGeom prst="hexagon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76895" y="3043110"/>
            <a:ext cx="1926336" cy="1682496"/>
          </a:xfrm>
          <a:prstGeom prst="hexagon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13196" y="4824531"/>
            <a:ext cx="1926336" cy="1682496"/>
          </a:xfrm>
          <a:prstGeom prst="hexagon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数据分析与用户画像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273808" y="1404023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直播复盘数据指标体系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30470" y="3566057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通过CRM系统采集地域分布、购买频次等数据，划分"朝圣游客""养生群体"等典型客群，定制推送策略。例如那曲牦牛肉干可针对健身人群强调高蛋白特性。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20945" y="3173238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消费者行为标签系统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325984" y="5352046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运用Google Trends、禅妈妈等工具监测虫草、藏红花等品类搜索热度，结合西藏旅游旺季数据预判销售峰值，指导备货与促销计划。建立竞品价格监测机制实现动态调价。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316459" y="4959226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市场趋势预测模型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54570" y="2672514"/>
            <a:ext cx="2037983" cy="13716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6600" b="1">
              <a:solidFill>
                <a:srgbClr val="1338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24067" y="2411659"/>
            <a:ext cx="7014337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政策支持与资源对接</a:t>
            </a:r>
            <a:endParaRPr lang="en-US" sz="405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93684" y="2559207"/>
            <a:ext cx="6316980" cy="2343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82244" y="3494380"/>
            <a:ext cx="2197085" cy="76688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12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CATALOGUE</a:t>
            </a:r>
            <a:endParaRPr lang="en-US" sz="12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28786" y="2781296"/>
            <a:ext cx="3104002" cy="977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5175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目 录</a:t>
            </a:r>
            <a:endParaRPr lang="en-US" sz="5175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884695" y="1702344"/>
            <a:ext cx="571500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580020" y="1751878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电商/直播行业发展现状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884695" y="2411090"/>
            <a:ext cx="571500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580020" y="2456811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行业核心技术与创新方向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884695" y="3119837"/>
            <a:ext cx="571500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580020" y="3175083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拉萨特色产业电商化潜力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894220" y="3828583"/>
            <a:ext cx="561975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580020" y="3883830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大学生创业关键能力培养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884695" y="4535669"/>
            <a:ext cx="571500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580020" y="4560436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政策支持与资源对接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888034" y="5234961"/>
            <a:ext cx="571500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583359" y="5278778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典型案例与行动建议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西藏自治区创业扶持政策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3" name="Group 3"/>
          <p:cNvGrpSpPr/>
          <p:nvPr/>
        </p:nvGrpSpPr>
        <p:grpSpPr>
          <a:xfrm rot="0"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id="4" name="AutoShape 4"/>
            <p:cNvSpPr/>
            <p:nvPr/>
          </p:nvSpPr>
          <p:spPr>
            <a:xfrm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7" name="Connector 7"/>
            <p:cNvCxnSpPr/>
            <p:nvPr/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100000"/>
          </a:blip>
          <a:srcRect l="26355" r="26355"/>
          <a:stretch>
            <a:fillRect/>
          </a:stretch>
        </p:blipFill>
        <p:spPr>
          <a:xfrm>
            <a:off x="7914376" y="1611182"/>
            <a:ext cx="3342265" cy="471169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财政补贴与税收优惠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97192" y="4762018"/>
            <a:ext cx="4414526" cy="6248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基础设施与物流保障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97192" y="302584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人才引进与培养支持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97192" y="1815305"/>
            <a:ext cx="6136741" cy="1203960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西藏自治区针对电商及直播行业推出专项创业补贴政策，包括场地租金减免、设备采购补贴等，同时实施企业所得税“三免三减半”等税收优惠政策，显著降低企业初创期运营成本。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97192" y="3554425"/>
            <a:ext cx="6124470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通过“西藏特色产业人才计划”为电商企业提供高层次人才引进补贴，并联合高校开展定向培训，如直播运营、跨境电商等课程，解决行业人才短缺问题。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97192" y="5293419"/>
            <a:ext cx="6112200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政府优先完善偏远地区网络覆盖和冷链物流体系，对农产品上行物流费用给予最高50%的补贴，确保特色产品高效触达市场。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0" y="2312276"/>
            <a:ext cx="6862887" cy="3143250"/>
            <a:chOff x="0" y="2312276"/>
            <a:chExt cx="6862887" cy="3143250"/>
          </a:xfrm>
        </p:grpSpPr>
        <p:sp>
          <p:nvSpPr>
            <p:cNvPr id="3" name="AutoShape 3"/>
            <p:cNvSpPr/>
            <p:nvPr/>
          </p:nvSpPr>
          <p:spPr>
            <a:xfrm>
              <a:off x="0" y="2312276"/>
              <a:ext cx="5391969" cy="3143250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100000"/>
              </a:schemeClr>
            </a:solidFill>
          </p:spPr>
          <p:txBody>
            <a:bodyPr vert="horz" wrap="square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375"/>
                </a:spcBef>
                <a:defRPr/>
              </a:pPr>
              <a:endParaRPr lang="en-US" sz="1100"/>
            </a:p>
          </p:txBody>
        </p:sp>
        <p:sp>
          <p:nvSpPr>
            <p:cNvPr id="4" name="AutoShape 4"/>
            <p:cNvSpPr/>
            <p:nvPr/>
          </p:nvSpPr>
          <p:spPr>
            <a:xfrm>
              <a:off x="3719637" y="2312276"/>
              <a:ext cx="3143250" cy="3143250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7530691" y="1447065"/>
            <a:ext cx="3690456" cy="141146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孵化器引入AI选品、大数据分析等数字化工具，并配备北大、清华等高校导师团队，为企业提供从账号运营到品牌策划的全链条服务。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 rot="10800000">
            <a:off x="7058808" y="3724782"/>
            <a:ext cx="628565" cy="400981"/>
          </a:xfrm>
          <a:prstGeom prst="leftArrow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 rot="9103272">
            <a:off x="6575971" y="2126142"/>
            <a:ext cx="628565" cy="400981"/>
          </a:xfrm>
          <a:prstGeom prst="leftArrow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 rot="-8905300" flipV="1">
            <a:off x="6576947" y="5374256"/>
            <a:ext cx="628565" cy="400981"/>
          </a:xfrm>
          <a:prstGeom prst="leftArrow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7452351" y="5297792"/>
            <a:ext cx="3690456" cy="141146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建立西藏特色产品数据库与成功案例库，如林芝松茸直播带货模型，供企业快速复制成熟经验。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911312" y="3381201"/>
            <a:ext cx="3690456" cy="141146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设立“西藏电商专项孵化基金”，优秀项目可获得最高100万元种子轮投资，并优先推荐至全国性创业大赛。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530691" y="1143824"/>
            <a:ext cx="3533775" cy="4095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技术赋能与导师资源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911312" y="3119263"/>
            <a:ext cx="3533775" cy="4095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项目孵化与资金对接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452351" y="5007126"/>
            <a:ext cx="3533775" cy="4095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校企合作案例库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53535" y="2528436"/>
            <a:ext cx="5742466" cy="271092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sz="1875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北京大学创业训练营西藏基地、西藏大学科技园等孵化平台为本土电商企业提供技术赋能、资源对接及商业化指导，形成“产学研”一体化支持体系。</a:t>
            </a:r>
            <a:endParaRPr lang="en-US" sz="1875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高校孵化器资源介绍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33355" y="2120356"/>
            <a:ext cx="7382690" cy="153140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拉萨高新区通过“1+6体系”政策推动本地企业与内地头部MCN机构合作，例如引入“东方甄选”等平台联合打造西藏特产专区。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组织“藏货出山”产销对接会，促成农牧民合作社与京东、拼多多等平台签订长期供货协议，2023年累计签约金额超2亿元。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733355" y="1579345"/>
            <a:ext cx="738269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供应链整合与品牌联动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733355" y="4698953"/>
            <a:ext cx="7382690" cy="153140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依托西藏边贸优势，联合尼泊尔、印度等邻国电商平台开展“喜马拉雅电商走廊”计划，推动藏毯、青稞制品等跨境销售。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拉萨综保区为跨境电商企业提供“一键通关”服务，简化检验检疫流程，缩短物流时效至72小时内。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733355" y="4157942"/>
            <a:ext cx="738269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跨境合作与国际市场拓展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587997" y="4238210"/>
            <a:ext cx="939495" cy="93949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1587997" y="1592132"/>
            <a:ext cx="939495" cy="93949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Freeform 8"/>
          <p:cNvSpPr/>
          <p:nvPr/>
        </p:nvSpPr>
        <p:spPr>
          <a:xfrm>
            <a:off x="1794154" y="4444368"/>
            <a:ext cx="527181" cy="52718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</a:path>
              <a:path w="304800" h="304800"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</a:path>
            </a:pathLst>
          </a:custGeom>
          <a:solidFill>
            <a:srgbClr val="FDFCFC">
              <a:alpha val="100000"/>
            </a:srgbClr>
          </a:solidFill>
        </p:spPr>
      </p:sp>
      <p:sp>
        <p:nvSpPr>
          <p:cNvPr id="9" name="Freeform 9"/>
          <p:cNvSpPr/>
          <p:nvPr/>
        </p:nvSpPr>
        <p:spPr>
          <a:xfrm>
            <a:off x="1853309" y="1857445"/>
            <a:ext cx="408870" cy="40887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</a:path>
              <a:path w="304800" h="304800"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</a:path>
              <a:path w="304800" h="304800"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</a:path>
              <a:path w="304800" h="304800"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</a:path>
              <a:path w="304800" h="304800"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</a:path>
              <a:path w="304800" h="304800"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</a:path>
            </a:pathLst>
          </a:custGeom>
          <a:solidFill>
            <a:srgbClr val="FDFCFC">
              <a:alpha val="100000"/>
            </a:srgbClr>
          </a:solidFill>
        </p:spPr>
      </p:sp>
      <p:sp>
        <p:nvSpPr>
          <p:cNvPr id="10" name="TextBox 1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企业合作渠道搭建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54570" y="2672514"/>
            <a:ext cx="2037983" cy="13716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6600" b="1">
              <a:solidFill>
                <a:srgbClr val="1338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24067" y="2411659"/>
            <a:ext cx="7014337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典型案例与行动建议</a:t>
            </a:r>
            <a:endParaRPr lang="en-US" sz="405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640619" y="1239230"/>
            <a:ext cx="2397494" cy="504477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42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成功农特产直播案例拆解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2651850" y="478701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2651850" y="301808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2651850" y="1237957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3729047" y="1165346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“西藏拉姆”品牌化运营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729047" y="1788061"/>
            <a:ext cx="8249905" cy="1081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藏族姑娘扎西拉姆通过个人IP打造，以400万粉丝为基础，将酥油、糌粑等传统产品与现代电商结合，注重场景化直播（如青稞种植现场），强化地域文化标签，单场销售额突破10万元。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3086434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2368630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3086434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2368630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3086434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2368630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5" name="TextBox 15"/>
          <p:cNvSpPr txBox="1"/>
          <p:nvPr/>
        </p:nvSpPr>
        <p:spPr>
          <a:xfrm>
            <a:off x="2619589" y="4825850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619589" y="3056920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619589" y="1276789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729047" y="2951620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尼木藏香非遗直播策略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729047" y="3574334"/>
            <a:ext cx="8249905" cy="1081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通过“非遗传承人+文旅大使”双主播模式，结合技艺展示与历史讲解，精准定位高端文化消费群体，设计20余种原料展示环节，实现单场7万元销售额，复购率达35%。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729047" y="4737324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加查县核桃产业链升级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729047" y="5360039"/>
            <a:ext cx="8249905" cy="1081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依托“科技特派团”技术支持，从种植端优化品质，通过直播分级展示核桃大小、纹理等标准化指标，建立“供销社+电商+农户”闭环，年线上零售额增长200%。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8633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578633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大学生团队创业经验分享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6698935" y="1489452"/>
            <a:ext cx="2914650" cy="29146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9780389" y="1489452"/>
            <a:ext cx="1714500" cy="2914650"/>
          </a:xfrm>
          <a:prstGeom prst="rect">
            <a:avLst/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6698935" y="4585077"/>
            <a:ext cx="2914650" cy="1619250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9780389" y="4585077"/>
            <a:ext cx="1714500" cy="16192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6784660" y="1575177"/>
            <a:ext cx="2743200" cy="2743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6784660" y="4670802"/>
            <a:ext cx="2743200" cy="1447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9866114" y="1575177"/>
            <a:ext cx="1543050" cy="27432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9866114" y="4670802"/>
            <a:ext cx="1543050" cy="144780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10232888" y="5037575"/>
            <a:ext cx="809504" cy="80950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1382164" y="1579985"/>
            <a:ext cx="2088193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本土化内容创作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 rot="5400000">
            <a:off x="667791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1">
              <a:alpha val="2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756538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西藏大学团队通过短视频记录牧民真实生活，以“牦牛毛手工制品”为切入点，用藏汉双语解说吸引对口援藏省份消费者，3个月积累5万垂直粉丝。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AutoShape 17"/>
          <p:cNvSpPr/>
          <p:nvPr/>
        </p:nvSpPr>
        <p:spPr>
          <a:xfrm rot="5400000">
            <a:off x="658476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597683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3628068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0" name="TextBox 20"/>
          <p:cNvSpPr txBox="1"/>
          <p:nvPr/>
        </p:nvSpPr>
        <p:spPr>
          <a:xfrm>
            <a:off x="4431599" y="157998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供应链痛点解决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 rot="5400000">
            <a:off x="3717225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3805973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与当地合作社签订独家代销协议，自建冷链物流中转站，解决酥油易融化问题，将配送时效从72小时压缩至48小时，差评率下降60%。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AutoShape 23"/>
          <p:cNvSpPr/>
          <p:nvPr/>
        </p:nvSpPr>
        <p:spPr>
          <a:xfrm rot="5400000">
            <a:off x="3707910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24" name="TextBox 24"/>
          <p:cNvSpPr txBox="1"/>
          <p:nvPr/>
        </p:nvSpPr>
        <p:spPr>
          <a:xfrm>
            <a:off x="1382164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政策资源整合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AutoShape 25"/>
          <p:cNvSpPr/>
          <p:nvPr/>
        </p:nvSpPr>
        <p:spPr>
          <a:xfrm rot="5400000">
            <a:off x="667791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3">
              <a:alpha val="20000"/>
              <a:lumMod val="75000"/>
            </a:schemeClr>
          </a:solidFill>
        </p:spPr>
      </p:sp>
      <p:sp>
        <p:nvSpPr>
          <p:cNvPr id="26" name="TextBox 26"/>
          <p:cNvSpPr txBox="1"/>
          <p:nvPr/>
        </p:nvSpPr>
        <p:spPr>
          <a:xfrm>
            <a:off x="756538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主动对接商务厅“电商进农村”补贴，获取免费直播设备及流量扶持，联合扶贫办开展“消费助农专场”，单月获官方流量曝光超500万次。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AutoShape 27"/>
          <p:cNvSpPr/>
          <p:nvPr/>
        </p:nvSpPr>
        <p:spPr>
          <a:xfrm rot="5400000">
            <a:off x="658476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3">
              <a:alpha val="100000"/>
              <a:lumMod val="75000"/>
            </a:schemeClr>
          </a:solidFill>
        </p:spPr>
      </p:sp>
      <p:sp>
        <p:nvSpPr>
          <p:cNvPr id="28" name="AutoShape 28"/>
          <p:cNvSpPr/>
          <p:nvPr/>
        </p:nvSpPr>
        <p:spPr>
          <a:xfrm>
            <a:off x="3628068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9" name="TextBox 29"/>
          <p:cNvSpPr txBox="1"/>
          <p:nvPr/>
        </p:nvSpPr>
        <p:spPr>
          <a:xfrm>
            <a:off x="4431599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数据驱动选品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AutoShape 30"/>
          <p:cNvSpPr/>
          <p:nvPr/>
        </p:nvSpPr>
        <p:spPr>
          <a:xfrm rot="5400000">
            <a:off x="3717225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4">
              <a:alpha val="20000"/>
              <a:lumMod val="75000"/>
            </a:schemeClr>
          </a:solidFill>
        </p:spPr>
      </p:sp>
      <p:sp>
        <p:nvSpPr>
          <p:cNvPr id="31" name="TextBox 31"/>
          <p:cNvSpPr txBox="1"/>
          <p:nvPr/>
        </p:nvSpPr>
        <p:spPr>
          <a:xfrm>
            <a:off x="3805973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通过分析抖音“西藏特产”关键词搜索趋势，动态调整青稞饼干、松茸酱等SKU，使客单价从89元提升至136元，ROI达1:4.3。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AutoShape 32"/>
          <p:cNvSpPr/>
          <p:nvPr/>
        </p:nvSpPr>
        <p:spPr>
          <a:xfrm rot="5400000">
            <a:off x="3707910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4">
              <a:alpha val="100000"/>
              <a:lumMod val="75000"/>
            </a:schemeClr>
          </a:solidFill>
        </p:spPr>
      </p:sp>
      <p:sp>
        <p:nvSpPr>
          <p:cNvPr id="33" name="TextBox 33"/>
          <p:cNvSpPr txBox="1"/>
          <p:nvPr/>
        </p:nvSpPr>
        <p:spPr>
          <a:xfrm>
            <a:off x="3647118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97683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647118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24988" y="4763818"/>
            <a:ext cx="1439424" cy="1514546"/>
          </a:xfrm>
          <a:custGeom>
            <a:avLst/>
            <a:gdLst/>
            <a:ahLst/>
            <a:cxnLst/>
            <a:rect l="l" t="t" r="r" b="b"/>
            <a:pathLst>
              <a:path w="1439424" h="1468343">
                <a:moveTo>
                  <a:pt x="0" y="0"/>
                </a:moveTo>
                <a:lnTo>
                  <a:pt x="1439424" y="0"/>
                </a:lnTo>
                <a:lnTo>
                  <a:pt x="719712" y="1468343"/>
                </a:lnTo>
                <a:lnTo>
                  <a:pt x="0" y="0"/>
                </a:lnTo>
              </a:path>
            </a:pathLst>
          </a:custGeom>
          <a:solidFill>
            <a:schemeClr val="accent5">
              <a:alpha val="100000"/>
            </a:schemeClr>
          </a:solidFill>
        </p:spPr>
      </p:sp>
      <p:sp>
        <p:nvSpPr>
          <p:cNvPr id="3" name="Freeform 3"/>
          <p:cNvSpPr/>
          <p:nvPr/>
        </p:nvSpPr>
        <p:spPr>
          <a:xfrm>
            <a:off x="1196727" y="3278035"/>
            <a:ext cx="2895946" cy="1485783"/>
          </a:xfrm>
          <a:custGeom>
            <a:avLst/>
            <a:gdLst/>
            <a:ahLst/>
            <a:cxnLst/>
            <a:rect l="l" t="t" r="r" b="b"/>
            <a:pathLst>
              <a:path w="2895946" h="1485783">
                <a:moveTo>
                  <a:pt x="0" y="0"/>
                </a:moveTo>
                <a:lnTo>
                  <a:pt x="2895946" y="0"/>
                </a:lnTo>
                <a:lnTo>
                  <a:pt x="2167685" y="1485783"/>
                </a:lnTo>
                <a:lnTo>
                  <a:pt x="728261" y="1485783"/>
                </a:lnTo>
                <a:lnTo>
                  <a:pt x="0" y="0"/>
                </a:lnTo>
              </a:path>
            </a:pathLst>
          </a:custGeom>
          <a:solidFill>
            <a:schemeClr val="accent4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474398" y="1813879"/>
            <a:ext cx="4340604" cy="1473681"/>
          </a:xfrm>
          <a:custGeom>
            <a:avLst/>
            <a:gdLst/>
            <a:ahLst/>
            <a:cxnLst/>
            <a:rect l="l" t="t" r="r" b="b"/>
            <a:pathLst>
              <a:path w="4340604" h="1473681">
                <a:moveTo>
                  <a:pt x="0" y="0"/>
                </a:moveTo>
                <a:lnTo>
                  <a:pt x="4340604" y="0"/>
                </a:lnTo>
                <a:lnTo>
                  <a:pt x="3618275" y="1473681"/>
                </a:lnTo>
                <a:lnTo>
                  <a:pt x="722329" y="1473681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474397" y="1611336"/>
            <a:ext cx="4340606" cy="411071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476023" y="265328"/>
            <a:ext cx="11239500" cy="942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近期可落地的实践项目推荐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2344382" y="2367438"/>
            <a:ext cx="600637" cy="600637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88693" y="85468"/>
                </a:moveTo>
                <a:lnTo>
                  <a:pt x="193700" y="180461"/>
                </a:lnTo>
                <a:lnTo>
                  <a:pt x="301971" y="180461"/>
                </a:lnTo>
                <a:cubicBezTo>
                  <a:pt x="303686" y="171298"/>
                  <a:pt x="304800" y="162001"/>
                  <a:pt x="304800" y="152400"/>
                </a:cubicBezTo>
                <a:cubicBezTo>
                  <a:pt x="304800" y="128273"/>
                  <a:pt x="298694" y="105747"/>
                  <a:pt x="288693" y="85468"/>
                </a:cubicBezTo>
                <a:close/>
              </a:path>
              <a:path w="304800" h="304800">
                <a:moveTo>
                  <a:pt x="200549" y="145161"/>
                </a:moveTo>
                <a:lnTo>
                  <a:pt x="278682" y="67066"/>
                </a:lnTo>
                <a:cubicBezTo>
                  <a:pt x="260080" y="39643"/>
                  <a:pt x="232543" y="19241"/>
                  <a:pt x="200549" y="8525"/>
                </a:cubicBezTo>
                <a:lnTo>
                  <a:pt x="200549" y="145161"/>
                </a:lnTo>
                <a:close/>
              </a:path>
              <a:path w="304800" h="304800">
                <a:moveTo>
                  <a:pt x="159525" y="200549"/>
                </a:moveTo>
                <a:lnTo>
                  <a:pt x="237677" y="278721"/>
                </a:lnTo>
                <a:cubicBezTo>
                  <a:pt x="265138" y="260156"/>
                  <a:pt x="285560" y="232581"/>
                  <a:pt x="296275" y="200549"/>
                </a:cubicBezTo>
                <a:lnTo>
                  <a:pt x="159525" y="200549"/>
                </a:lnTo>
                <a:close/>
              </a:path>
              <a:path w="304800" h="304800">
                <a:moveTo>
                  <a:pt x="180432" y="111862"/>
                </a:moveTo>
                <a:lnTo>
                  <a:pt x="180432" y="2829"/>
                </a:lnTo>
                <a:cubicBezTo>
                  <a:pt x="171317" y="1133"/>
                  <a:pt x="162001" y="0"/>
                  <a:pt x="152400" y="0"/>
                </a:cubicBezTo>
                <a:cubicBezTo>
                  <a:pt x="128064" y="0"/>
                  <a:pt x="105366" y="6229"/>
                  <a:pt x="84963" y="16393"/>
                </a:cubicBezTo>
                <a:lnTo>
                  <a:pt x="180432" y="111862"/>
                </a:lnTo>
                <a:close/>
              </a:path>
              <a:path w="304800" h="304800">
                <a:moveTo>
                  <a:pt x="124368" y="193853"/>
                </a:moveTo>
                <a:lnTo>
                  <a:pt x="124368" y="301981"/>
                </a:lnTo>
                <a:cubicBezTo>
                  <a:pt x="133483" y="303686"/>
                  <a:pt x="142799" y="304800"/>
                  <a:pt x="152400" y="304800"/>
                </a:cubicBezTo>
                <a:cubicBezTo>
                  <a:pt x="176508" y="304800"/>
                  <a:pt x="198987" y="298694"/>
                  <a:pt x="219266" y="288722"/>
                </a:cubicBezTo>
                <a:lnTo>
                  <a:pt x="124368" y="193853"/>
                </a:lnTo>
                <a:close/>
              </a:path>
              <a:path w="304800" h="304800">
                <a:moveTo>
                  <a:pt x="104232" y="159763"/>
                </a:moveTo>
                <a:lnTo>
                  <a:pt x="26194" y="237792"/>
                </a:lnTo>
                <a:cubicBezTo>
                  <a:pt x="44758" y="265176"/>
                  <a:pt x="72276" y="285569"/>
                  <a:pt x="104232" y="296285"/>
                </a:cubicBezTo>
                <a:lnTo>
                  <a:pt x="104232" y="159763"/>
                </a:lnTo>
                <a:close/>
              </a:path>
              <a:path w="304800" h="304800">
                <a:moveTo>
                  <a:pt x="2829" y="124368"/>
                </a:moveTo>
                <a:cubicBezTo>
                  <a:pt x="1133" y="133483"/>
                  <a:pt x="0" y="142799"/>
                  <a:pt x="0" y="152400"/>
                </a:cubicBezTo>
                <a:cubicBezTo>
                  <a:pt x="0" y="176584"/>
                  <a:pt x="6144" y="199130"/>
                  <a:pt x="16145" y="219408"/>
                </a:cubicBezTo>
                <a:lnTo>
                  <a:pt x="111195" y="124358"/>
                </a:lnTo>
                <a:lnTo>
                  <a:pt x="2829" y="124358"/>
                </a:lnTo>
                <a:close/>
              </a:path>
              <a:path w="304800" h="304800">
                <a:moveTo>
                  <a:pt x="66637" y="26489"/>
                </a:moveTo>
                <a:cubicBezTo>
                  <a:pt x="39443" y="45053"/>
                  <a:pt x="19183" y="72428"/>
                  <a:pt x="8525" y="104232"/>
                </a:cubicBezTo>
                <a:lnTo>
                  <a:pt x="144389" y="104232"/>
                </a:lnTo>
                <a:lnTo>
                  <a:pt x="66637" y="26489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8" name="Freeform 8"/>
          <p:cNvSpPr/>
          <p:nvPr/>
        </p:nvSpPr>
        <p:spPr>
          <a:xfrm>
            <a:off x="2419985" y="3796211"/>
            <a:ext cx="449430" cy="44943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</a:path>
              <a:path w="304800" h="304800"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</a:path>
              <a:path w="304800" h="304800"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9" name="Freeform 9"/>
          <p:cNvSpPr/>
          <p:nvPr/>
        </p:nvSpPr>
        <p:spPr>
          <a:xfrm>
            <a:off x="2510782" y="5187148"/>
            <a:ext cx="267836" cy="267836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30883" y="184766"/>
                </a:moveTo>
                <a:lnTo>
                  <a:pt x="35557" y="89516"/>
                </a:lnTo>
                <a:cubicBezTo>
                  <a:pt x="-11849" y="144323"/>
                  <a:pt x="-11849" y="225219"/>
                  <a:pt x="35557" y="280016"/>
                </a:cubicBezTo>
                <a:lnTo>
                  <a:pt x="130883" y="184766"/>
                </a:lnTo>
                <a:close/>
              </a:path>
              <a:path w="304800" h="304800">
                <a:moveTo>
                  <a:pt x="190510" y="39605"/>
                </a:moveTo>
                <a:lnTo>
                  <a:pt x="190510" y="179108"/>
                </a:lnTo>
                <a:lnTo>
                  <a:pt x="91907" y="277749"/>
                </a:lnTo>
                <a:cubicBezTo>
                  <a:pt x="114081" y="294303"/>
                  <a:pt x="141018" y="304800"/>
                  <a:pt x="170783" y="304800"/>
                </a:cubicBezTo>
                <a:cubicBezTo>
                  <a:pt x="244821" y="304800"/>
                  <a:pt x="304800" y="244897"/>
                  <a:pt x="304800" y="170888"/>
                </a:cubicBezTo>
                <a:cubicBezTo>
                  <a:pt x="304810" y="103661"/>
                  <a:pt x="254965" y="49187"/>
                  <a:pt x="190510" y="39605"/>
                </a:cubicBezTo>
                <a:close/>
              </a:path>
              <a:path w="304800" h="304800">
                <a:moveTo>
                  <a:pt x="152400" y="152552"/>
                </a:moveTo>
                <a:lnTo>
                  <a:pt x="152400" y="0"/>
                </a:lnTo>
                <a:cubicBezTo>
                  <a:pt x="110881" y="2572"/>
                  <a:pt x="73371" y="18459"/>
                  <a:pt x="43082" y="43215"/>
                </a:cubicBezTo>
                <a:lnTo>
                  <a:pt x="152400" y="152552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0" name="TextBox 10"/>
          <p:cNvSpPr txBox="1"/>
          <p:nvPr/>
        </p:nvSpPr>
        <p:spPr>
          <a:xfrm>
            <a:off x="5159777" y="1716541"/>
            <a:ext cx="4078642" cy="538873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高原护肤品联名直播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159777" y="2203564"/>
            <a:ext cx="6574227" cy="104041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联合“5100矿泉水”等知名品牌开发限定款面膜，邀请登山KOL在珠峰大本营直播测试产品抗紫外线效果，预计首播销售额可达50万元。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451952" y="3271800"/>
            <a:ext cx="4078642" cy="538873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4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大学生村官带货培训计划</a:t>
            </a:r>
            <a:endParaRPr lang="en-US" sz="2400" b="1">
              <a:solidFill>
                <a:schemeClr val="accent4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451952" y="3758823"/>
            <a:ext cx="6574227" cy="104041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由拉萨人社局牵头，针对30个重点村选拔双语人才，开设“直播脚本撰写”“农产品质检标准”等实操课程，6个月培养100名持证“村播”。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741282" y="4868004"/>
            <a:ext cx="4078642" cy="538873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5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藏药浴体验式直播</a:t>
            </a:r>
            <a:endParaRPr lang="en-US" sz="2400" b="1">
              <a:solidFill>
                <a:schemeClr val="accent5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741282" y="5355026"/>
            <a:ext cx="6574227" cy="104041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与藏医院合作打造沉浸式直播间，医师现场演示药包配制流程，推出“线上问诊+定制药浴包”组合套餐，目标转化率15%。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0790" y="2331416"/>
            <a:ext cx="7924800" cy="18288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THANKS</a:t>
            </a:r>
            <a:endParaRPr lang="en-US" sz="900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40790" y="4217109"/>
            <a:ext cx="4943475" cy="6286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700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感谢观看</a:t>
            </a:r>
            <a:endParaRPr lang="en-US" sz="2700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54570" y="2672514"/>
            <a:ext cx="2037983" cy="13716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6600" b="1">
              <a:solidFill>
                <a:srgbClr val="1338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24067" y="2411659"/>
            <a:ext cx="7014337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电商/直播行业发展现状</a:t>
            </a:r>
            <a:endParaRPr lang="en-US" sz="405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 l="28474" r="28474"/>
          <a:stretch>
            <a:fillRect/>
          </a:stretch>
        </p:blipFill>
        <p:spPr>
          <a:xfrm>
            <a:off x="622446" y="1487175"/>
            <a:ext cx="2817673" cy="463705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42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全球电商市场概况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4" name="Connector 4"/>
          <p:cNvCxnSpPr/>
          <p:nvPr/>
        </p:nvCxnSpPr>
        <p:spPr>
          <a:xfrm>
            <a:off x="3939321" y="1483603"/>
            <a:ext cx="0" cy="4629523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AutoShape 5"/>
          <p:cNvSpPr/>
          <p:nvPr/>
        </p:nvSpPr>
        <p:spPr>
          <a:xfrm>
            <a:off x="3782159" y="1586749"/>
            <a:ext cx="314325" cy="31432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3834546" y="1639137"/>
            <a:ext cx="209550" cy="2095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4186783" y="1844271"/>
            <a:ext cx="7494623" cy="11021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2023年全球电商市场规模突破6.3万亿美元，亚太地区占比超60%，其中东南亚市场增速达20%以上，社交电商和直播带货成为新兴增长点。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186783" y="1360960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市场规模持续扩张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186783" y="3483832"/>
            <a:ext cx="7494623" cy="11021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通过Shopify、亚马逊等平台，中小企业跨境交易额同比增长35%，RCEP协定推动亚太区域电子单据互通，降低贸易成本约28%。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186783" y="3000522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跨境贸易数字化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186783" y="5151401"/>
            <a:ext cx="7494623" cy="11021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AR虚拟试衣、AI个性化推荐系统覆盖率提升至42%，欧美市场"先试后买"模式退货率降低19个百分点，重塑消费决策链条。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186783" y="4658564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技术驱动体验升级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3782159" y="3226311"/>
            <a:ext cx="314325" cy="31432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3834546" y="3278698"/>
            <a:ext cx="209550" cy="2095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5" name="AutoShape 15"/>
          <p:cNvSpPr/>
          <p:nvPr/>
        </p:nvSpPr>
        <p:spPr>
          <a:xfrm>
            <a:off x="3782159" y="4893879"/>
            <a:ext cx="314325" cy="31432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3834546" y="4946267"/>
            <a:ext cx="209550" cy="2095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89734" y="4077545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650433" y="4077545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4489734" y="1474577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650433" y="1474577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293144" y="1482730"/>
            <a:ext cx="3422379" cy="4563172"/>
          </a:xfrm>
          <a:prstGeom prst="round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70176" y="2177640"/>
            <a:ext cx="3433799" cy="176544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抖音电商2023年GMV突破2万亿元，快手"信任电商"复购率达65%，淘宝直播引入虚拟主播技术，夜间时段成交占比超40%。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409477" y="2177640"/>
            <a:ext cx="3433799" cy="176544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产业带直播基地数量同比增长210%，杭州四季青等批发市场转型24小时直播仓，订单到货周期压缩至48小时内。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70176" y="4795955"/>
            <a:ext cx="3433799" cy="164889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知识型直播GMV增速达300%，三农领域出现"田间地头"直播新场景，非遗技艺直播观看人次破5亿。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407114" y="4795955"/>
            <a:ext cx="3438525" cy="164889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出台《网络直播营销管理办法》，建立主播信用分级制度，劣迹艺人库已拦截违规直播超12万场次。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中国直播电商增长趋势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38067" y="1502085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核心平台生态成熟</a:t>
            </a:r>
            <a:endParaRPr lang="en-US" sz="20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677367" y="1502085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供应链深度整合</a:t>
            </a:r>
            <a:endParaRPr lang="en-US" sz="20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38067" y="4105052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内容形式多元化</a:t>
            </a:r>
            <a:endParaRPr lang="en-US" sz="20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677367" y="4105052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监管体系完善</a:t>
            </a:r>
            <a:endParaRPr lang="en-US" sz="20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西藏地区电商渗透率分析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53960" y="5056977"/>
            <a:ext cx="2989449" cy="138263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全区光纤通达率98.5%，冷链物流园区建成8个，2023年快递业务量增速达78%，高于全国平均水平53个百分点。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601276" y="5056977"/>
            <a:ext cx="2989449" cy="138263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松茸、牦牛肉等农产品电商化率提升至34%，"藏字号"品牌通过直播触达消费者超6000万人次，客单价增长120%。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452764" y="5056977"/>
            <a:ext cx="2989449" cy="138263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开展电商培训覆盖2.3万人次，农牧民主播占比达41%，那曲虫草季单场直播最高成交破800万元。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t="153" b="153"/>
          <a:stretch>
            <a:fillRect/>
          </a:stretch>
        </p:blipFill>
        <p:spPr>
          <a:xfrm>
            <a:off x="394385" y="1857390"/>
            <a:ext cx="3708600" cy="24679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34" r="34"/>
          <a:stretch>
            <a:fillRect/>
          </a:stretch>
        </p:blipFill>
        <p:spPr>
          <a:xfrm>
            <a:off x="4241700" y="1857390"/>
            <a:ext cx="3708600" cy="24679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t="585" b="585"/>
          <a:stretch>
            <a:fillRect/>
          </a:stretch>
        </p:blipFill>
        <p:spPr>
          <a:xfrm>
            <a:off x="8093189" y="1857390"/>
            <a:ext cx="3708600" cy="246790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97369" y="4546677"/>
            <a:ext cx="3102632" cy="507055"/>
          </a:xfrm>
          <a:prstGeom prst="rect">
            <a:avLst/>
          </a:prstGeom>
        </p:spPr>
        <p:txBody>
          <a:bodyPr vert="horz" wrap="square" lIns="66008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基础设施跨越发展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564714" y="4546677"/>
            <a:ext cx="3062571" cy="507055"/>
          </a:xfrm>
          <a:prstGeom prst="rect">
            <a:avLst/>
          </a:prstGeom>
        </p:spPr>
        <p:txBody>
          <a:bodyPr vert="horz" wrap="square" lIns="66008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特色产品上行通道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377123" y="4546677"/>
            <a:ext cx="3140732" cy="507055"/>
          </a:xfrm>
          <a:prstGeom prst="rect">
            <a:avLst/>
          </a:prstGeom>
        </p:spPr>
        <p:txBody>
          <a:bodyPr vert="horz" wrap="square" lIns="66008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数字技能普及成效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54570" y="2672514"/>
            <a:ext cx="2037983" cy="13716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6600" b="1">
              <a:solidFill>
                <a:srgbClr val="1338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24067" y="2411659"/>
            <a:ext cx="7014337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行业核心技术与创新方向</a:t>
            </a:r>
            <a:endParaRPr lang="en-US" sz="405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6687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621138" y="1434529"/>
            <a:ext cx="3097028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5G超低延迟传输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0970" y="190932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5G网络的高带宽和低延迟特性显著提升了直播流畅度，支持4K/8K超高清画质传输，使主播与观众互动实现近乎零延迟的实时响应，尤其适用于电商直播中的即时问答和商品细节展示。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直播技术迭代（5G/VR应用）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 t="10309" b="10309"/>
          <a:stretch>
            <a:fillRect/>
          </a:stretch>
        </p:blipFill>
        <p:spPr>
          <a:xfrm>
            <a:off x="570387" y="4616837"/>
            <a:ext cx="3320950" cy="175639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4413022" y="2732446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4438423" y="3162514"/>
            <a:ext cx="3123643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VR虚拟购物场景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57306" y="364939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通过VR技术构建沉浸式虚拟直播间，消费者可360°查看商品细节并模拟试用（如虚拟试衣间、家居摆放），结合手势识别技术实现"所见即购"的交互体验，大幅提升转化率。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4406723" y="1256209"/>
            <a:ext cx="3320950" cy="1756392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8289006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8342981" y="1434529"/>
            <a:ext cx="3077021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多机位智能切换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33289" y="1924249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AI驱动的智能导播系统可自动识别直播中的高光时刻（如产品演示、观众互动），实时切换最佳镜头机位，并同步生成短视频片段用于二次传播，提高内容生产效率。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8282707" y="4616836"/>
            <a:ext cx="3320950" cy="17563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短视频内容营销策略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精准算法推荐机制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97192" y="1833343"/>
            <a:ext cx="9803500" cy="708938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基于用户画像和行为数据的智能推荐系统，将商品短视频精准推送至潜在消费者，通过"标签+兴趣+场景"三维匹配模型，实现内容触达效率提升300%以上。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839115" y="1512589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839115" y="2734848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839115" y="5185395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8" name="Connector 8"/>
          <p:cNvCxnSpPr/>
          <p:nvPr/>
        </p:nvCxnSpPr>
        <p:spPr>
          <a:xfrm>
            <a:off x="937708" y="1624780"/>
            <a:ext cx="0" cy="5245143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AutoShape 9"/>
          <p:cNvSpPr/>
          <p:nvPr/>
        </p:nvSpPr>
        <p:spPr>
          <a:xfrm>
            <a:off x="839115" y="3958481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1297192" y="250386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剧情化种草短视频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97192" y="3028921"/>
            <a:ext cx="9953022" cy="708938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采用微剧情、情景喜剧等形式软性植入产品，通过情感共鸣引发传播，例如家居用品结合家庭生活场景，美妆产品融入职场故事，平均用户停留时长可达普通广告的5倍。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97192" y="3735521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KOL矩阵式分发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97192" y="4260576"/>
            <a:ext cx="9953022" cy="708938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构建"头部达人+腰部主播+素人用户"的立体传播矩阵，头部KOL负责造势引流，腰部主播进行深度测评，素人用户产出真实体验内容，形成完整的消费决策闭环。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97192" y="4980154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数据驱动的A/B测试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97192" y="5505210"/>
            <a:ext cx="9893212" cy="708938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对短视频的封面、标题、前3秒内容等进行多版本测试，通过点击率、完播率、转化率等核心指标持续优化，头部机构通常同时运行20+个测试版本以实现内容迭代。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1F1F1F"/>
      </a:dk1>
      <a:lt1>
        <a:srgbClr val="F7F7F7"/>
      </a:lt1>
      <a:dk2>
        <a:srgbClr val="1F1F1F"/>
      </a:dk2>
      <a:lt2>
        <a:srgbClr val="CEDFEF"/>
      </a:lt2>
      <a:accent1>
        <a:srgbClr val="6EA8D0"/>
      </a:accent1>
      <a:accent2>
        <a:srgbClr val="6EA8D0"/>
      </a:accent2>
      <a:accent3>
        <a:srgbClr val="3C7DA9"/>
      </a:accent3>
      <a:accent4>
        <a:srgbClr val="5194C3"/>
      </a:accent4>
      <a:accent5>
        <a:srgbClr val="78C2D1"/>
      </a:accent5>
      <a:accent6>
        <a:srgbClr val="4289C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4908</Words>
  <Application>WPS 演示</Application>
  <PresentationFormat>On-screen Show (4:3)</PresentationFormat>
  <Paragraphs>351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Arial</vt:lpstr>
      <vt:lpstr>宋体</vt:lpstr>
      <vt:lpstr>Wingdings</vt:lpstr>
      <vt:lpstr>Noto Sans SC</vt:lpstr>
      <vt:lpstr>Segoe Print</vt:lpstr>
      <vt:lpstr>Arial</vt:lpstr>
      <vt:lpstr>微软雅黑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WPS_1670391199</cp:lastModifiedBy>
  <cp:revision>4</cp:revision>
  <dcterms:created xsi:type="dcterms:W3CDTF">2006-08-16T00:00:00Z</dcterms:created>
  <dcterms:modified xsi:type="dcterms:W3CDTF">2025-10-14T03:52:58Z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001191110000802100433B10001","ProduceID":"0607953c49c495494eb8b94b6a92d3bf_1760347510_b1b9621ecaed11c1704ab454021a2d60","ReservedCode1":"b36021f27ef6ac004fca83033873195494f60c311cc87352229036004c4578c1","ContentPropagator":"001191110000802100433B10001","PropagateID":"0607953c49c495494eb8b94b6a92d3bf_1760347510_b1b9621ecaed11c1704ab454021a2d60","ReservedCode2":"b36021f27ef6ac004fca83033873195494f60c311cc87352229036004c4578c1"}</vt:lpwstr>
  </property>
  <property fmtid="{D5CDD505-2E9C-101B-9397-08002B2CF9AE}" pid="3" name="ICV">
    <vt:lpwstr>7ACCF1689E5C4B99A4BF29C8C4D4EFED_12</vt:lpwstr>
  </property>
  <property fmtid="{D5CDD505-2E9C-101B-9397-08002B2CF9AE}" pid="4" name="KSOProductBuildVer">
    <vt:lpwstr>2052-12.1.0.22529</vt:lpwstr>
  </property>
</Properties>
</file>