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74907" y="4830563"/>
            <a:ext cx="5642227" cy="572207"/>
          </a:xfrm>
          <a:prstGeom prst="roundRect">
            <a:avLst>
              <a:gd name="adj" fmla="val 50000"/>
            </a:avLst>
          </a:prstGeom>
          <a:solidFill>
            <a:srgbClr val="F4C83F">
              <a:alpha val="10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2844250" y="2514764"/>
            <a:ext cx="6503541" cy="20002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5400">
                <a:solidFill>
                  <a:srgbClr val="000000">
                    <a:alpha val="100000"/>
                  </a:srgbClr>
                </a:solidFill>
                <a:latin typeface="仓耳渔阳体 W05"/>
                <a:ea typeface="仓耳渔阳体 W05"/>
                <a:cs typeface="仓耳渔阳体 W05"/>
              </a:rPr>
              <a:t>知识产权保护</a:t>
            </a:r>
            <a:endParaRPr lang="en-US" sz="5400">
              <a:solidFill>
                <a:srgbClr val="000000">
                  <a:alpha val="100000"/>
                </a:srgbClr>
              </a:solidFill>
              <a:latin typeface="仓耳渔阳体 W05"/>
              <a:ea typeface="仓耳渔阳体 W05"/>
              <a:cs typeface="仓耳渔阳体 W05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5521" y="4875684"/>
            <a:ext cx="2301775" cy="46545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0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37296" y="4849532"/>
            <a:ext cx="2086078" cy="53426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0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2775" y="206375"/>
            <a:ext cx="3818255" cy="5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针对核心技术构建"基础专利+外围专利"组合，优先通过PCT途径申请国际专利。建议在研发阶段即进行专利导航分析，规避现有技术陷阱。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9613" b="9613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1377" r="21377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技术创新的专利保护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专利申请策略优化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对易反向工程的技术应申请专利保护，而对配方、算法等难以破解的核心技术可采用商业秘密保护，通过保密协议和分级管理制度降低泄密风险。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商业秘密与专利的平衡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校企联合研发时需在协议中明确专利归属、收益分配及后续改进权利，建议采用"谁完成谁拥有+学校优先实施"模式，避免成果转化纠纷。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产学研合作中的权属约定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020" y="2855911"/>
            <a:ext cx="1019175" cy="9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5348" y="2855911"/>
            <a:ext cx="6164285" cy="17522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知识产权保护的法律法规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2883" y="1440314"/>
            <a:ext cx="971706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1670" y="1440314"/>
            <a:ext cx="165037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8691" y="2583191"/>
            <a:ext cx="785121" cy="53229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中国知识产权法律体系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中国《专利法》自1985年实施以来历经多次修订，明确了发明、实用新型和外观设计的保护范围、申请程序及侵权责任，为技术创新提供法律保障。最新修订版强化了专利侵权惩罚性赔偿，最高可达5倍损失金额。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著作权法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涵盖文学、艺术、科学领域作品的保护，包括数字化环境下的网络传播权。2020年修订后新增“视听作品”分类，并明确技术措施和权利管理信息的法律地位。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67" r="16667"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商标法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规范商标注册、使用及维权流程，禁止恶意抢注行为。2019年修订引入“不以使用为目的的恶意商标注册”驳回条款，并提高侵权赔偿上限至500万元。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l="12500" r="12500"/>
          <a:stretch>
            <a:fillRect/>
          </a:stretch>
        </p:blipFill>
        <p:spPr>
          <a:xfrm>
            <a:off x="9341841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西藏地区的知识产权政策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417" b="10417"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地理标志保护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西藏出台《地理标志产品保护办法》，对藏毯、青稞等特色产品实施专项保护，要求企业使用溯源技术确保品质，推动“藏品出藏”战略。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产业专利导航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针对藏医药、清洁能源等九大产业开展专利布局分析，建立专利池以降低技术壁垒，2025年前完成重点产业全覆盖。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科技成果转化激励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修订《西藏自治区科学技术奖励办法》，对科研成果转化收益分配比例提高至70%，明确发明人可优先获得股权激励。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展会保护机制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依据《西藏自治区展会知识产权保护指引》，设立侵权快速处理通道，要求参展商提交知识产权权属证明，违规者纳入信用黑名单。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巴黎公约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自动保护成员国文学艺术作品著作权，无需登记。西藏唐卡、音乐等传统文化作品在178个缔约国享有同等保护。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伯尔尼公约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TRIPS协定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WTO框架下的知识产权最低标准，要求西藏在执法中完善边境措施（如查扣盗版商品）和司法救济程序（如临时禁令）。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中国1985年加入，保障缔约国国民的专利、商标优先权（12个月专利/6个月商标），西藏企业可通过该体系加速海外布局。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国际知识产权保护公约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020" y="2855911"/>
            <a:ext cx="1019175" cy="9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5348" y="2855911"/>
            <a:ext cx="6164285" cy="17522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知识产权申请与管理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2883" y="1440314"/>
            <a:ext cx="971706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1670" y="1440314"/>
            <a:ext cx="165037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8691" y="2583191"/>
            <a:ext cx="785121" cy="53229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2446" y="1487175"/>
            <a:ext cx="2817673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专利的申请流程与策略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939321" y="1483603"/>
            <a:ext cx="0" cy="462952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3782159" y="158674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834546" y="163913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186783" y="184427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在提交专利申请前，必须进行全面的专利检索，分析现有技术（Prior Art）以评估新颖性和创造性，避免重复申请或侵权风险。检索范围包括国内外专利数据库、学术文献及公开技术报告。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86783" y="1360960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申请前检索与分析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6783" y="3483832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专利申请文件需包含说明书、权利要求书、摘要及附图（必要时）。说明书应详细描述技术背景、发明内容、实施方式及技术效果；权利要求书需明确保护范围，采用层级式撰写策略扩大保护覆盖面。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6783" y="3000522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材料准备与撰写规范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86783" y="515140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专利审查过程中可能收到审查意见通知书（OA），需针对性答复并修改权利要求。策略包括缩小保护范围以规避现有技术、补充实验数据佐证创造性，或通过分案申请保留部分权利。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6783" y="4658564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审查阶段应对策略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782159" y="3226311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834546" y="3278698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82159" y="489387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834546" y="494626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商标注册与维权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08578" y="1411882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1572710" y="1527027"/>
            <a:ext cx="389578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商标设计与显著性评估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2710" y="1944900"/>
            <a:ext cx="4329681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商标设计需具备显著特征（如独创图形、非通用名称），避免描述性词汇。注册前需通过商标局数据库检索，排除相同或近似商标，尤其注意跨类别近似风险（如文字商标在不同行业的冲突）。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10944" y="1353584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88670" y="1512652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521179" y="167534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7185311" y="1790489"/>
            <a:ext cx="392597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注册流程与异议处理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85311" y="2208362"/>
            <a:ext cx="4303585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提交申请后经历形式审查、实质审查和公告期。若遇异议（如他人主张权利冲突），需提供使用证据、知名度证明或协商共存协议，必要时通过行政诉讼维护权益。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3545" y="161704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6401271" y="177611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16014" y="392938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1180145" y="4044529"/>
            <a:ext cx="428835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国际注册与领土延伸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0145" y="4462402"/>
            <a:ext cx="4408250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通过马德里体系提交国际注册，指定目标国家并遵守当地审查规则。需监测各国公告情况，应对驳回或异议，同步考虑单一国家注册补充策略。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318380" y="387108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396105" y="403015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128615" y="4192846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9" name="TextBox 19"/>
          <p:cNvSpPr txBox="1"/>
          <p:nvPr/>
        </p:nvSpPr>
        <p:spPr>
          <a:xfrm>
            <a:off x="6792746" y="4307991"/>
            <a:ext cx="405239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侵权监测与维权手段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2746" y="4725864"/>
            <a:ext cx="4318537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定期监控市场及网络平台，发现侵权时可通过行政投诉（工商部门）、司法诉讼或平台投诉下架。维权证据包括公证购买记录、侵权比对分析及损失计算依据。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5930980" y="4134548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008706" y="4293615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著作权登记与保护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作品类型与权属确认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明确保护对象（如软件代码、学术论文、美术设计），区分个人创作与职务作品。合作作品需签订权属协议，委托创作需约定著作权归属，避免后续纠纷。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侵权防范与证据固定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采用数字水印、时间戳等技术固化创作证据。发现侵权后可通过发律师函、行政投诉或民事诉讼维权，主张停止侵害、赔偿损失（按实际损失或法定赔偿计算）。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登记流程与材料要求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向版权局提交申请表、作品样本及权属证明。特殊作品（如衍生作品）需提供原著作权人许可；软件著作权需提交源码（前30页+后30页）及功能说明文档。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020" y="2855911"/>
            <a:ext cx="1019175" cy="9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5348" y="2855911"/>
            <a:ext cx="6164285" cy="17522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知识产权侵权与维权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2883" y="1440314"/>
            <a:ext cx="971706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1670" y="1440314"/>
            <a:ext cx="165037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8691" y="2583191"/>
            <a:ext cx="785121" cy="53229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97968" y="561465"/>
            <a:ext cx="5206549" cy="5020143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rmAutofit/>
          </a:bodyPr>
          <a:lstStyle/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知识产权保护概述</a:t>
            </a:r>
            <a:endParaRPr lang="en-US" sz="2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新业态中的知识产权问题</a:t>
            </a:r>
            <a:endParaRPr lang="en-US" sz="2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知识产权保护的法律法规</a:t>
            </a:r>
            <a:endParaRPr lang="en-US" sz="2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知识产权申请与管理</a:t>
            </a:r>
            <a:endParaRPr lang="en-US" sz="2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知识产权侵权与维权</a:t>
            </a:r>
            <a:endParaRPr lang="en-US" sz="2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西藏大学生创业中的知识产权实践</a:t>
            </a:r>
            <a:endParaRPr lang="en-US" sz="2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8268" y="508237"/>
            <a:ext cx="2136058" cy="135694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6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34861" y="978930"/>
            <a:ext cx="323200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2700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常见的侵权行为与案例分析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商标侵权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未经授权使用他人注册商标，例如仿冒知名品牌的产品包装或标识，导致消费者混淆。典型案例包括某电商平台商家销售假冒“耐克”运动鞋，被法院判赔高额罚款。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专利侵权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未经许可生产、销售他人已获专利的技术或产品。例如某科技公司抄袭竞争对手的智能手机外观设计，被判定侵犯外观设计专利权。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著作权侵权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未经许可复制、传播他人原创作品，如盗版书籍、音乐或影视资源。某网站因非法上传热门电影供用户下载，被版权方起诉并关闭。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595787" y="1726745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行政投诉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933" y="2298345"/>
            <a:ext cx="3344120" cy="150407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向市场监管部门或知识产权局提交侵权证据，申请行政查处。例如某企业发现同行仿冒其产品，通过工商局查封侵权商品并罚款。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5494" y="1713967"/>
            <a:ext cx="358363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民事诉讼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11865" y="2285568"/>
            <a:ext cx="3290891" cy="15168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向法院提起侵权诉讼，要求停止侵害并索赔。如某作家起诉出版社未经授权出版其书籍，最终获赔稿酬及精神损失费。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5787" y="4317136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刑事报案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2714" y="4807470"/>
            <a:ext cx="3316558" cy="138430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对恶意侵权行为（如大规模制假售假）向公安机关报案，追究刑责。某团伙因生产假冒奢侈品被判处有期徒刑并没收违法所得。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72345" y="4317136"/>
            <a:ext cx="367678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协商调解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65290" y="4823328"/>
            <a:ext cx="3290891" cy="13684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通过律师或行业协会与侵权方协商和解，达成赔偿或授权协议。例如某设计公司与抄袭方达成和解，后者支付许可费用继续使用设计。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维权途径与法律救济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企业知识产权保护策略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93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内部制度建设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制定知识产权管理制度，明确员工保密义务和研发成果归属。例如科技公司要求员工签署保密协议，防止技术泄露。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3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注册与布局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核心商标、专利和著作权尽早申请注册，并在目标市场布局。某企业通过PCT国际专利体系，在多个国家保护其核心技术。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3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监测与维权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定期监测市场侵权行为，建立快速响应机制。如某品牌委托第三方机构全网排查假货，发现后立即发律师函警告。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020" y="2855911"/>
            <a:ext cx="1019175" cy="9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5348" y="2855911"/>
            <a:ext cx="6164285" cy="17522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西藏大学生创业中的知识产权实践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2883" y="1440314"/>
            <a:ext cx="971706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1670" y="1440314"/>
            <a:ext cx="165037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8691" y="2583191"/>
            <a:ext cx="785121" cy="53229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创业初期的知识产权布局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商标注册先行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地理标志申请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专利技术储备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创业初期需优先注册品牌商标，防止被抢注或侵权。例如藏族青年罗拉创立的“梦誉虫草”品牌，通过商标保护确保产品市场独占性，同时提升品牌溢价能力。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针对核心技术（如牦牛骨肽提取、智慧养殖系统等）及时申请发明专利或实用新型专利，参考西藏金牦牛生物科技公司的经验，通过专利质押融资解决研发资金问题。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结合西藏特色资源（如当雄牦牛、岗巴羊）申请地理标志认证，利用“地标+电商+文旅”模式提升产品附加值，如当雄县牦牛产业产值因认证增长至6亿元。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知识产权保护的成功案例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“岗巴羊智慧养殖系统”专利转化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西藏农牧科学院的专利技术覆盖岗巴县85%养殖户，通过溯源二维码实现产品溢价，户均增收8000元，体现专利产业化对农牧业的拉动作用。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“当雄牦牛”地理标志效应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拉萨商户扎西的真空包装牦牛肉因地理标志认证销量增长40%，内地客户认可度显著提升，凸显地标对市场拓展的推动作用。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藏医药科研成果转化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西藏科技厅推动藏医药专利技术从实验室走向市场，如某藏药企业通过专利许可开发新型保健品，年销售额突破亿元，加速产业链创新链融合。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创业孵化平台赋能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8848创业园为大学生提供知识产权法律咨询和专利申请代理服务，助力类似罗拉的企业规避侵权风险，2024年园区企业专利持有量增长35%。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专利驱动产品升级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西藏金牦牛公司通过“牦牛骨肽提取技术”开发高附加值保健品，年销售额1.2亿元，证明专利技术可重构传统产业价值链。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知识产权与商业模式创新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地标赋能文旅融合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当雄县“牦牛集市”结合地理标志打造体验式消费场景，吸引游客参与牦牛文化节，带动周边餐饮、住宿收入增长200%，实现“地标经济”裂变。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334" b="10334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数字版权保护应用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大学生创业团队利用区块链技术为唐卡、藏香等非遗作品生成数字版权证书，通过NFT平台交易，开辟传统文化IP商业化新路径。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097" y="3009908"/>
            <a:ext cx="4535805" cy="14344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8000">
                <a:solidFill>
                  <a:srgbClr val="000000">
                    <a:alpha val="100000"/>
                  </a:srgbClr>
                </a:solidFill>
                <a:latin typeface="仓耳渔阳体 W05"/>
                <a:ea typeface="仓耳渔阳体 W05"/>
                <a:cs typeface="仓耳渔阳体 W05"/>
              </a:rPr>
              <a:t>THANKS</a:t>
            </a:r>
            <a:endParaRPr lang="en-US" sz="8000">
              <a:solidFill>
                <a:srgbClr val="000000">
                  <a:alpha val="100000"/>
                </a:srgbClr>
              </a:solidFill>
              <a:latin typeface="仓耳渔阳体 W05"/>
              <a:ea typeface="仓耳渔阳体 W05"/>
              <a:cs typeface="仓耳渔阳体 W0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020" y="2855911"/>
            <a:ext cx="1019175" cy="9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5348" y="2855911"/>
            <a:ext cx="6164285" cy="17522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知识产权保护概述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2883" y="1440314"/>
            <a:ext cx="971706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1670" y="1440314"/>
            <a:ext cx="165037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8691" y="2583191"/>
            <a:ext cx="785121" cy="53229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知识产权的定义与类型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专利权保护范围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涵盖发明、实用新型和外观设计三类，发明需具备新颖性、创造性和实用性，保护期通常为20年。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著作权自动取得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保护文学、艺术和科学领域原创作品，从创作完成时自动产生权利，无需登记，保护期一般为作者终生加死后50年。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法律概念界定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知识产权是法律赋予创新成果的专有权利，包括专利、商标、著作权、地理标志等核心领域，具有排他性和时间性特征。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通过保障创作者收益权，形成持续创新的正向循环，西藏大学科研项目年均专利申请量提升37%就是典型案例。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防止商标仿冒和专利侵权，2024年西藏查处知识产权案件同比增长42%，有效净化了创新创业环境。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795955"/>
            <a:ext cx="3433799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知识产权作为无形资产可评估作价，西藏某科技公司因持有5项发明专利获得2000万融资。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795955"/>
            <a:ext cx="3438525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完善的保护制度推动产学研合作，西藏大学近三年专利转化率从12%提升至29%，直接带动农牧区产业升级。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知识产权保护的重要性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激励创新机制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维护市场秩序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提升企业价值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促进成果转化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知识产权保护的法律基础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国家法律体系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以《专利法》《商标法》《著作权法》为主体，配合《反不正当竞争法》构成完整保护框架，2020年《民法典》将知识产权列为民事权利专章。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地方配套法规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西藏自治区出台《关于加强知识产权保护的若干措施》，建立侵权快速处理通道和跨部门协作机制。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国际条约义务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我国加入的《巴黎公约》《伯尔尼公约》等国际条约，要求对成员国知识产权提供国民待遇和保护。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020" y="2855911"/>
            <a:ext cx="1019175" cy="9715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5348" y="2855911"/>
            <a:ext cx="6164285" cy="175221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新业态中的知识产权问题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82883" y="1440314"/>
            <a:ext cx="971706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1670" y="1440314"/>
            <a:ext cx="165037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8691" y="2583191"/>
            <a:ext cx="785121" cy="53229"/>
          </a:xfrm>
          <a:prstGeom prst="rect">
            <a:avLst/>
          </a:prstGeom>
          <a:solidFill>
            <a:schemeClr val="accent6">
              <a:alpha val="100000"/>
            </a:scheme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互联网创业中的版权保护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内容原创性保护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互联网创业者需高度重视原创内容的版权登记，包括文字、图片、视频等，通过国家版权局或第三方平台进行确权，防止他人盗用或篡改。建议定期监测网络侵权行为，必要时采取法律手段维权。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开源软件合规使用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用户生成内容（UGC）权属管理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使用开源代码时需严格遵守许可证条款（如GPL、MIT协议），避免因违反开源协议导致法律纠纷。创业者应建立代码审查机制，确保二次开发符合知识产权规范。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平台需在用户协议中明确UGC的授权范围及责任划分，通过区块链等技术实现内容存证，平衡用户权利与平台运营需求，防范版权争议。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5625" r="15625"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电商平台的商标侵权风险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91146" y="1695258"/>
            <a:ext cx="2736832" cy="4438016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16419" y="3095761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商家在商品描述中擅自使用知名品牌关键词（如"正品代购""同款"）可能构成商标侵权。平台应建立关键词过滤系统，定期培训商家规范用语，避免误导消费者。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347583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195862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9072032" y="1695258"/>
            <a:ext cx="2736832" cy="4445491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grpSp>
        <p:nvGrpSpPr>
          <p:cNvPr id="8" name="Group 8"/>
          <p:cNvGrpSpPr/>
          <p:nvPr/>
        </p:nvGrpSpPr>
        <p:grpSpPr>
          <a:xfrm rot="0">
            <a:off x="365344" y="1391221"/>
            <a:ext cx="1167504" cy="720090"/>
            <a:chOff x="365344" y="1391221"/>
            <a:chExt cx="1167504" cy="720090"/>
          </a:xfrm>
        </p:grpSpPr>
        <p:sp>
          <p:nvSpPr>
            <p:cNvPr id="9" name="AutoShape 9"/>
            <p:cNvSpPr/>
            <p:nvPr/>
          </p:nvSpPr>
          <p:spPr>
            <a:xfrm>
              <a:off x="595739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65344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01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9023545" y="1391221"/>
            <a:ext cx="1167504" cy="720090"/>
            <a:chOff x="9023545" y="1391221"/>
            <a:chExt cx="1167504" cy="720090"/>
          </a:xfrm>
        </p:grpSpPr>
        <p:sp>
          <p:nvSpPr>
            <p:cNvPr id="12" name="AutoShape 12"/>
            <p:cNvSpPr/>
            <p:nvPr/>
          </p:nvSpPr>
          <p:spPr>
            <a:xfrm>
              <a:off x="9253940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9023545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04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6137478" y="1410271"/>
            <a:ext cx="1167504" cy="720090"/>
            <a:chOff x="6137478" y="1410271"/>
            <a:chExt cx="1167504" cy="720090"/>
          </a:xfrm>
        </p:grpSpPr>
        <p:sp>
          <p:nvSpPr>
            <p:cNvPr id="15" name="AutoShape 15"/>
            <p:cNvSpPr/>
            <p:nvPr/>
          </p:nvSpPr>
          <p:spPr>
            <a:xfrm>
              <a:off x="6367873" y="141696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6137478" y="141027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03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3251411" y="1391221"/>
            <a:ext cx="1167504" cy="720090"/>
            <a:chOff x="3251411" y="1391221"/>
            <a:chExt cx="1167504" cy="720090"/>
          </a:xfrm>
        </p:grpSpPr>
        <p:sp>
          <p:nvSpPr>
            <p:cNvPr id="18" name="AutoShape 18"/>
            <p:cNvSpPr/>
            <p:nvPr/>
          </p:nvSpPr>
          <p:spPr>
            <a:xfrm>
              <a:off x="3481806" y="1397910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3251411" y="13912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02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16419" y="2170344"/>
            <a:ext cx="2286284" cy="92541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商品标题关键词滥用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61965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同一商标在不同国家可能归属不同权利人，跨境电商需提前进行全球商标检索，通过马德里体系等国际注册渠道完善布局，防范境外诉讼风险。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561965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跨境商标地域性冲突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458552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未经授权使用他人注册商标作为店铺名称或LOGO属于典型侵权。建议平台实施实名认证+商标核验双重机制，对高仿店铺实施流量降权等处罚措施。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58552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店铺名称仿冒行为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96623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销售境外正品（灰色市场商品）可能侵犯国内商标权人独家经销权。商家需核实商品来源合法性，保留完整供应链凭证以应对潜在诉讼。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96623" y="2170344"/>
            <a:ext cx="2286284" cy="93289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平行进口商品合法性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C0C0C"/>
      </a:dk1>
      <a:lt1>
        <a:srgbClr val="F9EDDE"/>
      </a:lt1>
      <a:dk2>
        <a:srgbClr val="445F6F"/>
      </a:dk2>
      <a:lt2>
        <a:srgbClr val="FFF9F1"/>
      </a:lt2>
      <a:accent1>
        <a:srgbClr val="4FC8EE"/>
      </a:accent1>
      <a:accent2>
        <a:srgbClr val="4FC8EE"/>
      </a:accent2>
      <a:accent3>
        <a:srgbClr val="61B2CB"/>
      </a:accent3>
      <a:accent4>
        <a:srgbClr val="579CC7"/>
      </a:accent4>
      <a:accent5>
        <a:srgbClr val="54A8BD"/>
      </a:accent5>
      <a:accent6>
        <a:srgbClr val="528CE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4626</Words>
  <Application>WPS 演示</Application>
  <PresentationFormat>On-screen Show (4:3)</PresentationFormat>
  <Paragraphs>383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仓耳渔阳体 W05</vt:lpstr>
      <vt:lpstr>Segoe Print</vt:lpstr>
      <vt:lpstr>Noto Sans SC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5</cp:revision>
  <dcterms:created xsi:type="dcterms:W3CDTF">2006-08-16T00:00:00Z</dcterms:created>
  <dcterms:modified xsi:type="dcterms:W3CDTF">2025-10-14T03:58:34Z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f27e570aea544cd1699197bd22876915_1760408990_01a77b65ae0a6e21e15f3859306b68f7","ReservedCode1":"e340965f7e123a133cafb061e2df067cfb06cfdd4083d4d67a15fe289549673b","ContentPropagator":"001191110000802100433B10001","PropagateID":"f27e570aea544cd1699197bd22876915_1760408990_01a77b65ae0a6e21e15f3859306b68f7","ReservedCode2":"e340965f7e123a133cafb061e2df067cfb06cfdd4083d4d67a15fe289549673b"}</vt:lpwstr>
  </property>
  <property fmtid="{D5CDD505-2E9C-101B-9397-08002B2CF9AE}" pid="3" name="ICV">
    <vt:lpwstr>1424ED79E880430AB4A7878F84CCD868_12</vt:lpwstr>
  </property>
  <property fmtid="{D5CDD505-2E9C-101B-9397-08002B2CF9AE}" pid="4" name="KSOProductBuildVer">
    <vt:lpwstr>2052-12.1.0.22529</vt:lpwstr>
  </property>
</Properties>
</file>