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399341" y="788618"/>
            <a:ext cx="1393317" cy="996791"/>
            <a:chOff x="5399341" y="788618"/>
            <a:chExt cx="1393317" cy="996791"/>
          </a:xfrm>
        </p:grpSpPr>
        <p:sp>
          <p:nvSpPr>
            <p:cNvPr id="3" name="Freeform 3"/>
            <p:cNvSpPr/>
            <p:nvPr/>
          </p:nvSpPr>
          <p:spPr>
            <a:xfrm>
              <a:off x="5399341" y="788618"/>
              <a:ext cx="1393317" cy="99679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600" y="7243"/>
                  </a:moveTo>
                  <a:lnTo>
                    <a:pt x="10709" y="0"/>
                  </a:lnTo>
                  <a:lnTo>
                    <a:pt x="0" y="7423"/>
                  </a:lnTo>
                  <a:lnTo>
                    <a:pt x="4822" y="10765"/>
                  </a:lnTo>
                  <a:lnTo>
                    <a:pt x="4822" y="18595"/>
                  </a:lnTo>
                  <a:lnTo>
                    <a:pt x="5062" y="18853"/>
                  </a:lnTo>
                  <a:cubicBezTo>
                    <a:pt x="5162" y="18960"/>
                    <a:pt x="7552" y="21484"/>
                    <a:pt x="10775" y="21597"/>
                  </a:cubicBezTo>
                  <a:cubicBezTo>
                    <a:pt x="10843" y="21599"/>
                    <a:pt x="10911" y="21600"/>
                    <a:pt x="10979" y="21600"/>
                  </a:cubicBezTo>
                  <a:cubicBezTo>
                    <a:pt x="14134" y="21600"/>
                    <a:pt x="16170" y="19022"/>
                    <a:pt x="16257" y="18909"/>
                  </a:cubicBezTo>
                  <a:lnTo>
                    <a:pt x="16454" y="18655"/>
                  </a:lnTo>
                  <a:lnTo>
                    <a:pt x="16454" y="10840"/>
                  </a:lnTo>
                  <a:lnTo>
                    <a:pt x="21600" y="7243"/>
                  </a:lnTo>
                  <a:close/>
                </a:path>
                <a:path w="21600" h="21600">
                  <a:moveTo>
                    <a:pt x="10720" y="1902"/>
                  </a:moveTo>
                  <a:lnTo>
                    <a:pt x="18808" y="7282"/>
                  </a:lnTo>
                  <a:lnTo>
                    <a:pt x="10713" y="12939"/>
                  </a:lnTo>
                  <a:lnTo>
                    <a:pt x="2756" y="7423"/>
                  </a:lnTo>
                  <a:lnTo>
                    <a:pt x="10720" y="1902"/>
                  </a:lnTo>
                  <a:close/>
                </a:path>
                <a:path w="21600" h="21600">
                  <a:moveTo>
                    <a:pt x="15230" y="17877"/>
                  </a:moveTo>
                  <a:cubicBezTo>
                    <a:pt x="14687" y="18459"/>
                    <a:pt x="13035" y="19957"/>
                    <a:pt x="10807" y="19885"/>
                  </a:cubicBezTo>
                  <a:cubicBezTo>
                    <a:pt x="8535" y="19806"/>
                    <a:pt x="6686" y="18311"/>
                    <a:pt x="6046" y="17725"/>
                  </a:cubicBezTo>
                  <a:lnTo>
                    <a:pt x="6046" y="11614"/>
                  </a:lnTo>
                  <a:lnTo>
                    <a:pt x="10716" y="14851"/>
                  </a:lnTo>
                  <a:lnTo>
                    <a:pt x="15230" y="11696"/>
                  </a:lnTo>
                  <a:lnTo>
                    <a:pt x="15230" y="17877"/>
                  </a:lnTo>
                </a:path>
              </a:pathLst>
            </a:custGeom>
            <a:solidFill>
              <a:srgbClr val="2F5D62">
                <a:alpha val="10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5448776" y="980928"/>
              <a:ext cx="991743" cy="65617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1688"/>
                  </a:moveTo>
                  <a:lnTo>
                    <a:pt x="1720" y="11688"/>
                  </a:lnTo>
                  <a:lnTo>
                    <a:pt x="1720" y="21600"/>
                  </a:lnTo>
                  <a:lnTo>
                    <a:pt x="0" y="21600"/>
                  </a:lnTo>
                  <a:lnTo>
                    <a:pt x="0" y="11688"/>
                  </a:lnTo>
                  <a:close/>
                </a:path>
                <a:path w="21600" h="21600">
                  <a:moveTo>
                    <a:pt x="19715" y="3250"/>
                  </a:moveTo>
                  <a:lnTo>
                    <a:pt x="15307" y="0"/>
                  </a:lnTo>
                  <a:lnTo>
                    <a:pt x="14931" y="1168"/>
                  </a:lnTo>
                  <a:lnTo>
                    <a:pt x="19339" y="4418"/>
                  </a:lnTo>
                  <a:close/>
                </a:path>
                <a:path w="21600" h="21600">
                  <a:moveTo>
                    <a:pt x="20740" y="4064"/>
                  </a:moveTo>
                  <a:lnTo>
                    <a:pt x="21600" y="4714"/>
                  </a:lnTo>
                  <a:lnTo>
                    <a:pt x="21215" y="5877"/>
                  </a:lnTo>
                  <a:lnTo>
                    <a:pt x="20355" y="5227"/>
                  </a:lnTo>
                  <a:lnTo>
                    <a:pt x="20740" y="4064"/>
                  </a:lnTo>
                </a:path>
              </a:pathLst>
            </a:custGeom>
            <a:solidFill>
              <a:srgbClr val="2F5D62">
                <a:alpha val="10000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036035" y="1961768"/>
            <a:ext cx="8119929" cy="262767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直播带货选品策略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44867" y="4955458"/>
            <a:ext cx="3135630" cy="5168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54744" y="4955458"/>
            <a:ext cx="3135630" cy="5168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0055" y="205105"/>
            <a:ext cx="3068320" cy="3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9400" y="1592421"/>
            <a:ext cx="2736832" cy="4540853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54674" y="3095761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知识型主播适合选高客单价教育产品（如课程、书籍），而娱乐型主播更适合快消品，错配会导致转化率下降50%以上。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285837" y="1592421"/>
            <a:ext cx="2736832" cy="4548328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134116" y="1592421"/>
            <a:ext cx="2736832" cy="4548328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010287" y="1592421"/>
            <a:ext cx="2736832" cy="4548328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grpSp>
        <p:nvGrpSpPr>
          <p:cNvPr id="7" name="Group 7"/>
          <p:cNvGrpSpPr/>
          <p:nvPr/>
        </p:nvGrpSpPr>
        <p:grpSpPr>
          <a:xfrm rot="0">
            <a:off x="1214064" y="1273050"/>
            <a:ext cx="1167504" cy="720090"/>
            <a:chOff x="1214064" y="1273050"/>
            <a:chExt cx="1167504" cy="720090"/>
          </a:xfrm>
        </p:grpSpPr>
        <p:sp>
          <p:nvSpPr>
            <p:cNvPr id="8" name="AutoShape 8"/>
            <p:cNvSpPr/>
            <p:nvPr/>
          </p:nvSpPr>
          <p:spPr>
            <a:xfrm>
              <a:off x="1444459" y="1279738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14064" y="1273050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01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0">
            <a:off x="9804476" y="1224287"/>
            <a:ext cx="1167504" cy="720090"/>
            <a:chOff x="9804476" y="1224287"/>
            <a:chExt cx="1167504" cy="720090"/>
          </a:xfrm>
        </p:grpSpPr>
        <p:sp>
          <p:nvSpPr>
            <p:cNvPr id="11" name="AutoShape 11"/>
            <p:cNvSpPr/>
            <p:nvPr/>
          </p:nvSpPr>
          <p:spPr>
            <a:xfrm>
              <a:off x="10034871" y="1230975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9804476" y="1224287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04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0">
            <a:off x="6918780" y="1253545"/>
            <a:ext cx="1167504" cy="720090"/>
            <a:chOff x="6918780" y="1253545"/>
            <a:chExt cx="1167504" cy="720090"/>
          </a:xfrm>
        </p:grpSpPr>
        <p:sp>
          <p:nvSpPr>
            <p:cNvPr id="14" name="AutoShape 14"/>
            <p:cNvSpPr/>
            <p:nvPr/>
          </p:nvSpPr>
          <p:spPr>
            <a:xfrm>
              <a:off x="7149175" y="1260234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6918780" y="1253545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03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0">
            <a:off x="4070501" y="1224287"/>
            <a:ext cx="1167504" cy="720090"/>
            <a:chOff x="4070501" y="1224287"/>
            <a:chExt cx="1167504" cy="720090"/>
          </a:xfrm>
        </p:grpSpPr>
        <p:sp>
          <p:nvSpPr>
            <p:cNvPr id="17" name="AutoShape 17"/>
            <p:cNvSpPr/>
            <p:nvPr/>
          </p:nvSpPr>
          <p:spPr>
            <a:xfrm>
              <a:off x="4300896" y="1230975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4070501" y="1224287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02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选品与主播定位的匹配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4674" y="2005636"/>
            <a:ext cx="2286284" cy="108510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人设一致性原则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11111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美妆类主播需具备成分分析能力，选品要侧重功效型产品；数码类主播则要突出参数对比，专业度匹配可使信任度提升70%。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511111" y="1993140"/>
            <a:ext cx="2286284" cy="1110096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专业背书要求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59390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25-35岁女性为主的账号应选家居、美妆品类，数据显示与粉丝画像匹配度每提升10%，ROI相应提高18%。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59390" y="1993140"/>
            <a:ext cx="2286284" cy="1110096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粉丝画像契合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35560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食品类主播需具备强感染力，选品要侧重视觉冲击力强的产品（如拉丝芝士、爆浆蛋糕），这类商品在试吃演示时转化率可达常规品的3倍。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235560" y="1993140"/>
            <a:ext cx="2286284" cy="1110096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场景化呈现能力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9225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2464" y="3125809"/>
            <a:ext cx="7347073" cy="15877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选品核心原则与方法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9513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市场需求分析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通过大数据分析目标受众的年龄、性别、消费习惯等特征，建立精准的用户画像，为选品提供数据支撑。例如美妆类直播需重点关注18-35岁女性用户的护肤痛点。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消费者画像构建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定期查看电商平台热销榜单、社交媒体热搜话题，捕捉新兴消费趋势。如疫情期间居家健身器材需求激增300%。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行业趋势监测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建立季节性商品日历，提前2-3个月布局应季商品。羽绒服品类需在9月完成选品，抢占双十一流量窗口。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季节性需求预判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结合使用场景开发商品组合。露营装备直播间可搭配帐篷、折叠椅、便携炊具等场景化解决方案。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场景化需求挖掘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分析头部直播间近30天爆款商品，提取价格带、功能卖点等关键要素。某零食直播间通过竞品分析发现9.9元小包装产品转化率最高。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竞品对标研究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产品竞争力评估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54803" y="1411871"/>
            <a:ext cx="4667250" cy="2305641"/>
          </a:xfrm>
          <a:prstGeom prst="roundRect">
            <a:avLst>
              <a:gd name="adj" fmla="val 9610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845303" y="2120463"/>
            <a:ext cx="4286250" cy="1324781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00000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产品需具备1-2个差异化卖点，如"3秒速热"的暖手宝比普通产品溢价30%仍热销。可通过FAB法则（Feature-Advantage-Benefit）梳理产品价值。</a:t>
            </a:r>
            <a:endParaRPr lang="en-US" sz="1500">
              <a:solidFill>
                <a:srgbClr val="00000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06114" y="1590545"/>
            <a:ext cx="3438229" cy="6286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核心卖点提炼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0053" y="1512256"/>
            <a:ext cx="806942" cy="78522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849002" y="4000891"/>
            <a:ext cx="4667250" cy="2305641"/>
          </a:xfrm>
          <a:prstGeom prst="roundRect">
            <a:avLst>
              <a:gd name="adj" fmla="val 9610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8" name="TextBox 8"/>
          <p:cNvSpPr txBox="1"/>
          <p:nvPr/>
        </p:nvSpPr>
        <p:spPr>
          <a:xfrm>
            <a:off x="2039354" y="4709186"/>
            <a:ext cx="4286250" cy="132507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00000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采用"金字塔"定价策略，设置引流款（低于市场价20%）、利润款（行业均价）、形象款（高端产品）的组合。</a:t>
            </a:r>
            <a:endParaRPr lang="en-US" sz="1500">
              <a:solidFill>
                <a:srgbClr val="00000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00314" y="4179565"/>
            <a:ext cx="3525290" cy="6286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价格竞争力分析</a:t>
            </a:r>
            <a:endParaRPr lang="en-US" sz="24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44252" y="4101276"/>
            <a:ext cx="806942" cy="78522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0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663774" y="1412168"/>
            <a:ext cx="4667250" cy="2305641"/>
          </a:xfrm>
          <a:prstGeom prst="roundRect">
            <a:avLst>
              <a:gd name="adj" fmla="val 9610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12" name="TextBox 12"/>
          <p:cNvSpPr txBox="1"/>
          <p:nvPr/>
        </p:nvSpPr>
        <p:spPr>
          <a:xfrm>
            <a:off x="5854125" y="2120463"/>
            <a:ext cx="4286250" cy="132507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00000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建立三级质检流程，包括厂家资质审查、样品实测、第三方检测报告验证。某美妆直播间因增加过敏测试环节退货率下降60%。</a:t>
            </a:r>
            <a:endParaRPr lang="en-US" sz="1500">
              <a:solidFill>
                <a:srgbClr val="00000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15085" y="1590842"/>
            <a:ext cx="3501691" cy="6286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质量验证体系</a:t>
            </a:r>
            <a:endParaRPr lang="en-US" sz="24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59024" y="1512553"/>
            <a:ext cx="806942" cy="78522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0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921375" y="4022322"/>
            <a:ext cx="4667250" cy="2305641"/>
          </a:xfrm>
          <a:prstGeom prst="roundRect">
            <a:avLst>
              <a:gd name="adj" fmla="val 9610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sp>
        <p:nvSpPr>
          <p:cNvPr id="16" name="TextBox 16"/>
          <p:cNvSpPr txBox="1"/>
          <p:nvPr/>
        </p:nvSpPr>
        <p:spPr>
          <a:xfrm>
            <a:off x="7111726" y="4709186"/>
            <a:ext cx="4286250" cy="1346509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00000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重点关注包装设计、使用便捷性等细节。某厨房用品通过改进开箱体验，客单价提升45%。</a:t>
            </a:r>
            <a:endParaRPr lang="en-US" sz="1500">
              <a:solidFill>
                <a:srgbClr val="00000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872686" y="4200996"/>
            <a:ext cx="3525290" cy="6286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用户体验优化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16625" y="4122707"/>
            <a:ext cx="806942" cy="78522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0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供应链与成本控制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1253185" y="2298717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Connector 4"/>
          <p:cNvCxnSpPr/>
          <p:nvPr/>
        </p:nvCxnSpPr>
        <p:spPr>
          <a:xfrm>
            <a:off x="1254288" y="3896661"/>
            <a:ext cx="665253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headEnd type="none"/>
            <a:tailEnd type="oval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>
            <a:off x="1253185" y="5472872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622879" y="5154774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7" name="Group 7"/>
          <p:cNvGrpSpPr/>
          <p:nvPr/>
        </p:nvGrpSpPr>
        <p:grpSpPr>
          <a:xfrm rot="0">
            <a:off x="622879" y="1983582"/>
            <a:ext cx="630365" cy="630269"/>
            <a:chOff x="622879" y="1983582"/>
            <a:chExt cx="630365" cy="630269"/>
          </a:xfrm>
        </p:grpSpPr>
        <p:sp>
          <p:nvSpPr>
            <p:cNvPr id="8" name="AutoShape 8"/>
            <p:cNvSpPr/>
            <p:nvPr/>
          </p:nvSpPr>
          <p:spPr>
            <a:xfrm>
              <a:off x="622879" y="1983582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834905" y="2131125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623942" y="3581527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1" name="Group 11"/>
          <p:cNvGrpSpPr/>
          <p:nvPr/>
        </p:nvGrpSpPr>
        <p:grpSpPr>
          <a:xfrm rot="0">
            <a:off x="787200" y="3739737"/>
            <a:ext cx="313754" cy="313849"/>
            <a:chOff x="787200" y="3739737"/>
            <a:chExt cx="313754" cy="313849"/>
          </a:xfrm>
        </p:grpSpPr>
        <p:sp>
          <p:nvSpPr>
            <p:cNvPr id="12" name="Freeform 12"/>
            <p:cNvSpPr/>
            <p:nvPr/>
          </p:nvSpPr>
          <p:spPr>
            <a:xfrm>
              <a:off x="787200" y="3768884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860067" y="3841654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943410" y="3739737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113195" y="1518646"/>
            <a:ext cx="2479015" cy="4586129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789992" y="5321840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2538370" y="4778628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2025135" y="3202417"/>
            <a:ext cx="6666876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538370" y="1604473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2712351" y="2120937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与具备小批量快反能力的工厂合作，实现7-15天快速补货。某服装直播间通过柔性供应链将滞销率控制在5%以内。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2712351" y="1651578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柔性供应链建设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2305573" y="3715263"/>
            <a:ext cx="608611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采用产地直发模式减少中转环节，生鲜品类物流成本可降低40%。同时要评估供应商的48小时发货能力。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2305573" y="3270403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物流成本优化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2712351" y="5261145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争取30-60天账期缓解资金压力，大宗采购可要求阶梯返利。某家电直播间通过批量采购获得8%的额外返点。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2712351" y="4848175"/>
            <a:ext cx="3604529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账期谈判技巧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9225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2464" y="3125809"/>
            <a:ext cx="7347073" cy="15877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西藏特色产品的选品策略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9513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西藏独特的高原环境孕育了冬虫夏草、牦牛肉干、松茸等稀缺特产，这些产品因生长环境纯净、产量有限而具备天然溢价能力，符合高端健康消费趋势。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845" r="11845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20893" b="20893"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9469" r="9469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西藏特色产品的市场潜力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高原稀缺性价值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藏药、唐卡、手工藏毯等产品承载深厚的藏族文化底蕴，能够吸引对民族文化感兴趣的消费者，形成差异化竞争优势。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民族文化吸引力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2024年西藏农产品线上零售额同比增长91.1%，其中冬虫夏草、牦牛肉干等单品销售额突破千万元，验证了市场需求的爆发式增长。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电商增长数据支撑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903" r="25903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包装设计可融入藏式吉祥八宝、转经筒等传统图案，搭配藏汉双语说明，既强化文化认同感，又满足游客的纪念品需求。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为产品附加“牧民传统工艺”“海拔4500米采摘”等场景故事，通过短视频或详情页呈现，提升情感共鸣与购买转化率。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795955"/>
            <a:ext cx="3433799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采用可降解的牛皮纸、木质礼盒等环保包装，呼应高原生态保护理念，同时满足高端礼品市场的审美需求。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795955"/>
            <a:ext cx="3438525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针对易碎品（如藏红花）设计抗震防摔结构，或为牦牛肉干配备便携小包装，提升用户体验和复购率。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文化元素与产品包装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视觉符号植入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故事化内容赋能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环保材质创新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功能性包装升级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2446" y="1487175"/>
            <a:ext cx="2817673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目标受众与推广方式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939321" y="1483603"/>
            <a:ext cx="0" cy="462952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3782159" y="158674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834546" y="163913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186783" y="184427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通过“高原纯净”“零添加”等卖点切入中高端保健品市场，在直播间联合营养师进行专业讲解，强调产品检测报告和溯源信息。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86783" y="1360960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健康养生人群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6783" y="3483832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在抖音、小红书等平台投放“西藏好物开箱”内容，结合布达拉宫、纳木错等IP打造联名款，吸引游客及文化收藏者。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6783" y="3000522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文化旅游爱好者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86783" y="515140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开发牦牛乳奶茶粉、青稞能量棒等年轻化衍生品，通过B站UP主测评和微博话题营销（如#西藏零食盲盒#）引爆社交传播。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6783" y="4658564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Z世代尝鲜群体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3782159" y="3226311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834546" y="3278698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82159" y="489387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834546" y="494626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9225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2464" y="3125809"/>
            <a:ext cx="7347073" cy="15877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直播带货选品实操技巧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9513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1268" y="1002853"/>
            <a:ext cx="1945005" cy="11661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55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55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9164" y="2029524"/>
            <a:ext cx="3649213" cy="5573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77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62983" y="2818766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58308" y="2833937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选品策略的重要性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62983" y="2136083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58308" y="2151253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直播带货行业概述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2983" y="3548479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58308" y="3577476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选品核心原则与方法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62983" y="4252540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58308" y="4282916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西藏特色产品的选品策略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64078" y="4955455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59403" y="4985831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直播带货选品实操技巧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76941" y="5696328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72266" y="5726705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选品案例分析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竞品分析工具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定期查看抖音、淘宝等电商平台的实时热销榜单，结合行业趋势和季节性需求，筛选出潜在的高转化商品，避免盲目选品。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平台热销榜单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用户画像分析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利用后台数据分析工具（如巨量引擎）研究目标受众的年龄、性别、消费习惯等特征，确保选品与用户需求高度匹配，提升购买转化率。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推荐使用蝉妈妈、灰豚数据等专业工具，通过分析竞品直播间的销量、转化率、观众停留时长等数据，挖掘爆品规律和用户偏好，为选品提供数据支持。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数据分析工具的使用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样品测试与反馈优化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4620233" y="1328696"/>
            <a:ext cx="2959703" cy="4686300"/>
          </a:xfrm>
          <a:custGeom>
            <a:avLst/>
            <a:gdLst/>
            <a:ahLst/>
            <a:cxnLst/>
            <a:rect l="l" t="t" r="r" b="b"/>
            <a:pathLst>
              <a:path w="2959688" h="4686300">
                <a:moveTo>
                  <a:pt x="796424" y="3221313"/>
                </a:moveTo>
                <a:cubicBezTo>
                  <a:pt x="796424" y="3314298"/>
                  <a:pt x="818231" y="3401590"/>
                  <a:pt x="856630" y="3479394"/>
                </a:cubicBezTo>
                <a:lnTo>
                  <a:pt x="924980" y="3586872"/>
                </a:lnTo>
                <a:lnTo>
                  <a:pt x="937623" y="3593470"/>
                </a:lnTo>
                <a:cubicBezTo>
                  <a:pt x="968578" y="3613380"/>
                  <a:pt x="997518" y="3635898"/>
                  <a:pt x="1024085" y="3660550"/>
                </a:cubicBezTo>
                <a:cubicBezTo>
                  <a:pt x="1035471" y="3660550"/>
                  <a:pt x="1035471" y="3660550"/>
                  <a:pt x="1035471" y="3660550"/>
                </a:cubicBezTo>
                <a:cubicBezTo>
                  <a:pt x="1145534" y="3793287"/>
                  <a:pt x="1308732" y="3880515"/>
                  <a:pt x="1494702" y="3880515"/>
                </a:cubicBezTo>
                <a:cubicBezTo>
                  <a:pt x="1634179" y="3880515"/>
                  <a:pt x="1760847" y="3831449"/>
                  <a:pt x="1861897" y="3750918"/>
                </a:cubicBezTo>
                <a:lnTo>
                  <a:pt x="1943299" y="3670990"/>
                </a:lnTo>
                <a:lnTo>
                  <a:pt x="1943299" y="3665017"/>
                </a:lnTo>
                <a:cubicBezTo>
                  <a:pt x="1943299" y="3663594"/>
                  <a:pt x="1943299" y="3663594"/>
                  <a:pt x="1943299" y="3663594"/>
                </a:cubicBezTo>
                <a:cubicBezTo>
                  <a:pt x="2076036" y="3553531"/>
                  <a:pt x="2163264" y="3390333"/>
                  <a:pt x="2163264" y="3204363"/>
                </a:cubicBezTo>
                <a:cubicBezTo>
                  <a:pt x="2163264" y="3064886"/>
                  <a:pt x="2114198" y="2938217"/>
                  <a:pt x="2033667" y="2837167"/>
                </a:cubicBezTo>
                <a:lnTo>
                  <a:pt x="1996230" y="2799039"/>
                </a:lnTo>
                <a:lnTo>
                  <a:pt x="1953728" y="2763929"/>
                </a:lnTo>
                <a:cubicBezTo>
                  <a:pt x="1846590" y="2656712"/>
                  <a:pt x="1780222" y="2508695"/>
                  <a:pt x="1780222" y="2345497"/>
                </a:cubicBezTo>
                <a:lnTo>
                  <a:pt x="1781113" y="2336573"/>
                </a:lnTo>
                <a:lnTo>
                  <a:pt x="1780222" y="2327648"/>
                </a:lnTo>
                <a:cubicBezTo>
                  <a:pt x="1780222" y="2164450"/>
                  <a:pt x="1846590" y="2017382"/>
                  <a:pt x="1953728" y="1911114"/>
                </a:cubicBezTo>
                <a:lnTo>
                  <a:pt x="1966122" y="1900974"/>
                </a:lnTo>
                <a:lnTo>
                  <a:pt x="2033667" y="1832182"/>
                </a:lnTo>
                <a:cubicBezTo>
                  <a:pt x="2114198" y="1731133"/>
                  <a:pt x="2163264" y="1604464"/>
                  <a:pt x="2163264" y="1464987"/>
                </a:cubicBezTo>
                <a:cubicBezTo>
                  <a:pt x="2163264" y="1325510"/>
                  <a:pt x="2114198" y="1198842"/>
                  <a:pt x="2033667" y="1097791"/>
                </a:cubicBezTo>
                <a:lnTo>
                  <a:pt x="1953741" y="1016390"/>
                </a:lnTo>
                <a:lnTo>
                  <a:pt x="1947765" y="1016390"/>
                </a:lnTo>
                <a:cubicBezTo>
                  <a:pt x="1946342" y="1016390"/>
                  <a:pt x="1946342" y="1016390"/>
                  <a:pt x="1946342" y="1016390"/>
                </a:cubicBezTo>
                <a:cubicBezTo>
                  <a:pt x="1836279" y="883652"/>
                  <a:pt x="1673081" y="796425"/>
                  <a:pt x="1487111" y="796425"/>
                </a:cubicBezTo>
                <a:cubicBezTo>
                  <a:pt x="1301142" y="796425"/>
                  <a:pt x="1137944" y="883652"/>
                  <a:pt x="1027880" y="1016390"/>
                </a:cubicBezTo>
                <a:cubicBezTo>
                  <a:pt x="1020289" y="1016390"/>
                  <a:pt x="1020289" y="1016390"/>
                  <a:pt x="1020289" y="1016390"/>
                </a:cubicBezTo>
                <a:lnTo>
                  <a:pt x="1012185" y="1022677"/>
                </a:lnTo>
                <a:lnTo>
                  <a:pt x="930979" y="1105382"/>
                </a:lnTo>
                <a:cubicBezTo>
                  <a:pt x="850448" y="1206432"/>
                  <a:pt x="801382" y="1333100"/>
                  <a:pt x="801382" y="1472577"/>
                </a:cubicBezTo>
                <a:cubicBezTo>
                  <a:pt x="801382" y="1658547"/>
                  <a:pt x="888610" y="1821745"/>
                  <a:pt x="1021347" y="1931809"/>
                </a:cubicBezTo>
                <a:cubicBezTo>
                  <a:pt x="1021347" y="1939400"/>
                  <a:pt x="1021347" y="1939400"/>
                  <a:pt x="1021347" y="1939400"/>
                </a:cubicBezTo>
                <a:lnTo>
                  <a:pt x="1042572" y="1966758"/>
                </a:lnTo>
                <a:lnTo>
                  <a:pt x="1078269" y="2010034"/>
                </a:lnTo>
                <a:lnTo>
                  <a:pt x="1083222" y="2019153"/>
                </a:lnTo>
                <a:lnTo>
                  <a:pt x="1088427" y="2025862"/>
                </a:lnTo>
                <a:lnTo>
                  <a:pt x="1126693" y="2099187"/>
                </a:lnTo>
                <a:lnTo>
                  <a:pt x="1132890" y="2110595"/>
                </a:lnTo>
                <a:lnTo>
                  <a:pt x="1133247" y="2111746"/>
                </a:lnTo>
                <a:lnTo>
                  <a:pt x="1139862" y="2124421"/>
                </a:lnTo>
                <a:cubicBezTo>
                  <a:pt x="1168306" y="2193685"/>
                  <a:pt x="1184424" y="2269591"/>
                  <a:pt x="1184424" y="2349292"/>
                </a:cubicBezTo>
                <a:cubicBezTo>
                  <a:pt x="1184424" y="2471691"/>
                  <a:pt x="1147092" y="2585016"/>
                  <a:pt x="1083227" y="2678861"/>
                </a:cubicBezTo>
                <a:lnTo>
                  <a:pt x="1016389" y="2759246"/>
                </a:lnTo>
                <a:lnTo>
                  <a:pt x="1016389" y="2762082"/>
                </a:lnTo>
                <a:cubicBezTo>
                  <a:pt x="883652" y="2872146"/>
                  <a:pt x="796424" y="3035344"/>
                  <a:pt x="796424" y="3221313"/>
                </a:cubicBezTo>
                <a:close/>
              </a:path>
              <a:path w="2959688" h="4686300">
                <a:moveTo>
                  <a:pt x="0" y="4098028"/>
                </a:moveTo>
                <a:cubicBezTo>
                  <a:pt x="0" y="3942421"/>
                  <a:pt x="56888" y="3801995"/>
                  <a:pt x="151700" y="3699522"/>
                </a:cubicBezTo>
                <a:cubicBezTo>
                  <a:pt x="151700" y="3691931"/>
                  <a:pt x="151700" y="3691931"/>
                  <a:pt x="151700" y="3691931"/>
                </a:cubicBezTo>
                <a:cubicBezTo>
                  <a:pt x="295815" y="3581867"/>
                  <a:pt x="386835" y="3414874"/>
                  <a:pt x="386835" y="3221313"/>
                </a:cubicBezTo>
                <a:cubicBezTo>
                  <a:pt x="386835" y="3031548"/>
                  <a:pt x="295815" y="2860760"/>
                  <a:pt x="151700" y="2750696"/>
                </a:cubicBezTo>
                <a:cubicBezTo>
                  <a:pt x="151700" y="2739310"/>
                  <a:pt x="151700" y="2739310"/>
                  <a:pt x="151700" y="2739310"/>
                </a:cubicBezTo>
                <a:lnTo>
                  <a:pt x="121836" y="2699360"/>
                </a:lnTo>
                <a:lnTo>
                  <a:pt x="104956" y="2678861"/>
                </a:lnTo>
                <a:lnTo>
                  <a:pt x="100895" y="2671347"/>
                </a:lnTo>
                <a:lnTo>
                  <a:pt x="87998" y="2654094"/>
                </a:lnTo>
                <a:cubicBezTo>
                  <a:pt x="31999" y="2563540"/>
                  <a:pt x="0" y="2457509"/>
                  <a:pt x="0" y="2340803"/>
                </a:cubicBezTo>
                <a:cubicBezTo>
                  <a:pt x="0" y="2177605"/>
                  <a:pt x="65421" y="2029589"/>
                  <a:pt x="171611" y="1922371"/>
                </a:cubicBezTo>
                <a:lnTo>
                  <a:pt x="227502" y="1875831"/>
                </a:lnTo>
                <a:lnTo>
                  <a:pt x="254196" y="1850447"/>
                </a:lnTo>
                <a:cubicBezTo>
                  <a:pt x="340594" y="1747974"/>
                  <a:pt x="391793" y="1617748"/>
                  <a:pt x="391793" y="1472577"/>
                </a:cubicBezTo>
                <a:cubicBezTo>
                  <a:pt x="391793" y="1282812"/>
                  <a:pt x="300773" y="1112024"/>
                  <a:pt x="156658" y="1001960"/>
                </a:cubicBezTo>
                <a:cubicBezTo>
                  <a:pt x="156658" y="990574"/>
                  <a:pt x="156658" y="990574"/>
                  <a:pt x="156658" y="990574"/>
                </a:cubicBezTo>
                <a:cubicBezTo>
                  <a:pt x="61846" y="884306"/>
                  <a:pt x="4958" y="747675"/>
                  <a:pt x="4958" y="592067"/>
                </a:cubicBezTo>
                <a:cubicBezTo>
                  <a:pt x="4958" y="265671"/>
                  <a:pt x="266640" y="0"/>
                  <a:pt x="592795" y="0"/>
                </a:cubicBezTo>
                <a:lnTo>
                  <a:pt x="601535" y="885"/>
                </a:lnTo>
                <a:lnTo>
                  <a:pt x="610397" y="0"/>
                </a:lnTo>
                <a:cubicBezTo>
                  <a:pt x="766004" y="0"/>
                  <a:pt x="906430" y="56887"/>
                  <a:pt x="1008903" y="151700"/>
                </a:cubicBezTo>
                <a:cubicBezTo>
                  <a:pt x="1016494" y="151700"/>
                  <a:pt x="1016494" y="151700"/>
                  <a:pt x="1016494" y="151700"/>
                </a:cubicBezTo>
                <a:cubicBezTo>
                  <a:pt x="1126558" y="295815"/>
                  <a:pt x="1293551" y="386835"/>
                  <a:pt x="1487111" y="386835"/>
                </a:cubicBezTo>
                <a:cubicBezTo>
                  <a:pt x="1676876" y="386835"/>
                  <a:pt x="1847665" y="295815"/>
                  <a:pt x="1957729" y="151700"/>
                </a:cubicBezTo>
                <a:cubicBezTo>
                  <a:pt x="1969115" y="151700"/>
                  <a:pt x="1969115" y="151700"/>
                  <a:pt x="1969115" y="151700"/>
                </a:cubicBezTo>
                <a:cubicBezTo>
                  <a:pt x="2075383" y="56887"/>
                  <a:pt x="2212014" y="0"/>
                  <a:pt x="2367621" y="0"/>
                </a:cubicBezTo>
                <a:lnTo>
                  <a:pt x="2369738" y="211"/>
                </a:lnTo>
                <a:lnTo>
                  <a:pt x="2371851" y="0"/>
                </a:lnTo>
                <a:cubicBezTo>
                  <a:pt x="2657237" y="0"/>
                  <a:pt x="2893260" y="200499"/>
                  <a:pt x="2947807" y="469284"/>
                </a:cubicBezTo>
                <a:lnTo>
                  <a:pt x="2956790" y="559251"/>
                </a:lnTo>
                <a:lnTo>
                  <a:pt x="2959688" y="587837"/>
                </a:lnTo>
                <a:lnTo>
                  <a:pt x="2959666" y="588053"/>
                </a:lnTo>
                <a:lnTo>
                  <a:pt x="2959688" y="588272"/>
                </a:lnTo>
                <a:cubicBezTo>
                  <a:pt x="2959688" y="743879"/>
                  <a:pt x="2902800" y="884306"/>
                  <a:pt x="2807988" y="986779"/>
                </a:cubicBezTo>
                <a:cubicBezTo>
                  <a:pt x="2807988" y="994369"/>
                  <a:pt x="2807988" y="994369"/>
                  <a:pt x="2807988" y="994369"/>
                </a:cubicBezTo>
                <a:cubicBezTo>
                  <a:pt x="2663873" y="1104433"/>
                  <a:pt x="2572853" y="1271426"/>
                  <a:pt x="2572853" y="1464987"/>
                </a:cubicBezTo>
                <a:cubicBezTo>
                  <a:pt x="2572853" y="1607311"/>
                  <a:pt x="2624052" y="1738960"/>
                  <a:pt x="2710450" y="1842323"/>
                </a:cubicBezTo>
                <a:lnTo>
                  <a:pt x="2746695" y="1876987"/>
                </a:lnTo>
                <a:lnTo>
                  <a:pt x="2788077" y="1911114"/>
                </a:lnTo>
                <a:cubicBezTo>
                  <a:pt x="2894267" y="2017382"/>
                  <a:pt x="2959688" y="2164450"/>
                  <a:pt x="2959688" y="2327648"/>
                </a:cubicBezTo>
                <a:lnTo>
                  <a:pt x="2958870" y="2336594"/>
                </a:lnTo>
                <a:lnTo>
                  <a:pt x="2959688" y="2345497"/>
                </a:lnTo>
                <a:cubicBezTo>
                  <a:pt x="2959688" y="2508695"/>
                  <a:pt x="2894267" y="2656712"/>
                  <a:pt x="2788077" y="2763929"/>
                </a:cubicBezTo>
                <a:lnTo>
                  <a:pt x="2707346" y="2831154"/>
                </a:lnTo>
                <a:lnTo>
                  <a:pt x="2636378" y="2937743"/>
                </a:lnTo>
                <a:cubicBezTo>
                  <a:pt x="2595608" y="3017444"/>
                  <a:pt x="2572853" y="3107583"/>
                  <a:pt x="2572853" y="3204363"/>
                </a:cubicBezTo>
                <a:cubicBezTo>
                  <a:pt x="2572853" y="3394128"/>
                  <a:pt x="2663873" y="3564917"/>
                  <a:pt x="2807988" y="3674980"/>
                </a:cubicBezTo>
                <a:cubicBezTo>
                  <a:pt x="2807988" y="3686366"/>
                  <a:pt x="2807988" y="3686366"/>
                  <a:pt x="2807988" y="3686366"/>
                </a:cubicBezTo>
                <a:cubicBezTo>
                  <a:pt x="2902800" y="3792635"/>
                  <a:pt x="2959688" y="3929266"/>
                  <a:pt x="2959688" y="4084873"/>
                </a:cubicBezTo>
                <a:lnTo>
                  <a:pt x="2959477" y="4086989"/>
                </a:lnTo>
                <a:lnTo>
                  <a:pt x="2959688" y="4089102"/>
                </a:lnTo>
                <a:cubicBezTo>
                  <a:pt x="2959688" y="4374487"/>
                  <a:pt x="2759189" y="4610511"/>
                  <a:pt x="2490404" y="4665058"/>
                </a:cubicBezTo>
                <a:lnTo>
                  <a:pt x="2401088" y="4673976"/>
                </a:lnTo>
                <a:lnTo>
                  <a:pt x="2371851" y="4676940"/>
                </a:lnTo>
                <a:lnTo>
                  <a:pt x="2371630" y="4676918"/>
                </a:lnTo>
                <a:lnTo>
                  <a:pt x="2371416" y="4676939"/>
                </a:lnTo>
                <a:cubicBezTo>
                  <a:pt x="2215809" y="4676939"/>
                  <a:pt x="2075383" y="4620052"/>
                  <a:pt x="1972910" y="4525239"/>
                </a:cubicBezTo>
                <a:cubicBezTo>
                  <a:pt x="1965319" y="4525239"/>
                  <a:pt x="1965319" y="4525239"/>
                  <a:pt x="1965319" y="4525239"/>
                </a:cubicBezTo>
                <a:cubicBezTo>
                  <a:pt x="1855255" y="4381124"/>
                  <a:pt x="1688262" y="4290104"/>
                  <a:pt x="1494702" y="4290104"/>
                </a:cubicBezTo>
                <a:cubicBezTo>
                  <a:pt x="1304937" y="4290104"/>
                  <a:pt x="1134148" y="4381124"/>
                  <a:pt x="1024085" y="4525239"/>
                </a:cubicBezTo>
                <a:cubicBezTo>
                  <a:pt x="1012699" y="4525239"/>
                  <a:pt x="1012699" y="4525239"/>
                  <a:pt x="1012699" y="4525239"/>
                </a:cubicBezTo>
                <a:cubicBezTo>
                  <a:pt x="959564" y="4572645"/>
                  <a:pt x="898840" y="4610570"/>
                  <a:pt x="831947" y="4636644"/>
                </a:cubicBezTo>
                <a:lnTo>
                  <a:pt x="800537" y="4645614"/>
                </a:lnTo>
                <a:lnTo>
                  <a:pt x="706900" y="4674410"/>
                </a:lnTo>
                <a:cubicBezTo>
                  <a:pt x="668427" y="4682208"/>
                  <a:pt x="628606" y="4686300"/>
                  <a:pt x="587837" y="4686300"/>
                </a:cubicBezTo>
                <a:cubicBezTo>
                  <a:pt x="261682" y="4686300"/>
                  <a:pt x="0" y="4424424"/>
                  <a:pt x="0" y="4098028"/>
                </a:cubicBezTo>
              </a:path>
            </a:pathLst>
          </a:custGeom>
          <a:solidFill>
            <a:schemeClr val="dk1">
              <a:alpha val="5000"/>
            </a:schemeClr>
          </a:solidFill>
        </p:spPr>
        <p:txBody>
          <a:bodyPr vert="horz" wrap="square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 rot="10800000">
            <a:off x="7342763" y="4051131"/>
            <a:ext cx="1020318" cy="1020318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 rot="5400000">
            <a:off x="7342763" y="2277100"/>
            <a:ext cx="1020318" cy="1020318"/>
          </a:xfrm>
          <a:prstGeom prst="ellipse">
            <a:avLst/>
          </a:prstGeom>
          <a:solidFill>
            <a:schemeClr val="accent4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3846517" y="2294245"/>
            <a:ext cx="1020318" cy="1020318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 rot="16200000">
            <a:off x="3846517" y="4051131"/>
            <a:ext cx="1020318" cy="1020318"/>
          </a:xfrm>
          <a:prstGeom prst="ellipse">
            <a:avLst/>
          </a:prstGeom>
          <a:solidFill>
            <a:schemeClr val="accent4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585002" y="2273290"/>
            <a:ext cx="1019175" cy="1019175"/>
          </a:xfrm>
          <a:prstGeom prst="ellipse">
            <a:avLst/>
          </a:prstGeom>
          <a:ln w="38100">
            <a:solidFill>
              <a:schemeClr val="lt2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585573" y="4051703"/>
            <a:ext cx="1019175" cy="1019175"/>
          </a:xfrm>
          <a:prstGeom prst="ellipse">
            <a:avLst/>
          </a:prstGeom>
          <a:ln w="38100">
            <a:solidFill>
              <a:schemeClr val="lt2"/>
            </a:solidFill>
            <a:prstDash val="solid"/>
          </a:ln>
        </p:spPr>
      </p:pic>
      <p:sp>
        <p:nvSpPr>
          <p:cNvPr id="10" name="Freeform 10"/>
          <p:cNvSpPr/>
          <p:nvPr/>
        </p:nvSpPr>
        <p:spPr>
          <a:xfrm>
            <a:off x="4146721" y="2594449"/>
            <a:ext cx="419910" cy="4199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w="304800" h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w="304800" h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w="304800" h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w="304800" h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w="304800" h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w="304800" h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w="304800" h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643372" y="257770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28"/>
                  <a:pt x="236563" y="0"/>
                  <a:pt x="152400" y="0"/>
                </a:cubicBezTo>
                <a:cubicBezTo>
                  <a:pt x="68228" y="0"/>
                  <a:pt x="0" y="68228"/>
                  <a:pt x="0" y="152400"/>
                </a:cubicBezTo>
                <a:cubicBezTo>
                  <a:pt x="0" y="236563"/>
                  <a:pt x="68228" y="304800"/>
                  <a:pt x="152400" y="304800"/>
                </a:cubicBezTo>
                <a:close/>
              </a:path>
              <a:path w="304800" h="304800">
                <a:moveTo>
                  <a:pt x="152400" y="76200"/>
                </a:moveTo>
                <a:lnTo>
                  <a:pt x="228600" y="152400"/>
                </a:lnTo>
                <a:lnTo>
                  <a:pt x="171450" y="152400"/>
                </a:lnTo>
                <a:lnTo>
                  <a:pt x="171450" y="228600"/>
                </a:lnTo>
                <a:lnTo>
                  <a:pt x="133350" y="228600"/>
                </a:lnTo>
                <a:lnTo>
                  <a:pt x="133350" y="152400"/>
                </a:lnTo>
                <a:lnTo>
                  <a:pt x="76200" y="152400"/>
                </a:lnTo>
                <a:lnTo>
                  <a:pt x="152400" y="762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4147126" y="43517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</a:path>
              <a:path w="304800" h="304800"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7643372" y="43517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</a:path>
              <a:path w="304800" h="304800"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227046"/>
            <a:ext cx="3057357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小批量测试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9060" y="2551141"/>
            <a:ext cx="2864321" cy="13248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在正式直播前，先通过短视频或小范围直播测试样品，收集用户对产品外观、功能、价格的反馈，及时调整选品策略。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4051131"/>
            <a:ext cx="3057357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用户评论挖掘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9060" y="4375225"/>
            <a:ext cx="2864321" cy="1428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仔细分析测试阶段用户的评论和私信反馈，重点关注产品质量、性价比、使用体验等核心问题，筛选出用户满意度高的产品。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650753" y="2227046"/>
            <a:ext cx="3198641" cy="3293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退货率监控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50753" y="2551141"/>
            <a:ext cx="2864168" cy="13248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密切跟踪测试商品的退货率和售后问题，优先选择退货率低、售后问题少的产品，降低直播后的运营风险。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50753" y="4051131"/>
            <a:ext cx="3064770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A/B测试对比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650753" y="4375225"/>
            <a:ext cx="2864168" cy="1428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对同类商品进行多轮A/B测试，比较不同价格、包装或赠品策略下的转化数据，最终确定最优选品方案。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选品组合与促销策略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  <a:ln w="9525">
            <a:solidFill>
              <a:srgbClr val="000000"/>
            </a:solidFill>
          </a:ln>
        </p:spPr>
      </p:cxnSp>
      <p:sp>
        <p:nvSpPr>
          <p:cNvPr id="4" name="AutoShape 4"/>
          <p:cNvSpPr/>
          <p:nvPr/>
        </p:nvSpPr>
        <p:spPr>
          <a:xfrm>
            <a:off x="5180902" y="1904687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6034733" y="1900906"/>
            <a:ext cx="4284689" cy="3334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限时促销策略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34733" y="2335600"/>
            <a:ext cx="4926932" cy="1093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针对季节性商品或库存压力大的产品，设计"限时秒杀""前100名赠礼"等促销活动，利用稀缺性刺激用户快速下单。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51586" y="3480548"/>
            <a:ext cx="666750" cy="666750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105416" y="3476767"/>
            <a:ext cx="4431068" cy="3334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场景化套装搭配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05416" y="3911462"/>
            <a:ext cx="5242581" cy="9823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根据用户使用场景设计产品组合（如护肤套装、办公用品礼盒），通过捆绑销售提升客单价，同时减少用户决策时间。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2466175" y="5041518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3320005" y="5037737"/>
            <a:ext cx="4493132" cy="3334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引流款+利润款组合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320005" y="5472432"/>
            <a:ext cx="6409360" cy="9663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选择1-2款低价高性价比商品作为引流款吸引流量，搭配3-5款高毛利商品作为利润款，平衡直播间GMV和利润率。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9225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2464" y="3125809"/>
            <a:ext cx="7347073" cy="15877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选品案例分析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9513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92919" y="14713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42135" y="4823305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42135" y="3187764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477002" y="1805928"/>
            <a:ext cx="4405069" cy="112758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通过精准定位年轻女性用户，选择高性价比国货美妆产品，结合"OMG"话术和限时折扣，单场GMV突破2亿，验证了垂直品类深度运营的价值。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77002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李佳琦美妆专场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7002" y="5176569"/>
            <a:ext cx="4346229" cy="116430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利用品牌自有流量池，通过CEO雷军亲自演示产品黑科技，配合预售优惠和粉丝福利，创下智能家居品类单场5亿销售记录。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7002" y="3507078"/>
            <a:ext cx="4346229" cy="116543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依托新东方教师转型主播的知识型带货模式，精选各地特色农产品，通过文化故事赋能产品溢价，实现日均销售额3000万+。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6634" y="153431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6634" y="489123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6634" y="324704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42135" y="145598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成功案例解析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392919" y="3203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7227786" y="1821335"/>
            <a:ext cx="4383960" cy="1112174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采用"品牌专场+价格对比"策略，通过横向评测苹果、华为等旗舰机型，用专业参数解读建立信任感，转化率高达18%。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27786" y="3522485"/>
            <a:ext cx="4383960" cy="1150023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抓住社会情绪热点，快速响应消费者爱国热情，通过直播间场景化展示产品细节和工厂实况，实现单日销售额增长52倍。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87418" y="1530671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87418" y="3262453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27786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交个朋友直播间3C专场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77002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东方甄选农产品直播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27786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鸿星尔克野性消费事件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77002" y="4827386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小米科技新品首发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失败案例总结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t="37466" b="37466"/>
          <a:stretch>
            <a:fillRect/>
          </a:stretch>
        </p:blipFill>
        <p:spPr>
          <a:xfrm>
            <a:off x="359506" y="4517707"/>
            <a:ext cx="11466500" cy="19162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8556" y="1192655"/>
            <a:ext cx="2759613" cy="8854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某明星跨界带货翻车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59506" y="2142172"/>
            <a:ext cx="2759613" cy="2160303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17924" y="2315528"/>
            <a:ext cx="2498524" cy="175873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缺乏产品专业知识，对家电功能讲解错误频出，导致退货率超40%，说明明星效应需匹配专业选品能力。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262749" y="2142172"/>
            <a:ext cx="2759613" cy="2160303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6163149" y="2142172"/>
            <a:ext cx="2759613" cy="2151063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9066393" y="2142172"/>
            <a:ext cx="2759613" cy="2151063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3421168" y="2315528"/>
            <a:ext cx="2517106" cy="175873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忽视直播间用户价格敏感特性，选择单价超2000元的保健器械，观看转化率仅0.3%，反映客单价与渠道特性错配问题。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21567" y="2315528"/>
            <a:ext cx="2517106" cy="175873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未考虑冷链配送难度，选择时效性极强的海鲜产品，导致30%订单变质，凸显供应链适配的重要性。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24811" y="2315528"/>
            <a:ext cx="2490713" cy="175873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为追求低价引进仿制大牌商品，遭遇品牌方起诉，单场损失超500万，警示选品必须严守知识产权红线。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09310" y="1192655"/>
            <a:ext cx="2759613" cy="8854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高价保健品直播滞销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42647" y="1192655"/>
            <a:ext cx="2759613" cy="8854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生鲜食品物流事故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073400" y="1192655"/>
            <a:ext cx="2759613" cy="8854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山寨产品法律纠纷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藏香非遗文化带货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林芝大学生将松茸、牦牛肉干等特产组成"雪山礼盒"，通过讲述牧民故事打造情感链接，复购率达35%。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高原特产组合营销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唐卡艺术衍生品开发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日喀则学生将传统唐卡元素融入文创产品，采用"大师监制+学徒制作"模式，实现艺术价值与商业价值的平衡。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拉萨大学生创业团队联合当地手艺人，通过直播间演示藏香制作工艺，用文化IP提升产品附加值，月销突破50万元。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西藏大学生创业案例分享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1782" y="2704072"/>
            <a:ext cx="6988435" cy="16491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93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93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34135" y="4291542"/>
            <a:ext cx="3123730" cy="7161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4" name="Group 4"/>
          <p:cNvGrpSpPr/>
          <p:nvPr/>
        </p:nvGrpSpPr>
        <p:grpSpPr>
          <a:xfrm rot="0">
            <a:off x="5399341" y="1709928"/>
            <a:ext cx="1393317" cy="996791"/>
            <a:chOff x="5399341" y="1709928"/>
            <a:chExt cx="1393317" cy="996791"/>
          </a:xfrm>
        </p:grpSpPr>
        <p:sp>
          <p:nvSpPr>
            <p:cNvPr id="5" name="Freeform 5"/>
            <p:cNvSpPr/>
            <p:nvPr/>
          </p:nvSpPr>
          <p:spPr>
            <a:xfrm>
              <a:off x="5399341" y="1709928"/>
              <a:ext cx="1393317" cy="99679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600" y="7243"/>
                  </a:moveTo>
                  <a:lnTo>
                    <a:pt x="10709" y="0"/>
                  </a:lnTo>
                  <a:lnTo>
                    <a:pt x="0" y="7423"/>
                  </a:lnTo>
                  <a:lnTo>
                    <a:pt x="4822" y="10765"/>
                  </a:lnTo>
                  <a:lnTo>
                    <a:pt x="4822" y="18595"/>
                  </a:lnTo>
                  <a:lnTo>
                    <a:pt x="5062" y="18853"/>
                  </a:lnTo>
                  <a:cubicBezTo>
                    <a:pt x="5162" y="18960"/>
                    <a:pt x="7552" y="21484"/>
                    <a:pt x="10775" y="21597"/>
                  </a:cubicBezTo>
                  <a:cubicBezTo>
                    <a:pt x="10843" y="21599"/>
                    <a:pt x="10911" y="21600"/>
                    <a:pt x="10979" y="21600"/>
                  </a:cubicBezTo>
                  <a:cubicBezTo>
                    <a:pt x="14134" y="21600"/>
                    <a:pt x="16170" y="19022"/>
                    <a:pt x="16257" y="18909"/>
                  </a:cubicBezTo>
                  <a:lnTo>
                    <a:pt x="16454" y="18655"/>
                  </a:lnTo>
                  <a:lnTo>
                    <a:pt x="16454" y="10840"/>
                  </a:lnTo>
                  <a:lnTo>
                    <a:pt x="21600" y="7243"/>
                  </a:lnTo>
                  <a:close/>
                </a:path>
                <a:path w="21600" h="21600">
                  <a:moveTo>
                    <a:pt x="10720" y="1902"/>
                  </a:moveTo>
                  <a:lnTo>
                    <a:pt x="18808" y="7282"/>
                  </a:lnTo>
                  <a:lnTo>
                    <a:pt x="10713" y="12939"/>
                  </a:lnTo>
                  <a:lnTo>
                    <a:pt x="2756" y="7423"/>
                  </a:lnTo>
                  <a:lnTo>
                    <a:pt x="10720" y="1902"/>
                  </a:lnTo>
                  <a:close/>
                </a:path>
                <a:path w="21600" h="21600">
                  <a:moveTo>
                    <a:pt x="15230" y="17877"/>
                  </a:moveTo>
                  <a:cubicBezTo>
                    <a:pt x="14687" y="18459"/>
                    <a:pt x="13035" y="19957"/>
                    <a:pt x="10807" y="19885"/>
                  </a:cubicBezTo>
                  <a:cubicBezTo>
                    <a:pt x="8535" y="19806"/>
                    <a:pt x="6686" y="18311"/>
                    <a:pt x="6046" y="17725"/>
                  </a:cubicBezTo>
                  <a:lnTo>
                    <a:pt x="6046" y="11614"/>
                  </a:lnTo>
                  <a:lnTo>
                    <a:pt x="10716" y="14851"/>
                  </a:lnTo>
                  <a:lnTo>
                    <a:pt x="15230" y="11696"/>
                  </a:lnTo>
                  <a:lnTo>
                    <a:pt x="15230" y="17877"/>
                  </a:lnTo>
                </a:path>
              </a:pathLst>
            </a:custGeom>
            <a:solidFill>
              <a:srgbClr val="2F5D62">
                <a:alpha val="100000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5448776" y="1902238"/>
              <a:ext cx="991743" cy="65617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1688"/>
                  </a:moveTo>
                  <a:lnTo>
                    <a:pt x="1720" y="11688"/>
                  </a:lnTo>
                  <a:lnTo>
                    <a:pt x="1720" y="21600"/>
                  </a:lnTo>
                  <a:lnTo>
                    <a:pt x="0" y="21600"/>
                  </a:lnTo>
                  <a:lnTo>
                    <a:pt x="0" y="11688"/>
                  </a:lnTo>
                  <a:close/>
                </a:path>
                <a:path w="21600" h="21600">
                  <a:moveTo>
                    <a:pt x="19715" y="3250"/>
                  </a:moveTo>
                  <a:lnTo>
                    <a:pt x="15307" y="0"/>
                  </a:lnTo>
                  <a:lnTo>
                    <a:pt x="14931" y="1168"/>
                  </a:lnTo>
                  <a:lnTo>
                    <a:pt x="19339" y="4418"/>
                  </a:lnTo>
                  <a:close/>
                </a:path>
                <a:path w="21600" h="21600">
                  <a:moveTo>
                    <a:pt x="20740" y="4064"/>
                  </a:moveTo>
                  <a:lnTo>
                    <a:pt x="21600" y="4714"/>
                  </a:lnTo>
                  <a:lnTo>
                    <a:pt x="21215" y="5877"/>
                  </a:lnTo>
                  <a:lnTo>
                    <a:pt x="20355" y="5227"/>
                  </a:lnTo>
                  <a:lnTo>
                    <a:pt x="20740" y="4064"/>
                  </a:lnTo>
                </a:path>
              </a:pathLst>
            </a:custGeom>
            <a:solidFill>
              <a:srgbClr val="2F5D62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9225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2464" y="3125809"/>
            <a:ext cx="7347073" cy="15877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直播带货行业概述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9513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爆发式增长后增速放缓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2019-2024年直播电商规模增长10.5倍，但增速从2020年的227%降至2024年的19%，反映市场逐渐成熟。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渗透率持续提升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2023年直播电商占网络零售交易规模的31.9%，显示其已成为电商重要组成部分。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用户消费能力增强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2023年用户人均年消费额达8660元，同比增长17.03%，表明用户对直播电商的接受度和消费习惯已形成。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监管趋严推动行业规范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2023年《直播电商监督管理办法》出台，标志着行业从野蛮生长向规范化发展转变。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2752" y="1791628"/>
            <a:ext cx="4876800" cy="41776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直播电商的发展现状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直播带货的核心优势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沉浸式购物体验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通过主播实时演示、多角度展示、即时互动答疑，使商品展示维度增加5-8倍。消费者决策时间缩短至传统电商的1/3，冲动消费占比达42%。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价格杠杆效应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借助平台流量补贴、品牌让利和规模效应，直播商品平均折扣率达30-50%。限时秒杀、买赠玩法使单品爆发力提升3-5倍，部分爆款单品单场销量突破10万件。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信任经济转化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头部主播粉丝复购率超65%，私域流量转化率是公域的3.2倍。通过"人设打造+场景化直播"构建情感连接，退货率比传统电商低18个百分点。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数据驱动精准匹配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基于用户画像的智能推荐使点击转化率提升40%，AI选品系统可将爆款预测准确率提升至82%。实时数据看板帮助优化讲解节奏，停留时长每增加1分钟转化率提升7%。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612" r="13612"/>
          <a:stretch>
            <a:fillRect/>
          </a:stretch>
        </p:blipFill>
        <p:spPr>
          <a:xfrm>
            <a:off x="667419" y="1817761"/>
            <a:ext cx="4563025" cy="4180009"/>
          </a:xfrm>
          <a:prstGeom prst="hexagon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西藏大学生在新业态中的机遇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25621" y="1323135"/>
            <a:ext cx="5687135" cy="4705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特色产品电商化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25621" y="1736520"/>
            <a:ext cx="5687135" cy="114605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依托藏区特有的虫草、藏红花、牦牛肉等地理标志产品，通过"原产地直播+文化讲解"模式，溢价空间可达30-50%。2023年西藏农产品直播增速全国第一，达273%。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25621" y="2999338"/>
            <a:ext cx="5687135" cy="48431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文旅融合新场景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25621" y="3426504"/>
            <a:ext cx="5732727" cy="114416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结合藏族歌舞、唐卡艺术等文化元素打造差异化直播间，西藏文旅直播观看人次年增长480%。大学生可担任双语主播，同时服务汉藏消费者群体。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25621" y="4565914"/>
            <a:ext cx="5687135" cy="529052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政策扶持创业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25621" y="5047341"/>
            <a:ext cx="5732727" cy="117124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西藏自治区提供最高50万元创业补贴，3年免税政策，并建设7个直播电商产业园。2024年将培养2000名本土直播人才，相关岗位平均薪资较传统行业高42%。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29225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2464" y="3125809"/>
            <a:ext cx="7347073" cy="15877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选品策略的重要性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9513" y="2285831"/>
            <a:ext cx="2079712" cy="703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选品对直播销量的影响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03049" y="2279115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平台算法会优先推荐高成交直播间，选品结构合理（如福利款占比20%）的直播间自然流量获取效率比普通直播间高2.8倍。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74474" y="1734773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流量获取效率</a:t>
            </a:r>
            <a:endParaRPr lang="en-US" sz="17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139316" y="1793183"/>
            <a:ext cx="1652722" cy="1709225"/>
          </a:xfrm>
          <a:prstGeom prst="round2DiagRect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01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968089" y="3664656"/>
            <a:ext cx="1652722" cy="1709225"/>
          </a:xfrm>
          <a:prstGeom prst="round2DiagRect">
            <a:avLst/>
          </a:prstGeom>
          <a:solidFill>
            <a:schemeClr val="accent6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04  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139316" y="3664656"/>
            <a:ext cx="1652722" cy="1709225"/>
          </a:xfrm>
          <a:prstGeom prst="round2DiagRect">
            <a:avLst/>
          </a:prstGeom>
          <a:solidFill>
            <a:schemeClr val="accent5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03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968089" y="1793183"/>
            <a:ext cx="1652722" cy="1709225"/>
          </a:xfrm>
          <a:prstGeom prst="round2DiagRect">
            <a:avLst/>
          </a:prstGeom>
          <a:solidFill>
            <a:schemeClr val="accent4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02   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13544" y="4350613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选择质量过硬、性价比突出的商品（如工厂直供的源头好货），用户自发传播带来的二次转化可占总销售额的15-25%。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84969" y="3806271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口碑传播效应</a:t>
            </a:r>
            <a:endParaRPr lang="en-US" sz="17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664" y="232213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精准选品能直接刺激用户购买欲望，数据显示匹配度高的商品转化率可提升3-5倍，例如美妆类目中的"小样+正装"组合策略可使客单价提升40%。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9590" y="1777797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转化率提升</a:t>
            </a:r>
            <a:endParaRPr lang="en-US" sz="17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8714" y="439032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通过数据分析选择具有高频复购特性的商品（如母婴用品、快消品），可使粉丝月均复购率达到35%以上，显著提升LTV（用户终身价值）。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8640" y="3845988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复购率培养</a:t>
            </a:r>
            <a:endParaRPr lang="en-US" sz="17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消费者需求与选品的关系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10" b="10"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场景化需求匹配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根据用户使用场景选品（如夏季推"空调房保湿面膜"），通过痛点解决方案式选品可使点击率提升60%，例如户外用品直播间搭配场景化演示时停留时长增加2.3倍。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数据驱动选品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结合第三方工具（如蝉妈妈、抖查查）分析品类趋势，实时跟踪竞品直播间热销榜，及时调整选品策略，可使选品准确率提升至82%。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价格带分层策略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需建立"引流款（9.9元）-爆款（39-99元）-利润款（200+元）"的黄金比例结构，数据显示价格梯度合理的直播间GMV普遍高出同行47%。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EFF3F2"/>
      </a:lt1>
      <a:dk2>
        <a:srgbClr val="2E5D62"/>
      </a:dk2>
      <a:lt2>
        <a:srgbClr val="CEDEDC"/>
      </a:lt2>
      <a:accent1>
        <a:srgbClr val="2F5D62"/>
      </a:accent1>
      <a:accent2>
        <a:srgbClr val="2F5D62"/>
      </a:accent2>
      <a:accent3>
        <a:srgbClr val="3A6C71"/>
      </a:accent3>
      <a:accent4>
        <a:srgbClr val="48797E"/>
      </a:accent4>
      <a:accent5>
        <a:srgbClr val="5E8B90"/>
      </a:accent5>
      <a:accent6>
        <a:srgbClr val="6294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4657</Words>
  <Application>WPS 演示</Application>
  <PresentationFormat>On-screen Show (4:3)</PresentationFormat>
  <Paragraphs>421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5</cp:revision>
  <dcterms:created xsi:type="dcterms:W3CDTF">2006-08-16T00:00:00Z</dcterms:created>
  <dcterms:modified xsi:type="dcterms:W3CDTF">2025-10-14T03:56:57Z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4df9ad1993f52a4f502e78f5d3d7ed30_1760405531_f19a2dc08bf1a767cf25af7c2118bf43","ReservedCode1":"a42be0c8cf18bb43040f949e48a2a27e32e35728bc443b4e06d28274ebedeb75","ContentPropagator":"001191110000802100433B10001","PropagateID":"4df9ad1993f52a4f502e78f5d3d7ed30_1760405531_f19a2dc08bf1a767cf25af7c2118bf43","ReservedCode2":"a42be0c8cf18bb43040f949e48a2a27e32e35728bc443b4e06d28274ebedeb75"}</vt:lpwstr>
  </property>
  <property fmtid="{D5CDD505-2E9C-101B-9397-08002B2CF9AE}" pid="3" name="ICV">
    <vt:lpwstr>7689AE9063BF44F2987A83C14A5B5AFC_12</vt:lpwstr>
  </property>
  <property fmtid="{D5CDD505-2E9C-101B-9397-08002B2CF9AE}" pid="4" name="KSOProductBuildVer">
    <vt:lpwstr>2052-12.1.0.22529</vt:lpwstr>
  </property>
</Properties>
</file>