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375" y="1676146"/>
            <a:ext cx="7126715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直播流量获取与粉丝</a:t>
            </a:r>
            <a:endParaRPr lang="en-US" sz="54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运营</a:t>
            </a:r>
            <a:endParaRPr lang="en-US" sz="54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5705" y="4293994"/>
            <a:ext cx="28003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5705" y="4825308"/>
            <a:ext cx="33718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0055" y="205105"/>
            <a:ext cx="3068320" cy="3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热门话题与内容策划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4620233" y="1328696"/>
            <a:ext cx="2959703" cy="4686300"/>
          </a:xfrm>
          <a:custGeom>
            <a:avLst/>
            <a:gdLst/>
            <a:ahLst/>
            <a:cxnLst/>
            <a:rect l="l" t="t" r="r" b="b"/>
            <a:pathLst>
              <a:path w="2959688" h="4686300">
                <a:moveTo>
                  <a:pt x="796424" y="3221313"/>
                </a:moveTo>
                <a:cubicBezTo>
                  <a:pt x="796424" y="3314298"/>
                  <a:pt x="818231" y="3401590"/>
                  <a:pt x="856630" y="3479394"/>
                </a:cubicBezTo>
                <a:lnTo>
                  <a:pt x="924980" y="3586872"/>
                </a:lnTo>
                <a:lnTo>
                  <a:pt x="937623" y="3593470"/>
                </a:lnTo>
                <a:cubicBezTo>
                  <a:pt x="968578" y="3613380"/>
                  <a:pt x="997518" y="3635898"/>
                  <a:pt x="1024085" y="3660550"/>
                </a:cubicBezTo>
                <a:cubicBezTo>
                  <a:pt x="1035471" y="3660550"/>
                  <a:pt x="1035471" y="3660550"/>
                  <a:pt x="1035471" y="3660550"/>
                </a:cubicBezTo>
                <a:cubicBezTo>
                  <a:pt x="1145534" y="3793287"/>
                  <a:pt x="1308732" y="3880515"/>
                  <a:pt x="1494702" y="3880515"/>
                </a:cubicBezTo>
                <a:cubicBezTo>
                  <a:pt x="1634179" y="3880515"/>
                  <a:pt x="1760847" y="3831449"/>
                  <a:pt x="1861897" y="3750918"/>
                </a:cubicBezTo>
                <a:lnTo>
                  <a:pt x="1943299" y="3670990"/>
                </a:lnTo>
                <a:lnTo>
                  <a:pt x="1943299" y="3665017"/>
                </a:lnTo>
                <a:cubicBezTo>
                  <a:pt x="1943299" y="3663594"/>
                  <a:pt x="1943299" y="3663594"/>
                  <a:pt x="1943299" y="3663594"/>
                </a:cubicBezTo>
                <a:cubicBezTo>
                  <a:pt x="2076036" y="3553531"/>
                  <a:pt x="2163264" y="3390333"/>
                  <a:pt x="2163264" y="3204363"/>
                </a:cubicBezTo>
                <a:cubicBezTo>
                  <a:pt x="2163264" y="3064886"/>
                  <a:pt x="2114198" y="2938217"/>
                  <a:pt x="2033667" y="2837167"/>
                </a:cubicBezTo>
                <a:lnTo>
                  <a:pt x="1996230" y="2799039"/>
                </a:lnTo>
                <a:lnTo>
                  <a:pt x="1953728" y="2763929"/>
                </a:lnTo>
                <a:cubicBezTo>
                  <a:pt x="1846590" y="2656712"/>
                  <a:pt x="1780222" y="2508695"/>
                  <a:pt x="1780222" y="2345497"/>
                </a:cubicBezTo>
                <a:lnTo>
                  <a:pt x="1781113" y="2336573"/>
                </a:lnTo>
                <a:lnTo>
                  <a:pt x="1780222" y="2327648"/>
                </a:lnTo>
                <a:cubicBezTo>
                  <a:pt x="1780222" y="2164450"/>
                  <a:pt x="1846590" y="2017382"/>
                  <a:pt x="1953728" y="1911114"/>
                </a:cubicBezTo>
                <a:lnTo>
                  <a:pt x="1966122" y="1900974"/>
                </a:lnTo>
                <a:lnTo>
                  <a:pt x="2033667" y="1832182"/>
                </a:lnTo>
                <a:cubicBezTo>
                  <a:pt x="2114198" y="1731133"/>
                  <a:pt x="2163264" y="1604464"/>
                  <a:pt x="2163264" y="1464987"/>
                </a:cubicBezTo>
                <a:cubicBezTo>
                  <a:pt x="2163264" y="1325510"/>
                  <a:pt x="2114198" y="1198842"/>
                  <a:pt x="2033667" y="1097791"/>
                </a:cubicBezTo>
                <a:lnTo>
                  <a:pt x="1953741" y="1016390"/>
                </a:lnTo>
                <a:lnTo>
                  <a:pt x="1947765" y="1016390"/>
                </a:lnTo>
                <a:cubicBezTo>
                  <a:pt x="1946342" y="1016390"/>
                  <a:pt x="1946342" y="1016390"/>
                  <a:pt x="1946342" y="1016390"/>
                </a:cubicBezTo>
                <a:cubicBezTo>
                  <a:pt x="1836279" y="883652"/>
                  <a:pt x="1673081" y="796425"/>
                  <a:pt x="1487111" y="796425"/>
                </a:cubicBezTo>
                <a:cubicBezTo>
                  <a:pt x="1301142" y="796425"/>
                  <a:pt x="1137944" y="883652"/>
                  <a:pt x="1027880" y="1016390"/>
                </a:cubicBezTo>
                <a:cubicBezTo>
                  <a:pt x="1020289" y="1016390"/>
                  <a:pt x="1020289" y="1016390"/>
                  <a:pt x="1020289" y="1016390"/>
                </a:cubicBezTo>
                <a:lnTo>
                  <a:pt x="1012185" y="1022677"/>
                </a:lnTo>
                <a:lnTo>
                  <a:pt x="930979" y="1105382"/>
                </a:lnTo>
                <a:cubicBezTo>
                  <a:pt x="850448" y="1206432"/>
                  <a:pt x="801382" y="1333100"/>
                  <a:pt x="801382" y="1472577"/>
                </a:cubicBezTo>
                <a:cubicBezTo>
                  <a:pt x="801382" y="1658547"/>
                  <a:pt x="888610" y="1821745"/>
                  <a:pt x="1021347" y="1931809"/>
                </a:cubicBezTo>
                <a:cubicBezTo>
                  <a:pt x="1021347" y="1939400"/>
                  <a:pt x="1021347" y="1939400"/>
                  <a:pt x="1021347" y="1939400"/>
                </a:cubicBezTo>
                <a:lnTo>
                  <a:pt x="1042572" y="1966758"/>
                </a:lnTo>
                <a:lnTo>
                  <a:pt x="1078269" y="2010034"/>
                </a:lnTo>
                <a:lnTo>
                  <a:pt x="1083222" y="2019153"/>
                </a:lnTo>
                <a:lnTo>
                  <a:pt x="1088427" y="2025862"/>
                </a:lnTo>
                <a:lnTo>
                  <a:pt x="1126693" y="2099187"/>
                </a:lnTo>
                <a:lnTo>
                  <a:pt x="1132890" y="2110595"/>
                </a:lnTo>
                <a:lnTo>
                  <a:pt x="1133247" y="2111746"/>
                </a:lnTo>
                <a:lnTo>
                  <a:pt x="1139862" y="2124421"/>
                </a:lnTo>
                <a:cubicBezTo>
                  <a:pt x="1168306" y="2193685"/>
                  <a:pt x="1184424" y="2269591"/>
                  <a:pt x="1184424" y="2349292"/>
                </a:cubicBezTo>
                <a:cubicBezTo>
                  <a:pt x="1184424" y="2471691"/>
                  <a:pt x="1147092" y="2585016"/>
                  <a:pt x="1083227" y="2678861"/>
                </a:cubicBezTo>
                <a:lnTo>
                  <a:pt x="1016389" y="2759246"/>
                </a:lnTo>
                <a:lnTo>
                  <a:pt x="1016389" y="2762082"/>
                </a:lnTo>
                <a:cubicBezTo>
                  <a:pt x="883652" y="2872146"/>
                  <a:pt x="796424" y="3035344"/>
                  <a:pt x="796424" y="3221313"/>
                </a:cubicBezTo>
                <a:close/>
              </a:path>
              <a:path w="2959688" h="4686300">
                <a:moveTo>
                  <a:pt x="0" y="4098028"/>
                </a:moveTo>
                <a:cubicBezTo>
                  <a:pt x="0" y="3942421"/>
                  <a:pt x="56888" y="3801995"/>
                  <a:pt x="151700" y="3699522"/>
                </a:cubicBezTo>
                <a:cubicBezTo>
                  <a:pt x="151700" y="3691931"/>
                  <a:pt x="151700" y="3691931"/>
                  <a:pt x="151700" y="3691931"/>
                </a:cubicBezTo>
                <a:cubicBezTo>
                  <a:pt x="295815" y="3581867"/>
                  <a:pt x="386835" y="3414874"/>
                  <a:pt x="386835" y="3221313"/>
                </a:cubicBezTo>
                <a:cubicBezTo>
                  <a:pt x="386835" y="3031548"/>
                  <a:pt x="295815" y="2860760"/>
                  <a:pt x="151700" y="2750696"/>
                </a:cubicBezTo>
                <a:cubicBezTo>
                  <a:pt x="151700" y="2739310"/>
                  <a:pt x="151700" y="2739310"/>
                  <a:pt x="151700" y="2739310"/>
                </a:cubicBezTo>
                <a:lnTo>
                  <a:pt x="121836" y="2699360"/>
                </a:lnTo>
                <a:lnTo>
                  <a:pt x="104956" y="2678861"/>
                </a:lnTo>
                <a:lnTo>
                  <a:pt x="100895" y="2671347"/>
                </a:lnTo>
                <a:lnTo>
                  <a:pt x="87998" y="2654094"/>
                </a:lnTo>
                <a:cubicBezTo>
                  <a:pt x="31999" y="2563540"/>
                  <a:pt x="0" y="2457509"/>
                  <a:pt x="0" y="2340803"/>
                </a:cubicBezTo>
                <a:cubicBezTo>
                  <a:pt x="0" y="2177605"/>
                  <a:pt x="65421" y="2029589"/>
                  <a:pt x="171611" y="1922371"/>
                </a:cubicBezTo>
                <a:lnTo>
                  <a:pt x="227502" y="1875831"/>
                </a:lnTo>
                <a:lnTo>
                  <a:pt x="254196" y="1850447"/>
                </a:lnTo>
                <a:cubicBezTo>
                  <a:pt x="340594" y="1747974"/>
                  <a:pt x="391793" y="1617748"/>
                  <a:pt x="391793" y="1472577"/>
                </a:cubicBezTo>
                <a:cubicBezTo>
                  <a:pt x="391793" y="1282812"/>
                  <a:pt x="300773" y="1112024"/>
                  <a:pt x="156658" y="1001960"/>
                </a:cubicBezTo>
                <a:cubicBezTo>
                  <a:pt x="156658" y="990574"/>
                  <a:pt x="156658" y="990574"/>
                  <a:pt x="156658" y="990574"/>
                </a:cubicBezTo>
                <a:cubicBezTo>
                  <a:pt x="61846" y="884306"/>
                  <a:pt x="4958" y="747675"/>
                  <a:pt x="4958" y="592067"/>
                </a:cubicBezTo>
                <a:cubicBezTo>
                  <a:pt x="4958" y="265671"/>
                  <a:pt x="266640" y="0"/>
                  <a:pt x="592795" y="0"/>
                </a:cubicBezTo>
                <a:lnTo>
                  <a:pt x="601535" y="885"/>
                </a:lnTo>
                <a:lnTo>
                  <a:pt x="610397" y="0"/>
                </a:lnTo>
                <a:cubicBezTo>
                  <a:pt x="766004" y="0"/>
                  <a:pt x="906430" y="56887"/>
                  <a:pt x="1008903" y="151700"/>
                </a:cubicBezTo>
                <a:cubicBezTo>
                  <a:pt x="1016494" y="151700"/>
                  <a:pt x="1016494" y="151700"/>
                  <a:pt x="1016494" y="151700"/>
                </a:cubicBezTo>
                <a:cubicBezTo>
                  <a:pt x="1126558" y="295815"/>
                  <a:pt x="1293551" y="386835"/>
                  <a:pt x="1487111" y="386835"/>
                </a:cubicBezTo>
                <a:cubicBezTo>
                  <a:pt x="1676876" y="386835"/>
                  <a:pt x="1847665" y="295815"/>
                  <a:pt x="1957729" y="151700"/>
                </a:cubicBezTo>
                <a:cubicBezTo>
                  <a:pt x="1969115" y="151700"/>
                  <a:pt x="1969115" y="151700"/>
                  <a:pt x="1969115" y="151700"/>
                </a:cubicBezTo>
                <a:cubicBezTo>
                  <a:pt x="2075383" y="56887"/>
                  <a:pt x="2212014" y="0"/>
                  <a:pt x="2367621" y="0"/>
                </a:cubicBezTo>
                <a:lnTo>
                  <a:pt x="2369738" y="211"/>
                </a:lnTo>
                <a:lnTo>
                  <a:pt x="2371851" y="0"/>
                </a:lnTo>
                <a:cubicBezTo>
                  <a:pt x="2657237" y="0"/>
                  <a:pt x="2893260" y="200499"/>
                  <a:pt x="2947807" y="469284"/>
                </a:cubicBezTo>
                <a:lnTo>
                  <a:pt x="2956790" y="559251"/>
                </a:lnTo>
                <a:lnTo>
                  <a:pt x="2959688" y="587837"/>
                </a:lnTo>
                <a:lnTo>
                  <a:pt x="2959666" y="588053"/>
                </a:lnTo>
                <a:lnTo>
                  <a:pt x="2959688" y="588272"/>
                </a:lnTo>
                <a:cubicBezTo>
                  <a:pt x="2959688" y="743879"/>
                  <a:pt x="2902800" y="884306"/>
                  <a:pt x="2807988" y="986779"/>
                </a:cubicBezTo>
                <a:cubicBezTo>
                  <a:pt x="2807988" y="994369"/>
                  <a:pt x="2807988" y="994369"/>
                  <a:pt x="2807988" y="994369"/>
                </a:cubicBezTo>
                <a:cubicBezTo>
                  <a:pt x="2663873" y="1104433"/>
                  <a:pt x="2572853" y="1271426"/>
                  <a:pt x="2572853" y="1464987"/>
                </a:cubicBezTo>
                <a:cubicBezTo>
                  <a:pt x="2572853" y="1607311"/>
                  <a:pt x="2624052" y="1738960"/>
                  <a:pt x="2710450" y="1842323"/>
                </a:cubicBezTo>
                <a:lnTo>
                  <a:pt x="2746695" y="1876987"/>
                </a:lnTo>
                <a:lnTo>
                  <a:pt x="2788077" y="1911114"/>
                </a:lnTo>
                <a:cubicBezTo>
                  <a:pt x="2894267" y="2017382"/>
                  <a:pt x="2959688" y="2164450"/>
                  <a:pt x="2959688" y="2327648"/>
                </a:cubicBezTo>
                <a:lnTo>
                  <a:pt x="2958870" y="2336594"/>
                </a:lnTo>
                <a:lnTo>
                  <a:pt x="2959688" y="2345497"/>
                </a:lnTo>
                <a:cubicBezTo>
                  <a:pt x="2959688" y="2508695"/>
                  <a:pt x="2894267" y="2656712"/>
                  <a:pt x="2788077" y="2763929"/>
                </a:cubicBezTo>
                <a:lnTo>
                  <a:pt x="2707346" y="2831154"/>
                </a:lnTo>
                <a:lnTo>
                  <a:pt x="2636378" y="2937743"/>
                </a:lnTo>
                <a:cubicBezTo>
                  <a:pt x="2595608" y="3017444"/>
                  <a:pt x="2572853" y="3107583"/>
                  <a:pt x="2572853" y="3204363"/>
                </a:cubicBezTo>
                <a:cubicBezTo>
                  <a:pt x="2572853" y="3394128"/>
                  <a:pt x="2663873" y="3564917"/>
                  <a:pt x="2807988" y="3674980"/>
                </a:cubicBezTo>
                <a:cubicBezTo>
                  <a:pt x="2807988" y="3686366"/>
                  <a:pt x="2807988" y="3686366"/>
                  <a:pt x="2807988" y="3686366"/>
                </a:cubicBezTo>
                <a:cubicBezTo>
                  <a:pt x="2902800" y="3792635"/>
                  <a:pt x="2959688" y="3929266"/>
                  <a:pt x="2959688" y="4084873"/>
                </a:cubicBezTo>
                <a:lnTo>
                  <a:pt x="2959477" y="4086989"/>
                </a:lnTo>
                <a:lnTo>
                  <a:pt x="2959688" y="4089102"/>
                </a:lnTo>
                <a:cubicBezTo>
                  <a:pt x="2959688" y="4374487"/>
                  <a:pt x="2759189" y="4610511"/>
                  <a:pt x="2490404" y="4665058"/>
                </a:cubicBezTo>
                <a:lnTo>
                  <a:pt x="2401088" y="4673976"/>
                </a:lnTo>
                <a:lnTo>
                  <a:pt x="2371851" y="4676940"/>
                </a:lnTo>
                <a:lnTo>
                  <a:pt x="2371630" y="4676918"/>
                </a:lnTo>
                <a:lnTo>
                  <a:pt x="2371416" y="4676939"/>
                </a:lnTo>
                <a:cubicBezTo>
                  <a:pt x="2215809" y="4676939"/>
                  <a:pt x="2075383" y="4620052"/>
                  <a:pt x="1972910" y="4525239"/>
                </a:cubicBezTo>
                <a:cubicBezTo>
                  <a:pt x="1965319" y="4525239"/>
                  <a:pt x="1965319" y="4525239"/>
                  <a:pt x="1965319" y="4525239"/>
                </a:cubicBezTo>
                <a:cubicBezTo>
                  <a:pt x="1855255" y="4381124"/>
                  <a:pt x="1688262" y="4290104"/>
                  <a:pt x="1494702" y="4290104"/>
                </a:cubicBezTo>
                <a:cubicBezTo>
                  <a:pt x="1304937" y="4290104"/>
                  <a:pt x="1134148" y="4381124"/>
                  <a:pt x="1024085" y="4525239"/>
                </a:cubicBezTo>
                <a:cubicBezTo>
                  <a:pt x="1012699" y="4525239"/>
                  <a:pt x="1012699" y="4525239"/>
                  <a:pt x="1012699" y="4525239"/>
                </a:cubicBezTo>
                <a:cubicBezTo>
                  <a:pt x="959564" y="4572645"/>
                  <a:pt x="898840" y="4610570"/>
                  <a:pt x="831947" y="4636644"/>
                </a:cubicBezTo>
                <a:lnTo>
                  <a:pt x="800537" y="4645614"/>
                </a:lnTo>
                <a:lnTo>
                  <a:pt x="706900" y="4674410"/>
                </a:lnTo>
                <a:cubicBezTo>
                  <a:pt x="668427" y="4682208"/>
                  <a:pt x="628606" y="4686300"/>
                  <a:pt x="587837" y="4686300"/>
                </a:cubicBezTo>
                <a:cubicBezTo>
                  <a:pt x="261682" y="4686300"/>
                  <a:pt x="0" y="4424424"/>
                  <a:pt x="0" y="4098028"/>
                </a:cubicBezTo>
              </a:path>
            </a:pathLst>
          </a:custGeom>
          <a:solidFill>
            <a:schemeClr val="dk1">
              <a:alpha val="5000"/>
            </a:schemeClr>
          </a:solidFill>
        </p:spPr>
        <p:txBody>
          <a:bodyPr vert="horz" wrap="square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 rot="10800000">
            <a:off x="7342763" y="4051131"/>
            <a:ext cx="1020318" cy="1020318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 rot="5400000">
            <a:off x="7342763" y="2277100"/>
            <a:ext cx="1020318" cy="1020318"/>
          </a:xfrm>
          <a:prstGeom prst="ellipse">
            <a:avLst/>
          </a:prstGeom>
          <a:solidFill>
            <a:schemeClr val="accent4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3846517" y="2294245"/>
            <a:ext cx="1020318" cy="1020318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 rot="16200000">
            <a:off x="3846517" y="4051131"/>
            <a:ext cx="1020318" cy="1020318"/>
          </a:xfrm>
          <a:prstGeom prst="ellipse">
            <a:avLst/>
          </a:prstGeom>
          <a:solidFill>
            <a:schemeClr val="accent4">
              <a:alpha val="100000"/>
            </a:schemeClr>
          </a:solidFill>
          <a:ln w="571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585002" y="2273290"/>
            <a:ext cx="1019175" cy="1019175"/>
          </a:xfrm>
          <a:prstGeom prst="ellipse">
            <a:avLst/>
          </a:prstGeom>
          <a:ln w="38100">
            <a:solidFill>
              <a:schemeClr val="lt2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585573" y="4051703"/>
            <a:ext cx="1019175" cy="1019175"/>
          </a:xfrm>
          <a:prstGeom prst="ellipse">
            <a:avLst/>
          </a:prstGeom>
          <a:ln w="38100">
            <a:solidFill>
              <a:schemeClr val="lt2"/>
            </a:solidFill>
            <a:prstDash val="solid"/>
          </a:ln>
        </p:spPr>
      </p:pic>
      <p:sp>
        <p:nvSpPr>
          <p:cNvPr id="10" name="Freeform 10"/>
          <p:cNvSpPr/>
          <p:nvPr/>
        </p:nvSpPr>
        <p:spPr>
          <a:xfrm>
            <a:off x="4146721" y="2594449"/>
            <a:ext cx="419910" cy="4199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w="304800" h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w="304800" h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w="304800" h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w="304800" h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w="304800" h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w="304800" h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w="304800" h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643372" y="257770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28"/>
                  <a:pt x="236563" y="0"/>
                  <a:pt x="152400" y="0"/>
                </a:cubicBezTo>
                <a:cubicBezTo>
                  <a:pt x="68228" y="0"/>
                  <a:pt x="0" y="68228"/>
                  <a:pt x="0" y="152400"/>
                </a:cubicBezTo>
                <a:cubicBezTo>
                  <a:pt x="0" y="236563"/>
                  <a:pt x="68228" y="304800"/>
                  <a:pt x="152400" y="304800"/>
                </a:cubicBezTo>
                <a:close/>
              </a:path>
              <a:path w="304800" h="304800">
                <a:moveTo>
                  <a:pt x="152400" y="76200"/>
                </a:moveTo>
                <a:lnTo>
                  <a:pt x="228600" y="152400"/>
                </a:lnTo>
                <a:lnTo>
                  <a:pt x="171450" y="152400"/>
                </a:lnTo>
                <a:lnTo>
                  <a:pt x="171450" y="228600"/>
                </a:lnTo>
                <a:lnTo>
                  <a:pt x="133350" y="228600"/>
                </a:lnTo>
                <a:lnTo>
                  <a:pt x="133350" y="152400"/>
                </a:lnTo>
                <a:lnTo>
                  <a:pt x="76200" y="152400"/>
                </a:lnTo>
                <a:lnTo>
                  <a:pt x="152400" y="762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4147126" y="43517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</a:path>
              <a:path w="304800" h="304800"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Freeform 13"/>
          <p:cNvSpPr/>
          <p:nvPr/>
        </p:nvSpPr>
        <p:spPr>
          <a:xfrm>
            <a:off x="7643372" y="43517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</a:path>
              <a:path w="304800" h="304800"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227046"/>
            <a:ext cx="3057357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节日热点借势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9060" y="2551141"/>
            <a:ext cx="2864321" cy="13248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提前1个月策划春节/618等节点专题，如"年货节溯源直播"需结合平台主题活动规则报名参与。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4051131"/>
            <a:ext cx="3057357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争议话题设计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9060" y="4375225"/>
            <a:ext cx="2864321" cy="1428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制造适度争议点如"9.9元真能买到羊绒衫？"引发讨论，但需把控尺度避免违规。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650753" y="2227046"/>
            <a:ext cx="3198641" cy="3293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场景化直播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50753" y="2551141"/>
            <a:ext cx="2864168" cy="13248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打造工厂实拍/产地溯源等差异化场景，淘宝数据显示场景化直播转化率高出普通直播间37%。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50753" y="4051131"/>
            <a:ext cx="3064770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连麦PK玩法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650753" y="4375225"/>
            <a:ext cx="2864168" cy="1428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设计与互补品类主播的PK环节（如美妆+服饰），通过流量置换实现粉丝破圈，需提前测试设备确保流畅度。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粉丝增长策略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15557" y="1293101"/>
            <a:ext cx="3938035" cy="52507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32060" y="1718638"/>
            <a:ext cx="7211308" cy="4522346"/>
          </a:xfrm>
          <a:prstGeom prst="roundRect">
            <a:avLst>
              <a:gd name="adj" fmla="val 4504"/>
            </a:avLst>
          </a:prstGeom>
          <a:solidFill>
            <a:schemeClr val="lt2">
              <a:alpha val="100000"/>
            </a:schemeClr>
          </a:solidFill>
          <a:effectLst>
            <a:outerShdw blurRad="3810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4599214" y="2625365"/>
            <a:ext cx="6477000" cy="1257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通过数据分析工具（如飞瓜数据、蝉妈妈）深度挖掘目标用户画像，包括年龄、性别、地域、消费习惯等核心标签。例如美妆类直播需聚焦18-35岁女性用户，结合她们关注的成分党趋势或性价比需求设计内容。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99214" y="2143575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用户画像分析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99214" y="4589063"/>
            <a:ext cx="6477000" cy="12715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针对不同用户群体的使用场景定制内容，如数码产品直播可设置"职场办公效率神器"或"学生党平价好物"专题，通过痛点解决方案增强用户粘性。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9214" y="4153214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场景化需求匹配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精准定位目标用户群体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互动技巧与粉丝留存方法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35211" y="1545356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实时弹幕应答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建立3秒响应机制，对用户提问（如产品参数、优惠规则）即时反馈，配合"点赞过万解锁福利"等即时奖励提升参与感。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124004" y="3184234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分层会员体系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设计阶梯式权益（如铁粉专属折扣、生日礼包），通过社群签到打卡和直播专属暗号强化归属感。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120625" y="4838899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数据化复盘优化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利用直播间热力图分析观众流失节点，针对性地调整话术节奏（如产品演示时段插入段子缓解疲劳）。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171132">
            <a:off x="5279993" y="1808036"/>
            <a:ext cx="2793968" cy="3735134"/>
          </a:xfrm>
          <a:custGeom>
            <a:avLst/>
            <a:gdLst/>
            <a:ahLst/>
            <a:cxnLst/>
            <a:rect l="l" t="t" r="r" b="b"/>
            <a:pathLst>
              <a:path w="3635407" h="4859941">
                <a:moveTo>
                  <a:pt x="2429923" y="0"/>
                </a:moveTo>
                <a:cubicBezTo>
                  <a:pt x="1758896" y="0"/>
                  <a:pt x="1214914" y="543979"/>
                  <a:pt x="1214914" y="1215009"/>
                </a:cubicBezTo>
                <a:cubicBezTo>
                  <a:pt x="1214914" y="1844097"/>
                  <a:pt x="1693023" y="2361524"/>
                  <a:pt x="2305696" y="2423745"/>
                </a:cubicBezTo>
                <a:lnTo>
                  <a:pt x="2420398" y="2429537"/>
                </a:lnTo>
                <a:lnTo>
                  <a:pt x="2420398" y="2428399"/>
                </a:lnTo>
                <a:cubicBezTo>
                  <a:pt x="3091425" y="2428399"/>
                  <a:pt x="3635407" y="2972381"/>
                  <a:pt x="3635407" y="3643408"/>
                </a:cubicBezTo>
                <a:cubicBezTo>
                  <a:pt x="3635407" y="4272496"/>
                  <a:pt x="3157298" y="4789923"/>
                  <a:pt x="2544625" y="4852144"/>
                </a:cubicBezTo>
                <a:lnTo>
                  <a:pt x="2429923" y="4857936"/>
                </a:lnTo>
                <a:lnTo>
                  <a:pt x="2429923" y="4859941"/>
                </a:lnTo>
                <a:cubicBezTo>
                  <a:pt x="1087945" y="4859941"/>
                  <a:pt x="0" y="3771996"/>
                  <a:pt x="0" y="2429923"/>
                </a:cubicBezTo>
                <a:cubicBezTo>
                  <a:pt x="0" y="1087851"/>
                  <a:pt x="1087945" y="0"/>
                  <a:pt x="2429923" y="0"/>
                </a:cubicBez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 rot="10171132" flipH="1" flipV="1">
            <a:off x="4098512" y="2094167"/>
            <a:ext cx="2793968" cy="3735134"/>
          </a:xfrm>
          <a:custGeom>
            <a:avLst/>
            <a:gdLst/>
            <a:ahLst/>
            <a:cxnLst/>
            <a:rect l="l" t="t" r="r" b="b"/>
            <a:pathLst>
              <a:path w="3635407" h="4859941">
                <a:moveTo>
                  <a:pt x="2429923" y="0"/>
                </a:moveTo>
                <a:cubicBezTo>
                  <a:pt x="1758896" y="0"/>
                  <a:pt x="1214914" y="543979"/>
                  <a:pt x="1214914" y="1215009"/>
                </a:cubicBezTo>
                <a:cubicBezTo>
                  <a:pt x="1214914" y="1844097"/>
                  <a:pt x="1693023" y="2361524"/>
                  <a:pt x="2305696" y="2423745"/>
                </a:cubicBezTo>
                <a:lnTo>
                  <a:pt x="2420398" y="2429537"/>
                </a:lnTo>
                <a:lnTo>
                  <a:pt x="2420398" y="2428399"/>
                </a:lnTo>
                <a:cubicBezTo>
                  <a:pt x="3091425" y="2428399"/>
                  <a:pt x="3635407" y="2972381"/>
                  <a:pt x="3635407" y="3643408"/>
                </a:cubicBezTo>
                <a:cubicBezTo>
                  <a:pt x="3635407" y="4272496"/>
                  <a:pt x="3157298" y="4789923"/>
                  <a:pt x="2544625" y="4852144"/>
                </a:cubicBezTo>
                <a:lnTo>
                  <a:pt x="2429923" y="4857936"/>
                </a:lnTo>
                <a:lnTo>
                  <a:pt x="2429923" y="4859941"/>
                </a:lnTo>
                <a:cubicBezTo>
                  <a:pt x="1087945" y="4859941"/>
                  <a:pt x="0" y="3771996"/>
                  <a:pt x="0" y="2429923"/>
                </a:cubicBezTo>
                <a:cubicBezTo>
                  <a:pt x="0" y="1087851"/>
                  <a:pt x="1087945" y="0"/>
                  <a:pt x="2429923" y="0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rm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跨平台引流与私域流量搭建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80847" y="1013269"/>
            <a:ext cx="10858500" cy="523208"/>
          </a:xfrm>
          <a:prstGeom prst="rect">
            <a:avLst/>
          </a:prstGeom>
          <a:noFill/>
        </p:spPr>
      </p:sp>
      <p:grpSp>
        <p:nvGrpSpPr>
          <p:cNvPr id="6" name="Group 6"/>
          <p:cNvGrpSpPr/>
          <p:nvPr/>
        </p:nvGrpSpPr>
        <p:grpSpPr>
          <a:xfrm rot="0">
            <a:off x="7750753" y="3552995"/>
            <a:ext cx="647700" cy="647700"/>
            <a:chOff x="7750753" y="3552995"/>
            <a:chExt cx="647700" cy="647700"/>
          </a:xfrm>
        </p:grpSpPr>
        <p:sp>
          <p:nvSpPr>
            <p:cNvPr id="7" name="AutoShape 7"/>
            <p:cNvSpPr/>
            <p:nvPr/>
          </p:nvSpPr>
          <p:spPr>
            <a:xfrm>
              <a:off x="7750753" y="3552995"/>
              <a:ext cx="647700" cy="647700"/>
            </a:xfrm>
            <a:prstGeom prst="ellipse">
              <a:avLst/>
            </a:prstGeom>
            <a:solidFill>
              <a:schemeClr val="accent4">
                <a:alpha val="100000"/>
              </a:schemeClr>
            </a:solidFill>
            <a:ln w="28575">
              <a:solidFill>
                <a:srgbClr val="FFFFFF">
                  <a:alpha val="100000"/>
                </a:srgbClr>
              </a:solidFill>
              <a:prstDash val="solid"/>
            </a:ln>
          </p:spPr>
        </p:sp>
        <p:sp>
          <p:nvSpPr>
            <p:cNvPr id="8" name="Freeform 8"/>
            <p:cNvSpPr/>
            <p:nvPr/>
          </p:nvSpPr>
          <p:spPr>
            <a:xfrm>
              <a:off x="7905524" y="3728901"/>
              <a:ext cx="338158" cy="338158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800" y="79486"/>
                  </a:moveTo>
                  <a:cubicBezTo>
                    <a:pt x="152800" y="79486"/>
                    <a:pt x="133750" y="38891"/>
                    <a:pt x="90888" y="38891"/>
                  </a:cubicBezTo>
                  <a:cubicBezTo>
                    <a:pt x="44053" y="38891"/>
                    <a:pt x="19450" y="78581"/>
                    <a:pt x="19450" y="118262"/>
                  </a:cubicBezTo>
                  <a:cubicBezTo>
                    <a:pt x="19450" y="184147"/>
                    <a:pt x="152800" y="265900"/>
                    <a:pt x="152800" y="265900"/>
                  </a:cubicBezTo>
                  <a:cubicBezTo>
                    <a:pt x="152800" y="265900"/>
                    <a:pt x="285350" y="184937"/>
                    <a:pt x="285350" y="118262"/>
                  </a:cubicBezTo>
                  <a:cubicBezTo>
                    <a:pt x="285350" y="77781"/>
                    <a:pt x="259956" y="38891"/>
                    <a:pt x="214713" y="38891"/>
                  </a:cubicBezTo>
                  <a:cubicBezTo>
                    <a:pt x="169469" y="38891"/>
                    <a:pt x="152800" y="79486"/>
                    <a:pt x="152800" y="7948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0">
            <a:off x="3780778" y="3552995"/>
            <a:ext cx="647700" cy="647700"/>
            <a:chOff x="3780778" y="3552995"/>
            <a:chExt cx="647700" cy="647700"/>
          </a:xfrm>
        </p:grpSpPr>
        <p:sp>
          <p:nvSpPr>
            <p:cNvPr id="10" name="AutoShape 10"/>
            <p:cNvSpPr/>
            <p:nvPr/>
          </p:nvSpPr>
          <p:spPr>
            <a:xfrm>
              <a:off x="3780778" y="3552995"/>
              <a:ext cx="647700" cy="6477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rgbClr val="FFFFFF">
                  <a:alpha val="100000"/>
                </a:srgbClr>
              </a:solidFill>
              <a:prstDash val="solid"/>
            </a:ln>
          </p:spPr>
        </p:sp>
        <p:sp>
          <p:nvSpPr>
            <p:cNvPr id="11" name="Freeform 11"/>
            <p:cNvSpPr/>
            <p:nvPr/>
          </p:nvSpPr>
          <p:spPr>
            <a:xfrm>
              <a:off x="3963729" y="3745471"/>
              <a:ext cx="281798" cy="281798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cubicBezTo>
                    <a:pt x="68390" y="0"/>
                    <a:pt x="0" y="68370"/>
                    <a:pt x="0" y="152400"/>
                  </a:cubicBezTo>
                  <a:lnTo>
                    <a:pt x="38100" y="152400"/>
                  </a:lnTo>
                  <a:cubicBezTo>
                    <a:pt x="38100" y="144532"/>
                    <a:pt x="44539" y="138113"/>
                    <a:pt x="52388" y="138113"/>
                  </a:cubicBezTo>
                  <a:cubicBezTo>
                    <a:pt x="60274" y="138113"/>
                    <a:pt x="66675" y="144532"/>
                    <a:pt x="66675" y="152400"/>
                  </a:cubicBezTo>
                  <a:lnTo>
                    <a:pt x="104775" y="152400"/>
                  </a:lnTo>
                  <a:cubicBezTo>
                    <a:pt x="104775" y="144532"/>
                    <a:pt x="111214" y="138113"/>
                    <a:pt x="119063" y="138113"/>
                  </a:cubicBezTo>
                  <a:cubicBezTo>
                    <a:pt x="126949" y="138113"/>
                    <a:pt x="133350" y="144532"/>
                    <a:pt x="133350" y="152400"/>
                  </a:cubicBezTo>
                  <a:lnTo>
                    <a:pt x="133350" y="247650"/>
                  </a:lnTo>
                  <a:cubicBezTo>
                    <a:pt x="133350" y="258147"/>
                    <a:pt x="124825" y="266700"/>
                    <a:pt x="114300" y="266700"/>
                  </a:cubicBezTo>
                  <a:cubicBezTo>
                    <a:pt x="103803" y="266700"/>
                    <a:pt x="95250" y="258147"/>
                    <a:pt x="95250" y="247650"/>
                  </a:cubicBezTo>
                  <a:lnTo>
                    <a:pt x="57150" y="247650"/>
                  </a:lnTo>
                  <a:cubicBezTo>
                    <a:pt x="57150" y="279168"/>
                    <a:pt x="82820" y="304800"/>
                    <a:pt x="114300" y="304800"/>
                  </a:cubicBezTo>
                  <a:cubicBezTo>
                    <a:pt x="145847" y="304800"/>
                    <a:pt x="171450" y="279168"/>
                    <a:pt x="171450" y="247650"/>
                  </a:cubicBezTo>
                  <a:lnTo>
                    <a:pt x="171450" y="152400"/>
                  </a:lnTo>
                  <a:cubicBezTo>
                    <a:pt x="171450" y="144532"/>
                    <a:pt x="177889" y="138113"/>
                    <a:pt x="185738" y="138113"/>
                  </a:cubicBezTo>
                  <a:cubicBezTo>
                    <a:pt x="193624" y="138113"/>
                    <a:pt x="200006" y="144532"/>
                    <a:pt x="200006" y="152400"/>
                  </a:cubicBezTo>
                  <a:lnTo>
                    <a:pt x="238106" y="152400"/>
                  </a:lnTo>
                  <a:cubicBezTo>
                    <a:pt x="238106" y="144532"/>
                    <a:pt x="244583" y="138113"/>
                    <a:pt x="252393" y="138113"/>
                  </a:cubicBezTo>
                  <a:cubicBezTo>
                    <a:pt x="260280" y="138113"/>
                    <a:pt x="266681" y="144532"/>
                    <a:pt x="266681" y="152400"/>
                  </a:cubicBezTo>
                  <a:lnTo>
                    <a:pt x="304781" y="152400"/>
                  </a:lnTo>
                  <a:cubicBezTo>
                    <a:pt x="304781" y="68370"/>
                    <a:pt x="236468" y="0"/>
                    <a:pt x="15240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610930" y="3052490"/>
            <a:ext cx="2938197" cy="519398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矩阵账号联动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610930" y="3730114"/>
            <a:ext cx="2938197" cy="112148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在抖音/小红书发布直播高光切片时，植入"点击主页进粉丝群领券"钩子信息，引导关注淘宝/微信私域池。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670142" y="3052490"/>
            <a:ext cx="2938197" cy="519398"/>
          </a:xfrm>
          <a:prstGeom prst="roundRect">
            <a:avLst>
              <a:gd name="adj" fmla="val 50000"/>
            </a:avLst>
          </a:prstGeom>
          <a:solidFill>
            <a:schemeClr val="accent4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线下活动反哺线上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8670142" y="3730114"/>
            <a:ext cx="2938197" cy="112148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举办品牌快闪体验活动时，设置"现场扫码加群抽奖"环节，将线下流量转化为直播间精准粉丝。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直播内容优化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开场需在30秒内通过福利预告或冲突性话术抓住用户注意力，例如“限量1元秒杀”或“揭秘行业黑幕”，配合主播肢体语言强化记忆点，平均停留时长可提升40%。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836" r="11836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1836" r="11836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931" r="11931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脚本设计与节奏把控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黄金30秒法则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每15-20分钟设置一次流量钩子（如整点抽奖/限量免单），利用平台算法流量倾斜机制，在自然流量低谷期通过福袋工具强刺激，引导观众分享拉新。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峰值流量调度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采用FABE话术结构（特征-优势-利益-证据），针对高客单价商品插入3个以上使用场景故事，配合实时弹幕答疑，转化率可比常规讲解提升25%。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产品讲解SOP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05799" y="2223832"/>
            <a:ext cx="2667000" cy="4038600"/>
          </a:xfrm>
          <a:prstGeom prst="roundRect">
            <a:avLst>
              <a:gd name="adj" fmla="val 1299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319201" y="2223832"/>
            <a:ext cx="2667000" cy="4038600"/>
          </a:xfrm>
          <a:prstGeom prst="roundRect">
            <a:avLst>
              <a:gd name="adj" fmla="val 1299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100018" y="2204114"/>
            <a:ext cx="2667000" cy="4038600"/>
          </a:xfrm>
          <a:prstGeom prst="roundRect">
            <a:avLst>
              <a:gd name="adj" fmla="val 1299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32602" y="2204114"/>
            <a:ext cx="2667000" cy="4038600"/>
          </a:xfrm>
          <a:prstGeom prst="roundRect">
            <a:avLst>
              <a:gd name="adj" fmla="val 1299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2700000">
            <a:off x="9997558" y="1795493"/>
            <a:ext cx="856678" cy="856678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7110960" y="1795493"/>
            <a:ext cx="856678" cy="856678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2700000">
            <a:off x="4224362" y="1795493"/>
            <a:ext cx="856678" cy="856678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 rot="2700000">
            <a:off x="1337763" y="1795493"/>
            <a:ext cx="856678" cy="856678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1569149" y="2007829"/>
            <a:ext cx="393907" cy="39390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484990" y="3547317"/>
            <a:ext cx="2562225" cy="2247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背景墙需包含品牌LOGO、核心卖点slogan（字体不小于屏幕1/5）、动态价格显示屏，前景放置实物样品或奖品格子，形成纵深视觉层次。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3090" y="2935247"/>
            <a:ext cx="2486025" cy="6286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三维空间构建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70216" y="3547317"/>
            <a:ext cx="2562225" cy="2247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主光（5600K色温）45度角照射主播面部，辅光（4300K）消除颈影，轮廓光（RGB可变）突出产品质感，直播间进光量需维持在1500lux以上。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11600" y="2935247"/>
            <a:ext cx="2486025" cy="6286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灯光矩阵系统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56815" y="3547317"/>
            <a:ext cx="2562225" cy="2247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在画面非核心区嵌入实时在线人数、点赞量、成交件数等数据，利用从众心理刺激消费，数据显示区域建议采用红黄渐变动态进度条设计。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98199" y="2935247"/>
            <a:ext cx="2486025" cy="6286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实时数据看板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43413" y="3547317"/>
            <a:ext cx="2562225" cy="2247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设置特写机位（展示产品细节）、全景机位（呈现活动氛围）、手部动作追踪机位（演示操作流程），通过OBS软件实现0.5秒无缝切换。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84798" y="2935247"/>
            <a:ext cx="2486025" cy="6286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多机位协同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4435262" y="2044209"/>
            <a:ext cx="434876" cy="35924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0"/>
                </a:moveTo>
                <a:lnTo>
                  <a:pt x="91440" y="0"/>
                </a:lnTo>
                <a:lnTo>
                  <a:pt x="0" y="45720"/>
                </a:lnTo>
                <a:lnTo>
                  <a:pt x="0" y="137160"/>
                </a:lnTo>
                <a:lnTo>
                  <a:pt x="60960" y="121920"/>
                </a:lnTo>
                <a:lnTo>
                  <a:pt x="60960" y="304800"/>
                </a:lnTo>
                <a:lnTo>
                  <a:pt x="243840" y="304800"/>
                </a:lnTo>
                <a:lnTo>
                  <a:pt x="243840" y="121920"/>
                </a:lnTo>
                <a:lnTo>
                  <a:pt x="304800" y="137160"/>
                </a:lnTo>
                <a:lnTo>
                  <a:pt x="304800" y="45720"/>
                </a:lnTo>
                <a:lnTo>
                  <a:pt x="213360" y="0"/>
                </a:lnTo>
                <a:lnTo>
                  <a:pt x="198120" y="0"/>
                </a:lnTo>
                <a:cubicBezTo>
                  <a:pt x="198120" y="25251"/>
                  <a:pt x="177651" y="45720"/>
                  <a:pt x="152400" y="45720"/>
                </a:cubicBezTo>
                <a:cubicBezTo>
                  <a:pt x="127149" y="45720"/>
                  <a:pt x="106680" y="25251"/>
                  <a:pt x="106680" y="0"/>
                </a:cubicBezTo>
                <a:lnTo>
                  <a:pt x="106680" y="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7261661" y="1979856"/>
            <a:ext cx="555277" cy="5260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场景布置与视觉呈现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0180186" y="1978120"/>
            <a:ext cx="491425" cy="49142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95545" y="304800"/>
                </a:moveTo>
                <a:cubicBezTo>
                  <a:pt x="75228" y="262528"/>
                  <a:pt x="86049" y="238306"/>
                  <a:pt x="101660" y="215494"/>
                </a:cubicBezTo>
                <a:cubicBezTo>
                  <a:pt x="118758" y="190500"/>
                  <a:pt x="123168" y="165764"/>
                  <a:pt x="123168" y="165764"/>
                </a:cubicBezTo>
                <a:cubicBezTo>
                  <a:pt x="123168" y="165764"/>
                  <a:pt x="136608" y="183232"/>
                  <a:pt x="131235" y="210560"/>
                </a:cubicBezTo>
                <a:cubicBezTo>
                  <a:pt x="154981" y="184128"/>
                  <a:pt x="159458" y="142018"/>
                  <a:pt x="155877" y="125892"/>
                </a:cubicBezTo>
                <a:cubicBezTo>
                  <a:pt x="209550" y="163401"/>
                  <a:pt x="232486" y="244612"/>
                  <a:pt x="201578" y="304800"/>
                </a:cubicBezTo>
                <a:cubicBezTo>
                  <a:pt x="365998" y="211769"/>
                  <a:pt x="242478" y="72581"/>
                  <a:pt x="220970" y="56893"/>
                </a:cubicBezTo>
                <a:cubicBezTo>
                  <a:pt x="228143" y="72571"/>
                  <a:pt x="229495" y="99117"/>
                  <a:pt x="215017" y="111995"/>
                </a:cubicBezTo>
                <a:cubicBezTo>
                  <a:pt x="190510" y="19040"/>
                  <a:pt x="129892" y="-10"/>
                  <a:pt x="129892" y="-10"/>
                </a:cubicBezTo>
                <a:cubicBezTo>
                  <a:pt x="137065" y="47930"/>
                  <a:pt x="103908" y="100346"/>
                  <a:pt x="71942" y="139513"/>
                </a:cubicBezTo>
                <a:cubicBezTo>
                  <a:pt x="70818" y="120396"/>
                  <a:pt x="69628" y="107204"/>
                  <a:pt x="59579" y="88916"/>
                </a:cubicBezTo>
                <a:cubicBezTo>
                  <a:pt x="57321" y="123644"/>
                  <a:pt x="30785" y="151943"/>
                  <a:pt x="23603" y="186738"/>
                </a:cubicBezTo>
                <a:cubicBezTo>
                  <a:pt x="13868" y="233848"/>
                  <a:pt x="30890" y="268348"/>
                  <a:pt x="95564" y="30479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曝光进入率低于行业基准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当前35%的曝光进入率低于40%的行业基准，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封面/标题优化迫在眉睫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，需强化视觉吸引力和利益点传达。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停留时长刚达及格线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45秒的平均停留时长仅满足基础要求，反映直播间氛围或内容节奏需提升，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前3秒留人策略是关键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转化率存在显著提升空间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5.2%的转化率低于带货类直播平均水平（通常8%-12%），需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优化商品讲解话术或促销策略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2752" y="1791628"/>
            <a:ext cx="4876800" cy="41776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数据复盘与内容迭代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粉丝运营与变现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59207"/>
            <a:ext cx="6316980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2244" y="3494380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12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8786" y="2781296"/>
            <a:ext cx="3104002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75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5175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84695" y="1702344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0020" y="17518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课程介绍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84695" y="2411090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0020" y="2456811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直播流量获取基础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84695" y="3119837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0020" y="317508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粉丝增长策略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94220" y="3828583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0020" y="3883830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直播内容优化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84695" y="453566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0020" y="4560436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粉丝运营与变现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88034" y="5234961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83359" y="52787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实战案例分析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精细化分层策略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从建群初期的规则制定（入群门槛、发言规范）、成长期的内容运营（每日话题、干货分享），到成熟期的商业化渗透（限时秒杀、拼团活动），形成完整运营闭环。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社群生命周期管理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数据化运营工具应用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利用社群管理工具监测成员行为数据（消息打开率、链接点击率），结合RFM模型识别高价值用户，通过自动化标签系统实现精准消息推送。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根据粉丝活跃度、消费能力、互动频率等维度将粉丝划分为核心粉、活跃粉、潜力粉和路人粉，针对不同层级设计差异化运营方案（如核心粉专属福利群、潜力粉激活任务体系）。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粉丝分层与社群运营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5363" y="40945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255856" y="1734787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255856" y="40966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530231" y="2058117"/>
            <a:ext cx="4328338" cy="151107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开播前30分钟采用"痛点挖掘+解决方案"话术结构（如"夏天出油脱妆？今天教你们三明治定妆法"），中场穿插"限时优惠+库存预警"话术（"还剩最后20组福利价"），结尾使用"场景化种草+售后保障"话术。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0231" y="1480894"/>
            <a:ext cx="3681297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黄金时段话术设计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0231" y="4479705"/>
            <a:ext cx="4328338" cy="16360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设计阶梯式粉丝勋章体系（新粉→铁粉→钻石粉），对应不同等级的专属折扣、优先购和生日礼包，配合粉丝成长任务（分享直播间得积分）提升粘性。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0231" y="3883182"/>
            <a:ext cx="3621488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粉丝权益体系搭建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07882" y="2054101"/>
            <a:ext cx="4328338" cy="1515086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针对美妆类目采用分屏对比实验（半边脸使用产品），食品类目设计沉浸式吃播场景，家电类目展示拆机实拍和功能测试，强化产品可信度。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07882" y="1476878"/>
            <a:ext cx="3830818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视觉化产品演示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9863" y="178650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9863" y="4162522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50355" y="1794068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95363" y="1708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直播带货与转化技巧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7882" y="4416007"/>
            <a:ext cx="4328338" cy="1699789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监控实时转化看板，当UV价值低于阈值时立即启动备用方案（加赠小样、抽免单），当互动率下降时插入问答互动环节（"扣1测肤质"），动态调整货品讲解顺序。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7882" y="3838785"/>
            <a:ext cx="3636440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实时数据调控策略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50355" y="415597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品牌合作与商业变现路径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51754" y="1716288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937504" y="2040223"/>
            <a:ext cx="2857500" cy="9787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品牌定制化专场方案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7504" y="3268967"/>
            <a:ext cx="2857500" cy="27221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为不同行业品牌设计专属IP（母婴品牌打造"明星妈妈育儿间"，数码品牌开设"极客实验室"），整合品牌调性、产品特点和粉丝画像设计主题直播。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345585" y="1704871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1335" y="2028807"/>
            <a:ext cx="2857500" cy="9787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多维度商业合作模式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31335" y="3257550"/>
            <a:ext cx="2857500" cy="2733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基础坑位费+佣金分成模式适用于新品推广，年度框架合作适合战略合作伙伴，CPS分润模式适合长尾商品，定制联名款适合深度绑定。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9417" y="1693454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325167" y="2017390"/>
            <a:ext cx="2857500" cy="9787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数据化效果评估体系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25167" y="3246134"/>
            <a:ext cx="2857500" cy="27449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建立包含GMV、ROI、粉丝增量、互动率等核心指标的评估模型，配合第三方数据监测工具（如热力图分析观众停留时长），生成可视化结案报告。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实战案例分析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人设定位精准性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以“深圳南油女装工厂主理人”为例，通过垂直领域（中产通勤装）+强信任背书（11年行业经验），精准吸引35-50岁女性用户，首播GMV突破70万。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成功账号拆解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内容策略差异化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分析“阿楠直播”账号的“7天螺旋起号法”，通过自然流算法偏好设计（如高频互动、福利钩子），实现单场观破万，核心在于前3天的数据递增模型。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流量承接与转化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拆解某美妆账号的“直播间标签优化法”，通过3步锁定精准流量（关键词布阵、实时弹幕引导、福袋人群筛选），转化率提升200%。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7927" y="1610788"/>
            <a:ext cx="3979156" cy="1995134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5502989" y="1610345"/>
            <a:ext cx="3992463" cy="1995577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2059633" y="4350364"/>
            <a:ext cx="4085050" cy="1976988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 rot="16200000">
            <a:off x="8499066" y="5005340"/>
            <a:ext cx="619760" cy="3168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1465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2014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792753" y="4380714"/>
            <a:ext cx="4032384" cy="1946638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常见问题与解决方案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814894" y="3868060"/>
            <a:ext cx="10708596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10471782" y="3998099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0241385" y="3991410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60318" y="1290369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229922" y="1283681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9134256" y="1231853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903860" y="1225164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774198" y="4027357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5553328" y="4020669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3384" y="1730307"/>
            <a:ext cx="370824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直播间流量波动大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3384" y="2182541"/>
            <a:ext cx="3708241" cy="133272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原因多为标签混乱或时段竞争激烈，解决方案包括：①开播前1小时发布预热短视频；②固定开播时间培养用户习惯；③使用“AB测试”优化话术脚本。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658407" y="1730307"/>
            <a:ext cx="368162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粉丝增长停滞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58407" y="2170965"/>
            <a:ext cx="3681627" cy="134430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需检查互动设计缺陷，如缺乏“留人话术”（例如“点关注抽免单”）、未设置粉丝团权益（专属折扣/抽奖），建议每15分钟重复引导关注动作。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244783" y="4476391"/>
            <a:ext cx="371475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转化率低于行业均值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41580" y="4916795"/>
            <a:ext cx="3921156" cy="125651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常见于货品组合问题，需优化“引流款-利润款”比例（建议3:7），并强化痛点营销（如“梨形身材必入”+对比展示）。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948171" y="4476391"/>
            <a:ext cx="3721549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自然流占比过低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957696" y="4907270"/>
            <a:ext cx="3702499" cy="126603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多因付费流量依赖过度，可通过“直播间互动率提升四步法”解决：①设置问答福利；②引导点赞到1万解锁福利；③实时弹幕截屏抽奖；④连麦PK制造冲突。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学员实操任务与反馈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t="29661" b="29661"/>
          <a:stretch>
            <a:fillRect/>
          </a:stretch>
        </p:blipFill>
        <p:spPr>
          <a:xfrm>
            <a:off x="6096184" y="1388332"/>
            <a:ext cx="5532235" cy="1593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31167" b="31167"/>
          <a:stretch>
            <a:fillRect/>
          </a:stretch>
        </p:blipFill>
        <p:spPr>
          <a:xfrm>
            <a:off x="563949" y="2981653"/>
            <a:ext cx="5532235" cy="1593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 t="28399" b="28399"/>
          <a:stretch>
            <a:fillRect/>
          </a:stretch>
        </p:blipFill>
        <p:spPr>
          <a:xfrm>
            <a:off x="6096184" y="4574975"/>
            <a:ext cx="5532235" cy="159332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63949" y="1466176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7天起号数据追踪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63949" y="1889259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学员需每日记录场观、停留时长、转化率，第3天提交“流量漏斗分析图”，典型反馈显示优化后平均停留时长从45秒提升至2分30秒。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63949" y="4652820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复盘报告撰写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563949" y="5075902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要求学员基于“GRAI模型”（目标-结果-分析-改进）提交直播复盘，优秀案例中通过调整福袋发放时段，次日复访率提升27%。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284452" y="3059498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话术脚本优化作业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284452" y="3482580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根据产品卖点（如“工厂直供”）撰写3版开场话术，学员案例显示“价格对比+材质演示”组合话术使点击率提高18%。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0790" y="2331416"/>
            <a:ext cx="7924800" cy="18288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90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0790" y="4217109"/>
            <a:ext cx="4943475" cy="6286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2700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课程介绍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课程目标与意义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t="21615" b="21615"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掌握直播流量底层逻辑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系统解析直播平台算法机制、流量分发规则及用户行为特征，帮助学员建立科学的流量获取思维框架，避免盲目投入资源。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构建粉丝运营体系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教授从粉丝吸引、互动留存到忠诚度培养的全链路运营策略，包括粉丝分层管理、社群运营技巧和情感化运营方法论，实现私域流量高效转化。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提升商业化变现能力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通过真实案例拆解直播带货的选品策略、话术设计及促销玩法，使学员具备将流量转化为实际销售额的核心技能，达成ROI最大化目标。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564771"/>
            <a:ext cx="12190690" cy="131740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课程内容概述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836554" y="6038850"/>
            <a:ext cx="8425779" cy="19050"/>
          </a:xfrm>
          <a:prstGeom prst="rect">
            <a:avLst/>
          </a:prstGeom>
          <a:noFill/>
        </p:spPr>
      </p:sp>
      <p:sp>
        <p:nvSpPr>
          <p:cNvPr id="5" name="AutoShape 5"/>
          <p:cNvSpPr/>
          <p:nvPr/>
        </p:nvSpPr>
        <p:spPr>
          <a:xfrm>
            <a:off x="320475" y="5991225"/>
            <a:ext cx="11550596" cy="146379"/>
          </a:xfrm>
          <a:prstGeom prst="roundRect">
            <a:avLst>
              <a:gd name="adj" fmla="val 29781"/>
            </a:avLst>
          </a:prstGeom>
          <a:solidFill>
            <a:schemeClr val="accent1">
              <a:alpha val="100000"/>
            </a:schemeClr>
          </a:solidFill>
        </p:spPr>
      </p:sp>
      <p:grpSp>
        <p:nvGrpSpPr>
          <p:cNvPr id="6" name="Group 6"/>
          <p:cNvGrpSpPr/>
          <p:nvPr/>
        </p:nvGrpSpPr>
        <p:grpSpPr>
          <a:xfrm rot="0">
            <a:off x="756982" y="2038350"/>
            <a:ext cx="2438400" cy="4019550"/>
            <a:chOff x="756982" y="2038350"/>
            <a:chExt cx="2438400" cy="4019550"/>
          </a:xfrm>
        </p:grpSpPr>
        <p:sp>
          <p:nvSpPr>
            <p:cNvPr id="7" name="AutoShape 7"/>
            <p:cNvSpPr/>
            <p:nvPr/>
          </p:nvSpPr>
          <p:spPr>
            <a:xfrm>
              <a:off x="756982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56982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 rot="0">
            <a:off x="776032" y="2057470"/>
            <a:ext cx="2400300" cy="3933686"/>
            <a:chOff x="776032" y="2057470"/>
            <a:chExt cx="2400300" cy="3933686"/>
          </a:xfrm>
        </p:grpSpPr>
        <p:sp>
          <p:nvSpPr>
            <p:cNvPr id="10" name="AutoShape 10"/>
            <p:cNvSpPr/>
            <p:nvPr/>
          </p:nvSpPr>
          <p:spPr>
            <a:xfrm>
              <a:off x="776032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76032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166557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13" name="AutoShape 13"/>
          <p:cNvSpPr/>
          <p:nvPr/>
        </p:nvSpPr>
        <p:spPr>
          <a:xfrm>
            <a:off x="785557" y="4021401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平台算法深度解析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66507" y="4515081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详细拆解抖音、快手、淘宝等主流直播平台的推荐机制，包括直播间权重计算模型、实时赛马机制及流量池升级路径，提供针对性优化方案。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3511699" y="1519581"/>
            <a:ext cx="2438400" cy="4538319"/>
            <a:chOff x="3511699" y="1519581"/>
            <a:chExt cx="2438400" cy="4538319"/>
          </a:xfrm>
        </p:grpSpPr>
        <p:sp>
          <p:nvSpPr>
            <p:cNvPr id="16" name="AutoShape 16"/>
            <p:cNvSpPr/>
            <p:nvPr/>
          </p:nvSpPr>
          <p:spPr>
            <a:xfrm>
              <a:off x="3511699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3511699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3530749" y="1538700"/>
            <a:ext cx="2400300" cy="4519200"/>
            <a:chOff x="3530749" y="1538700"/>
            <a:chExt cx="2400300" cy="4519200"/>
          </a:xfrm>
        </p:grpSpPr>
        <p:sp>
          <p:nvSpPr>
            <p:cNvPr id="19" name="AutoShape 19"/>
            <p:cNvSpPr/>
            <p:nvPr/>
          </p:nvSpPr>
          <p:spPr>
            <a:xfrm>
              <a:off x="3530749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3530749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3921274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id="22" name="AutoShape 22"/>
          <p:cNvSpPr/>
          <p:nvPr/>
        </p:nvSpPr>
        <p:spPr>
          <a:xfrm>
            <a:off x="3530749" y="3664557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流量获取实战技巧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3516391" y="4158236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涵盖直播预告优化、付费投流策略、自然流量撬动方法、连麦PK玩法等12种引流手段，配合数据监测工具使用教学，形成可复制的标准化流程。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24" name="Group 24"/>
          <p:cNvGrpSpPr/>
          <p:nvPr/>
        </p:nvGrpSpPr>
        <p:grpSpPr>
          <a:xfrm rot="0">
            <a:off x="6276080" y="1519581"/>
            <a:ext cx="2438400" cy="4538319"/>
            <a:chOff x="6276080" y="1519581"/>
            <a:chExt cx="2438400" cy="4538319"/>
          </a:xfrm>
        </p:grpSpPr>
        <p:sp>
          <p:nvSpPr>
            <p:cNvPr id="25" name="AutoShape 25"/>
            <p:cNvSpPr/>
            <p:nvPr/>
          </p:nvSpPr>
          <p:spPr>
            <a:xfrm>
              <a:off x="6276080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276080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27" name="Group 27"/>
          <p:cNvGrpSpPr/>
          <p:nvPr/>
        </p:nvGrpSpPr>
        <p:grpSpPr>
          <a:xfrm rot="0">
            <a:off x="6295130" y="1538700"/>
            <a:ext cx="2400300" cy="4519200"/>
            <a:chOff x="6295130" y="1538700"/>
            <a:chExt cx="2400300" cy="4519200"/>
          </a:xfrm>
        </p:grpSpPr>
        <p:sp>
          <p:nvSpPr>
            <p:cNvPr id="28" name="AutoShape 28"/>
            <p:cNvSpPr/>
            <p:nvPr/>
          </p:nvSpPr>
          <p:spPr>
            <a:xfrm>
              <a:off x="6295130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295130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685655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id="31" name="AutoShape 31"/>
          <p:cNvSpPr/>
          <p:nvPr/>
        </p:nvSpPr>
        <p:spPr>
          <a:xfrm>
            <a:off x="6295130" y="3664557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粉丝运营全周期管理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6280772" y="4158236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从首播粉丝冷启动到百万粉丝社群的精细化运营，包含粉丝画像分析、互动游戏设计、专属福利体系搭建等20+核心运营模块。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3" name="Group 33"/>
          <p:cNvGrpSpPr/>
          <p:nvPr/>
        </p:nvGrpSpPr>
        <p:grpSpPr>
          <a:xfrm rot="0">
            <a:off x="9022814" y="2038350"/>
            <a:ext cx="2438400" cy="4019550"/>
            <a:chOff x="9022814" y="2038350"/>
            <a:chExt cx="2438400" cy="4019550"/>
          </a:xfrm>
        </p:grpSpPr>
        <p:sp>
          <p:nvSpPr>
            <p:cNvPr id="34" name="AutoShape 34"/>
            <p:cNvSpPr/>
            <p:nvPr/>
          </p:nvSpPr>
          <p:spPr>
            <a:xfrm>
              <a:off x="9022814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22814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36" name="Group 36"/>
          <p:cNvGrpSpPr/>
          <p:nvPr/>
        </p:nvGrpSpPr>
        <p:grpSpPr>
          <a:xfrm rot="0">
            <a:off x="9041864" y="2057470"/>
            <a:ext cx="2400300" cy="3933686"/>
            <a:chOff x="9041864" y="2057470"/>
            <a:chExt cx="2400300" cy="3933686"/>
          </a:xfrm>
        </p:grpSpPr>
        <p:sp>
          <p:nvSpPr>
            <p:cNvPr id="37" name="AutoShape 37"/>
            <p:cNvSpPr/>
            <p:nvPr/>
          </p:nvSpPr>
          <p:spPr>
            <a:xfrm>
              <a:off x="9041864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9041864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9432389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40" name="AutoShape 40"/>
          <p:cNvSpPr/>
          <p:nvPr/>
        </p:nvSpPr>
        <p:spPr>
          <a:xfrm>
            <a:off x="9051389" y="4021401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行业案例全景复盘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9032339" y="4515081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精选美妆、服饰、家居等6大热门赛道的标杆案例，通过数据看板还原运营全过程，提炼可迁移的爆款直播间打造方法论。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适用人群与学习要求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895" r="25895"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26209" r="26209"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9373" y="1246529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电商从业者转型需求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适合传统电商运营、短视频创作者等需要掌握直播新渠道的从业者，要求具备基础网络营销知识，每周能投入10小时以上实操练习。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09373" y="2883307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品牌方自播团队培养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针对企业直播运营团队设计，需团队成员具备商品知识、基础拍摄技能，建议以小组形式参与学习并完成品牌直播间搭建实战作业。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373" y="4528880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个人主播能力升级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面向已有直播经验但遭遇流量瓶颈的主播，要求提供历史直播数据作为诊断素材，课程将针对性优化话术、节奏及人货场匹配方案。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直播流量获取基础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直播平台选择与规则解析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1250" r="31250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平台特性对比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抖音侧重娱乐化内容与算法推荐，快手注重私域流量沉淀，淘宝直播聚焦电商转化，B站适合垂直领域内容创作者，需根据目标受众和变现模式选择平台。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流量分配规则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各平台基础流量池机制不同，如抖音采用"赛马制"根据实时数据动态调整推荐权重，快手"老铁经济"更看重粉丝互动率，需深度研究平台白皮书。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违规红线清单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明确平台禁忌内容如医疗广告、低俗表演、诱导未成年打赏等，违规将导致限流甚至封号，建议建立合规审核流程。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权重影响因素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账号等级、历史数据、直播间标签等都会影响初始流量分配，新号需通过高频开播和互动提升账号权重。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8" r="16688"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实时赛马机制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1997141"/>
            <a:ext cx="6096000" cy="9853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平台每5-10分钟根据停留时长（抖音建议＞90秒）、互动率（点赞评论＞5%）、转化率等数据调整流量分配，需设置数据监测点及时优化。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流量漏斗模型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647375"/>
            <a:ext cx="6096000" cy="10785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从曝光→点击→停留→互动→转化逐层筛选，需针对性设计话术和福利提升各环节转化率，如开场3秒吸引点击话术。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标签匹配原理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288084"/>
            <a:ext cx="6096000" cy="105191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系统通过用户画像（性别/兴趣/消费力）和直播间标签（类目/客单价）进行匹配，需通过精准话术强化标签认知。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流量推荐机制与算法逻辑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F1F1F"/>
      </a:dk1>
      <a:lt1>
        <a:srgbClr val="F7F7F7"/>
      </a:lt1>
      <a:dk2>
        <a:srgbClr val="1F1F1F"/>
      </a:dk2>
      <a:lt2>
        <a:srgbClr val="CEDFEF"/>
      </a:lt2>
      <a:accent1>
        <a:srgbClr val="6EA8D0"/>
      </a:accent1>
      <a:accent2>
        <a:srgbClr val="6EA8D0"/>
      </a:accent2>
      <a:accent3>
        <a:srgbClr val="3C7DA9"/>
      </a:accent3>
      <a:accent4>
        <a:srgbClr val="5194C3"/>
      </a:accent4>
      <a:accent5>
        <a:srgbClr val="78C2D1"/>
      </a:accent5>
      <a:accent6>
        <a:srgbClr val="4289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4309</Words>
  <Application>WPS 演示</Application>
  <PresentationFormat>On-screen Show (4:3)</PresentationFormat>
  <Paragraphs>351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微软雅黑</vt:lpstr>
      <vt:lpstr>Arial Unicode MS</vt:lpstr>
      <vt:lpstr>Calibri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4</cp:revision>
  <dcterms:created xsi:type="dcterms:W3CDTF">2006-08-16T00:00:00Z</dcterms:created>
  <dcterms:modified xsi:type="dcterms:W3CDTF">2025-10-14T03:57:09Z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6423b1523c22478b9c2486810724368b_1760405879_71633d20769dfab31d472fde4b957f7f","ReservedCode1":"1a994c397bb76cf81d63474b7b3dc789deab59fff813b848c3602f9ea932421d","ContentPropagator":"001191110000802100433B10001","PropagateID":"6423b1523c22478b9c2486810724368b_1760405879_71633d20769dfab31d472fde4b957f7f","ReservedCode2":"1a994c397bb76cf81d63474b7b3dc789deab59fff813b848c3602f9ea932421d"}</vt:lpwstr>
  </property>
  <property fmtid="{D5CDD505-2E9C-101B-9397-08002B2CF9AE}" pid="3" name="ICV">
    <vt:lpwstr>D5A7B7606DCB4782AB693CF49CBFC4E2_12</vt:lpwstr>
  </property>
  <property fmtid="{D5CDD505-2E9C-101B-9397-08002B2CF9AE}" pid="4" name="KSOProductBuildVer">
    <vt:lpwstr>2052-12.1.0.22529</vt:lpwstr>
  </property>
</Properties>
</file>