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1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1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1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1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sp>
        <p:nvSpPr>
          <p:cNvPr id="100004" name="AutoShape 1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100042" name="Freeform 11"/>
          <p:cNvSpPr/>
          <p:nvPr/>
        </p:nvSpPr>
        <p:spPr>
          <a:xfrm>
            <a:off x="8383836" y="-20082"/>
            <a:ext cx="3816471" cy="3520520"/>
          </a:xfrm>
          <a:custGeom>
            <a:avLst/>
            <a:gdLst/>
            <a:ahLst/>
            <a:cxnLst/>
            <a:rect l="l" t="t" r="r" b="b"/>
            <a:pathLst>
              <a:path w="3816471" h="3520520">
                <a:moveTo>
                  <a:pt x="132946" y="0"/>
                </a:moveTo>
                <a:lnTo>
                  <a:pt x="3816471" y="0"/>
                </a:lnTo>
                <a:lnTo>
                  <a:pt x="3816471" y="3269764"/>
                </a:lnTo>
                <a:lnTo>
                  <a:pt x="3734452" y="3309275"/>
                </a:lnTo>
                <a:cubicBezTo>
                  <a:pt x="3412850" y="3445301"/>
                  <a:pt x="3059267" y="3520520"/>
                  <a:pt x="2688116" y="3520520"/>
                </a:cubicBezTo>
                <a:cubicBezTo>
                  <a:pt x="1203511" y="3520520"/>
                  <a:pt x="0" y="2317009"/>
                  <a:pt x="0" y="832404"/>
                </a:cubicBezTo>
                <a:cubicBezTo>
                  <a:pt x="0" y="554041"/>
                  <a:pt x="42311" y="285559"/>
                  <a:pt x="120853" y="33041"/>
                </a:cubicBezTo>
              </a:path>
            </a:pathLst>
          </a:custGeom>
          <a:solidFill>
            <a:srgbClr val="FFBFBF">
              <a:alpha val="100000"/>
            </a:srgbClr>
          </a:solidFill>
        </p:spPr>
      </p:sp>
      <p:pic>
        <p:nvPicPr>
          <p:cNvPr id="100051" name="Picture 12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00012" name="Freeform 13"/>
          <p:cNvSpPr/>
          <p:nvPr/>
        </p:nvSpPr>
        <p:spPr>
          <a:xfrm>
            <a:off x="0" y="3624549"/>
            <a:ext cx="3272011" cy="3250555"/>
          </a:xfrm>
          <a:custGeom>
            <a:avLst/>
            <a:gdLst/>
            <a:ahLst/>
            <a:cxnLst/>
            <a:rect l="l" t="t" r="r" b="b"/>
            <a:pathLst>
              <a:path w="3272011" h="3250555">
                <a:moveTo>
                  <a:pt x="699572" y="0"/>
                </a:moveTo>
                <a:cubicBezTo>
                  <a:pt x="2120291" y="0"/>
                  <a:pt x="3272011" y="1151720"/>
                  <a:pt x="3272011" y="2572439"/>
                </a:cubicBezTo>
                <a:cubicBezTo>
                  <a:pt x="3272011" y="2750029"/>
                  <a:pt x="3254016" y="2923416"/>
                  <a:pt x="3219749" y="3090876"/>
                </a:cubicBezTo>
                <a:lnTo>
                  <a:pt x="3178691" y="3250555"/>
                </a:lnTo>
                <a:lnTo>
                  <a:pt x="2341226" y="3250555"/>
                </a:lnTo>
                <a:lnTo>
                  <a:pt x="2396082" y="3100678"/>
                </a:lnTo>
                <a:cubicBezTo>
                  <a:pt x="2447984" y="2933808"/>
                  <a:pt x="2475944" y="2756389"/>
                  <a:pt x="2475944" y="2572439"/>
                </a:cubicBezTo>
                <a:cubicBezTo>
                  <a:pt x="2475944" y="1591376"/>
                  <a:pt x="1680635" y="796067"/>
                  <a:pt x="699572" y="796067"/>
                </a:cubicBezTo>
                <a:cubicBezTo>
                  <a:pt x="454306" y="796067"/>
                  <a:pt x="220650" y="845774"/>
                  <a:pt x="8128" y="935663"/>
                </a:cubicBezTo>
                <a:lnTo>
                  <a:pt x="0" y="939579"/>
                </a:lnTo>
                <a:lnTo>
                  <a:pt x="0" y="98838"/>
                </a:lnTo>
                <a:lnTo>
                  <a:pt x="181136" y="52263"/>
                </a:lnTo>
                <a:cubicBezTo>
                  <a:pt x="348595" y="17996"/>
                  <a:pt x="521982" y="0"/>
                  <a:pt x="699572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00013" name="AutoShape 14"/>
          <p:cNvSpPr/>
          <p:nvPr/>
        </p:nvSpPr>
        <p:spPr>
          <a:xfrm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100014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28351" y="899659"/>
            <a:ext cx="1890992" cy="1038714"/>
          </a:xfrm>
          <a:prstGeom prst="rect">
            <a:avLst/>
          </a:prstGeom>
        </p:spPr>
      </p:pic>
      <p:sp>
        <p:nvSpPr>
          <p:cNvPr id="100024" name="AutoShape 16"/>
          <p:cNvSpPr/>
          <p:nvPr/>
        </p:nvSpPr>
        <p:spPr>
          <a:xfrm>
            <a:off x="7957619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7" name="Connector 17"/>
          <p:cNvCxnSpPr/>
          <p:nvPr/>
        </p:nvCxnSpPr>
        <p:spPr>
          <a:xfrm flipV="1">
            <a:off x="8108926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100025" name="Freeform 18"/>
          <p:cNvSpPr/>
          <p:nvPr/>
        </p:nvSpPr>
        <p:spPr>
          <a:xfrm>
            <a:off x="7601639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100027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3960" y="2636055"/>
            <a:ext cx="3287317" cy="3319865"/>
          </a:xfrm>
          <a:prstGeom prst="rect">
            <a:avLst/>
          </a:prstGeom>
        </p:spPr>
      </p:pic>
      <p:pic>
        <p:nvPicPr>
          <p:cNvPr id="100044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22606" y="2235668"/>
            <a:ext cx="4250244" cy="4056317"/>
          </a:xfrm>
          <a:prstGeom prst="rect">
            <a:avLst/>
          </a:prstGeom>
        </p:spPr>
      </p:pic>
      <p:pic>
        <p:nvPicPr>
          <p:cNvPr id="100053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59407">
            <a:off x="5517088" y="3248532"/>
            <a:ext cx="460689" cy="676637"/>
          </a:xfrm>
          <a:prstGeom prst="rect">
            <a:avLst/>
          </a:prstGeom>
        </p:spPr>
      </p:pic>
      <p:pic>
        <p:nvPicPr>
          <p:cNvPr id="100055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9956519">
            <a:off x="6132157" y="3447215"/>
            <a:ext cx="610115" cy="525843"/>
          </a:xfrm>
          <a:prstGeom prst="rect">
            <a:avLst/>
          </a:prstGeom>
        </p:spPr>
      </p:pic>
      <p:sp>
        <p:nvSpPr>
          <p:cNvPr id="100056" name="TextBox 23"/>
          <p:cNvSpPr txBox="1"/>
          <p:nvPr/>
        </p:nvSpPr>
        <p:spPr>
          <a:xfrm>
            <a:off x="857885" y="842010"/>
            <a:ext cx="7018655" cy="23488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9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虚拟仿真直播间实操</a:t>
            </a:r>
            <a:endParaRPr lang="en-US" sz="59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0057" name="AutoShape 24"/>
          <p:cNvSpPr/>
          <p:nvPr/>
        </p:nvSpPr>
        <p:spPr>
          <a:xfrm>
            <a:off x="1191990" y="5168354"/>
            <a:ext cx="1842049" cy="425680"/>
          </a:xfrm>
          <a:prstGeom prst="roundRect">
            <a:avLst>
              <a:gd name="adj" fmla="val 50000"/>
            </a:avLst>
          </a:prstGeom>
          <a:solidFill>
            <a:srgbClr val="FF6161">
              <a:alpha val="100000"/>
            </a:srgbClr>
          </a:solidFill>
          <a:ln w="19050">
            <a:solidFill>
              <a:schemeClr val="dk1">
                <a:alpha val="100000"/>
                <a:lumMod val="75000"/>
                <a:lumMod val="25000"/>
              </a:schemeClr>
            </a:solidFill>
            <a:prstDash val="solid"/>
          </a:ln>
          <a:effectLst>
            <a:outerShdw dist="114300" dir="1800000">
              <a:srgbClr val="000000">
                <a:alpha val="100000"/>
              </a:srgbClr>
            </a:outerShdw>
          </a:effectLst>
        </p:spPr>
        <p:txBody>
          <a:bodyPr vert="horz" wrap="square" lIns="91440" tIns="45720" rIns="91440" bIns="45720" rtlCol="0" anchor="ctr" anchorCtr="0">
            <a:normAutofit fontScale="70000"/>
          </a:bodyPr>
          <a:lstStyle/>
          <a:p>
            <a:pPr algn="ctr">
              <a:defRPr/>
            </a:pPr>
            <a:r>
              <a:rPr lang="en-US" sz="1600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1100"/>
          </a:p>
        </p:txBody>
      </p:sp>
      <p:cxnSp>
        <p:nvCxnSpPr>
          <p:cNvPr id="25" name="Connector 25"/>
          <p:cNvCxnSpPr/>
          <p:nvPr/>
        </p:nvCxnSpPr>
        <p:spPr>
          <a:xfrm>
            <a:off x="1180488" y="4075169"/>
            <a:ext cx="4782197" cy="0"/>
          </a:xfrm>
          <a:prstGeom prst="line">
            <a:avLst/>
          </a:prstGeom>
          <a:ln w="6350">
            <a:solidFill>
              <a:srgbClr val="BFBFB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45" name="文本框 44"/>
          <p:cNvSpPr txBox="1"/>
          <p:nvPr/>
        </p:nvSpPr>
        <p:spPr>
          <a:xfrm>
            <a:off x="592455" y="48260"/>
            <a:ext cx="4455160" cy="3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8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8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GPU加速渲染管线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利用NVIDIA NVENC编码器和DirectX 12 Ultimate的Mesh Shading特性，在8ms内完成4K@60fps画面的实时渲染，确保动作捕捉数据与虚拟场景的同步精度误差小于3帧。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实时渲染与多机位切换技术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10324" b="10324"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智能机位调度系统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基于AI算法的AutoDirector功能可自动识别主播动作幅度，在预设的5个虚拟机位（全景、特写、产品展示等）间平滑切换，支持手动override干预。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2988" b="2988"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跨平台推流方案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配置OBS Studio+RTMP双路推流，同步输出至抖音/快手等短视频平台及自有电商系统，集成SCTE-35标准广告插播接口满足商业化需求。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21023" b="21023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直播全流程实操训练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1" y="170745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根据产品特性设计“开场预热-痛点挖掘-产品展示-福利放送-逼单促单”的标准流程，结合西藏特色产品（如藏香、青稞制品）的文化背景，嵌入故事化叙事增强用户代入感。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直播脚本策划与内容设计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3731" y="126871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结构化脚本框架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7335" y="34279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通过分析抖音、快手等平台的热门话题标签，筛选出“高原特产”“非遗手工艺”等垂直领域关键词，针对性设计直播主题，确保内容与目标受众需求高度匹配。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335" y="29891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数据驱动的选题优化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0939" y="511836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脚本需配套制作产品对比图、功效拆解动画等视觉素材，例如用3D建模展示藏药成分，或通过前后对比视频凸显牦牛绒围巾的保暖性，提升信息传递效率。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0939" y="467962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视觉化内容辅助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125" y="2110894"/>
            <a:ext cx="3696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针对高原红肤色特点，指导学员通过打光角度调整和自然腮红修饰提升镜头亲和力；设计“产品展示手势库”，如双手托举唐卡体现尊重感。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7698" y="1650147"/>
            <a:ext cx="3679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微表情与肢体语言控制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3125" y="4426629"/>
            <a:ext cx="3724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训练学员使用“问题分类应答法”，将常见提问归为产品参数、物流售后、文化背景三类，预设标准化应答模板并搭配方言特色问候语。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9698" y="3965882"/>
            <a:ext cx="3707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实时弹幕响应机制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13397" y="2110894"/>
            <a:ext cx="3636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提炼“雪山馈赠”“纯净溯源”等西藏专属话术标签，结合“价格对比+限时赠礼”的促销逻辑，例如“内地超市青稞粉价格是咱们直营店的2倍，今天下单还送藏式茶包”。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13397" y="1650147"/>
            <a:ext cx="3653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地域化话术设计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13397" y="4426629"/>
            <a:ext cx="3608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通过“峰值流量测试”模拟演练，掌握每15分钟设置一次抽奖、每30分钟重复核心卖点的节奏控制方法，避免用户流失。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13397" y="3965882"/>
            <a:ext cx="3625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节奏把控技巧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镜头表现力与互动话术训练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298153" y="31043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4434792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6159720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6159720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4434792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4808721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33649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08721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33649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811147" y="3680132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9753600" h="9753600">
                <a:moveTo>
                  <a:pt x="9480575" y="2318400"/>
                </a:moveTo>
                <a:cubicBezTo>
                  <a:pt x="9330477" y="1970037"/>
                  <a:pt x="9115410" y="1658638"/>
                  <a:pt x="8843216" y="1390924"/>
                </a:cubicBezTo>
                <a:cubicBezTo>
                  <a:pt x="8571022" y="1124331"/>
                  <a:pt x="8255142" y="915985"/>
                  <a:pt x="7902298" y="769247"/>
                </a:cubicBezTo>
                <a:cubicBezTo>
                  <a:pt x="7538253" y="618028"/>
                  <a:pt x="7152924" y="541858"/>
                  <a:pt x="6755275" y="541858"/>
                </a:cubicBezTo>
                <a:cubicBezTo>
                  <a:pt x="6203046" y="541858"/>
                  <a:pt x="5664258" y="693077"/>
                  <a:pt x="5196040" y="978713"/>
                </a:cubicBezTo>
                <a:cubicBezTo>
                  <a:pt x="5084026" y="1047041"/>
                  <a:pt x="4977613" y="1122091"/>
                  <a:pt x="4876800" y="1203861"/>
                </a:cubicBezTo>
                <a:cubicBezTo>
                  <a:pt x="4775987" y="1122091"/>
                  <a:pt x="4669574" y="1047041"/>
                  <a:pt x="4557560" y="978713"/>
                </a:cubicBezTo>
                <a:cubicBezTo>
                  <a:pt x="4089342" y="693077"/>
                  <a:pt x="3550554" y="541858"/>
                  <a:pt x="2998325" y="541858"/>
                </a:cubicBezTo>
                <a:cubicBezTo>
                  <a:pt x="2600676" y="541858"/>
                  <a:pt x="2215347" y="618028"/>
                  <a:pt x="1851302" y="769247"/>
                </a:cubicBezTo>
                <a:cubicBezTo>
                  <a:pt x="1499578" y="914865"/>
                  <a:pt x="1182578" y="1124331"/>
                  <a:pt x="910384" y="1390924"/>
                </a:cubicBezTo>
                <a:cubicBezTo>
                  <a:pt x="637070" y="1658638"/>
                  <a:pt x="423123" y="1970037"/>
                  <a:pt x="273025" y="2318400"/>
                </a:cubicBezTo>
                <a:cubicBezTo>
                  <a:pt x="117325" y="2680205"/>
                  <a:pt x="37795" y="3064413"/>
                  <a:pt x="37795" y="3459823"/>
                </a:cubicBezTo>
                <a:cubicBezTo>
                  <a:pt x="37795" y="3832830"/>
                  <a:pt x="113965" y="4221518"/>
                  <a:pt x="265184" y="4616928"/>
                </a:cubicBezTo>
                <a:cubicBezTo>
                  <a:pt x="391759" y="4947369"/>
                  <a:pt x="573222" y="5290132"/>
                  <a:pt x="805091" y="5636255"/>
                </a:cubicBezTo>
                <a:cubicBezTo>
                  <a:pt x="1172497" y="6184003"/>
                  <a:pt x="1677680" y="6755275"/>
                  <a:pt x="2304959" y="7334387"/>
                </a:cubicBezTo>
                <a:cubicBezTo>
                  <a:pt x="3344448" y="8294347"/>
                  <a:pt x="4373857" y="8957470"/>
                  <a:pt x="4417543" y="8984353"/>
                </a:cubicBezTo>
                <a:lnTo>
                  <a:pt x="4683016" y="9154615"/>
                </a:lnTo>
                <a:cubicBezTo>
                  <a:pt x="4800630" y="9229664"/>
                  <a:pt x="4951849" y="9229664"/>
                  <a:pt x="5069464" y="9154615"/>
                </a:cubicBezTo>
                <a:lnTo>
                  <a:pt x="5334937" y="8984353"/>
                </a:lnTo>
                <a:cubicBezTo>
                  <a:pt x="5378623" y="8956350"/>
                  <a:pt x="6406911" y="8294347"/>
                  <a:pt x="7447521" y="7334387"/>
                </a:cubicBezTo>
                <a:cubicBezTo>
                  <a:pt x="8074800" y="6755275"/>
                  <a:pt x="8579983" y="6184003"/>
                  <a:pt x="8947389" y="5636255"/>
                </a:cubicBezTo>
                <a:cubicBezTo>
                  <a:pt x="9179258" y="5290132"/>
                  <a:pt x="9361841" y="4947369"/>
                  <a:pt x="9487296" y="4616928"/>
                </a:cubicBezTo>
                <a:cubicBezTo>
                  <a:pt x="9638515" y="4221518"/>
                  <a:pt x="9714685" y="3832830"/>
                  <a:pt x="9714685" y="3459823"/>
                </a:cubicBezTo>
                <a:cubicBezTo>
                  <a:pt x="9715805" y="3064413"/>
                  <a:pt x="9636275" y="2680205"/>
                  <a:pt x="9480575" y="2318400"/>
                </a:cubicBezTo>
              </a:path>
            </a:pathLst>
          </a:custGeom>
          <a:solidFill>
            <a:srgbClr val="FFFFFE">
              <a:alpha val="100000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07927" y="2358377"/>
            <a:ext cx="5907405" cy="15103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设置敏感词自动屏蔽规则，针对地域歧视言论设计“文化反哺”话术，如“感谢您关注西藏，我们的藏香工艺已传承1300年，欢迎点击小黄车了解历史故事”。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07927" y="1857281"/>
            <a:ext cx="4673593" cy="5010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恶意评论应对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807927" y="4837221"/>
            <a:ext cx="5907596" cy="14909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演练“预售转接话术”和替代品推荐策略，例如当虫草断货时引导用户购买同产区的藏红花，强调“同一片雪域孕育的不同珍宝”。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07927" y="4336125"/>
            <a:ext cx="4673593" cy="5010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产品临时缺货处理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突发状况模拟与应急处理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0913" y="1812694"/>
            <a:ext cx="4953101" cy="20715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0913" y="4315856"/>
            <a:ext cx="4953101" cy="2071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数据化运营与效果优化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564771"/>
            <a:ext cx="12190690" cy="131740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直播数据监测关键指标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836554" y="6038850"/>
            <a:ext cx="8425779" cy="19050"/>
          </a:xfrm>
          <a:prstGeom prst="rect">
            <a:avLst/>
          </a:prstGeom>
          <a:noFill/>
        </p:spPr>
      </p:sp>
      <p:sp>
        <p:nvSpPr>
          <p:cNvPr id="5" name="AutoShape 5"/>
          <p:cNvSpPr/>
          <p:nvPr/>
        </p:nvSpPr>
        <p:spPr>
          <a:xfrm>
            <a:off x="320475" y="5991225"/>
            <a:ext cx="11550596" cy="146379"/>
          </a:xfrm>
          <a:prstGeom prst="roundRect">
            <a:avLst>
              <a:gd name="adj" fmla="val 29781"/>
            </a:avLst>
          </a:prstGeom>
          <a:solidFill>
            <a:schemeClr val="accent1">
              <a:alpha val="100000"/>
            </a:schemeClr>
          </a:solidFill>
        </p:spPr>
      </p:sp>
      <p:grpSp>
        <p:nvGrpSpPr>
          <p:cNvPr id="6" name="Group 6"/>
          <p:cNvGrpSpPr/>
          <p:nvPr/>
        </p:nvGrpSpPr>
        <p:grpSpPr>
          <a:xfrm rot="0">
            <a:off x="756982" y="2038350"/>
            <a:ext cx="2438400" cy="4019550"/>
            <a:chOff x="756982" y="2038350"/>
            <a:chExt cx="2438400" cy="4019550"/>
          </a:xfrm>
        </p:grpSpPr>
        <p:sp>
          <p:nvSpPr>
            <p:cNvPr id="7" name="AutoShape 7"/>
            <p:cNvSpPr/>
            <p:nvPr/>
          </p:nvSpPr>
          <p:spPr>
            <a:xfrm>
              <a:off x="756982" y="3267075"/>
              <a:ext cx="2438400" cy="27908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56982" y="2038350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 rot="0">
            <a:off x="776032" y="2057470"/>
            <a:ext cx="2400300" cy="3933686"/>
            <a:chOff x="776032" y="2057470"/>
            <a:chExt cx="2400300" cy="3933686"/>
          </a:xfrm>
        </p:grpSpPr>
        <p:sp>
          <p:nvSpPr>
            <p:cNvPr id="10" name="AutoShape 10"/>
            <p:cNvSpPr/>
            <p:nvPr/>
          </p:nvSpPr>
          <p:spPr>
            <a:xfrm>
              <a:off x="776032" y="3257620"/>
              <a:ext cx="2400300" cy="2733536"/>
            </a:xfrm>
            <a:prstGeom prst="rect">
              <a:avLst/>
            </a:prstGeom>
            <a:solidFill>
              <a:schemeClr val="l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76032" y="2057470"/>
              <a:ext cx="2400300" cy="2400300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166557" y="2296017"/>
            <a:ext cx="1619250" cy="161925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13" name="AutoShape 13"/>
          <p:cNvSpPr/>
          <p:nvPr/>
        </p:nvSpPr>
        <p:spPr>
          <a:xfrm>
            <a:off x="785557" y="4021401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观看人数与停留时长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66507" y="4515081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实时监测直播间观看人数及平均停留时长，反映内容吸引力。若停留时长低于行业均值（通常2-3分钟），需优化互动环节或内容节奏。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3511699" y="1519581"/>
            <a:ext cx="2438400" cy="4538319"/>
            <a:chOff x="3511699" y="1519581"/>
            <a:chExt cx="2438400" cy="4538319"/>
          </a:xfrm>
        </p:grpSpPr>
        <p:sp>
          <p:nvSpPr>
            <p:cNvPr id="16" name="AutoShape 16"/>
            <p:cNvSpPr/>
            <p:nvPr/>
          </p:nvSpPr>
          <p:spPr>
            <a:xfrm>
              <a:off x="3511699" y="2748306"/>
              <a:ext cx="2438400" cy="330959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3511699" y="1519581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0">
            <a:off x="3530749" y="1538700"/>
            <a:ext cx="2400300" cy="4519200"/>
            <a:chOff x="3530749" y="1538700"/>
            <a:chExt cx="2400300" cy="4519200"/>
          </a:xfrm>
        </p:grpSpPr>
        <p:sp>
          <p:nvSpPr>
            <p:cNvPr id="19" name="AutoShape 19"/>
            <p:cNvSpPr/>
            <p:nvPr/>
          </p:nvSpPr>
          <p:spPr>
            <a:xfrm>
              <a:off x="3530749" y="2738850"/>
              <a:ext cx="2400300" cy="331905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3530749" y="1538700"/>
              <a:ext cx="2400300" cy="24003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alphaModFix amt="100000"/>
          </a:blip>
          <a:srcRect l="21533" r="21533"/>
          <a:stretch>
            <a:fillRect/>
          </a:stretch>
        </p:blipFill>
        <p:spPr>
          <a:xfrm>
            <a:off x="3921273" y="1872498"/>
            <a:ext cx="1619250" cy="1619250"/>
          </a:xfrm>
          <a:prstGeom prst="ellipse">
            <a:avLst/>
          </a:prstGeom>
          <a:ln w="57150">
            <a:solidFill>
              <a:srgbClr val="FFFFFF"/>
            </a:solidFill>
            <a:prstDash val="solid"/>
          </a:ln>
        </p:spPr>
      </p:pic>
      <p:sp>
        <p:nvSpPr>
          <p:cNvPr id="22" name="AutoShape 22"/>
          <p:cNvSpPr/>
          <p:nvPr/>
        </p:nvSpPr>
        <p:spPr>
          <a:xfrm>
            <a:off x="3530749" y="3664557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转化率与GMV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3516391" y="4158236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跟踪商品点击率、下单转化率及成交总额（GMV），分析货品组合与话术效果。例如西藏特产类目转化率若低于5%，需调整选品策略或价格梯度。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24" name="Group 24"/>
          <p:cNvGrpSpPr/>
          <p:nvPr/>
        </p:nvGrpSpPr>
        <p:grpSpPr>
          <a:xfrm rot="0">
            <a:off x="6276080" y="1519581"/>
            <a:ext cx="2438400" cy="4538319"/>
            <a:chOff x="6276080" y="1519581"/>
            <a:chExt cx="2438400" cy="4538319"/>
          </a:xfrm>
        </p:grpSpPr>
        <p:sp>
          <p:nvSpPr>
            <p:cNvPr id="25" name="AutoShape 25"/>
            <p:cNvSpPr/>
            <p:nvPr/>
          </p:nvSpPr>
          <p:spPr>
            <a:xfrm>
              <a:off x="6276080" y="2748306"/>
              <a:ext cx="2438400" cy="3309594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6276080" y="1519581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27" name="Group 27"/>
          <p:cNvGrpSpPr/>
          <p:nvPr/>
        </p:nvGrpSpPr>
        <p:grpSpPr>
          <a:xfrm rot="0">
            <a:off x="6295130" y="1538700"/>
            <a:ext cx="2400300" cy="4519200"/>
            <a:chOff x="6295130" y="1538700"/>
            <a:chExt cx="2400300" cy="4519200"/>
          </a:xfrm>
        </p:grpSpPr>
        <p:sp>
          <p:nvSpPr>
            <p:cNvPr id="28" name="AutoShape 28"/>
            <p:cNvSpPr/>
            <p:nvPr/>
          </p:nvSpPr>
          <p:spPr>
            <a:xfrm>
              <a:off x="6295130" y="2738850"/>
              <a:ext cx="2400300" cy="331905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295130" y="1538700"/>
              <a:ext cx="2400300" cy="24003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6685655" y="1872498"/>
            <a:ext cx="1619250" cy="1619250"/>
          </a:xfrm>
          <a:prstGeom prst="ellipse">
            <a:avLst/>
          </a:prstGeom>
          <a:ln w="57150">
            <a:solidFill>
              <a:srgbClr val="FFFFFF"/>
            </a:solidFill>
            <a:prstDash val="solid"/>
          </a:ln>
        </p:spPr>
      </p:pic>
      <p:sp>
        <p:nvSpPr>
          <p:cNvPr id="31" name="AutoShape 31"/>
          <p:cNvSpPr/>
          <p:nvPr/>
        </p:nvSpPr>
        <p:spPr>
          <a:xfrm>
            <a:off x="6295130" y="3664557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互动率指标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6280772" y="4158236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包括点赞、评论、分享数据，反映用户参与度。高原文旅主题直播建议维持15%以上互动率，可通过抽奖、答题等形式提升。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3" name="Group 33"/>
          <p:cNvGrpSpPr/>
          <p:nvPr/>
        </p:nvGrpSpPr>
        <p:grpSpPr>
          <a:xfrm rot="0">
            <a:off x="9022814" y="2038350"/>
            <a:ext cx="2438400" cy="4019550"/>
            <a:chOff x="9022814" y="2038350"/>
            <a:chExt cx="2438400" cy="4019550"/>
          </a:xfrm>
        </p:grpSpPr>
        <p:sp>
          <p:nvSpPr>
            <p:cNvPr id="34" name="AutoShape 34"/>
            <p:cNvSpPr/>
            <p:nvPr/>
          </p:nvSpPr>
          <p:spPr>
            <a:xfrm>
              <a:off x="9022814" y="3267075"/>
              <a:ext cx="2438400" cy="27908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22814" y="2038350"/>
              <a:ext cx="2438400" cy="24384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36" name="Group 36"/>
          <p:cNvGrpSpPr/>
          <p:nvPr/>
        </p:nvGrpSpPr>
        <p:grpSpPr>
          <a:xfrm rot="0">
            <a:off x="9041864" y="2057470"/>
            <a:ext cx="2400300" cy="3933686"/>
            <a:chOff x="9041864" y="2057470"/>
            <a:chExt cx="2400300" cy="3933686"/>
          </a:xfrm>
        </p:grpSpPr>
        <p:sp>
          <p:nvSpPr>
            <p:cNvPr id="37" name="AutoShape 37"/>
            <p:cNvSpPr/>
            <p:nvPr/>
          </p:nvSpPr>
          <p:spPr>
            <a:xfrm>
              <a:off x="9041864" y="3257620"/>
              <a:ext cx="2400300" cy="2733536"/>
            </a:xfrm>
            <a:prstGeom prst="rect">
              <a:avLst/>
            </a:prstGeom>
            <a:solidFill>
              <a:schemeClr val="lt1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9041864" y="2057470"/>
              <a:ext cx="2400300" cy="2400300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5">
            <a:alphaModFix amt="100000"/>
          </a:blip>
          <a:srcRect l="16688" r="16688"/>
          <a:stretch>
            <a:fillRect/>
          </a:stretch>
        </p:blipFill>
        <p:spPr>
          <a:xfrm>
            <a:off x="9432389" y="2296017"/>
            <a:ext cx="1619250" cy="161925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40" name="AutoShape 40"/>
          <p:cNvSpPr/>
          <p:nvPr/>
        </p:nvSpPr>
        <p:spPr>
          <a:xfrm>
            <a:off x="9051389" y="4021401"/>
            <a:ext cx="23812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65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流量来源分析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9032339" y="4515081"/>
            <a:ext cx="2352814" cy="13478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区分自然流量与付费流量占比，优化投放ROI。西藏地区需重点关注本地流量入口（如抖音同城页）的曝光转化效率。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针对西藏用户分析高海拔地区消费偏好，如防晒用品、便携式制氧机等品类需求显著高于平原地区。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用户画像分析与精准引流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地域特征挖掘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根据观看时段（如晚间活跃度高）、设备类型（移动端占比超90%）等数据，优化直播排期与界面适配。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行为标签聚类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通过历史订单数据识别文化消费（唐卡、藏香）与实用需求（牦牛肉、青稞制品）两类核心人群，定制差异化脚本。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兴趣图谱构建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25" r="16625"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复盘方法论与迭代策略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关键节点SOP化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将开场前30分钟话术、流量高峰期的促单动线等环节标准化，形成可复用的执行模板。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A/B测试机制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对比不同封面图（雪山场景vs民俗特写）、背景音乐（传统藏乐vs流行音乐）对点击率的影响，持续优化视觉体系。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异常数据溯源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针对突然下跌的互动率，需排查是否因网络延迟（西藏部分地区存在信号波动）或话术不当导致。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长期价值评估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建立粉丝复购率、NPS（净推荐值）等长效指标，衡量直播间对西藏特色产业带动的社会经济效益。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西藏特色内容创作方法论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4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5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10" name="Group 10"/>
          <p:cNvGrpSpPr/>
          <p:nvPr/>
        </p:nvGrpSpPr>
        <p:grpSpPr>
          <a:xfrm rot="0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14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550232" y="687306"/>
            <a:ext cx="5464151" cy="5483387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课程背景与意义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虚拟仿真直播间技术基础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直播全流程实操训练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数据化运营与效果优化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西藏特色内容创作方法论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校企合作与成果转化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77617" y="1730562"/>
            <a:ext cx="3813883" cy="12543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68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68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978706" y="2984922"/>
            <a:ext cx="2211705" cy="7200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33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民族文化元素的数字化表达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708" r="16708"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符号转译设计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将唐卡、藏文书法等传统符号转化为动态贴纸、AR滤镜等数字交互元素，需注重保留原始文化内涵的同时适配短视频平台的视觉传播特性。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非遗技艺可视化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通过微距拍摄藏香制作、铜器锻造等工艺流程，配合非遗传承人第一视角解说，构建"技艺展示+文化溯源"的立体内容架构。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民俗仪式创新呈现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对望果节、雪顿节等节庆活动采用多机位直播，穿插历史学者访谈弹幕互动，实现传统仪式与现代传播的有机融合。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口述历史数据库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系统采集农牧区老人讲述的史诗、谚语等音频素材，经AI降噪处理后形成可检索的云端文化资产库，为创作提供原始素材支撑。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高原特产直播带货技巧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92974" y="2521298"/>
            <a:ext cx="3456116" cy="3428362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808710" y="3118169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地理标志产品溯源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9895" y="3745225"/>
            <a:ext cx="2962275" cy="193034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通过无人机航拍虫草采挖、牦牛放牧等原产地场景，配合区块链溯源技术展示产品检测报告，建立"眼见为实"的信任体系。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366124" y="2521298"/>
            <a:ext cx="3456116" cy="3428362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4581860" y="3118169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高原场景化演示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13045" y="3745225"/>
            <a:ext cx="2962275" cy="193034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在海拔4500米的牧场直播牦牛绒制品保暖测试，用温度计实测对比凸显产品特性，创造差异化记忆点。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139274" y="2521298"/>
            <a:ext cx="3456116" cy="3428362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355010" y="3118169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双语讲解策略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86195" y="3745225"/>
            <a:ext cx="2962275" cy="193034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培养藏汉双语主播交替讲解产品，针对内地观众突出"稀缺性"，面向本地用户强调"实用性"，实现精准分层营销。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358286" y="1501063"/>
            <a:ext cx="1475427" cy="1475427"/>
          </a:xfrm>
          <a:prstGeom prst="ellipse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9121095" y="1501063"/>
            <a:ext cx="1475427" cy="1475427"/>
          </a:xfrm>
          <a:prstGeom prst="ellipse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1583319" y="1501063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595787" y="1726745"/>
            <a:ext cx="35504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360°VR慢直播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933" y="2298345"/>
            <a:ext cx="3344120" cy="150407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在纳木错、冈仁波齐等景点部署全景摄像头，允许用户自主切换观景视角，配合实时气象数据可视化打造"云端转山"体验。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65494" y="1713967"/>
            <a:ext cx="358363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故事情境再造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11865" y="2285568"/>
            <a:ext cx="3290891" cy="15168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依据《格萨尔王传》史诗线索设计寻宝互动直播，观众通过弹幕选择剧情分支，最终解锁不同旅游线路的优惠权益。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5787" y="4317136"/>
            <a:ext cx="35504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在地化体验设计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2714" y="4807470"/>
            <a:ext cx="3316558" cy="138430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邀请民宿主人带领直播探访传统藏家，演示打酥油茶、织氆氇等生活场景，设置"体验套餐"即时预订功能。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72345" y="4317136"/>
            <a:ext cx="367678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气候适应性呈现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65290" y="4823328"/>
            <a:ext cx="3290891" cy="13684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采用高原特写镜头展示雨季云海、旱季星空等季节性景观，配套发布不同季节的装备清单和健康贴士，强化实用导览价值。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文旅推广的沉浸式叙事策略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校企合作与成果转化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基础设施共建共享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校企双方组建教研团队，将直播电商行业标准（如选品策略、流量算法解析）融入课程标准，开发《虚拟场景搭建》《藏族文化IP数字化运营》等12门模块化课程，形成"理论-仿真-实战"三级培养体系。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课程体系联合开发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双导师制人才培养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企业派驻具有3年以上MCN机构运营经验的技术总监担任产业导师，与高校专业教师组成教学小组，通过"1个企业项目+2名导师+5人学生团队"的模式开展项目制教学。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高校提供场地与基础设备，企业投入专业直播设备与虚拟仿真系统，共同打造具备4K绿幕直播间、多机位导播系统、实时渲染引擎等前沿技术的实训空间，实现硬件资源优化配置。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实训基地共建模式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商业项目实战案例解析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那曲虫草溯源直播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192" y="1833343"/>
            <a:ext cx="9803500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员团队深入海拔4500米的虫草采集区，运用VR全景拍摄技术制作虚拟场景，通过"沉浸式采挖体验+专家鉴宝"的直播形式，单场观看量突破50万，带动销售额达120万元，获西藏自治区商务厅"电商助农典型案例"表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97192" y="250386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唐卡非遗技艺展演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8921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联合西藏唐卡画院开发数字藏品，学员策划"大师带你画唐卡"系列直播，运用AR技术实现观众实时临摹互动，项目入选文化和旅游部"非遗数字化创新工程"，累计培养非遗带货主播23名。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735521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青稞食品跨境直播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4260576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针对东南亚市场设计"高原厨房"主题直播，学员团队完成英语-藏语双语脚本编写、时差化直播排期等全流程操作，助力品牌入驻Lazada平台，创下单日3万美元跨境成交记录。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980154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旅游VR云体验开发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505210"/>
            <a:ext cx="989321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与拉萨文旅集团合作制作布达拉宫虚拟漫游系统，学员参与3D建模与解说词录制，项目应用于携程"云游西藏"专题，带动暑期酒店预订量环比增长47%。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06" r="25006"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创业孵化资源对接路径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平台流量扶持计划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与抖音、快手等平台达成"西藏新农人培育计划"，毕业学员可享百万级流量券包、专属运营顾问及平台优选商家白名单资格，首期学员@牦牛小哥粉丝量已突破80万。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产业链资源对接会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每季度举办"西藏特色产业选品大会"，组织学员与200余家本地企业（涵盖藏药、手工艺、农牧产品等领域）直接对接，实现"培训-选品-直播-物流"全链条资源整合，累计促成校企合作项目37个。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政企校三方融资通道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整合自治区大学生创业补贴、企业风险投资和高校创业基金，设立500万元专项孵化资金，优质项目可获最高50万元免息贷款，目前已扶持"藏地甄选""雪域视界"等8个创业团队注册公司。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14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14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4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4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14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4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14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sp>
        <p:nvSpPr>
          <p:cNvPr id="1400004" name="AutoShape 1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1400042" name="Freeform 11"/>
          <p:cNvSpPr/>
          <p:nvPr/>
        </p:nvSpPr>
        <p:spPr>
          <a:xfrm>
            <a:off x="8383836" y="-20082"/>
            <a:ext cx="3816471" cy="3520520"/>
          </a:xfrm>
          <a:custGeom>
            <a:avLst/>
            <a:gdLst/>
            <a:ahLst/>
            <a:cxnLst/>
            <a:rect l="l" t="t" r="r" b="b"/>
            <a:pathLst>
              <a:path w="3816471" h="3520520">
                <a:moveTo>
                  <a:pt x="132946" y="0"/>
                </a:moveTo>
                <a:lnTo>
                  <a:pt x="3816471" y="0"/>
                </a:lnTo>
                <a:lnTo>
                  <a:pt x="3816471" y="3269764"/>
                </a:lnTo>
                <a:lnTo>
                  <a:pt x="3734452" y="3309275"/>
                </a:lnTo>
                <a:cubicBezTo>
                  <a:pt x="3412850" y="3445301"/>
                  <a:pt x="3059267" y="3520520"/>
                  <a:pt x="2688116" y="3520520"/>
                </a:cubicBezTo>
                <a:cubicBezTo>
                  <a:pt x="1203511" y="3520520"/>
                  <a:pt x="0" y="2317009"/>
                  <a:pt x="0" y="832404"/>
                </a:cubicBezTo>
                <a:cubicBezTo>
                  <a:pt x="0" y="554041"/>
                  <a:pt x="42311" y="285559"/>
                  <a:pt x="120853" y="33041"/>
                </a:cubicBezTo>
              </a:path>
            </a:pathLst>
          </a:custGeom>
          <a:solidFill>
            <a:srgbClr val="FFBFBF">
              <a:alpha val="100000"/>
            </a:srgbClr>
          </a:solidFill>
        </p:spPr>
      </p:sp>
      <p:pic>
        <p:nvPicPr>
          <p:cNvPr id="1400051" name="Picture 12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400012" name="Freeform 13"/>
          <p:cNvSpPr/>
          <p:nvPr/>
        </p:nvSpPr>
        <p:spPr>
          <a:xfrm>
            <a:off x="0" y="3624549"/>
            <a:ext cx="3272011" cy="3250555"/>
          </a:xfrm>
          <a:custGeom>
            <a:avLst/>
            <a:gdLst/>
            <a:ahLst/>
            <a:cxnLst/>
            <a:rect l="l" t="t" r="r" b="b"/>
            <a:pathLst>
              <a:path w="3272011" h="3250555">
                <a:moveTo>
                  <a:pt x="699572" y="0"/>
                </a:moveTo>
                <a:cubicBezTo>
                  <a:pt x="2120291" y="0"/>
                  <a:pt x="3272011" y="1151720"/>
                  <a:pt x="3272011" y="2572439"/>
                </a:cubicBezTo>
                <a:cubicBezTo>
                  <a:pt x="3272011" y="2750029"/>
                  <a:pt x="3254016" y="2923416"/>
                  <a:pt x="3219749" y="3090876"/>
                </a:cubicBezTo>
                <a:lnTo>
                  <a:pt x="3178691" y="3250555"/>
                </a:lnTo>
                <a:lnTo>
                  <a:pt x="2341226" y="3250555"/>
                </a:lnTo>
                <a:lnTo>
                  <a:pt x="2396082" y="3100678"/>
                </a:lnTo>
                <a:cubicBezTo>
                  <a:pt x="2447984" y="2933808"/>
                  <a:pt x="2475944" y="2756389"/>
                  <a:pt x="2475944" y="2572439"/>
                </a:cubicBezTo>
                <a:cubicBezTo>
                  <a:pt x="2475944" y="1591376"/>
                  <a:pt x="1680635" y="796067"/>
                  <a:pt x="699572" y="796067"/>
                </a:cubicBezTo>
                <a:cubicBezTo>
                  <a:pt x="454306" y="796067"/>
                  <a:pt x="220650" y="845774"/>
                  <a:pt x="8128" y="935663"/>
                </a:cubicBezTo>
                <a:lnTo>
                  <a:pt x="0" y="939579"/>
                </a:lnTo>
                <a:lnTo>
                  <a:pt x="0" y="98838"/>
                </a:lnTo>
                <a:lnTo>
                  <a:pt x="181136" y="52263"/>
                </a:lnTo>
                <a:cubicBezTo>
                  <a:pt x="348595" y="17996"/>
                  <a:pt x="521982" y="0"/>
                  <a:pt x="699572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400013" name="AutoShape 14"/>
          <p:cNvSpPr/>
          <p:nvPr/>
        </p:nvSpPr>
        <p:spPr>
          <a:xfrm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1400014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98747" y="1205515"/>
            <a:ext cx="1890992" cy="1038714"/>
          </a:xfrm>
          <a:prstGeom prst="rect">
            <a:avLst/>
          </a:prstGeom>
        </p:spPr>
      </p:pic>
      <p:sp>
        <p:nvSpPr>
          <p:cNvPr id="1400024" name="AutoShape 16"/>
          <p:cNvSpPr/>
          <p:nvPr/>
        </p:nvSpPr>
        <p:spPr>
          <a:xfrm>
            <a:off x="7948094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7" name="Connector 17"/>
          <p:cNvCxnSpPr/>
          <p:nvPr/>
        </p:nvCxnSpPr>
        <p:spPr>
          <a:xfrm flipV="1">
            <a:off x="8108926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1400025" name="Freeform 18"/>
          <p:cNvSpPr/>
          <p:nvPr/>
        </p:nvSpPr>
        <p:spPr>
          <a:xfrm>
            <a:off x="7601639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1400027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3960" y="2636055"/>
            <a:ext cx="3287317" cy="3319865"/>
          </a:xfrm>
          <a:prstGeom prst="rect">
            <a:avLst/>
          </a:prstGeom>
        </p:spPr>
      </p:pic>
      <p:pic>
        <p:nvPicPr>
          <p:cNvPr id="1400044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22606" y="2235668"/>
            <a:ext cx="4250244" cy="4056317"/>
          </a:xfrm>
          <a:prstGeom prst="rect">
            <a:avLst/>
          </a:prstGeom>
        </p:spPr>
      </p:pic>
      <p:pic>
        <p:nvPicPr>
          <p:cNvPr id="1400053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59407">
            <a:off x="1308504" y="3082767"/>
            <a:ext cx="460689" cy="676637"/>
          </a:xfrm>
          <a:prstGeom prst="rect">
            <a:avLst/>
          </a:prstGeom>
        </p:spPr>
      </p:pic>
      <p:pic>
        <p:nvPicPr>
          <p:cNvPr id="1400055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9956519">
            <a:off x="1923573" y="3281450"/>
            <a:ext cx="610115" cy="525843"/>
          </a:xfrm>
          <a:prstGeom prst="rect">
            <a:avLst/>
          </a:prstGeom>
        </p:spPr>
      </p:pic>
      <p:sp>
        <p:nvSpPr>
          <p:cNvPr id="1400057" name="AutoShape 23"/>
          <p:cNvSpPr/>
          <p:nvPr/>
        </p:nvSpPr>
        <p:spPr>
          <a:xfrm>
            <a:off x="1191990" y="5168354"/>
            <a:ext cx="1842049" cy="425680"/>
          </a:xfrm>
          <a:prstGeom prst="roundRect">
            <a:avLst>
              <a:gd name="adj" fmla="val 50000"/>
            </a:avLst>
          </a:prstGeom>
          <a:solidFill>
            <a:srgbClr val="FF6161">
              <a:alpha val="100000"/>
            </a:srgbClr>
          </a:solidFill>
          <a:ln w="19050">
            <a:solidFill>
              <a:schemeClr val="dk1">
                <a:alpha val="100000"/>
                <a:lumMod val="75000"/>
                <a:lumMod val="25000"/>
              </a:schemeClr>
            </a:solidFill>
            <a:prstDash val="solid"/>
          </a:ln>
          <a:effectLst>
            <a:outerShdw dist="114300" dir="1800000">
              <a:srgbClr val="000000">
                <a:alpha val="100000"/>
              </a:srgbClr>
            </a:outerShdw>
          </a:effectLst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汉仪铸字卡酷体W"/>
                <a:ea typeface="汉仪铸字卡酷体W"/>
                <a:cs typeface="汉仪铸字卡酷体W"/>
              </a:rPr>
              <a:t>汇报人：XXX</a:t>
            </a:r>
            <a:endParaRPr lang="en-US" sz="1100"/>
          </a:p>
        </p:txBody>
      </p:sp>
      <p:cxnSp>
        <p:nvCxnSpPr>
          <p:cNvPr id="24" name="Connector 24"/>
          <p:cNvCxnSpPr/>
          <p:nvPr/>
        </p:nvCxnSpPr>
        <p:spPr>
          <a:xfrm>
            <a:off x="1180488" y="4075169"/>
            <a:ext cx="4782197" cy="0"/>
          </a:xfrm>
          <a:prstGeom prst="line">
            <a:avLst/>
          </a:prstGeom>
          <a:ln w="6350">
            <a:solidFill>
              <a:srgbClr val="BFBFB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25" name="TextBox 25"/>
          <p:cNvSpPr txBox="1"/>
          <p:nvPr/>
        </p:nvSpPr>
        <p:spPr>
          <a:xfrm>
            <a:off x="1177617" y="1730562"/>
            <a:ext cx="3813883" cy="12543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68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演示完毕</a:t>
            </a:r>
            <a:endParaRPr lang="en-US" sz="68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620448" y="2842744"/>
            <a:ext cx="3813883" cy="12543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68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感谢聆听</a:t>
            </a:r>
            <a:endParaRPr lang="en-US" sz="68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课程背景与意义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西藏大学生就业创业现状分析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技能匹配断层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现有教育体系与新兴岗位需求存在脱节，直播运营、数据分析等数字化技能培养不足，制约了大学生在新经济领域的竞争力。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创业资源匮乏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受地理条件和基础设施限制，西藏大学生创业面临信息闭塞、供应链薄弱等问题，需要虚拟仿真技术突破地域限制进行创业模拟训练。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就业结构单一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西藏地区传统就业以农牧业和公共服务为主，新兴产业岗位供给不足，导致大学生就业选择受限，亟需拓展数字经济等新业态就业渠道。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94200" y="1962150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326098" y="686287"/>
                </a:lnTo>
                <a:lnTo>
                  <a:pt x="222801" y="399824"/>
                </a:lnTo>
                <a:lnTo>
                  <a:pt x="531767" y="453989"/>
                </a:lnTo>
                <a:lnTo>
                  <a:pt x="618095" y="376276"/>
                </a:lnTo>
                <a:cubicBezTo>
                  <a:pt x="918260" y="131924"/>
                  <a:pt x="1295386" y="-2173"/>
                  <a:pt x="1685845" y="2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 rot="5400000">
            <a:off x="6143625" y="1966913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0" y="1676400"/>
                </a:moveTo>
                <a:cubicBezTo>
                  <a:pt x="0" y="1285935"/>
                  <a:pt x="136219" y="909570"/>
                  <a:pt x="382258" y="610787"/>
                </a:cubicBezTo>
                <a:lnTo>
                  <a:pt x="437390" y="550233"/>
                </a:lnTo>
                <a:lnTo>
                  <a:pt x="357434" y="249447"/>
                </a:lnTo>
                <a:lnTo>
                  <a:pt x="675579" y="334017"/>
                </a:lnTo>
                <a:lnTo>
                  <a:pt x="751263" y="278380"/>
                </a:lnTo>
                <a:cubicBezTo>
                  <a:pt x="1026282" y="96392"/>
                  <a:pt x="1351166" y="-1859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 rot="10800000">
            <a:off x="6138863" y="3733800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696276" y="1676401"/>
                </a:move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284783" y="741830"/>
                </a:lnTo>
                <a:lnTo>
                  <a:pt x="159770" y="469217"/>
                </a:lnTo>
                <a:lnTo>
                  <a:pt x="484566" y="498419"/>
                </a:lnTo>
                <a:lnTo>
                  <a:pt x="494350" y="487672"/>
                </a:lnTo>
                <a:cubicBezTo>
                  <a:pt x="810781" y="173019"/>
                  <a:pt x="1239606" y="-2487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 rot="16200000">
            <a:off x="4389437" y="3729038"/>
            <a:ext cx="1685925" cy="1676400"/>
          </a:xfrm>
          <a:custGeom>
            <a:avLst/>
            <a:gdLst/>
            <a:ahLst/>
            <a:cxnLst/>
            <a:rect l="l" t="t" r="r" b="b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230154"/>
                  <a:pt x="177919" y="802325"/>
                  <a:pt x="494350" y="487672"/>
                </a:cubicBezTo>
                <a:lnTo>
                  <a:pt x="548831" y="438628"/>
                </a:lnTo>
                <a:lnTo>
                  <a:pt x="466941" y="130569"/>
                </a:lnTo>
                <a:lnTo>
                  <a:pt x="835339" y="228498"/>
                </a:lnTo>
                <a:lnTo>
                  <a:pt x="892743" y="194440"/>
                </a:lnTo>
                <a:cubicBezTo>
                  <a:pt x="1134849" y="66424"/>
                  <a:pt x="1406946" y="-1544"/>
                  <a:pt x="1685845" y="2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75250" y="2743200"/>
            <a:ext cx="1885950" cy="1885950"/>
          </a:xfrm>
          <a:prstGeom prst="ellipse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新业态下直播经济的机遇与挑战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3500" y="1773916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市场扩容机遇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3500" y="2191669"/>
            <a:ext cx="3313333" cy="1449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2023年西藏直播电商交易额同比增长210%，特色农产品、文旅内容等领域存在巨大流量红利，为大学生创业提供新赛道。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23094" y="2303033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770719" y="4166235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24560" y="4097553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02127" y="2312558"/>
            <a:ext cx="792249" cy="79248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975" b="1">
                <a:solidFill>
                  <a:srgbClr val="FDFE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975" b="1">
              <a:solidFill>
                <a:srgbClr val="FDFE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63500" y="4180585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文化传播挑战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63500" y="4598338"/>
            <a:ext cx="3313333" cy="150292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需平衡现代直播形式与藏族文化传承，避免同质化内容，培养既懂数字营销又精通民族文化的新型主播。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83514" y="1781391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技术赋能优势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983514" y="2199144"/>
            <a:ext cx="3313333" cy="144222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5G网络覆盖提升使高原地区直播卡顿率下降76%，虚拟背景、AI助手等技术工具降低了内容创作门槛。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983514" y="4188059"/>
            <a:ext cx="331333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运营能力缺口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3514" y="4605812"/>
            <a:ext cx="3313333" cy="155615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调研显示83%西藏主播缺乏选品策划、流量分析等系统化运营知识，亟需通过仿真训练补足商业闭环构建能力。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2508" y="4938029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4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虚拟仿真技术的教育价值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145518" y="1368625"/>
            <a:ext cx="9900511" cy="4391356"/>
          </a:xfrm>
          <a:prstGeom prst="roundRect">
            <a:avLst>
              <a:gd name="adj" fmla="val 6363"/>
            </a:avLst>
          </a:prstGeom>
          <a:gradFill>
            <a:gsLst>
              <a:gs pos="0">
                <a:schemeClr val="lt2">
                  <a:alpha val="0"/>
                </a:schemeClr>
              </a:gs>
              <a:gs pos="96000">
                <a:schemeClr val="lt2">
                  <a:alpha val="100000"/>
                </a:schemeClr>
              </a:gs>
            </a:gsLst>
            <a:lin ang="16200000"/>
          </a:gradFill>
          <a:ln w="190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642508" y="5173915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7861021" y="1599594"/>
            <a:ext cx="2967836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数据驱动优化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861021" y="2092152"/>
            <a:ext cx="2967836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系统自动生成观看时长、转化率等132项运营指标，通过机器学习算法提供话术改进、时段选择等个性化建议。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150097" y="3815610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t="12163" b="12163"/>
          <a:stretch>
            <a:fillRect/>
          </a:stretch>
        </p:blipFill>
        <p:spPr>
          <a:xfrm>
            <a:off x="8089903" y="3872142"/>
            <a:ext cx="2510071" cy="126787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868689" y="480748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1" name="AutoShape 11"/>
          <p:cNvSpPr/>
          <p:nvPr/>
        </p:nvSpPr>
        <p:spPr>
          <a:xfrm>
            <a:off x="4619178" y="1616124"/>
            <a:ext cx="2913571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成本风险可控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619178" y="2108682"/>
            <a:ext cx="2913571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虚拟直播间支持百万级并发演练，避免真实设备损耗和流量购买成本，单次实训成本降低92%。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908116" y="3803564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806514" y="3896014"/>
            <a:ext cx="2726235" cy="1484651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694254" y="232059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5693382" y="508670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7" name="Freeform 17"/>
          <p:cNvSpPr/>
          <p:nvPr/>
        </p:nvSpPr>
        <p:spPr>
          <a:xfrm>
            <a:off x="5972877" y="5366195"/>
            <a:ext cx="393511" cy="3935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</a:path>
              <a:path w="304800" h="304800"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</a:path>
              <a:path w="304800" h="304800"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9165292" y="5094559"/>
            <a:ext cx="359293" cy="3592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378393" y="1632654"/>
            <a:ext cx="2955042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场景还原度高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471799" y="2125212"/>
            <a:ext cx="2768229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通过3D建模还原牧场、唐卡工坊等特色场景，学生可进行海拔4500米环境下的直播压力测试与设备调试模拟。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537210" y="3848669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1617020" y="3905202"/>
            <a:ext cx="2458663" cy="1267871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4466364" y="233712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2370102" y="484054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25" name="Freeform 25"/>
          <p:cNvSpPr/>
          <p:nvPr/>
        </p:nvSpPr>
        <p:spPr>
          <a:xfrm>
            <a:off x="2582871" y="5053309"/>
            <a:ext cx="526963" cy="5269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虚拟仿真直播间技术基础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3" name="AutoShape 3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6" name="Connector 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直播间硬件设备配置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t="16724" b="16724"/>
          <a:stretch>
            <a:fillRect/>
          </a:stretch>
        </p:blipFill>
        <p:spPr>
          <a:xfrm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t="16077" b="16077"/>
          <a:stretch>
            <a:fillRect/>
          </a:stretch>
        </p:blipFill>
        <p:spPr>
          <a:xfrm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100000"/>
          </a:blip>
          <a:srcRect l="11030" r="11030"/>
          <a:stretch>
            <a:fillRect/>
          </a:stretch>
        </p:blipFill>
        <p:spPr>
          <a:xfrm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高性能主机配置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灯光与绿幕系统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专业音视频采集设备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需配备至少Intel i7或AMD Ryzen 7以上处理器、32GB内存及RTX 3060级别显卡，确保实时渲染和4K视频流处理的稳定性，同时建议配置双屏显示系统以区分操作界面和监看画面。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推荐使用索尼A7系列或佳能EOS R5全画幅相机作为主摄，搭配Blackmagic ATEM Mini Pro切换台实现多路信号调度，并配备罗德Wireless Go II无线麦克风系统保障高质量音频采集。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采用爱图仕300D影视级LED灯光组实现三点布光，配合6×4米纯色绿幕及UltraKey实时抠像技术，确保虚拟背景合成的边缘精度和色彩还原度。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9391" y="163111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14135" y="176586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79391" y="3993147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914135" y="4127891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360328" y="163111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495073" y="176586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6360328" y="3993147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95073" y="4127891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588687" y="1602522"/>
            <a:ext cx="39052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UE5虚拟引擎场景开发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88687" y="2078224"/>
            <a:ext cx="3905250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基于Unreal Engine 5的Nanite和Lumen技术构建高精度三维场景，支持动态光照与物理模拟，可导入藏式建筑、雪山草原等特色文化元素资产包实现场景定制化。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74907" y="3964550"/>
            <a:ext cx="39052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多图层合成逻辑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74907" y="4495320"/>
            <a:ext cx="3905250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采用NDI协议实现实拍画面与虚拟元素的层级混合，设置深度通道处理规则解决前景遮挡问题，例如主播与虚拟藏式家具的空间位置关系校准。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37966" y="3964550"/>
            <a:ext cx="39052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用户界面(UI)优化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37966" y="4495320"/>
            <a:ext cx="3905250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设计符合藏族审美风格的OSD操作界面，集成直播数据仪表盘（观看人数、互动热词等）、虚拟机位预监窗口及一键特效触发按钮，降低操作复杂度。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59955" y="1602522"/>
            <a:ext cx="39052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交互式控件设计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9955" y="2078224"/>
            <a:ext cx="3905250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通过TouchDesigner开发可实时调控的虚拟道具系统，例如可点击切换的牦牛毛绒产品3D模型，结合Leap Motion手势识别实现自然交互体验。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虚拟场景搭建与交互设计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6A4444"/>
      </a:dk2>
      <a:lt2>
        <a:srgbClr val="F8F1F1"/>
      </a:lt2>
      <a:accent1>
        <a:srgbClr val="ED6C67"/>
      </a:accent1>
      <a:accent2>
        <a:srgbClr val="D25955"/>
      </a:accent2>
      <a:accent3>
        <a:srgbClr val="C85752"/>
      </a:accent3>
      <a:accent4>
        <a:srgbClr val="A66363"/>
      </a:accent4>
      <a:accent5>
        <a:srgbClr val="C87A62"/>
      </a:accent5>
      <a:accent6>
        <a:srgbClr val="AD50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4770</Words>
  <Application>WPS 演示</Application>
  <PresentationFormat>On-screen Show (4:3)</PresentationFormat>
  <Paragraphs>357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Noto Sans SC</vt:lpstr>
      <vt:lpstr>Segoe Print</vt:lpstr>
      <vt:lpstr>Arial</vt:lpstr>
      <vt:lpstr>Calibri</vt:lpstr>
      <vt:lpstr>微软雅黑</vt:lpstr>
      <vt:lpstr>Arial Unicode MS</vt:lpstr>
      <vt:lpstr>汉仪铸字卡酷体W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5</cp:revision>
  <dcterms:created xsi:type="dcterms:W3CDTF">2006-08-16T00:00:00Z</dcterms:created>
  <dcterms:modified xsi:type="dcterms:W3CDTF">2025-10-13T07:57:29Z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28f3c5c107da79c457ac9b8e1ed3805e_1760338682_1a16817e8f7b0306b747ea46e8e2f14d","ReservedCode1":"103ae0fd156c47c405262248bad24d0f3fa30e50b42686e8bf13c2861a6a8ead","ContentPropagator":"001191110000802100433B10001","PropagateID":"28f3c5c107da79c457ac9b8e1ed3805e_1760338682_1a16817e8f7b0306b747ea46e8e2f14d","ReservedCode2":"103ae0fd156c47c405262248bad24d0f3fa30e50b42686e8bf13c2861a6a8ead"}</vt:lpwstr>
  </property>
  <property fmtid="{D5CDD505-2E9C-101B-9397-08002B2CF9AE}" pid="3" name="ICV">
    <vt:lpwstr>8FE4EAB778654A29A9408CAA2AE5F8F0_12</vt:lpwstr>
  </property>
  <property fmtid="{D5CDD505-2E9C-101B-9397-08002B2CF9AE}" pid="4" name="KSOProductBuildVer">
    <vt:lpwstr>2052-12.1.0.22529</vt:lpwstr>
  </property>
</Properties>
</file>