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2262" y="795338"/>
            <a:ext cx="5016500" cy="494506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474588" y="128588"/>
            <a:ext cx="5299075" cy="4257675"/>
          </a:xfrm>
          <a:prstGeom prst="rect">
            <a:avLst/>
          </a:prstGeom>
          <a:noFill/>
        </p:spPr>
      </p:sp>
      <p:sp>
        <p:nvSpPr>
          <p:cNvPr id="4" name="Freeform 4"/>
          <p:cNvSpPr/>
          <p:nvPr/>
        </p:nvSpPr>
        <p:spPr>
          <a:xfrm>
            <a:off x="-860351" y="60325"/>
            <a:ext cx="6002338" cy="4419600"/>
          </a:xfrm>
          <a:custGeom>
            <a:avLst/>
            <a:gdLst/>
            <a:ahLst/>
            <a:cxnLst/>
            <a:rect l="l" t="t" r="r" b="b"/>
            <a:pathLst>
              <a:path w="1478" h="1090">
                <a:moveTo>
                  <a:pt x="410" y="1046"/>
                </a:moveTo>
                <a:cubicBezTo>
                  <a:pt x="410" y="1046"/>
                  <a:pt x="0" y="1016"/>
                  <a:pt x="118" y="624"/>
                </a:cubicBezTo>
                <a:cubicBezTo>
                  <a:pt x="236" y="232"/>
                  <a:pt x="482" y="0"/>
                  <a:pt x="754" y="20"/>
                </a:cubicBezTo>
                <a:cubicBezTo>
                  <a:pt x="1026" y="40"/>
                  <a:pt x="1270" y="144"/>
                  <a:pt x="1374" y="502"/>
                </a:cubicBezTo>
                <a:cubicBezTo>
                  <a:pt x="1478" y="860"/>
                  <a:pt x="1264" y="1002"/>
                  <a:pt x="982" y="1046"/>
                </a:cubicBezTo>
                <a:cubicBezTo>
                  <a:pt x="700" y="1090"/>
                  <a:pt x="410" y="1046"/>
                  <a:pt x="410" y="1046"/>
                </a:cubicBezTo>
              </a:path>
            </a:pathLst>
          </a:custGeom>
          <a:noFill/>
          <a:ln w="3572">
            <a:solidFill>
              <a:srgbClr val="EAEAEA">
                <a:alpha val="100000"/>
              </a:srgbClr>
            </a:solidFill>
            <a:prstDash val="solid"/>
          </a:ln>
        </p:spPr>
      </p:sp>
      <p:sp>
        <p:nvSpPr>
          <p:cNvPr id="5" name="Freeform 5"/>
          <p:cNvSpPr/>
          <p:nvPr/>
        </p:nvSpPr>
        <p:spPr>
          <a:xfrm>
            <a:off x="-680963" y="144463"/>
            <a:ext cx="5773737" cy="4275137"/>
          </a:xfrm>
          <a:custGeom>
            <a:avLst/>
            <a:gdLst/>
            <a:ahLst/>
            <a:cxnLst/>
            <a:rect l="l" t="t" r="r" b="b"/>
            <a:pathLst>
              <a:path w="1422" h="1054">
                <a:moveTo>
                  <a:pt x="731" y="19"/>
                </a:moveTo>
                <a:cubicBezTo>
                  <a:pt x="992" y="44"/>
                  <a:pt x="1225" y="142"/>
                  <a:pt x="1323" y="484"/>
                </a:cubicBezTo>
                <a:cubicBezTo>
                  <a:pt x="1422" y="827"/>
                  <a:pt x="1216" y="963"/>
                  <a:pt x="947" y="1008"/>
                </a:cubicBezTo>
                <a:cubicBezTo>
                  <a:pt x="676" y="1054"/>
                  <a:pt x="392" y="1012"/>
                  <a:pt x="391" y="1007"/>
                </a:cubicBezTo>
                <a:cubicBezTo>
                  <a:pt x="389" y="1003"/>
                  <a:pt x="0" y="975"/>
                  <a:pt x="108" y="600"/>
                </a:cubicBezTo>
                <a:cubicBezTo>
                  <a:pt x="110" y="592"/>
                  <a:pt x="112" y="584"/>
                  <a:pt x="115" y="576"/>
                </a:cubicBezTo>
                <a:cubicBezTo>
                  <a:pt x="140" y="493"/>
                  <a:pt x="172" y="417"/>
                  <a:pt x="212" y="349"/>
                </a:cubicBezTo>
                <a:cubicBezTo>
                  <a:pt x="340" y="129"/>
                  <a:pt x="530" y="0"/>
                  <a:pt x="731" y="19"/>
                </a:cubicBezTo>
              </a:path>
            </a:pathLst>
          </a:custGeom>
          <a:noFill/>
          <a:ln w="3572">
            <a:solidFill>
              <a:srgbClr val="E8E8E8">
                <a:alpha val="100000"/>
              </a:srgbClr>
            </a:solidFill>
            <a:prstDash val="solid"/>
          </a:ln>
        </p:spPr>
      </p:sp>
      <p:sp>
        <p:nvSpPr>
          <p:cNvPr id="6" name="Freeform 6"/>
          <p:cNvSpPr/>
          <p:nvPr/>
        </p:nvSpPr>
        <p:spPr>
          <a:xfrm>
            <a:off x="-506338" y="209550"/>
            <a:ext cx="5546725" cy="4152900"/>
          </a:xfrm>
          <a:custGeom>
            <a:avLst/>
            <a:gdLst/>
            <a:ahLst/>
            <a:cxnLst/>
            <a:rect l="l" t="t" r="r" b="b"/>
            <a:pathLst>
              <a:path w="1366" h="1024">
                <a:moveTo>
                  <a:pt x="709" y="23"/>
                </a:moveTo>
                <a:cubicBezTo>
                  <a:pt x="959" y="52"/>
                  <a:pt x="1181" y="145"/>
                  <a:pt x="1273" y="472"/>
                </a:cubicBezTo>
                <a:cubicBezTo>
                  <a:pt x="1366" y="799"/>
                  <a:pt x="1169" y="929"/>
                  <a:pt x="912" y="976"/>
                </a:cubicBezTo>
                <a:cubicBezTo>
                  <a:pt x="653" y="1024"/>
                  <a:pt x="375" y="984"/>
                  <a:pt x="372" y="974"/>
                </a:cubicBezTo>
                <a:cubicBezTo>
                  <a:pt x="370" y="966"/>
                  <a:pt x="0" y="939"/>
                  <a:pt x="98" y="581"/>
                </a:cubicBezTo>
                <a:cubicBezTo>
                  <a:pt x="101" y="573"/>
                  <a:pt x="102" y="565"/>
                  <a:pt x="104" y="558"/>
                </a:cubicBezTo>
                <a:cubicBezTo>
                  <a:pt x="128" y="478"/>
                  <a:pt x="158" y="404"/>
                  <a:pt x="199" y="336"/>
                </a:cubicBezTo>
                <a:cubicBezTo>
                  <a:pt x="323" y="128"/>
                  <a:pt x="512" y="0"/>
                  <a:pt x="709" y="23"/>
                </a:cubicBezTo>
              </a:path>
            </a:pathLst>
          </a:custGeom>
          <a:noFill/>
          <a:ln w="3572">
            <a:solidFill>
              <a:srgbClr val="E6E6E5">
                <a:alpha val="100000"/>
              </a:srgbClr>
            </a:solidFill>
            <a:prstDash val="solid"/>
          </a:ln>
        </p:spPr>
      </p:sp>
      <p:sp>
        <p:nvSpPr>
          <p:cNvPr id="7" name="Freeform 7"/>
          <p:cNvSpPr/>
          <p:nvPr/>
        </p:nvSpPr>
        <p:spPr>
          <a:xfrm>
            <a:off x="-328538" y="271463"/>
            <a:ext cx="5319712" cy="4029075"/>
          </a:xfrm>
          <a:custGeom>
            <a:avLst/>
            <a:gdLst/>
            <a:ahLst/>
            <a:cxnLst/>
            <a:rect l="l" t="t" r="r" b="b"/>
            <a:pathLst>
              <a:path w="1310" h="994">
                <a:moveTo>
                  <a:pt x="686" y="28"/>
                </a:moveTo>
                <a:cubicBezTo>
                  <a:pt x="925" y="62"/>
                  <a:pt x="1135" y="148"/>
                  <a:pt x="1223" y="460"/>
                </a:cubicBezTo>
                <a:cubicBezTo>
                  <a:pt x="1310" y="773"/>
                  <a:pt x="1121" y="895"/>
                  <a:pt x="877" y="944"/>
                </a:cubicBezTo>
                <a:cubicBezTo>
                  <a:pt x="628" y="994"/>
                  <a:pt x="357" y="956"/>
                  <a:pt x="353" y="941"/>
                </a:cubicBezTo>
                <a:cubicBezTo>
                  <a:pt x="349" y="929"/>
                  <a:pt x="0" y="904"/>
                  <a:pt x="88" y="563"/>
                </a:cubicBezTo>
                <a:cubicBezTo>
                  <a:pt x="90" y="556"/>
                  <a:pt x="91" y="548"/>
                  <a:pt x="93" y="540"/>
                </a:cubicBezTo>
                <a:cubicBezTo>
                  <a:pt x="114" y="464"/>
                  <a:pt x="142" y="392"/>
                  <a:pt x="184" y="324"/>
                </a:cubicBezTo>
                <a:cubicBezTo>
                  <a:pt x="305" y="129"/>
                  <a:pt x="493" y="0"/>
                  <a:pt x="686" y="28"/>
                </a:cubicBezTo>
              </a:path>
            </a:pathLst>
          </a:custGeom>
          <a:noFill/>
          <a:ln w="3572">
            <a:solidFill>
              <a:srgbClr val="E4E4E3">
                <a:alpha val="100000"/>
              </a:srgbClr>
            </a:solidFill>
            <a:prstDash val="solid"/>
          </a:ln>
        </p:spPr>
      </p:sp>
      <p:sp>
        <p:nvSpPr>
          <p:cNvPr id="8" name="Freeform 8"/>
          <p:cNvSpPr/>
          <p:nvPr/>
        </p:nvSpPr>
        <p:spPr>
          <a:xfrm>
            <a:off x="-153913" y="334963"/>
            <a:ext cx="5092700" cy="3905250"/>
          </a:xfrm>
          <a:custGeom>
            <a:avLst/>
            <a:gdLst/>
            <a:ahLst/>
            <a:cxnLst/>
            <a:rect l="l" t="t" r="r" b="b"/>
            <a:pathLst>
              <a:path w="1254" h="963">
                <a:moveTo>
                  <a:pt x="664" y="32"/>
                </a:moveTo>
                <a:cubicBezTo>
                  <a:pt x="892" y="70"/>
                  <a:pt x="1091" y="151"/>
                  <a:pt x="1173" y="448"/>
                </a:cubicBezTo>
                <a:cubicBezTo>
                  <a:pt x="1254" y="745"/>
                  <a:pt x="1074" y="861"/>
                  <a:pt x="843" y="911"/>
                </a:cubicBezTo>
                <a:cubicBezTo>
                  <a:pt x="605" y="963"/>
                  <a:pt x="340" y="927"/>
                  <a:pt x="334" y="908"/>
                </a:cubicBezTo>
                <a:cubicBezTo>
                  <a:pt x="330" y="892"/>
                  <a:pt x="0" y="868"/>
                  <a:pt x="79" y="544"/>
                </a:cubicBezTo>
                <a:cubicBezTo>
                  <a:pt x="81" y="537"/>
                  <a:pt x="81" y="529"/>
                  <a:pt x="83" y="522"/>
                </a:cubicBezTo>
                <a:cubicBezTo>
                  <a:pt x="102" y="449"/>
                  <a:pt x="128" y="379"/>
                  <a:pt x="171" y="311"/>
                </a:cubicBezTo>
                <a:cubicBezTo>
                  <a:pt x="288" y="129"/>
                  <a:pt x="475" y="0"/>
                  <a:pt x="664" y="32"/>
                </a:cubicBezTo>
              </a:path>
            </a:pathLst>
          </a:custGeom>
          <a:noFill/>
          <a:ln w="3572">
            <a:solidFill>
              <a:srgbClr val="E2E2E1">
                <a:alpha val="100000"/>
              </a:srgbClr>
            </a:solidFill>
            <a:prstDash val="solid"/>
          </a:ln>
        </p:spPr>
      </p:sp>
      <p:sp>
        <p:nvSpPr>
          <p:cNvPr id="9" name="Freeform 9"/>
          <p:cNvSpPr/>
          <p:nvPr/>
        </p:nvSpPr>
        <p:spPr>
          <a:xfrm>
            <a:off x="20712" y="400050"/>
            <a:ext cx="4868862" cy="3783013"/>
          </a:xfrm>
          <a:custGeom>
            <a:avLst/>
            <a:gdLst/>
            <a:ahLst/>
            <a:cxnLst/>
            <a:rect l="l" t="t" r="r" b="b"/>
            <a:pathLst>
              <a:path w="1199" h="933">
                <a:moveTo>
                  <a:pt x="642" y="36"/>
                </a:moveTo>
                <a:cubicBezTo>
                  <a:pt x="858" y="78"/>
                  <a:pt x="1047" y="154"/>
                  <a:pt x="1123" y="435"/>
                </a:cubicBezTo>
                <a:cubicBezTo>
                  <a:pt x="1199" y="717"/>
                  <a:pt x="1027" y="827"/>
                  <a:pt x="809" y="879"/>
                </a:cubicBezTo>
                <a:cubicBezTo>
                  <a:pt x="582" y="933"/>
                  <a:pt x="323" y="898"/>
                  <a:pt x="316" y="874"/>
                </a:cubicBezTo>
                <a:cubicBezTo>
                  <a:pt x="310" y="854"/>
                  <a:pt x="0" y="832"/>
                  <a:pt x="70" y="525"/>
                </a:cubicBezTo>
                <a:cubicBezTo>
                  <a:pt x="71" y="518"/>
                  <a:pt x="71" y="511"/>
                  <a:pt x="73" y="504"/>
                </a:cubicBezTo>
                <a:cubicBezTo>
                  <a:pt x="90" y="434"/>
                  <a:pt x="114" y="366"/>
                  <a:pt x="158" y="298"/>
                </a:cubicBezTo>
                <a:cubicBezTo>
                  <a:pt x="270" y="128"/>
                  <a:pt x="456" y="0"/>
                  <a:pt x="642" y="36"/>
                </a:cubicBezTo>
              </a:path>
            </a:pathLst>
          </a:custGeom>
          <a:noFill/>
          <a:ln w="3572">
            <a:solidFill>
              <a:srgbClr val="E0DFDF">
                <a:alpha val="100000"/>
              </a:srgbClr>
            </a:solidFill>
            <a:prstDash val="solid"/>
          </a:ln>
        </p:spPr>
      </p:sp>
      <p:sp>
        <p:nvSpPr>
          <p:cNvPr id="10" name="Freeform 10"/>
          <p:cNvSpPr/>
          <p:nvPr/>
        </p:nvSpPr>
        <p:spPr>
          <a:xfrm>
            <a:off x="200099" y="461963"/>
            <a:ext cx="4637088" cy="3660775"/>
          </a:xfrm>
          <a:custGeom>
            <a:avLst/>
            <a:gdLst/>
            <a:ahLst/>
            <a:cxnLst/>
            <a:rect l="l" t="t" r="r" b="b"/>
            <a:pathLst>
              <a:path w="1142" h="903">
                <a:moveTo>
                  <a:pt x="619" y="41"/>
                </a:moveTo>
                <a:cubicBezTo>
                  <a:pt x="824" y="86"/>
                  <a:pt x="1002" y="158"/>
                  <a:pt x="1072" y="424"/>
                </a:cubicBezTo>
                <a:cubicBezTo>
                  <a:pt x="1142" y="690"/>
                  <a:pt x="979" y="794"/>
                  <a:pt x="773" y="847"/>
                </a:cubicBezTo>
                <a:cubicBezTo>
                  <a:pt x="557" y="903"/>
                  <a:pt x="305" y="871"/>
                  <a:pt x="297" y="842"/>
                </a:cubicBezTo>
                <a:cubicBezTo>
                  <a:pt x="290" y="818"/>
                  <a:pt x="0" y="797"/>
                  <a:pt x="59" y="507"/>
                </a:cubicBezTo>
                <a:cubicBezTo>
                  <a:pt x="61" y="501"/>
                  <a:pt x="61" y="493"/>
                  <a:pt x="62" y="486"/>
                </a:cubicBezTo>
                <a:cubicBezTo>
                  <a:pt x="76" y="420"/>
                  <a:pt x="99" y="354"/>
                  <a:pt x="144" y="287"/>
                </a:cubicBezTo>
                <a:cubicBezTo>
                  <a:pt x="251" y="128"/>
                  <a:pt x="437" y="0"/>
                  <a:pt x="619" y="41"/>
                </a:cubicBezTo>
              </a:path>
            </a:pathLst>
          </a:custGeom>
          <a:noFill/>
          <a:ln w="3572">
            <a:solidFill>
              <a:srgbClr val="DEDDDD">
                <a:alpha val="100000"/>
              </a:srgbClr>
            </a:solidFill>
            <a:prstDash val="solid"/>
          </a:ln>
        </p:spPr>
      </p:sp>
      <p:sp>
        <p:nvSpPr>
          <p:cNvPr id="11" name="Freeform 11"/>
          <p:cNvSpPr/>
          <p:nvPr/>
        </p:nvSpPr>
        <p:spPr>
          <a:xfrm>
            <a:off x="374724" y="527050"/>
            <a:ext cx="4413250" cy="3538538"/>
          </a:xfrm>
          <a:custGeom>
            <a:avLst/>
            <a:gdLst/>
            <a:ahLst/>
            <a:cxnLst/>
            <a:rect l="l" t="t" r="r" b="b"/>
            <a:pathLst>
              <a:path w="1087" h="873">
                <a:moveTo>
                  <a:pt x="597" y="45"/>
                </a:moveTo>
                <a:cubicBezTo>
                  <a:pt x="791" y="94"/>
                  <a:pt x="958" y="161"/>
                  <a:pt x="1022" y="411"/>
                </a:cubicBezTo>
                <a:cubicBezTo>
                  <a:pt x="1087" y="663"/>
                  <a:pt x="931" y="760"/>
                  <a:pt x="739" y="815"/>
                </a:cubicBezTo>
                <a:cubicBezTo>
                  <a:pt x="534" y="873"/>
                  <a:pt x="287" y="842"/>
                  <a:pt x="278" y="808"/>
                </a:cubicBezTo>
                <a:cubicBezTo>
                  <a:pt x="270" y="781"/>
                  <a:pt x="0" y="760"/>
                  <a:pt x="50" y="488"/>
                </a:cubicBezTo>
                <a:cubicBezTo>
                  <a:pt x="51" y="482"/>
                  <a:pt x="51" y="475"/>
                  <a:pt x="52" y="468"/>
                </a:cubicBezTo>
                <a:cubicBezTo>
                  <a:pt x="64" y="405"/>
                  <a:pt x="84" y="341"/>
                  <a:pt x="131" y="274"/>
                </a:cubicBezTo>
                <a:cubicBezTo>
                  <a:pt x="233" y="127"/>
                  <a:pt x="418" y="0"/>
                  <a:pt x="597" y="45"/>
                </a:cubicBezTo>
              </a:path>
            </a:pathLst>
          </a:custGeom>
          <a:noFill/>
          <a:ln w="3572">
            <a:solidFill>
              <a:srgbClr val="DCDBDB">
                <a:alpha val="100000"/>
              </a:srgbClr>
            </a:solidFill>
            <a:prstDash val="solid"/>
          </a:ln>
        </p:spPr>
      </p:sp>
      <p:sp>
        <p:nvSpPr>
          <p:cNvPr id="12" name="Freeform 12"/>
          <p:cNvSpPr/>
          <p:nvPr/>
        </p:nvSpPr>
        <p:spPr>
          <a:xfrm>
            <a:off x="549349" y="587375"/>
            <a:ext cx="4189413" cy="3417888"/>
          </a:xfrm>
          <a:custGeom>
            <a:avLst/>
            <a:gdLst/>
            <a:ahLst/>
            <a:cxnLst/>
            <a:rect l="l" t="t" r="r" b="b"/>
            <a:pathLst>
              <a:path w="1032" h="843">
                <a:moveTo>
                  <a:pt x="575" y="50"/>
                </a:moveTo>
                <a:cubicBezTo>
                  <a:pt x="757" y="102"/>
                  <a:pt x="913" y="165"/>
                  <a:pt x="973" y="400"/>
                </a:cubicBezTo>
                <a:cubicBezTo>
                  <a:pt x="1032" y="636"/>
                  <a:pt x="884" y="728"/>
                  <a:pt x="705" y="783"/>
                </a:cubicBezTo>
                <a:cubicBezTo>
                  <a:pt x="510" y="843"/>
                  <a:pt x="270" y="814"/>
                  <a:pt x="260" y="776"/>
                </a:cubicBezTo>
                <a:cubicBezTo>
                  <a:pt x="251" y="744"/>
                  <a:pt x="0" y="725"/>
                  <a:pt x="41" y="470"/>
                </a:cubicBezTo>
                <a:cubicBezTo>
                  <a:pt x="42" y="464"/>
                  <a:pt x="41" y="457"/>
                  <a:pt x="42" y="451"/>
                </a:cubicBezTo>
                <a:cubicBezTo>
                  <a:pt x="52" y="391"/>
                  <a:pt x="70" y="329"/>
                  <a:pt x="118" y="262"/>
                </a:cubicBezTo>
                <a:cubicBezTo>
                  <a:pt x="214" y="127"/>
                  <a:pt x="400" y="0"/>
                  <a:pt x="575" y="50"/>
                </a:cubicBezTo>
              </a:path>
            </a:pathLst>
          </a:custGeom>
          <a:noFill/>
          <a:ln w="3572">
            <a:solidFill>
              <a:srgbClr val="DAD9D9">
                <a:alpha val="100000"/>
              </a:srgbClr>
            </a:solidFill>
            <a:prstDash val="solid"/>
          </a:ln>
        </p:spPr>
      </p:sp>
      <p:sp>
        <p:nvSpPr>
          <p:cNvPr id="13" name="Freeform 13"/>
          <p:cNvSpPr/>
          <p:nvPr/>
        </p:nvSpPr>
        <p:spPr>
          <a:xfrm>
            <a:off x="723974" y="647700"/>
            <a:ext cx="3962400" cy="3300413"/>
          </a:xfrm>
          <a:custGeom>
            <a:avLst/>
            <a:gdLst/>
            <a:ahLst/>
            <a:cxnLst/>
            <a:rect l="l" t="t" r="r" b="b"/>
            <a:pathLst>
              <a:path w="976" h="814">
                <a:moveTo>
                  <a:pt x="553" y="55"/>
                </a:moveTo>
                <a:cubicBezTo>
                  <a:pt x="724" y="109"/>
                  <a:pt x="869" y="168"/>
                  <a:pt x="923" y="388"/>
                </a:cubicBezTo>
                <a:cubicBezTo>
                  <a:pt x="976" y="609"/>
                  <a:pt x="837" y="695"/>
                  <a:pt x="670" y="751"/>
                </a:cubicBezTo>
                <a:cubicBezTo>
                  <a:pt x="487" y="814"/>
                  <a:pt x="253" y="787"/>
                  <a:pt x="241" y="743"/>
                </a:cubicBezTo>
                <a:cubicBezTo>
                  <a:pt x="231" y="708"/>
                  <a:pt x="0" y="689"/>
                  <a:pt x="32" y="452"/>
                </a:cubicBezTo>
                <a:cubicBezTo>
                  <a:pt x="33" y="446"/>
                  <a:pt x="31" y="440"/>
                  <a:pt x="32" y="434"/>
                </a:cubicBezTo>
                <a:cubicBezTo>
                  <a:pt x="40" y="377"/>
                  <a:pt x="56" y="317"/>
                  <a:pt x="104" y="250"/>
                </a:cubicBezTo>
                <a:cubicBezTo>
                  <a:pt x="195" y="127"/>
                  <a:pt x="381" y="0"/>
                  <a:pt x="553" y="55"/>
                </a:cubicBezTo>
              </a:path>
            </a:pathLst>
          </a:custGeom>
          <a:noFill/>
          <a:ln w="3572">
            <a:solidFill>
              <a:srgbClr val="D8D7D7">
                <a:alpha val="100000"/>
              </a:srgbClr>
            </a:solidFill>
            <a:prstDash val="solid"/>
          </a:ln>
        </p:spPr>
      </p:sp>
      <p:sp>
        <p:nvSpPr>
          <p:cNvPr id="14" name="Freeform 14"/>
          <p:cNvSpPr/>
          <p:nvPr/>
        </p:nvSpPr>
        <p:spPr>
          <a:xfrm>
            <a:off x="893837" y="704850"/>
            <a:ext cx="3744912" cy="3186113"/>
          </a:xfrm>
          <a:custGeom>
            <a:avLst/>
            <a:gdLst/>
            <a:ahLst/>
            <a:cxnLst/>
            <a:rect l="l" t="t" r="r" b="b"/>
            <a:pathLst>
              <a:path w="922" h="786">
                <a:moveTo>
                  <a:pt x="532" y="60"/>
                </a:moveTo>
                <a:cubicBezTo>
                  <a:pt x="692" y="117"/>
                  <a:pt x="826" y="173"/>
                  <a:pt x="874" y="378"/>
                </a:cubicBezTo>
                <a:cubicBezTo>
                  <a:pt x="922" y="583"/>
                  <a:pt x="791" y="663"/>
                  <a:pt x="637" y="721"/>
                </a:cubicBezTo>
                <a:cubicBezTo>
                  <a:pt x="464" y="786"/>
                  <a:pt x="237" y="760"/>
                  <a:pt x="224" y="712"/>
                </a:cubicBezTo>
                <a:cubicBezTo>
                  <a:pt x="213" y="672"/>
                  <a:pt x="0" y="654"/>
                  <a:pt x="23" y="435"/>
                </a:cubicBezTo>
                <a:cubicBezTo>
                  <a:pt x="24" y="430"/>
                  <a:pt x="22" y="423"/>
                  <a:pt x="23" y="417"/>
                </a:cubicBezTo>
                <a:cubicBezTo>
                  <a:pt x="28" y="365"/>
                  <a:pt x="42" y="306"/>
                  <a:pt x="92" y="239"/>
                </a:cubicBezTo>
                <a:cubicBezTo>
                  <a:pt x="176" y="127"/>
                  <a:pt x="363" y="0"/>
                  <a:pt x="532" y="60"/>
                </a:cubicBezTo>
              </a:path>
            </a:pathLst>
          </a:custGeom>
          <a:noFill/>
          <a:ln w="3572">
            <a:solidFill>
              <a:srgbClr val="D6D5D5">
                <a:alpha val="100000"/>
              </a:srgbClr>
            </a:solidFill>
            <a:prstDash val="solid"/>
          </a:ln>
        </p:spPr>
      </p:sp>
      <p:sp>
        <p:nvSpPr>
          <p:cNvPr id="15" name="Freeform 15"/>
          <p:cNvSpPr/>
          <p:nvPr/>
        </p:nvSpPr>
        <p:spPr>
          <a:xfrm>
            <a:off x="1063699" y="765175"/>
            <a:ext cx="3521075" cy="3065463"/>
          </a:xfrm>
          <a:custGeom>
            <a:avLst/>
            <a:gdLst/>
            <a:ahLst/>
            <a:cxnLst/>
            <a:rect l="l" t="t" r="r" b="b"/>
            <a:pathLst>
              <a:path w="867" h="756">
                <a:moveTo>
                  <a:pt x="511" y="65"/>
                </a:moveTo>
                <a:cubicBezTo>
                  <a:pt x="659" y="124"/>
                  <a:pt x="783" y="177"/>
                  <a:pt x="825" y="366"/>
                </a:cubicBezTo>
                <a:cubicBezTo>
                  <a:pt x="867" y="557"/>
                  <a:pt x="744" y="631"/>
                  <a:pt x="604" y="689"/>
                </a:cubicBezTo>
                <a:cubicBezTo>
                  <a:pt x="441" y="756"/>
                  <a:pt x="221" y="732"/>
                  <a:pt x="206" y="679"/>
                </a:cubicBezTo>
                <a:cubicBezTo>
                  <a:pt x="194" y="636"/>
                  <a:pt x="0" y="618"/>
                  <a:pt x="15" y="417"/>
                </a:cubicBezTo>
                <a:cubicBezTo>
                  <a:pt x="16" y="412"/>
                  <a:pt x="13" y="406"/>
                  <a:pt x="13" y="400"/>
                </a:cubicBezTo>
                <a:cubicBezTo>
                  <a:pt x="17" y="351"/>
                  <a:pt x="29" y="294"/>
                  <a:pt x="80" y="227"/>
                </a:cubicBezTo>
                <a:cubicBezTo>
                  <a:pt x="158" y="127"/>
                  <a:pt x="346" y="0"/>
                  <a:pt x="511" y="65"/>
                </a:cubicBezTo>
              </a:path>
            </a:pathLst>
          </a:custGeom>
          <a:noFill/>
          <a:ln w="3572">
            <a:solidFill>
              <a:srgbClr val="D4D3D3">
                <a:alpha val="100000"/>
              </a:srgbClr>
            </a:solidFill>
            <a:prstDash val="solid"/>
          </a:ln>
        </p:spPr>
      </p:sp>
      <p:sp>
        <p:nvSpPr>
          <p:cNvPr id="16" name="Freeform 16"/>
          <p:cNvSpPr/>
          <p:nvPr/>
        </p:nvSpPr>
        <p:spPr>
          <a:xfrm>
            <a:off x="1235149" y="822325"/>
            <a:ext cx="3302000" cy="2955925"/>
          </a:xfrm>
          <a:custGeom>
            <a:avLst/>
            <a:gdLst/>
            <a:ahLst/>
            <a:cxnLst/>
            <a:rect l="l" t="t" r="r" b="b"/>
            <a:pathLst>
              <a:path w="813" h="729">
                <a:moveTo>
                  <a:pt x="490" y="71"/>
                </a:moveTo>
                <a:cubicBezTo>
                  <a:pt x="627" y="132"/>
                  <a:pt x="740" y="182"/>
                  <a:pt x="776" y="356"/>
                </a:cubicBezTo>
                <a:cubicBezTo>
                  <a:pt x="813" y="531"/>
                  <a:pt x="698" y="600"/>
                  <a:pt x="571" y="659"/>
                </a:cubicBezTo>
                <a:cubicBezTo>
                  <a:pt x="418" y="729"/>
                  <a:pt x="205" y="706"/>
                  <a:pt x="189" y="648"/>
                </a:cubicBezTo>
                <a:cubicBezTo>
                  <a:pt x="176" y="600"/>
                  <a:pt x="0" y="583"/>
                  <a:pt x="7" y="400"/>
                </a:cubicBezTo>
                <a:cubicBezTo>
                  <a:pt x="7" y="395"/>
                  <a:pt x="4" y="389"/>
                  <a:pt x="4" y="384"/>
                </a:cubicBezTo>
                <a:cubicBezTo>
                  <a:pt x="6" y="338"/>
                  <a:pt x="16" y="283"/>
                  <a:pt x="68" y="217"/>
                </a:cubicBezTo>
                <a:cubicBezTo>
                  <a:pt x="139" y="127"/>
                  <a:pt x="328" y="0"/>
                  <a:pt x="490" y="71"/>
                </a:cubicBezTo>
              </a:path>
            </a:pathLst>
          </a:custGeom>
          <a:noFill/>
          <a:ln w="3572">
            <a:solidFill>
              <a:srgbClr val="D2D1D1">
                <a:alpha val="100000"/>
              </a:srgbClr>
            </a:solidFill>
            <a:prstDash val="solid"/>
          </a:ln>
        </p:spPr>
      </p:sp>
      <p:sp>
        <p:nvSpPr>
          <p:cNvPr id="17" name="Freeform 17"/>
          <p:cNvSpPr/>
          <p:nvPr/>
        </p:nvSpPr>
        <p:spPr>
          <a:xfrm>
            <a:off x="1385962" y="1095375"/>
            <a:ext cx="2995612" cy="2514600"/>
          </a:xfrm>
          <a:custGeom>
            <a:avLst/>
            <a:gdLst/>
            <a:ahLst/>
            <a:cxnLst/>
            <a:rect l="l" t="t" r="r" b="b"/>
            <a:pathLst>
              <a:path w="9355" h="8854">
                <a:moveTo>
                  <a:pt x="6007" y="341"/>
                </a:moveTo>
                <a:cubicBezTo>
                  <a:pt x="7604" y="1226"/>
                  <a:pt x="8884" y="1911"/>
                  <a:pt x="9290" y="4165"/>
                </a:cubicBezTo>
                <a:cubicBezTo>
                  <a:pt x="9670" y="6447"/>
                  <a:pt x="8327" y="7360"/>
                  <a:pt x="6869" y="8202"/>
                </a:cubicBezTo>
                <a:cubicBezTo>
                  <a:pt x="5069" y="9243"/>
                  <a:pt x="2458" y="8929"/>
                  <a:pt x="2243" y="8030"/>
                </a:cubicBezTo>
                <a:cubicBezTo>
                  <a:pt x="2053" y="7303"/>
                  <a:pt x="46" y="7049"/>
                  <a:pt x="50" y="4707"/>
                </a:cubicBezTo>
                <a:cubicBezTo>
                  <a:pt x="38" y="4650"/>
                  <a:pt x="0" y="4564"/>
                  <a:pt x="0" y="4493"/>
                </a:cubicBezTo>
                <a:cubicBezTo>
                  <a:pt x="0" y="3879"/>
                  <a:pt x="88" y="3123"/>
                  <a:pt x="773" y="2182"/>
                </a:cubicBezTo>
                <a:cubicBezTo>
                  <a:pt x="1584" y="1055"/>
                  <a:pt x="3992" y="-757"/>
                  <a:pt x="6007" y="341"/>
                </a:cubicBezTo>
              </a:path>
            </a:pathLst>
          </a:custGeom>
          <a:noFill/>
          <a:ln w="3572">
            <a:solidFill>
              <a:srgbClr val="D0CFCF">
                <a:alpha val="100000"/>
              </a:srgbClr>
            </a:solidFill>
            <a:prstDash val="solid"/>
          </a:ln>
        </p:spPr>
      </p:sp>
      <p:sp>
        <p:nvSpPr>
          <p:cNvPr id="18" name="Freeform 18"/>
          <p:cNvSpPr/>
          <p:nvPr/>
        </p:nvSpPr>
        <p:spPr>
          <a:xfrm>
            <a:off x="1514549" y="1155700"/>
            <a:ext cx="2835275" cy="2395538"/>
          </a:xfrm>
          <a:custGeom>
            <a:avLst/>
            <a:gdLst/>
            <a:ahLst/>
            <a:cxnLst/>
            <a:rect l="l" t="t" r="r" b="b"/>
            <a:pathLst>
              <a:path w="9484" h="8772">
                <a:moveTo>
                  <a:pt x="6293" y="429"/>
                </a:moveTo>
                <a:cubicBezTo>
                  <a:pt x="7855" y="1349"/>
                  <a:pt x="9092" y="2047"/>
                  <a:pt x="9431" y="4168"/>
                </a:cubicBezTo>
                <a:cubicBezTo>
                  <a:pt x="9771" y="6305"/>
                  <a:pt x="8426" y="7180"/>
                  <a:pt x="7054" y="8055"/>
                </a:cubicBezTo>
                <a:cubicBezTo>
                  <a:pt x="5274" y="9183"/>
                  <a:pt x="2556" y="8871"/>
                  <a:pt x="2298" y="7877"/>
                </a:cubicBezTo>
                <a:cubicBezTo>
                  <a:pt x="2094" y="7047"/>
                  <a:pt x="248" y="6961"/>
                  <a:pt x="70" y="4628"/>
                </a:cubicBezTo>
                <a:cubicBezTo>
                  <a:pt x="56" y="4569"/>
                  <a:pt x="16" y="4480"/>
                  <a:pt x="16" y="4406"/>
                </a:cubicBezTo>
                <a:cubicBezTo>
                  <a:pt x="-12" y="3827"/>
                  <a:pt x="-93" y="2922"/>
                  <a:pt x="804" y="2091"/>
                </a:cubicBezTo>
                <a:cubicBezTo>
                  <a:pt x="1388" y="934"/>
                  <a:pt x="4187" y="-817"/>
                  <a:pt x="6293" y="429"/>
                </a:cubicBezTo>
              </a:path>
            </a:pathLst>
          </a:custGeom>
          <a:noFill/>
          <a:ln w="3572">
            <a:solidFill>
              <a:srgbClr val="CECDCD">
                <a:alpha val="100000"/>
              </a:srgbClr>
            </a:solidFill>
            <a:prstDash val="solid"/>
          </a:ln>
        </p:spPr>
      </p:sp>
      <p:sp>
        <p:nvSpPr>
          <p:cNvPr id="19" name="Freeform 19"/>
          <p:cNvSpPr/>
          <p:nvPr/>
        </p:nvSpPr>
        <p:spPr>
          <a:xfrm>
            <a:off x="1641548" y="1219200"/>
            <a:ext cx="2674938" cy="2276475"/>
          </a:xfrm>
          <a:custGeom>
            <a:avLst/>
            <a:gdLst/>
            <a:ahLst/>
            <a:cxnLst/>
            <a:rect l="l" t="t" r="r" b="b"/>
            <a:pathLst>
              <a:path w="9599" h="8661">
                <a:moveTo>
                  <a:pt x="6600" y="507"/>
                </a:moveTo>
                <a:cubicBezTo>
                  <a:pt x="8116" y="1480"/>
                  <a:pt x="9268" y="2159"/>
                  <a:pt x="9559" y="4134"/>
                </a:cubicBezTo>
                <a:cubicBezTo>
                  <a:pt x="9851" y="6140"/>
                  <a:pt x="8524" y="6973"/>
                  <a:pt x="7242" y="7884"/>
                </a:cubicBezTo>
                <a:cubicBezTo>
                  <a:pt x="5478" y="9103"/>
                  <a:pt x="2664" y="8779"/>
                  <a:pt x="2373" y="7668"/>
                </a:cubicBezTo>
                <a:cubicBezTo>
                  <a:pt x="2125" y="6757"/>
                  <a:pt x="424" y="6583"/>
                  <a:pt x="113" y="4520"/>
                </a:cubicBezTo>
                <a:cubicBezTo>
                  <a:pt x="99" y="4458"/>
                  <a:pt x="41" y="4381"/>
                  <a:pt x="41" y="4304"/>
                </a:cubicBezTo>
                <a:cubicBezTo>
                  <a:pt x="-18" y="3748"/>
                  <a:pt x="-149" y="2822"/>
                  <a:pt x="828" y="1973"/>
                </a:cubicBezTo>
                <a:cubicBezTo>
                  <a:pt x="1382" y="955"/>
                  <a:pt x="4385" y="-897"/>
                  <a:pt x="6600" y="507"/>
                </a:cubicBezTo>
              </a:path>
            </a:pathLst>
          </a:custGeom>
          <a:noFill/>
          <a:ln w="3572">
            <a:solidFill>
              <a:srgbClr val="CCCBCB">
                <a:alpha val="100000"/>
              </a:srgbClr>
            </a:solidFill>
            <a:prstDash val="solid"/>
          </a:ln>
        </p:spPr>
      </p:sp>
      <p:sp>
        <p:nvSpPr>
          <p:cNvPr id="20" name="Freeform 20"/>
          <p:cNvSpPr/>
          <p:nvPr/>
        </p:nvSpPr>
        <p:spPr>
          <a:xfrm>
            <a:off x="1770137" y="1284288"/>
            <a:ext cx="2513012" cy="2157412"/>
          </a:xfrm>
          <a:custGeom>
            <a:avLst/>
            <a:gdLst/>
            <a:ahLst/>
            <a:cxnLst/>
            <a:rect l="l" t="t" r="r" b="b"/>
            <a:pathLst>
              <a:path w="9595" h="8542">
                <a:moveTo>
                  <a:pt x="6858" y="596"/>
                </a:moveTo>
                <a:cubicBezTo>
                  <a:pt x="8315" y="1607"/>
                  <a:pt x="9354" y="2297"/>
                  <a:pt x="9571" y="4111"/>
                </a:cubicBezTo>
                <a:cubicBezTo>
                  <a:pt x="9788" y="5941"/>
                  <a:pt x="8517" y="6744"/>
                  <a:pt x="7338" y="7675"/>
                </a:cubicBezTo>
                <a:cubicBezTo>
                  <a:pt x="5633" y="9023"/>
                  <a:pt x="2749" y="8686"/>
                  <a:pt x="2408" y="7450"/>
                </a:cubicBezTo>
                <a:cubicBezTo>
                  <a:pt x="2145" y="6423"/>
                  <a:pt x="549" y="6115"/>
                  <a:pt x="160" y="4400"/>
                </a:cubicBezTo>
                <a:cubicBezTo>
                  <a:pt x="129" y="4352"/>
                  <a:pt x="83" y="4256"/>
                  <a:pt x="67" y="4192"/>
                </a:cubicBezTo>
                <a:cubicBezTo>
                  <a:pt x="-10" y="3678"/>
                  <a:pt x="-212" y="2715"/>
                  <a:pt x="858" y="1848"/>
                </a:cubicBezTo>
                <a:cubicBezTo>
                  <a:pt x="1354" y="965"/>
                  <a:pt x="4579" y="-977"/>
                  <a:pt x="6858" y="596"/>
                </a:cubicBezTo>
              </a:path>
            </a:pathLst>
          </a:custGeom>
          <a:noFill/>
          <a:ln w="3572">
            <a:solidFill>
              <a:srgbClr val="CAC9C9">
                <a:alpha val="100000"/>
              </a:srgbClr>
            </a:solidFill>
            <a:prstDash val="solid"/>
          </a:ln>
        </p:spPr>
      </p:sp>
      <p:sp>
        <p:nvSpPr>
          <p:cNvPr id="21" name="Freeform 21"/>
          <p:cNvSpPr/>
          <p:nvPr/>
        </p:nvSpPr>
        <p:spPr>
          <a:xfrm>
            <a:off x="1893962" y="1343025"/>
            <a:ext cx="2357437" cy="2043113"/>
          </a:xfrm>
          <a:custGeom>
            <a:avLst/>
            <a:gdLst/>
            <a:ahLst/>
            <a:cxnLst/>
            <a:rect l="l" t="t" r="r" b="b"/>
            <a:pathLst>
              <a:path w="9593" h="8395">
                <a:moveTo>
                  <a:pt x="7151" y="706"/>
                </a:moveTo>
                <a:cubicBezTo>
                  <a:pt x="8523" y="1756"/>
                  <a:pt x="9449" y="2456"/>
                  <a:pt x="9581" y="4073"/>
                </a:cubicBezTo>
                <a:cubicBezTo>
                  <a:pt x="9730" y="5723"/>
                  <a:pt x="8523" y="6506"/>
                  <a:pt x="7466" y="7440"/>
                </a:cubicBezTo>
                <a:cubicBezTo>
                  <a:pt x="5829" y="8923"/>
                  <a:pt x="2854" y="8556"/>
                  <a:pt x="2474" y="7190"/>
                </a:cubicBezTo>
                <a:cubicBezTo>
                  <a:pt x="2160" y="6073"/>
                  <a:pt x="612" y="5772"/>
                  <a:pt x="226" y="4273"/>
                </a:cubicBezTo>
                <a:cubicBezTo>
                  <a:pt x="193" y="4223"/>
                  <a:pt x="127" y="4140"/>
                  <a:pt x="110" y="4073"/>
                </a:cubicBezTo>
                <a:cubicBezTo>
                  <a:pt x="-6" y="3590"/>
                  <a:pt x="-270" y="2606"/>
                  <a:pt x="904" y="1740"/>
                </a:cubicBezTo>
                <a:cubicBezTo>
                  <a:pt x="1317" y="990"/>
                  <a:pt x="4788" y="-1077"/>
                  <a:pt x="7151" y="706"/>
                </a:cubicBezTo>
              </a:path>
            </a:pathLst>
          </a:custGeom>
          <a:noFill/>
          <a:ln w="3572">
            <a:solidFill>
              <a:srgbClr val="C8C7C7">
                <a:alpha val="100000"/>
              </a:srgbClr>
            </a:solidFill>
            <a:prstDash val="solid"/>
          </a:ln>
        </p:spPr>
      </p:sp>
      <p:sp>
        <p:nvSpPr>
          <p:cNvPr id="22" name="Freeform 22"/>
          <p:cNvSpPr/>
          <p:nvPr/>
        </p:nvSpPr>
        <p:spPr>
          <a:xfrm>
            <a:off x="2017787" y="1403350"/>
            <a:ext cx="2205037" cy="1927225"/>
          </a:xfrm>
          <a:custGeom>
            <a:avLst/>
            <a:gdLst/>
            <a:ahLst/>
            <a:cxnLst/>
            <a:rect l="l" t="t" r="r" b="b"/>
            <a:pathLst>
              <a:path w="9614" h="8246">
                <a:moveTo>
                  <a:pt x="7489" y="830"/>
                </a:moveTo>
                <a:cubicBezTo>
                  <a:pt x="8799" y="1905"/>
                  <a:pt x="9560" y="2633"/>
                  <a:pt x="9613" y="4054"/>
                </a:cubicBezTo>
                <a:cubicBezTo>
                  <a:pt x="9666" y="5492"/>
                  <a:pt x="8516" y="6255"/>
                  <a:pt x="7613" y="7208"/>
                </a:cubicBezTo>
                <a:cubicBezTo>
                  <a:pt x="6055" y="8820"/>
                  <a:pt x="2976" y="8421"/>
                  <a:pt x="2551" y="6931"/>
                </a:cubicBezTo>
                <a:cubicBezTo>
                  <a:pt x="2197" y="5683"/>
                  <a:pt x="899" y="5406"/>
                  <a:pt x="285" y="4141"/>
                </a:cubicBezTo>
                <a:cubicBezTo>
                  <a:pt x="250" y="4089"/>
                  <a:pt x="179" y="4002"/>
                  <a:pt x="162" y="3933"/>
                </a:cubicBezTo>
                <a:cubicBezTo>
                  <a:pt x="2" y="3499"/>
                  <a:pt x="-334" y="2512"/>
                  <a:pt x="958" y="1610"/>
                </a:cubicBezTo>
                <a:cubicBezTo>
                  <a:pt x="1294" y="1021"/>
                  <a:pt x="5064" y="-1180"/>
                  <a:pt x="7489" y="830"/>
                </a:cubicBezTo>
              </a:path>
            </a:pathLst>
          </a:custGeom>
          <a:noFill/>
          <a:ln w="3572">
            <a:solidFill>
              <a:srgbClr val="C6C5C5">
                <a:alpha val="100000"/>
              </a:srgbClr>
            </a:solidFill>
            <a:prstDash val="solid"/>
          </a:ln>
        </p:spPr>
      </p:sp>
      <p:sp>
        <p:nvSpPr>
          <p:cNvPr id="23" name="Freeform 23"/>
          <p:cNvSpPr/>
          <p:nvPr/>
        </p:nvSpPr>
        <p:spPr>
          <a:xfrm>
            <a:off x="2143199" y="1462088"/>
            <a:ext cx="2052638" cy="1819275"/>
          </a:xfrm>
          <a:custGeom>
            <a:avLst/>
            <a:gdLst/>
            <a:ahLst/>
            <a:cxnLst/>
            <a:rect l="l" t="t" r="r" b="b"/>
            <a:pathLst>
              <a:path w="9556" h="8070">
                <a:moveTo>
                  <a:pt x="7816" y="960"/>
                </a:moveTo>
                <a:cubicBezTo>
                  <a:pt x="9026" y="2075"/>
                  <a:pt x="9593" y="2813"/>
                  <a:pt x="9555" y="4000"/>
                </a:cubicBezTo>
                <a:cubicBezTo>
                  <a:pt x="9498" y="5241"/>
                  <a:pt x="8478" y="5960"/>
                  <a:pt x="7722" y="6913"/>
                </a:cubicBezTo>
                <a:cubicBezTo>
                  <a:pt x="6304" y="8712"/>
                  <a:pt x="3090" y="8262"/>
                  <a:pt x="2599" y="6608"/>
                </a:cubicBezTo>
                <a:cubicBezTo>
                  <a:pt x="2202" y="5259"/>
                  <a:pt x="1010" y="4991"/>
                  <a:pt x="368" y="3982"/>
                </a:cubicBezTo>
                <a:cubicBezTo>
                  <a:pt x="330" y="3946"/>
                  <a:pt x="236" y="3856"/>
                  <a:pt x="198" y="3784"/>
                </a:cubicBezTo>
                <a:cubicBezTo>
                  <a:pt x="28" y="3388"/>
                  <a:pt x="-407" y="2381"/>
                  <a:pt x="1011" y="1464"/>
                </a:cubicBezTo>
                <a:cubicBezTo>
                  <a:pt x="1238" y="1068"/>
                  <a:pt x="5340" y="-1288"/>
                  <a:pt x="7816" y="960"/>
                </a:cubicBezTo>
              </a:path>
            </a:pathLst>
          </a:custGeom>
          <a:noFill/>
          <a:ln w="3572">
            <a:solidFill>
              <a:srgbClr val="C4C3C3">
                <a:alpha val="100000"/>
              </a:srgbClr>
            </a:solidFill>
            <a:prstDash val="solid"/>
          </a:ln>
        </p:spPr>
      </p:sp>
      <p:sp>
        <p:nvSpPr>
          <p:cNvPr id="24" name="Freeform 24"/>
          <p:cNvSpPr/>
          <p:nvPr/>
        </p:nvSpPr>
        <p:spPr>
          <a:xfrm>
            <a:off x="2265437" y="1516063"/>
            <a:ext cx="1908175" cy="1712912"/>
          </a:xfrm>
          <a:custGeom>
            <a:avLst/>
            <a:gdLst/>
            <a:ahLst/>
            <a:cxnLst/>
            <a:rect l="l" t="t" r="r" b="b"/>
            <a:pathLst>
              <a:path w="9384" h="7880">
                <a:moveTo>
                  <a:pt x="8070" y="1121"/>
                </a:moveTo>
                <a:cubicBezTo>
                  <a:pt x="9168" y="2259"/>
                  <a:pt x="9507" y="3024"/>
                  <a:pt x="9347" y="3976"/>
                </a:cubicBezTo>
                <a:cubicBezTo>
                  <a:pt x="9188" y="4965"/>
                  <a:pt x="8309" y="5655"/>
                  <a:pt x="7711" y="6625"/>
                </a:cubicBezTo>
                <a:cubicBezTo>
                  <a:pt x="6513" y="8584"/>
                  <a:pt x="3180" y="8080"/>
                  <a:pt x="2641" y="6289"/>
                </a:cubicBezTo>
                <a:cubicBezTo>
                  <a:pt x="2202" y="4797"/>
                  <a:pt x="1049" y="4360"/>
                  <a:pt x="465" y="3827"/>
                </a:cubicBezTo>
                <a:cubicBezTo>
                  <a:pt x="405" y="3789"/>
                  <a:pt x="305" y="3696"/>
                  <a:pt x="265" y="3640"/>
                </a:cubicBezTo>
                <a:cubicBezTo>
                  <a:pt x="66" y="3285"/>
                  <a:pt x="-493" y="2259"/>
                  <a:pt x="1044" y="1327"/>
                </a:cubicBezTo>
                <a:cubicBezTo>
                  <a:pt x="1184" y="1121"/>
                  <a:pt x="5615" y="-1416"/>
                  <a:pt x="8070" y="1121"/>
                </a:cubicBezTo>
              </a:path>
            </a:pathLst>
          </a:custGeom>
          <a:noFill/>
          <a:ln w="3572">
            <a:solidFill>
              <a:srgbClr val="C2C1C1">
                <a:alpha val="100000"/>
              </a:srgbClr>
            </a:solidFill>
            <a:prstDash val="solid"/>
          </a:ln>
        </p:spPr>
      </p:sp>
      <p:sp>
        <p:nvSpPr>
          <p:cNvPr id="25" name="Freeform 25"/>
          <p:cNvSpPr/>
          <p:nvPr/>
        </p:nvSpPr>
        <p:spPr>
          <a:xfrm>
            <a:off x="2278137" y="1244600"/>
            <a:ext cx="2103437" cy="2095500"/>
          </a:xfrm>
          <a:custGeom>
            <a:avLst/>
            <a:gdLst/>
            <a:ahLst/>
            <a:cxnLst/>
            <a:rect l="l" t="t" r="r" b="b"/>
            <a:pathLst>
              <a:path w="518" h="517">
                <a:moveTo>
                  <a:pt x="79" y="141"/>
                </a:moveTo>
                <a:cubicBezTo>
                  <a:pt x="79" y="141"/>
                  <a:pt x="309" y="0"/>
                  <a:pt x="422" y="147"/>
                </a:cubicBezTo>
                <a:cubicBezTo>
                  <a:pt x="518" y="272"/>
                  <a:pt x="430" y="307"/>
                  <a:pt x="392" y="405"/>
                </a:cubicBezTo>
                <a:cubicBezTo>
                  <a:pt x="349" y="517"/>
                  <a:pt x="181" y="487"/>
                  <a:pt x="153" y="386"/>
                </a:cubicBezTo>
                <a:cubicBezTo>
                  <a:pt x="130" y="303"/>
                  <a:pt x="79" y="289"/>
                  <a:pt x="54" y="269"/>
                </a:cubicBezTo>
                <a:cubicBezTo>
                  <a:pt x="51" y="267"/>
                  <a:pt x="45" y="262"/>
                  <a:pt x="43" y="259"/>
                </a:cubicBezTo>
                <a:cubicBezTo>
                  <a:pt x="31" y="244"/>
                  <a:pt x="0" y="190"/>
                  <a:pt x="79" y="141"/>
                </a:cubicBezTo>
              </a:path>
            </a:pathLst>
          </a:custGeom>
          <a:noFill/>
          <a:ln w="3572">
            <a:solidFill>
              <a:srgbClr val="C0BFBF">
                <a:alpha val="100000"/>
              </a:srgbClr>
            </a:solidFill>
            <a:prstDash val="solid"/>
          </a:ln>
        </p:spPr>
      </p:sp>
      <p:sp>
        <p:nvSpPr>
          <p:cNvPr id="26" name="Freeform 26"/>
          <p:cNvSpPr/>
          <p:nvPr/>
        </p:nvSpPr>
        <p:spPr>
          <a:xfrm>
            <a:off x="2278137" y="1244600"/>
            <a:ext cx="2103437" cy="2095500"/>
          </a:xfrm>
          <a:custGeom>
            <a:avLst/>
            <a:gdLst/>
            <a:ahLst/>
            <a:cxnLst/>
            <a:rect l="l" t="t" r="r" b="b"/>
            <a:pathLst>
              <a:path w="518" h="517">
                <a:moveTo>
                  <a:pt x="79" y="141"/>
                </a:moveTo>
                <a:cubicBezTo>
                  <a:pt x="79" y="141"/>
                  <a:pt x="309" y="0"/>
                  <a:pt x="422" y="147"/>
                </a:cubicBezTo>
                <a:cubicBezTo>
                  <a:pt x="518" y="272"/>
                  <a:pt x="430" y="307"/>
                  <a:pt x="392" y="405"/>
                </a:cubicBezTo>
                <a:cubicBezTo>
                  <a:pt x="349" y="517"/>
                  <a:pt x="181" y="487"/>
                  <a:pt x="153" y="386"/>
                </a:cubicBezTo>
                <a:cubicBezTo>
                  <a:pt x="130" y="303"/>
                  <a:pt x="76" y="287"/>
                  <a:pt x="51" y="267"/>
                </a:cubicBezTo>
                <a:cubicBezTo>
                  <a:pt x="48" y="265"/>
                  <a:pt x="45" y="262"/>
                  <a:pt x="43" y="259"/>
                </a:cubicBezTo>
                <a:cubicBezTo>
                  <a:pt x="31" y="244"/>
                  <a:pt x="0" y="190"/>
                  <a:pt x="79" y="141"/>
                </a:cubicBezTo>
              </a:path>
            </a:pathLst>
          </a:custGeom>
          <a:solidFill>
            <a:srgbClr val="000000">
              <a:alpha val="100000"/>
            </a:srgbClr>
          </a:solidFill>
        </p:spPr>
      </p:sp>
      <p:sp>
        <p:nvSpPr>
          <p:cNvPr id="27" name="TextBox 27"/>
          <p:cNvSpPr txBox="1"/>
          <p:nvPr/>
        </p:nvSpPr>
        <p:spPr>
          <a:xfrm>
            <a:off x="4537149" y="4105149"/>
            <a:ext cx="2384286" cy="4819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025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汇报人：</a:t>
            </a:r>
            <a:endParaRPr lang="en-US" sz="2025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537149" y="4568953"/>
            <a:ext cx="2815431" cy="4819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025">
                <a:solidFill>
                  <a:schemeClr val="lt2">
                    <a:lumMod val="50000"/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2025-10</a:t>
            </a:r>
            <a:endParaRPr lang="en-US" sz="2025">
              <a:solidFill>
                <a:schemeClr val="lt2">
                  <a:lumMod val="50000"/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495874" y="2133879"/>
            <a:ext cx="4758620" cy="157456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400" b="1">
                <a:solidFill>
                  <a:srgbClr val="02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直播账号定位与</a:t>
            </a:r>
            <a:endParaRPr lang="en-US" sz="4400" b="1">
              <a:solidFill>
                <a:srgbClr val="02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400" b="1">
                <a:solidFill>
                  <a:srgbClr val="02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内容策划</a:t>
            </a:r>
            <a:endParaRPr lang="en-US" sz="4400" b="1">
              <a:solidFill>
                <a:srgbClr val="02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0055" y="205105"/>
            <a:ext cx="3876675" cy="5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400" b="1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400" b="1">
              <a:solidFill>
                <a:srgbClr val="0070C0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差异化竞争定位方法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8000"/>
          </a:blip>
          <a:srcRect/>
          <a:stretch>
            <a:fillRect/>
          </a:stretch>
        </p:blipFill>
        <p:spPr>
          <a:xfrm rot="-5400000">
            <a:off x="4079211" y="-317491"/>
            <a:ext cx="4033577" cy="132349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34156" y="2289262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垂直领域深挖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3515" y="3016813"/>
            <a:ext cx="3048000" cy="15522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选择细分赛道如"宠物鲜食制作"而非泛宠物领域，通过专业壁垒建立竞争优势，需持续产出行业深度内容。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82642" y="2289262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场景创新组合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0" y="3016813"/>
            <a:ext cx="3048000" cy="15522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打破常规直播场景，如美食账号在凌晨档做"失眠治愈厨房"，或健身教练在办公室场景演示碎片化训练。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57179" y="2289262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跨界元素融合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446537" y="3016813"/>
            <a:ext cx="3048000" cy="15522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将看似不相关的领域结合，如"程序员教你美妆"的反差人设，或"古风汉服+科技测评"的内容混搭创造新鲜感。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9368" y="1201716"/>
            <a:ext cx="3806119" cy="44545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88009" y="3369210"/>
            <a:ext cx="1888916" cy="71521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3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89885" y="2624474"/>
            <a:ext cx="5895023" cy="159317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34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直播内容策划核心要素</a:t>
            </a:r>
            <a:endParaRPr lang="en-US" sz="34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53348" y="2896535"/>
            <a:ext cx="1888916" cy="71521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3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3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6" name="Connector 6"/>
          <p:cNvCxnSpPr/>
          <p:nvPr/>
        </p:nvCxnSpPr>
        <p:spPr>
          <a:xfrm flipH="1">
            <a:off x="3706320" y="3104985"/>
            <a:ext cx="690409" cy="711331"/>
          </a:xfrm>
          <a:prstGeom prst="line">
            <a:avLst/>
          </a:prstGeom>
          <a:ln w="9525">
            <a:solidFill>
              <a:schemeClr val="dk1"/>
            </a:solidFill>
            <a:prstDash val="solid"/>
            <a:headEnd type="none"/>
            <a:tailEnd type="none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内容主题与选题技巧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096184" y="1388332"/>
            <a:ext cx="5532235" cy="15933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563949" y="2981653"/>
            <a:ext cx="5532235" cy="15933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6096184" y="4574975"/>
            <a:ext cx="5532235" cy="1593322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563949" y="1466176"/>
            <a:ext cx="476250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l">
              <a:defRPr/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精准定位目标受众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63949" y="1889259"/>
            <a:ext cx="5335768" cy="101455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通过数据分析明确用户画像（年龄、兴趣、消费习惯），确保主题与受众需求高度匹配，避免内容同质化。例如母婴类直播需聚焦育儿痛点，美妆类则侧重产品实测与技巧分享。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63949" y="4652820"/>
            <a:ext cx="476250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l">
              <a:defRPr/>
            </a:pPr>
            <a:r>
              <a:rPr lang="en-US" sz="1800" b="1">
                <a:solidFill>
                  <a:schemeClr val="accent3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长期内容规划性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563949" y="5075902"/>
            <a:ext cx="5335768" cy="101455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建立主题库并划分优先级，按“引流型（高互动）”“转化型（强卖点）”“品牌型（价值观输出）”分类，形成可持续的内容矩阵。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284452" y="3059498"/>
            <a:ext cx="476250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l">
              <a:defRPr/>
            </a:pPr>
            <a:r>
              <a:rPr lang="en-US" sz="1800" b="1">
                <a:solidFill>
                  <a:schemeClr val="accen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热点借势与差异化结合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284452" y="3482580"/>
            <a:ext cx="5335768" cy="101455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追踪平台热门话题（如节日营销、社会事件），结合品牌调性设计独特切入点。如服装品牌在时装周期间策划“素人改造”主题，既蹭热点又突出产品力。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2312276"/>
            <a:ext cx="6862887" cy="3143250"/>
            <a:chOff x="0" y="2312276"/>
            <a:chExt cx="6862887" cy="3143250"/>
          </a:xfrm>
        </p:grpSpPr>
        <p:sp>
          <p:nvSpPr>
            <p:cNvPr id="3" name="AutoShape 3"/>
            <p:cNvSpPr/>
            <p:nvPr/>
          </p:nvSpPr>
          <p:spPr>
            <a:xfrm>
              <a:off x="0" y="2312276"/>
              <a:ext cx="5391969" cy="314325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4" name="AutoShape 4"/>
            <p:cNvSpPr/>
            <p:nvPr/>
          </p:nvSpPr>
          <p:spPr>
            <a:xfrm>
              <a:off x="3719637" y="2312276"/>
              <a:ext cx="3143250" cy="3143250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530691" y="1447065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开场需直击痛点（如“夏天油皮如何选粉底？”），配合视觉冲击力强的道具或对比实验，迅速留住观众。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 rot="10800000">
            <a:off x="7058808" y="3724782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9103272">
            <a:off x="6575971" y="2126142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 rot="-8905300" flipV="1">
            <a:off x="6576947" y="5374256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7452351" y="5297792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设置明确过渡节点（如“接下来带大家看今晚的压轴福利”），结合倒计时、库存提示等心理暗示技巧提升转化率。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11312" y="3381201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采用FABE法则（特性-优势-利益-证据），每件商品讲解控制在3-5分钟，穿插用户证言或权威检测报告增强可信度。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30691" y="1143824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黄金30秒设计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911312" y="3119263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产品讲解逻辑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452351" y="5007126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转场与促单话术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3535" y="2528436"/>
            <a:ext cx="5742466" cy="271092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87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专业直播脚本需兼顾节奏把控与商业目标，通过模块化设计实现自然流量承接与转化闭环，同时保留灵活调整空间应对实时数据变化。</a:t>
            </a:r>
            <a:endParaRPr lang="en-US" sz="1875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直播脚本结构与设计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1137333" y="2069399"/>
            <a:ext cx="10894" cy="4074239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Connector 3"/>
          <p:cNvCxnSpPr/>
          <p:nvPr/>
        </p:nvCxnSpPr>
        <p:spPr>
          <a:xfrm flipH="1">
            <a:off x="1137333" y="6143637"/>
            <a:ext cx="4730545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Connector 4"/>
          <p:cNvCxnSpPr/>
          <p:nvPr/>
        </p:nvCxnSpPr>
        <p:spPr>
          <a:xfrm>
            <a:off x="6556688" y="2116543"/>
            <a:ext cx="10894" cy="4074239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Connector 5"/>
          <p:cNvCxnSpPr/>
          <p:nvPr/>
        </p:nvCxnSpPr>
        <p:spPr>
          <a:xfrm flipH="1">
            <a:off x="6556688" y="6190781"/>
            <a:ext cx="4730545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Box 6"/>
          <p:cNvSpPr txBox="1"/>
          <p:nvPr/>
        </p:nvSpPr>
        <p:spPr>
          <a:xfrm>
            <a:off x="1335362" y="2158100"/>
            <a:ext cx="4445693" cy="57943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提升用户参与度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6547" y="2785156"/>
            <a:ext cx="4414508" cy="313067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设计低门槛互动：如选择题弹幕（“A选滋润款/B选哑光款”）、点赞抽奖，配合实时数据监控调整互动频率，确保每分钟至少1次互动触发点。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运用工具增强效果：通过直播间挂件显示参与人数，使用“弹幕飘屏”“礼物特效”等视觉反馈强化用户成就感。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26393" y="2165575"/>
            <a:ext cx="4445693" cy="57943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数据驱动的优化策略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757578" y="2792631"/>
            <a:ext cx="4414508" cy="313067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记录关键指标：包括互动率峰值时段、高转化问题类型，建立“有效互动模型”指导后续脚本优化。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A/B测试验证：对同一产品尝试不同互动形式（如价格竞猜vs.试用申请），通过对比GMV和停留时长选择最优方案。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互动环节设计与优化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9368" y="1201716"/>
            <a:ext cx="3806119" cy="44545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88009" y="3369210"/>
            <a:ext cx="1888916" cy="71521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3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89885" y="2624474"/>
            <a:ext cx="5895023" cy="159317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34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直播运营实操技巧</a:t>
            </a:r>
            <a:endParaRPr lang="en-US" sz="34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53348" y="2896535"/>
            <a:ext cx="1888916" cy="71521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3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3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6" name="Connector 6"/>
          <p:cNvCxnSpPr/>
          <p:nvPr/>
        </p:nvCxnSpPr>
        <p:spPr>
          <a:xfrm flipH="1">
            <a:off x="3706320" y="3104985"/>
            <a:ext cx="690409" cy="711331"/>
          </a:xfrm>
          <a:prstGeom prst="line">
            <a:avLst/>
          </a:prstGeom>
          <a:ln w="9525">
            <a:solidFill>
              <a:schemeClr val="dk1"/>
            </a:solidFill>
            <a:prstDash val="solid"/>
            <a:headEnd type="none"/>
            <a:tailEnd type="none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开播前预热与引流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03049" y="2279115"/>
            <a:ext cx="3031443" cy="111147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联系垂直领域达人进行直播预告转发，通过他们的私域流量池触达精准用户，同时设置专属优惠码追踪转化效果。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74474" y="1734773"/>
            <a:ext cx="2841517" cy="4050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KOL联动推广</a:t>
            </a:r>
            <a:endParaRPr lang="en-US" sz="1700" b="1">
              <a:solidFill>
                <a:schemeClr val="accent4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139316" y="1793183"/>
            <a:ext cx="1652722" cy="1709225"/>
          </a:xfrm>
          <a:prstGeom prst="round2DiagRect">
            <a:avLst/>
          </a:prstGeom>
          <a:solidFill>
            <a:schemeClr val="accent3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  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  01</a:t>
            </a:r>
            <a:endParaRPr lang="en-US" sz="45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968089" y="3664656"/>
            <a:ext cx="1652722" cy="1709225"/>
          </a:xfrm>
          <a:prstGeom prst="round2DiagRect">
            <a:avLst/>
          </a:prstGeom>
          <a:solidFill>
            <a:schemeClr val="accent6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04  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139316" y="3664656"/>
            <a:ext cx="1652722" cy="1709225"/>
          </a:xfrm>
          <a:prstGeom prst="round2DiagRect">
            <a:avLst/>
          </a:prstGeom>
          <a:solidFill>
            <a:schemeClr val="accent5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  03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968089" y="1793183"/>
            <a:ext cx="1652722" cy="1709225"/>
          </a:xfrm>
          <a:prstGeom prst="round2DiagRect">
            <a:avLst/>
          </a:prstGeom>
          <a:solidFill>
            <a:schemeClr val="accent4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  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02   </a:t>
            </a:r>
            <a:endParaRPr lang="en-US" sz="45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13544" y="4350613"/>
            <a:ext cx="3031443" cy="111147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设计“邀请3人进群解锁专属福利”的裂变机制，利用企业微信社群快速积累潜在观众，并通过定时红包激活沉默用户。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84969" y="3806271"/>
            <a:ext cx="2841517" cy="4050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社群裂变活动</a:t>
            </a:r>
            <a:endParaRPr lang="en-US" sz="1700" b="1">
              <a:solidFill>
                <a:schemeClr val="accent6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9664" y="2322139"/>
            <a:ext cx="3031443" cy="111147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提前3-5天在抖音、微博、微信社群等渠道发布直播预告短视频，结合悬念文案（如“限量福利揭秘”）和视觉冲击力强的封面图，吸引用户点击预约。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9590" y="1777797"/>
            <a:ext cx="2841517" cy="4050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3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多平台预热矩阵</a:t>
            </a:r>
            <a:endParaRPr lang="en-US" sz="1700" b="1">
              <a:solidFill>
                <a:schemeClr val="accent3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58714" y="4390329"/>
            <a:ext cx="3031443" cy="111147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在开播前2小时投放DOU+或千川广告，定向兴趣标签（如“美妆”“3C数码”）和相似受众，提升预热视频的曝光量至10万+。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48640" y="3845988"/>
            <a:ext cx="2841517" cy="4050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5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付费流量投放</a:t>
            </a:r>
            <a:endParaRPr lang="en-US" sz="1700" b="1">
              <a:solidFill>
                <a:schemeClr val="accent5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直播中节奏把控技巧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415139" y="1548934"/>
            <a:ext cx="3641228" cy="279052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902378" y="1325563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567539" y="2041209"/>
            <a:ext cx="3336428" cy="61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黄金30秒法则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4201" y="2555934"/>
            <a:ext cx="3403103" cy="144888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开播后立即抛出本场最大利益点（如“前5分钟下单赠299元赠品”），配合高亢话术和背景音乐快速拉高直播间热度权重。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02378" y="1293833"/>
            <a:ext cx="666750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190723" y="1548934"/>
            <a:ext cx="3641228" cy="2684070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5677962" y="1312256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4343123" y="2041209"/>
            <a:ext cx="3336428" cy="61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时段化脚本设计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309785" y="2555934"/>
            <a:ext cx="3403103" cy="14531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将2小时直播拆分为4个15分钟单元，每个单元包含产品讲解（5分钟）+互动问答（3分钟）+限时促销（7分钟）的标准化流程。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677962" y="1280525"/>
            <a:ext cx="666750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951179" y="1548934"/>
            <a:ext cx="3641228" cy="2684070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9438418" y="1312256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8103579" y="2041209"/>
            <a:ext cx="3336428" cy="61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实时数据监控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070242" y="2555934"/>
            <a:ext cx="3403103" cy="14531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安排运营人员盯盘在线人数、停留时长、转化率等核心指标，当数据下滑时立即触发备用方案（如临时加赠免单名额）。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438418" y="1280525"/>
            <a:ext cx="666750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951179" y="4117503"/>
            <a:ext cx="3641228" cy="21997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190723" y="4117503"/>
            <a:ext cx="3641228" cy="219975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415139" y="4117503"/>
            <a:ext cx="3641228" cy="21997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25795" y="2384018"/>
            <a:ext cx="3415971" cy="34159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下播后粉丝维护方法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3653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战报式复盘内容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273337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直播结束后24小时内发布数据可视化长图（如“GMV突破80万”），搭配幕后花絮视频，强化用户对账号的专业认知。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84400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分层粉丝运营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280812"/>
            <a:ext cx="3251104" cy="130121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根据互动行为将观众分为“下单用户”“点赞用户”“纯观看用户”，分别推送专属优惠券、抽奖链接和知识干货进行二次转化。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48816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私域流量沉淀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4924965"/>
            <a:ext cx="3251104" cy="13161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引导高价值用户添加主播企业微信，提供1V1选品咨询，并定期在朋友圈发布“仅粉丝可见”的限时秒杀活动。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49563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舆情分析与优化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4932440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采集直播间的弹幕高频词和商品点击热力图，针对用户集中吐槽的痛点（如“包装问题”）在下场直播前完成供应链改进。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9368" y="1201716"/>
            <a:ext cx="3806119" cy="44545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88009" y="3369210"/>
            <a:ext cx="1888916" cy="71521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3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89885" y="2624474"/>
            <a:ext cx="5895023" cy="159317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34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数据分析与优化调整</a:t>
            </a:r>
            <a:endParaRPr lang="en-US" sz="34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53348" y="2896535"/>
            <a:ext cx="1888916" cy="71521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3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3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6" name="Connector 6"/>
          <p:cNvCxnSpPr/>
          <p:nvPr/>
        </p:nvCxnSpPr>
        <p:spPr>
          <a:xfrm flipH="1">
            <a:off x="3706320" y="3104985"/>
            <a:ext cx="690409" cy="711331"/>
          </a:xfrm>
          <a:prstGeom prst="line">
            <a:avLst/>
          </a:prstGeom>
          <a:ln w="9525">
            <a:solidFill>
              <a:schemeClr val="dk1"/>
            </a:solidFill>
            <a:prstDash val="solid"/>
            <a:headEnd type="none"/>
            <a:tailEnd type="none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1806" y="-3306794"/>
            <a:ext cx="12363450" cy="9556718"/>
          </a:xfrm>
          <a:prstGeom prst="rect">
            <a:avLst/>
          </a:prstGeom>
          <a:noFill/>
        </p:spPr>
      </p:sp>
      <p:sp>
        <p:nvSpPr>
          <p:cNvPr id="3" name="Freeform 3"/>
          <p:cNvSpPr/>
          <p:nvPr/>
        </p:nvSpPr>
        <p:spPr>
          <a:xfrm>
            <a:off x="-168307" y="-3457575"/>
            <a:ext cx="14004893" cy="9920288"/>
          </a:xfrm>
          <a:custGeom>
            <a:avLst/>
            <a:gdLst/>
            <a:ahLst/>
            <a:cxnLst/>
            <a:rect l="l" t="t" r="r" b="b"/>
            <a:pathLst>
              <a:path w="1478" h="1090">
                <a:moveTo>
                  <a:pt x="410" y="1046"/>
                </a:moveTo>
                <a:cubicBezTo>
                  <a:pt x="410" y="1046"/>
                  <a:pt x="0" y="1016"/>
                  <a:pt x="118" y="624"/>
                </a:cubicBezTo>
                <a:cubicBezTo>
                  <a:pt x="236" y="232"/>
                  <a:pt x="482" y="0"/>
                  <a:pt x="754" y="20"/>
                </a:cubicBezTo>
                <a:cubicBezTo>
                  <a:pt x="1026" y="40"/>
                  <a:pt x="1270" y="144"/>
                  <a:pt x="1374" y="502"/>
                </a:cubicBezTo>
                <a:cubicBezTo>
                  <a:pt x="1478" y="860"/>
                  <a:pt x="1264" y="1002"/>
                  <a:pt x="982" y="1046"/>
                </a:cubicBezTo>
                <a:cubicBezTo>
                  <a:pt x="700" y="1090"/>
                  <a:pt x="410" y="1046"/>
                  <a:pt x="410" y="1046"/>
                </a:cubicBezTo>
              </a:path>
            </a:pathLst>
          </a:custGeom>
          <a:noFill/>
          <a:ln w="3572">
            <a:solidFill>
              <a:srgbClr val="EAEAEA">
                <a:alpha val="100000"/>
              </a:srgbClr>
            </a:solidFill>
            <a:prstDash val="solid"/>
          </a:ln>
        </p:spPr>
      </p:sp>
      <p:sp>
        <p:nvSpPr>
          <p:cNvPr id="4" name="Freeform 4"/>
          <p:cNvSpPr/>
          <p:nvPr/>
        </p:nvSpPr>
        <p:spPr>
          <a:xfrm>
            <a:off x="250793" y="-3268694"/>
            <a:ext cx="13471493" cy="9596438"/>
          </a:xfrm>
          <a:custGeom>
            <a:avLst/>
            <a:gdLst/>
            <a:ahLst/>
            <a:cxnLst/>
            <a:rect l="l" t="t" r="r" b="b"/>
            <a:pathLst>
              <a:path w="1422" h="1054">
                <a:moveTo>
                  <a:pt x="731" y="19"/>
                </a:moveTo>
                <a:cubicBezTo>
                  <a:pt x="992" y="44"/>
                  <a:pt x="1225" y="142"/>
                  <a:pt x="1323" y="484"/>
                </a:cubicBezTo>
                <a:cubicBezTo>
                  <a:pt x="1422" y="827"/>
                  <a:pt x="1216" y="963"/>
                  <a:pt x="947" y="1008"/>
                </a:cubicBezTo>
                <a:cubicBezTo>
                  <a:pt x="676" y="1054"/>
                  <a:pt x="392" y="1012"/>
                  <a:pt x="391" y="1007"/>
                </a:cubicBezTo>
                <a:cubicBezTo>
                  <a:pt x="389" y="1003"/>
                  <a:pt x="0" y="975"/>
                  <a:pt x="108" y="600"/>
                </a:cubicBezTo>
                <a:cubicBezTo>
                  <a:pt x="110" y="592"/>
                  <a:pt x="112" y="584"/>
                  <a:pt x="115" y="576"/>
                </a:cubicBezTo>
                <a:cubicBezTo>
                  <a:pt x="140" y="493"/>
                  <a:pt x="172" y="417"/>
                  <a:pt x="212" y="349"/>
                </a:cubicBezTo>
                <a:cubicBezTo>
                  <a:pt x="340" y="129"/>
                  <a:pt x="530" y="0"/>
                  <a:pt x="731" y="19"/>
                </a:cubicBezTo>
              </a:path>
            </a:pathLst>
          </a:custGeom>
          <a:noFill/>
          <a:ln w="3572">
            <a:solidFill>
              <a:srgbClr val="E8E8E8">
                <a:alpha val="100000"/>
              </a:srgbClr>
            </a:solidFill>
            <a:prstDash val="solid"/>
          </a:ln>
        </p:spPr>
      </p:sp>
      <p:sp>
        <p:nvSpPr>
          <p:cNvPr id="5" name="Freeform 5"/>
          <p:cNvSpPr/>
          <p:nvPr/>
        </p:nvSpPr>
        <p:spPr>
          <a:xfrm>
            <a:off x="660368" y="-3125819"/>
            <a:ext cx="12942855" cy="9321832"/>
          </a:xfrm>
          <a:custGeom>
            <a:avLst/>
            <a:gdLst/>
            <a:ahLst/>
            <a:cxnLst/>
            <a:rect l="l" t="t" r="r" b="b"/>
            <a:pathLst>
              <a:path w="1366" h="1024">
                <a:moveTo>
                  <a:pt x="709" y="23"/>
                </a:moveTo>
                <a:cubicBezTo>
                  <a:pt x="959" y="52"/>
                  <a:pt x="1181" y="145"/>
                  <a:pt x="1273" y="472"/>
                </a:cubicBezTo>
                <a:cubicBezTo>
                  <a:pt x="1366" y="799"/>
                  <a:pt x="1169" y="929"/>
                  <a:pt x="912" y="976"/>
                </a:cubicBezTo>
                <a:cubicBezTo>
                  <a:pt x="653" y="1024"/>
                  <a:pt x="375" y="984"/>
                  <a:pt x="372" y="974"/>
                </a:cubicBezTo>
                <a:cubicBezTo>
                  <a:pt x="370" y="966"/>
                  <a:pt x="0" y="939"/>
                  <a:pt x="98" y="581"/>
                </a:cubicBezTo>
                <a:cubicBezTo>
                  <a:pt x="101" y="573"/>
                  <a:pt x="102" y="565"/>
                  <a:pt x="104" y="558"/>
                </a:cubicBezTo>
                <a:cubicBezTo>
                  <a:pt x="128" y="478"/>
                  <a:pt x="158" y="404"/>
                  <a:pt x="199" y="336"/>
                </a:cubicBezTo>
                <a:cubicBezTo>
                  <a:pt x="323" y="128"/>
                  <a:pt x="512" y="0"/>
                  <a:pt x="709" y="23"/>
                </a:cubicBezTo>
              </a:path>
            </a:pathLst>
          </a:custGeom>
          <a:noFill/>
          <a:ln w="3572">
            <a:solidFill>
              <a:srgbClr val="E6E6E5">
                <a:alpha val="100000"/>
              </a:srgbClr>
            </a:solidFill>
            <a:prstDash val="solid"/>
          </a:ln>
        </p:spPr>
      </p:sp>
      <p:sp>
        <p:nvSpPr>
          <p:cNvPr id="6" name="Freeform 6"/>
          <p:cNvSpPr/>
          <p:nvPr/>
        </p:nvSpPr>
        <p:spPr>
          <a:xfrm>
            <a:off x="1073182" y="-2986087"/>
            <a:ext cx="12411075" cy="9042368"/>
          </a:xfrm>
          <a:custGeom>
            <a:avLst/>
            <a:gdLst/>
            <a:ahLst/>
            <a:cxnLst/>
            <a:rect l="l" t="t" r="r" b="b"/>
            <a:pathLst>
              <a:path w="1310" h="994">
                <a:moveTo>
                  <a:pt x="686" y="28"/>
                </a:moveTo>
                <a:cubicBezTo>
                  <a:pt x="925" y="62"/>
                  <a:pt x="1135" y="148"/>
                  <a:pt x="1223" y="460"/>
                </a:cubicBezTo>
                <a:cubicBezTo>
                  <a:pt x="1310" y="773"/>
                  <a:pt x="1121" y="895"/>
                  <a:pt x="877" y="944"/>
                </a:cubicBezTo>
                <a:cubicBezTo>
                  <a:pt x="628" y="994"/>
                  <a:pt x="357" y="956"/>
                  <a:pt x="353" y="941"/>
                </a:cubicBezTo>
                <a:cubicBezTo>
                  <a:pt x="349" y="929"/>
                  <a:pt x="0" y="904"/>
                  <a:pt x="88" y="563"/>
                </a:cubicBezTo>
                <a:cubicBezTo>
                  <a:pt x="90" y="556"/>
                  <a:pt x="91" y="548"/>
                  <a:pt x="93" y="540"/>
                </a:cubicBezTo>
                <a:cubicBezTo>
                  <a:pt x="114" y="464"/>
                  <a:pt x="142" y="392"/>
                  <a:pt x="184" y="324"/>
                </a:cubicBezTo>
                <a:cubicBezTo>
                  <a:pt x="305" y="129"/>
                  <a:pt x="493" y="0"/>
                  <a:pt x="686" y="28"/>
                </a:cubicBezTo>
              </a:path>
            </a:pathLst>
          </a:custGeom>
          <a:noFill/>
          <a:ln w="3572">
            <a:solidFill>
              <a:srgbClr val="E4E4E3">
                <a:alpha val="100000"/>
              </a:srgbClr>
            </a:solidFill>
            <a:prstDash val="solid"/>
          </a:ln>
        </p:spPr>
      </p:sp>
      <p:sp>
        <p:nvSpPr>
          <p:cNvPr id="7" name="Freeform 7"/>
          <p:cNvSpPr/>
          <p:nvPr/>
        </p:nvSpPr>
        <p:spPr>
          <a:xfrm>
            <a:off x="1482757" y="-2844832"/>
            <a:ext cx="11882438" cy="8766143"/>
          </a:xfrm>
          <a:custGeom>
            <a:avLst/>
            <a:gdLst/>
            <a:ahLst/>
            <a:cxnLst/>
            <a:rect l="l" t="t" r="r" b="b"/>
            <a:pathLst>
              <a:path w="1254" h="963">
                <a:moveTo>
                  <a:pt x="664" y="32"/>
                </a:moveTo>
                <a:cubicBezTo>
                  <a:pt x="892" y="70"/>
                  <a:pt x="1091" y="151"/>
                  <a:pt x="1173" y="448"/>
                </a:cubicBezTo>
                <a:cubicBezTo>
                  <a:pt x="1254" y="745"/>
                  <a:pt x="1074" y="861"/>
                  <a:pt x="843" y="911"/>
                </a:cubicBezTo>
                <a:cubicBezTo>
                  <a:pt x="605" y="963"/>
                  <a:pt x="340" y="927"/>
                  <a:pt x="334" y="908"/>
                </a:cubicBezTo>
                <a:cubicBezTo>
                  <a:pt x="330" y="892"/>
                  <a:pt x="0" y="868"/>
                  <a:pt x="79" y="544"/>
                </a:cubicBezTo>
                <a:cubicBezTo>
                  <a:pt x="81" y="537"/>
                  <a:pt x="81" y="529"/>
                  <a:pt x="83" y="522"/>
                </a:cubicBezTo>
                <a:cubicBezTo>
                  <a:pt x="102" y="449"/>
                  <a:pt x="128" y="379"/>
                  <a:pt x="171" y="311"/>
                </a:cubicBezTo>
                <a:cubicBezTo>
                  <a:pt x="288" y="129"/>
                  <a:pt x="475" y="0"/>
                  <a:pt x="664" y="32"/>
                </a:cubicBezTo>
              </a:path>
            </a:pathLst>
          </a:custGeom>
          <a:noFill/>
          <a:ln w="3572">
            <a:solidFill>
              <a:srgbClr val="E2E2E1">
                <a:alpha val="100000"/>
              </a:srgbClr>
            </a:solidFill>
            <a:prstDash val="solid"/>
          </a:ln>
        </p:spPr>
      </p:sp>
      <p:sp>
        <p:nvSpPr>
          <p:cNvPr id="8" name="Freeform 8"/>
          <p:cNvSpPr/>
          <p:nvPr/>
        </p:nvSpPr>
        <p:spPr>
          <a:xfrm>
            <a:off x="1887569" y="-2695575"/>
            <a:ext cx="11360182" cy="8491538"/>
          </a:xfrm>
          <a:custGeom>
            <a:avLst/>
            <a:gdLst/>
            <a:ahLst/>
            <a:cxnLst/>
            <a:rect l="l" t="t" r="r" b="b"/>
            <a:pathLst>
              <a:path w="1199" h="933">
                <a:moveTo>
                  <a:pt x="642" y="36"/>
                </a:moveTo>
                <a:cubicBezTo>
                  <a:pt x="858" y="78"/>
                  <a:pt x="1047" y="154"/>
                  <a:pt x="1123" y="435"/>
                </a:cubicBezTo>
                <a:cubicBezTo>
                  <a:pt x="1199" y="717"/>
                  <a:pt x="1027" y="827"/>
                  <a:pt x="809" y="879"/>
                </a:cubicBezTo>
                <a:cubicBezTo>
                  <a:pt x="582" y="933"/>
                  <a:pt x="323" y="898"/>
                  <a:pt x="316" y="874"/>
                </a:cubicBezTo>
                <a:cubicBezTo>
                  <a:pt x="310" y="854"/>
                  <a:pt x="0" y="832"/>
                  <a:pt x="70" y="525"/>
                </a:cubicBezTo>
                <a:cubicBezTo>
                  <a:pt x="71" y="518"/>
                  <a:pt x="71" y="511"/>
                  <a:pt x="73" y="504"/>
                </a:cubicBezTo>
                <a:cubicBezTo>
                  <a:pt x="90" y="434"/>
                  <a:pt x="114" y="366"/>
                  <a:pt x="158" y="298"/>
                </a:cubicBezTo>
                <a:cubicBezTo>
                  <a:pt x="270" y="128"/>
                  <a:pt x="456" y="0"/>
                  <a:pt x="642" y="36"/>
                </a:cubicBezTo>
              </a:path>
            </a:pathLst>
          </a:custGeom>
          <a:noFill/>
          <a:ln w="3572">
            <a:solidFill>
              <a:srgbClr val="E0DFDF">
                <a:alpha val="100000"/>
              </a:srgbClr>
            </a:solidFill>
            <a:prstDash val="solid"/>
          </a:ln>
        </p:spPr>
      </p:sp>
      <p:sp>
        <p:nvSpPr>
          <p:cNvPr id="9" name="Freeform 9"/>
          <p:cNvSpPr/>
          <p:nvPr/>
        </p:nvSpPr>
        <p:spPr>
          <a:xfrm>
            <a:off x="2309813" y="-2559082"/>
            <a:ext cx="10818780" cy="8216932"/>
          </a:xfrm>
          <a:custGeom>
            <a:avLst/>
            <a:gdLst/>
            <a:ahLst/>
            <a:cxnLst/>
            <a:rect l="l" t="t" r="r" b="b"/>
            <a:pathLst>
              <a:path w="1142" h="903">
                <a:moveTo>
                  <a:pt x="619" y="41"/>
                </a:moveTo>
                <a:cubicBezTo>
                  <a:pt x="824" y="86"/>
                  <a:pt x="1002" y="158"/>
                  <a:pt x="1072" y="424"/>
                </a:cubicBezTo>
                <a:cubicBezTo>
                  <a:pt x="1142" y="690"/>
                  <a:pt x="979" y="794"/>
                  <a:pt x="773" y="847"/>
                </a:cubicBezTo>
                <a:cubicBezTo>
                  <a:pt x="557" y="903"/>
                  <a:pt x="305" y="871"/>
                  <a:pt x="297" y="842"/>
                </a:cubicBezTo>
                <a:cubicBezTo>
                  <a:pt x="290" y="818"/>
                  <a:pt x="0" y="797"/>
                  <a:pt x="59" y="507"/>
                </a:cubicBezTo>
                <a:cubicBezTo>
                  <a:pt x="61" y="501"/>
                  <a:pt x="61" y="493"/>
                  <a:pt x="62" y="486"/>
                </a:cubicBezTo>
                <a:cubicBezTo>
                  <a:pt x="76" y="420"/>
                  <a:pt x="99" y="354"/>
                  <a:pt x="144" y="287"/>
                </a:cubicBezTo>
                <a:cubicBezTo>
                  <a:pt x="251" y="128"/>
                  <a:pt x="437" y="0"/>
                  <a:pt x="619" y="41"/>
                </a:cubicBezTo>
              </a:path>
            </a:pathLst>
          </a:custGeom>
          <a:noFill/>
          <a:ln w="3572">
            <a:solidFill>
              <a:srgbClr val="DEDDDD">
                <a:alpha val="100000"/>
              </a:srgbClr>
            </a:solidFill>
            <a:prstDash val="solid"/>
          </a:ln>
        </p:spPr>
      </p:sp>
      <p:sp>
        <p:nvSpPr>
          <p:cNvPr id="10" name="Freeform 10"/>
          <p:cNvSpPr/>
          <p:nvPr/>
        </p:nvSpPr>
        <p:spPr>
          <a:xfrm>
            <a:off x="2716244" y="-2409825"/>
            <a:ext cx="10298145" cy="7942231"/>
          </a:xfrm>
          <a:custGeom>
            <a:avLst/>
            <a:gdLst/>
            <a:ahLst/>
            <a:cxnLst/>
            <a:rect l="l" t="t" r="r" b="b"/>
            <a:pathLst>
              <a:path w="1087" h="873">
                <a:moveTo>
                  <a:pt x="597" y="45"/>
                </a:moveTo>
                <a:cubicBezTo>
                  <a:pt x="791" y="94"/>
                  <a:pt x="958" y="161"/>
                  <a:pt x="1022" y="411"/>
                </a:cubicBezTo>
                <a:cubicBezTo>
                  <a:pt x="1087" y="663"/>
                  <a:pt x="931" y="760"/>
                  <a:pt x="739" y="815"/>
                </a:cubicBezTo>
                <a:cubicBezTo>
                  <a:pt x="534" y="873"/>
                  <a:pt x="287" y="842"/>
                  <a:pt x="278" y="808"/>
                </a:cubicBezTo>
                <a:cubicBezTo>
                  <a:pt x="270" y="781"/>
                  <a:pt x="0" y="760"/>
                  <a:pt x="50" y="488"/>
                </a:cubicBezTo>
                <a:cubicBezTo>
                  <a:pt x="51" y="482"/>
                  <a:pt x="51" y="475"/>
                  <a:pt x="52" y="468"/>
                </a:cubicBezTo>
                <a:cubicBezTo>
                  <a:pt x="64" y="405"/>
                  <a:pt x="84" y="341"/>
                  <a:pt x="131" y="274"/>
                </a:cubicBezTo>
                <a:cubicBezTo>
                  <a:pt x="233" y="127"/>
                  <a:pt x="418" y="0"/>
                  <a:pt x="597" y="45"/>
                </a:cubicBezTo>
              </a:path>
            </a:pathLst>
          </a:custGeom>
          <a:noFill/>
          <a:ln w="3572">
            <a:solidFill>
              <a:srgbClr val="DCDBDB">
                <a:alpha val="100000"/>
              </a:srgbClr>
            </a:solidFill>
            <a:prstDash val="solid"/>
          </a:ln>
        </p:spPr>
      </p:sp>
      <p:sp>
        <p:nvSpPr>
          <p:cNvPr id="11" name="Freeform 11"/>
          <p:cNvSpPr/>
          <p:nvPr/>
        </p:nvSpPr>
        <p:spPr>
          <a:xfrm>
            <a:off x="3124200" y="-2274856"/>
            <a:ext cx="9774270" cy="7672388"/>
          </a:xfrm>
          <a:custGeom>
            <a:avLst/>
            <a:gdLst/>
            <a:ahLst/>
            <a:cxnLst/>
            <a:rect l="l" t="t" r="r" b="b"/>
            <a:pathLst>
              <a:path w="1032" h="843">
                <a:moveTo>
                  <a:pt x="575" y="50"/>
                </a:moveTo>
                <a:cubicBezTo>
                  <a:pt x="757" y="102"/>
                  <a:pt x="913" y="165"/>
                  <a:pt x="973" y="400"/>
                </a:cubicBezTo>
                <a:cubicBezTo>
                  <a:pt x="1032" y="636"/>
                  <a:pt x="884" y="728"/>
                  <a:pt x="705" y="783"/>
                </a:cubicBezTo>
                <a:cubicBezTo>
                  <a:pt x="510" y="843"/>
                  <a:pt x="270" y="814"/>
                  <a:pt x="260" y="776"/>
                </a:cubicBezTo>
                <a:cubicBezTo>
                  <a:pt x="251" y="744"/>
                  <a:pt x="0" y="725"/>
                  <a:pt x="41" y="470"/>
                </a:cubicBezTo>
                <a:cubicBezTo>
                  <a:pt x="42" y="464"/>
                  <a:pt x="41" y="457"/>
                  <a:pt x="42" y="451"/>
                </a:cubicBezTo>
                <a:cubicBezTo>
                  <a:pt x="52" y="391"/>
                  <a:pt x="70" y="329"/>
                  <a:pt x="118" y="262"/>
                </a:cubicBezTo>
                <a:cubicBezTo>
                  <a:pt x="214" y="127"/>
                  <a:pt x="400" y="0"/>
                  <a:pt x="575" y="50"/>
                </a:cubicBezTo>
              </a:path>
            </a:pathLst>
          </a:custGeom>
          <a:noFill/>
          <a:ln w="3572">
            <a:solidFill>
              <a:srgbClr val="DAD9D9">
                <a:alpha val="100000"/>
              </a:srgbClr>
            </a:solidFill>
            <a:prstDash val="solid"/>
          </a:ln>
        </p:spPr>
      </p:sp>
      <p:sp>
        <p:nvSpPr>
          <p:cNvPr id="12" name="Freeform 12"/>
          <p:cNvSpPr/>
          <p:nvPr/>
        </p:nvSpPr>
        <p:spPr>
          <a:xfrm>
            <a:off x="3532156" y="-2141506"/>
            <a:ext cx="9244013" cy="7407307"/>
          </a:xfrm>
          <a:custGeom>
            <a:avLst/>
            <a:gdLst/>
            <a:ahLst/>
            <a:cxnLst/>
            <a:rect l="l" t="t" r="r" b="b"/>
            <a:pathLst>
              <a:path w="976" h="814">
                <a:moveTo>
                  <a:pt x="553" y="55"/>
                </a:moveTo>
                <a:cubicBezTo>
                  <a:pt x="724" y="109"/>
                  <a:pt x="869" y="168"/>
                  <a:pt x="923" y="388"/>
                </a:cubicBezTo>
                <a:cubicBezTo>
                  <a:pt x="976" y="609"/>
                  <a:pt x="837" y="695"/>
                  <a:pt x="670" y="751"/>
                </a:cubicBezTo>
                <a:cubicBezTo>
                  <a:pt x="487" y="814"/>
                  <a:pt x="253" y="787"/>
                  <a:pt x="241" y="743"/>
                </a:cubicBezTo>
                <a:cubicBezTo>
                  <a:pt x="231" y="708"/>
                  <a:pt x="0" y="689"/>
                  <a:pt x="32" y="452"/>
                </a:cubicBezTo>
                <a:cubicBezTo>
                  <a:pt x="33" y="446"/>
                  <a:pt x="31" y="440"/>
                  <a:pt x="32" y="434"/>
                </a:cubicBezTo>
                <a:cubicBezTo>
                  <a:pt x="40" y="377"/>
                  <a:pt x="56" y="317"/>
                  <a:pt x="104" y="250"/>
                </a:cubicBezTo>
                <a:cubicBezTo>
                  <a:pt x="195" y="127"/>
                  <a:pt x="381" y="0"/>
                  <a:pt x="553" y="55"/>
                </a:cubicBezTo>
              </a:path>
            </a:pathLst>
          </a:custGeom>
          <a:noFill/>
          <a:ln w="3572">
            <a:solidFill>
              <a:srgbClr val="D8D7D7">
                <a:alpha val="100000"/>
              </a:srgbClr>
            </a:solidFill>
            <a:prstDash val="solid"/>
          </a:ln>
        </p:spPr>
      </p:sp>
      <p:sp>
        <p:nvSpPr>
          <p:cNvPr id="13" name="Freeform 13"/>
          <p:cNvSpPr/>
          <p:nvPr/>
        </p:nvSpPr>
        <p:spPr>
          <a:xfrm>
            <a:off x="3924300" y="-2011394"/>
            <a:ext cx="8737568" cy="7151656"/>
          </a:xfrm>
          <a:custGeom>
            <a:avLst/>
            <a:gdLst/>
            <a:ahLst/>
            <a:cxnLst/>
            <a:rect l="l" t="t" r="r" b="b"/>
            <a:pathLst>
              <a:path w="922" h="786">
                <a:moveTo>
                  <a:pt x="532" y="60"/>
                </a:moveTo>
                <a:cubicBezTo>
                  <a:pt x="692" y="117"/>
                  <a:pt x="826" y="173"/>
                  <a:pt x="874" y="378"/>
                </a:cubicBezTo>
                <a:cubicBezTo>
                  <a:pt x="922" y="583"/>
                  <a:pt x="791" y="663"/>
                  <a:pt x="637" y="721"/>
                </a:cubicBezTo>
                <a:cubicBezTo>
                  <a:pt x="464" y="786"/>
                  <a:pt x="237" y="760"/>
                  <a:pt x="224" y="712"/>
                </a:cubicBezTo>
                <a:cubicBezTo>
                  <a:pt x="213" y="672"/>
                  <a:pt x="0" y="654"/>
                  <a:pt x="23" y="435"/>
                </a:cubicBezTo>
                <a:cubicBezTo>
                  <a:pt x="24" y="430"/>
                  <a:pt x="22" y="423"/>
                  <a:pt x="23" y="417"/>
                </a:cubicBezTo>
                <a:cubicBezTo>
                  <a:pt x="28" y="365"/>
                  <a:pt x="42" y="306"/>
                  <a:pt x="92" y="239"/>
                </a:cubicBezTo>
                <a:cubicBezTo>
                  <a:pt x="176" y="127"/>
                  <a:pt x="363" y="0"/>
                  <a:pt x="532" y="60"/>
                </a:cubicBezTo>
              </a:path>
            </a:pathLst>
          </a:custGeom>
          <a:noFill/>
          <a:ln w="3572">
            <a:solidFill>
              <a:srgbClr val="D6D5D5">
                <a:alpha val="100000"/>
              </a:srgbClr>
            </a:solidFill>
            <a:prstDash val="solid"/>
          </a:ln>
        </p:spPr>
      </p:sp>
      <p:sp>
        <p:nvSpPr>
          <p:cNvPr id="14" name="Freeform 14"/>
          <p:cNvSpPr/>
          <p:nvPr/>
        </p:nvSpPr>
        <p:spPr>
          <a:xfrm>
            <a:off x="4324350" y="-1878044"/>
            <a:ext cx="8215313" cy="6880193"/>
          </a:xfrm>
          <a:custGeom>
            <a:avLst/>
            <a:gdLst/>
            <a:ahLst/>
            <a:cxnLst/>
            <a:rect l="l" t="t" r="r" b="b"/>
            <a:pathLst>
              <a:path w="867" h="756">
                <a:moveTo>
                  <a:pt x="511" y="65"/>
                </a:moveTo>
                <a:cubicBezTo>
                  <a:pt x="659" y="124"/>
                  <a:pt x="783" y="177"/>
                  <a:pt x="825" y="366"/>
                </a:cubicBezTo>
                <a:cubicBezTo>
                  <a:pt x="867" y="557"/>
                  <a:pt x="744" y="631"/>
                  <a:pt x="604" y="689"/>
                </a:cubicBezTo>
                <a:cubicBezTo>
                  <a:pt x="441" y="756"/>
                  <a:pt x="221" y="732"/>
                  <a:pt x="206" y="679"/>
                </a:cubicBezTo>
                <a:cubicBezTo>
                  <a:pt x="194" y="636"/>
                  <a:pt x="0" y="618"/>
                  <a:pt x="15" y="417"/>
                </a:cubicBezTo>
                <a:cubicBezTo>
                  <a:pt x="16" y="412"/>
                  <a:pt x="13" y="406"/>
                  <a:pt x="13" y="400"/>
                </a:cubicBezTo>
                <a:cubicBezTo>
                  <a:pt x="17" y="351"/>
                  <a:pt x="29" y="294"/>
                  <a:pt x="80" y="227"/>
                </a:cubicBezTo>
                <a:cubicBezTo>
                  <a:pt x="158" y="127"/>
                  <a:pt x="346" y="0"/>
                  <a:pt x="511" y="65"/>
                </a:cubicBezTo>
              </a:path>
            </a:pathLst>
          </a:custGeom>
          <a:noFill/>
          <a:ln w="3572">
            <a:solidFill>
              <a:srgbClr val="D4D3D3">
                <a:alpha val="100000"/>
              </a:srgbClr>
            </a:solidFill>
            <a:prstDash val="solid"/>
          </a:ln>
        </p:spPr>
      </p:sp>
      <p:sp>
        <p:nvSpPr>
          <p:cNvPr id="15" name="Freeform 15"/>
          <p:cNvSpPr/>
          <p:nvPr/>
        </p:nvSpPr>
        <p:spPr>
          <a:xfrm>
            <a:off x="4724400" y="-1750981"/>
            <a:ext cx="7704106" cy="6635782"/>
          </a:xfrm>
          <a:custGeom>
            <a:avLst/>
            <a:gdLst/>
            <a:ahLst/>
            <a:cxnLst/>
            <a:rect l="l" t="t" r="r" b="b"/>
            <a:pathLst>
              <a:path w="813" h="729">
                <a:moveTo>
                  <a:pt x="490" y="71"/>
                </a:moveTo>
                <a:cubicBezTo>
                  <a:pt x="627" y="132"/>
                  <a:pt x="740" y="182"/>
                  <a:pt x="776" y="356"/>
                </a:cubicBezTo>
                <a:cubicBezTo>
                  <a:pt x="813" y="531"/>
                  <a:pt x="698" y="600"/>
                  <a:pt x="571" y="659"/>
                </a:cubicBezTo>
                <a:cubicBezTo>
                  <a:pt x="418" y="729"/>
                  <a:pt x="205" y="706"/>
                  <a:pt x="189" y="648"/>
                </a:cubicBezTo>
                <a:cubicBezTo>
                  <a:pt x="176" y="600"/>
                  <a:pt x="0" y="583"/>
                  <a:pt x="7" y="400"/>
                </a:cubicBezTo>
                <a:cubicBezTo>
                  <a:pt x="7" y="395"/>
                  <a:pt x="4" y="389"/>
                  <a:pt x="4" y="384"/>
                </a:cubicBezTo>
                <a:cubicBezTo>
                  <a:pt x="6" y="338"/>
                  <a:pt x="16" y="283"/>
                  <a:pt x="68" y="217"/>
                </a:cubicBezTo>
                <a:cubicBezTo>
                  <a:pt x="139" y="127"/>
                  <a:pt x="328" y="0"/>
                  <a:pt x="490" y="71"/>
                </a:cubicBezTo>
              </a:path>
            </a:pathLst>
          </a:custGeom>
          <a:noFill/>
          <a:ln w="3572">
            <a:solidFill>
              <a:srgbClr val="D2D1D1">
                <a:alpha val="100000"/>
              </a:srgbClr>
            </a:solidFill>
            <a:prstDash val="solid"/>
          </a:ln>
        </p:spPr>
      </p:sp>
      <p:sp>
        <p:nvSpPr>
          <p:cNvPr id="16" name="Freeform 16"/>
          <p:cNvSpPr/>
          <p:nvPr/>
        </p:nvSpPr>
        <p:spPr>
          <a:xfrm>
            <a:off x="5072063" y="-1139857"/>
            <a:ext cx="6991350" cy="5648325"/>
          </a:xfrm>
          <a:custGeom>
            <a:avLst/>
            <a:gdLst/>
            <a:ahLst/>
            <a:cxnLst/>
            <a:rect l="l" t="t" r="r" b="b"/>
            <a:pathLst>
              <a:path w="9355" h="8854">
                <a:moveTo>
                  <a:pt x="6007" y="341"/>
                </a:moveTo>
                <a:cubicBezTo>
                  <a:pt x="7604" y="1226"/>
                  <a:pt x="8884" y="1911"/>
                  <a:pt x="9290" y="4165"/>
                </a:cubicBezTo>
                <a:cubicBezTo>
                  <a:pt x="9670" y="6447"/>
                  <a:pt x="8327" y="7360"/>
                  <a:pt x="6869" y="8202"/>
                </a:cubicBezTo>
                <a:cubicBezTo>
                  <a:pt x="5069" y="9243"/>
                  <a:pt x="2458" y="8929"/>
                  <a:pt x="2243" y="8030"/>
                </a:cubicBezTo>
                <a:cubicBezTo>
                  <a:pt x="2053" y="7303"/>
                  <a:pt x="94" y="7027"/>
                  <a:pt x="50" y="4707"/>
                </a:cubicBezTo>
                <a:cubicBezTo>
                  <a:pt x="38" y="4650"/>
                  <a:pt x="0" y="4564"/>
                  <a:pt x="0" y="4493"/>
                </a:cubicBezTo>
                <a:cubicBezTo>
                  <a:pt x="0" y="3879"/>
                  <a:pt x="88" y="3123"/>
                  <a:pt x="773" y="2182"/>
                </a:cubicBezTo>
                <a:cubicBezTo>
                  <a:pt x="1584" y="1055"/>
                  <a:pt x="3992" y="-757"/>
                  <a:pt x="6007" y="341"/>
                </a:cubicBezTo>
              </a:path>
            </a:pathLst>
          </a:custGeom>
          <a:noFill/>
          <a:ln w="3572">
            <a:solidFill>
              <a:srgbClr val="D0CFCF">
                <a:alpha val="100000"/>
              </a:srgbClr>
            </a:solidFill>
            <a:prstDash val="solid"/>
          </a:ln>
        </p:spPr>
      </p:sp>
      <p:sp>
        <p:nvSpPr>
          <p:cNvPr id="17" name="Freeform 17"/>
          <p:cNvSpPr/>
          <p:nvPr/>
        </p:nvSpPr>
        <p:spPr>
          <a:xfrm>
            <a:off x="5376863" y="-1000125"/>
            <a:ext cx="6615113" cy="5380006"/>
          </a:xfrm>
          <a:custGeom>
            <a:avLst/>
            <a:gdLst/>
            <a:ahLst/>
            <a:cxnLst/>
            <a:rect l="l" t="t" r="r" b="b"/>
            <a:pathLst>
              <a:path w="9484" h="8772">
                <a:moveTo>
                  <a:pt x="6293" y="429"/>
                </a:moveTo>
                <a:cubicBezTo>
                  <a:pt x="7855" y="1349"/>
                  <a:pt x="9092" y="2047"/>
                  <a:pt x="9431" y="4168"/>
                </a:cubicBezTo>
                <a:cubicBezTo>
                  <a:pt x="9771" y="6305"/>
                  <a:pt x="8426" y="7180"/>
                  <a:pt x="7054" y="8055"/>
                </a:cubicBezTo>
                <a:cubicBezTo>
                  <a:pt x="5274" y="9183"/>
                  <a:pt x="2556" y="8871"/>
                  <a:pt x="2298" y="7877"/>
                </a:cubicBezTo>
                <a:cubicBezTo>
                  <a:pt x="2094" y="7047"/>
                  <a:pt x="199" y="6765"/>
                  <a:pt x="70" y="4628"/>
                </a:cubicBezTo>
                <a:cubicBezTo>
                  <a:pt x="56" y="4569"/>
                  <a:pt x="16" y="4480"/>
                  <a:pt x="16" y="4406"/>
                </a:cubicBezTo>
                <a:cubicBezTo>
                  <a:pt x="-12" y="3827"/>
                  <a:pt x="-93" y="2922"/>
                  <a:pt x="804" y="2091"/>
                </a:cubicBezTo>
                <a:cubicBezTo>
                  <a:pt x="1388" y="934"/>
                  <a:pt x="4187" y="-817"/>
                  <a:pt x="6293" y="429"/>
                </a:cubicBezTo>
              </a:path>
            </a:pathLst>
          </a:custGeom>
          <a:noFill/>
          <a:ln w="3572">
            <a:solidFill>
              <a:srgbClr val="CECDCD">
                <a:alpha val="100000"/>
              </a:srgbClr>
            </a:solidFill>
            <a:prstDash val="solid"/>
          </a:ln>
        </p:spPr>
      </p:sp>
      <p:sp>
        <p:nvSpPr>
          <p:cNvPr id="18" name="Freeform 18"/>
          <p:cNvSpPr/>
          <p:nvPr/>
        </p:nvSpPr>
        <p:spPr>
          <a:xfrm>
            <a:off x="5670518" y="-854107"/>
            <a:ext cx="6238875" cy="5107019"/>
          </a:xfrm>
          <a:custGeom>
            <a:avLst/>
            <a:gdLst/>
            <a:ahLst/>
            <a:cxnLst/>
            <a:rect l="l" t="t" r="r" b="b"/>
            <a:pathLst>
              <a:path w="9599" h="8661">
                <a:moveTo>
                  <a:pt x="6600" y="507"/>
                </a:moveTo>
                <a:cubicBezTo>
                  <a:pt x="8116" y="1480"/>
                  <a:pt x="9268" y="2159"/>
                  <a:pt x="9559" y="4134"/>
                </a:cubicBezTo>
                <a:cubicBezTo>
                  <a:pt x="9851" y="6140"/>
                  <a:pt x="8524" y="6973"/>
                  <a:pt x="7242" y="7884"/>
                </a:cubicBezTo>
                <a:cubicBezTo>
                  <a:pt x="5478" y="9103"/>
                  <a:pt x="2664" y="8779"/>
                  <a:pt x="2373" y="7668"/>
                </a:cubicBezTo>
                <a:cubicBezTo>
                  <a:pt x="2125" y="6757"/>
                  <a:pt x="349" y="6464"/>
                  <a:pt x="113" y="4520"/>
                </a:cubicBezTo>
                <a:cubicBezTo>
                  <a:pt x="99" y="4458"/>
                  <a:pt x="41" y="4381"/>
                  <a:pt x="41" y="4304"/>
                </a:cubicBezTo>
                <a:cubicBezTo>
                  <a:pt x="-18" y="3748"/>
                  <a:pt x="-149" y="2822"/>
                  <a:pt x="828" y="1973"/>
                </a:cubicBezTo>
                <a:cubicBezTo>
                  <a:pt x="1382" y="955"/>
                  <a:pt x="4385" y="-897"/>
                  <a:pt x="6600" y="507"/>
                </a:cubicBezTo>
              </a:path>
            </a:pathLst>
          </a:custGeom>
          <a:noFill/>
          <a:ln w="3572">
            <a:solidFill>
              <a:srgbClr val="CCCBCB">
                <a:alpha val="100000"/>
              </a:srgbClr>
            </a:solidFill>
            <a:prstDash val="solid"/>
          </a:ln>
        </p:spPr>
      </p:sp>
      <p:sp>
        <p:nvSpPr>
          <p:cNvPr id="19" name="Freeform 19"/>
          <p:cNvSpPr/>
          <p:nvPr/>
        </p:nvSpPr>
        <p:spPr>
          <a:xfrm>
            <a:off x="5969032" y="-714375"/>
            <a:ext cx="5864257" cy="4845082"/>
          </a:xfrm>
          <a:custGeom>
            <a:avLst/>
            <a:gdLst/>
            <a:ahLst/>
            <a:cxnLst/>
            <a:rect l="l" t="t" r="r" b="b"/>
            <a:pathLst>
              <a:path w="9595" h="8542">
                <a:moveTo>
                  <a:pt x="6858" y="596"/>
                </a:moveTo>
                <a:cubicBezTo>
                  <a:pt x="8315" y="1607"/>
                  <a:pt x="9354" y="2297"/>
                  <a:pt x="9571" y="4111"/>
                </a:cubicBezTo>
                <a:cubicBezTo>
                  <a:pt x="9788" y="5941"/>
                  <a:pt x="8517" y="6744"/>
                  <a:pt x="7338" y="7675"/>
                </a:cubicBezTo>
                <a:cubicBezTo>
                  <a:pt x="5633" y="9023"/>
                  <a:pt x="2749" y="8686"/>
                  <a:pt x="2408" y="7450"/>
                </a:cubicBezTo>
                <a:cubicBezTo>
                  <a:pt x="2145" y="6423"/>
                  <a:pt x="549" y="6118"/>
                  <a:pt x="160" y="4400"/>
                </a:cubicBezTo>
                <a:cubicBezTo>
                  <a:pt x="129" y="4352"/>
                  <a:pt x="83" y="4256"/>
                  <a:pt x="67" y="4192"/>
                </a:cubicBezTo>
                <a:cubicBezTo>
                  <a:pt x="-10" y="3678"/>
                  <a:pt x="-212" y="2715"/>
                  <a:pt x="858" y="1848"/>
                </a:cubicBezTo>
                <a:cubicBezTo>
                  <a:pt x="1354" y="965"/>
                  <a:pt x="4579" y="-977"/>
                  <a:pt x="6858" y="596"/>
                </a:cubicBezTo>
              </a:path>
            </a:pathLst>
          </a:custGeom>
          <a:noFill/>
          <a:ln w="3572">
            <a:solidFill>
              <a:srgbClr val="CAC9C9">
                <a:alpha val="100000"/>
              </a:srgbClr>
            </a:solidFill>
            <a:prstDash val="solid"/>
          </a:ln>
        </p:spPr>
      </p:sp>
      <p:sp>
        <p:nvSpPr>
          <p:cNvPr id="20" name="Freeform 20"/>
          <p:cNvSpPr/>
          <p:nvPr/>
        </p:nvSpPr>
        <p:spPr>
          <a:xfrm>
            <a:off x="6261068" y="-577882"/>
            <a:ext cx="5500688" cy="4586288"/>
          </a:xfrm>
          <a:custGeom>
            <a:avLst/>
            <a:gdLst/>
            <a:ahLst/>
            <a:cxnLst/>
            <a:rect l="l" t="t" r="r" b="b"/>
            <a:pathLst>
              <a:path w="9593" h="8395">
                <a:moveTo>
                  <a:pt x="7151" y="706"/>
                </a:moveTo>
                <a:cubicBezTo>
                  <a:pt x="8523" y="1756"/>
                  <a:pt x="9449" y="2456"/>
                  <a:pt x="9581" y="4073"/>
                </a:cubicBezTo>
                <a:cubicBezTo>
                  <a:pt x="9730" y="5723"/>
                  <a:pt x="8523" y="6506"/>
                  <a:pt x="7466" y="7440"/>
                </a:cubicBezTo>
                <a:cubicBezTo>
                  <a:pt x="5829" y="8923"/>
                  <a:pt x="2854" y="8556"/>
                  <a:pt x="2474" y="7190"/>
                </a:cubicBezTo>
                <a:cubicBezTo>
                  <a:pt x="2160" y="6073"/>
                  <a:pt x="645" y="5921"/>
                  <a:pt x="226" y="4273"/>
                </a:cubicBezTo>
                <a:cubicBezTo>
                  <a:pt x="193" y="4223"/>
                  <a:pt x="127" y="4140"/>
                  <a:pt x="110" y="4073"/>
                </a:cubicBezTo>
                <a:cubicBezTo>
                  <a:pt x="-6" y="3590"/>
                  <a:pt x="-270" y="2606"/>
                  <a:pt x="904" y="1740"/>
                </a:cubicBezTo>
                <a:cubicBezTo>
                  <a:pt x="1317" y="990"/>
                  <a:pt x="4788" y="-1077"/>
                  <a:pt x="7151" y="706"/>
                </a:cubicBezTo>
              </a:path>
            </a:pathLst>
          </a:custGeom>
          <a:noFill/>
          <a:ln w="3572">
            <a:solidFill>
              <a:srgbClr val="C8C7C7">
                <a:alpha val="100000"/>
              </a:srgbClr>
            </a:solidFill>
            <a:prstDash val="solid"/>
          </a:ln>
        </p:spPr>
      </p:sp>
      <p:sp>
        <p:nvSpPr>
          <p:cNvPr id="21" name="Freeform 21"/>
          <p:cNvSpPr/>
          <p:nvPr/>
        </p:nvSpPr>
        <p:spPr>
          <a:xfrm>
            <a:off x="6551581" y="-446056"/>
            <a:ext cx="5145119" cy="4327493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7790" y="1007"/>
                </a:moveTo>
                <a:cubicBezTo>
                  <a:pt x="9152" y="2310"/>
                  <a:pt x="9944" y="3193"/>
                  <a:pt x="9999" y="4916"/>
                </a:cubicBezTo>
                <a:cubicBezTo>
                  <a:pt x="10054" y="6660"/>
                  <a:pt x="8858" y="7585"/>
                  <a:pt x="7919" y="8741"/>
                </a:cubicBezTo>
                <a:cubicBezTo>
                  <a:pt x="6298" y="10696"/>
                  <a:pt x="3095" y="10212"/>
                  <a:pt x="2653" y="8405"/>
                </a:cubicBezTo>
                <a:cubicBezTo>
                  <a:pt x="2285" y="6892"/>
                  <a:pt x="877" y="6611"/>
                  <a:pt x="296" y="5022"/>
                </a:cubicBezTo>
                <a:cubicBezTo>
                  <a:pt x="260" y="4945"/>
                  <a:pt x="186" y="4853"/>
                  <a:pt x="169" y="4770"/>
                </a:cubicBezTo>
                <a:cubicBezTo>
                  <a:pt x="2" y="4243"/>
                  <a:pt x="-347" y="3046"/>
                  <a:pt x="996" y="1952"/>
                </a:cubicBezTo>
                <a:cubicBezTo>
                  <a:pt x="1346" y="1238"/>
                  <a:pt x="5267" y="-1431"/>
                  <a:pt x="7790" y="1007"/>
                </a:cubicBezTo>
              </a:path>
            </a:pathLst>
          </a:custGeom>
          <a:noFill/>
          <a:ln w="3572">
            <a:solidFill>
              <a:srgbClr val="C6C5C5">
                <a:alpha val="100000"/>
              </a:srgbClr>
            </a:solidFill>
            <a:prstDash val="solid"/>
          </a:ln>
        </p:spPr>
      </p:sp>
      <p:sp>
        <p:nvSpPr>
          <p:cNvPr id="22" name="Freeform 22"/>
          <p:cNvSpPr/>
          <p:nvPr/>
        </p:nvSpPr>
        <p:spPr>
          <a:xfrm>
            <a:off x="6840569" y="-314325"/>
            <a:ext cx="4787932" cy="4083082"/>
          </a:xfrm>
          <a:custGeom>
            <a:avLst/>
            <a:gdLst/>
            <a:ahLst/>
            <a:cxnLst/>
            <a:rect l="l" t="t" r="r" b="b"/>
            <a:pathLst>
              <a:path w="9556" h="8070">
                <a:moveTo>
                  <a:pt x="7816" y="960"/>
                </a:moveTo>
                <a:cubicBezTo>
                  <a:pt x="9026" y="2075"/>
                  <a:pt x="9593" y="2813"/>
                  <a:pt x="9555" y="4000"/>
                </a:cubicBezTo>
                <a:cubicBezTo>
                  <a:pt x="9498" y="5241"/>
                  <a:pt x="8478" y="5960"/>
                  <a:pt x="7722" y="6913"/>
                </a:cubicBezTo>
                <a:cubicBezTo>
                  <a:pt x="6304" y="8712"/>
                  <a:pt x="3090" y="8262"/>
                  <a:pt x="2599" y="6608"/>
                </a:cubicBezTo>
                <a:cubicBezTo>
                  <a:pt x="2202" y="5259"/>
                  <a:pt x="965" y="4959"/>
                  <a:pt x="368" y="3982"/>
                </a:cubicBezTo>
                <a:cubicBezTo>
                  <a:pt x="330" y="3946"/>
                  <a:pt x="236" y="3856"/>
                  <a:pt x="198" y="3784"/>
                </a:cubicBezTo>
                <a:cubicBezTo>
                  <a:pt x="28" y="3388"/>
                  <a:pt x="-407" y="2381"/>
                  <a:pt x="1011" y="1464"/>
                </a:cubicBezTo>
                <a:cubicBezTo>
                  <a:pt x="1238" y="1068"/>
                  <a:pt x="5340" y="-1288"/>
                  <a:pt x="7816" y="960"/>
                </a:cubicBezTo>
              </a:path>
            </a:pathLst>
          </a:custGeom>
          <a:noFill/>
          <a:ln w="3572">
            <a:solidFill>
              <a:srgbClr val="C4C3C3">
                <a:alpha val="100000"/>
              </a:srgbClr>
            </a:solidFill>
            <a:prstDash val="solid"/>
          </a:ln>
        </p:spPr>
      </p:sp>
      <p:sp>
        <p:nvSpPr>
          <p:cNvPr id="23" name="Freeform 23"/>
          <p:cNvSpPr/>
          <p:nvPr/>
        </p:nvSpPr>
        <p:spPr>
          <a:xfrm>
            <a:off x="7126319" y="-190500"/>
            <a:ext cx="4451318" cy="3843338"/>
          </a:xfrm>
          <a:custGeom>
            <a:avLst/>
            <a:gdLst/>
            <a:ahLst/>
            <a:cxnLst/>
            <a:rect l="l" t="t" r="r" b="b"/>
            <a:pathLst>
              <a:path w="9384" h="7880">
                <a:moveTo>
                  <a:pt x="8070" y="1121"/>
                </a:moveTo>
                <a:cubicBezTo>
                  <a:pt x="9168" y="2259"/>
                  <a:pt x="9507" y="3024"/>
                  <a:pt x="9347" y="3976"/>
                </a:cubicBezTo>
                <a:cubicBezTo>
                  <a:pt x="9188" y="4965"/>
                  <a:pt x="8309" y="5655"/>
                  <a:pt x="7711" y="6625"/>
                </a:cubicBezTo>
                <a:cubicBezTo>
                  <a:pt x="6513" y="8584"/>
                  <a:pt x="3180" y="8080"/>
                  <a:pt x="2641" y="6289"/>
                </a:cubicBezTo>
                <a:cubicBezTo>
                  <a:pt x="2202" y="4797"/>
                  <a:pt x="1051" y="4474"/>
                  <a:pt x="465" y="3827"/>
                </a:cubicBezTo>
                <a:cubicBezTo>
                  <a:pt x="405" y="3789"/>
                  <a:pt x="305" y="3696"/>
                  <a:pt x="265" y="3640"/>
                </a:cubicBezTo>
                <a:cubicBezTo>
                  <a:pt x="66" y="3285"/>
                  <a:pt x="-493" y="2259"/>
                  <a:pt x="1044" y="1327"/>
                </a:cubicBezTo>
                <a:cubicBezTo>
                  <a:pt x="1184" y="1121"/>
                  <a:pt x="5615" y="-1416"/>
                  <a:pt x="8070" y="1121"/>
                </a:cubicBezTo>
              </a:path>
            </a:pathLst>
          </a:custGeom>
          <a:noFill/>
          <a:ln w="3572">
            <a:solidFill>
              <a:srgbClr val="C2C1C1">
                <a:alpha val="100000"/>
              </a:srgbClr>
            </a:solidFill>
            <a:prstDash val="solid"/>
          </a:ln>
        </p:spPr>
      </p:sp>
      <p:sp>
        <p:nvSpPr>
          <p:cNvPr id="24" name="Freeform 24"/>
          <p:cNvSpPr/>
          <p:nvPr/>
        </p:nvSpPr>
        <p:spPr>
          <a:xfrm>
            <a:off x="7158038" y="-800100"/>
            <a:ext cx="4906994" cy="4703731"/>
          </a:xfrm>
          <a:custGeom>
            <a:avLst/>
            <a:gdLst/>
            <a:ahLst/>
            <a:cxnLst/>
            <a:rect l="l" t="t" r="r" b="b"/>
            <a:pathLst>
              <a:path w="518" h="517">
                <a:moveTo>
                  <a:pt x="79" y="141"/>
                </a:moveTo>
                <a:cubicBezTo>
                  <a:pt x="79" y="141"/>
                  <a:pt x="309" y="0"/>
                  <a:pt x="422" y="147"/>
                </a:cubicBezTo>
                <a:cubicBezTo>
                  <a:pt x="518" y="272"/>
                  <a:pt x="430" y="307"/>
                  <a:pt x="392" y="405"/>
                </a:cubicBezTo>
                <a:cubicBezTo>
                  <a:pt x="349" y="517"/>
                  <a:pt x="181" y="487"/>
                  <a:pt x="153" y="386"/>
                </a:cubicBezTo>
                <a:cubicBezTo>
                  <a:pt x="130" y="303"/>
                  <a:pt x="79" y="289"/>
                  <a:pt x="54" y="269"/>
                </a:cubicBezTo>
                <a:cubicBezTo>
                  <a:pt x="51" y="267"/>
                  <a:pt x="45" y="262"/>
                  <a:pt x="43" y="259"/>
                </a:cubicBezTo>
                <a:cubicBezTo>
                  <a:pt x="31" y="244"/>
                  <a:pt x="0" y="190"/>
                  <a:pt x="79" y="141"/>
                </a:cubicBezTo>
              </a:path>
            </a:pathLst>
          </a:custGeom>
          <a:noFill/>
          <a:ln w="3572">
            <a:solidFill>
              <a:srgbClr val="C0BFBF">
                <a:alpha val="100000"/>
              </a:srgbClr>
            </a:solidFill>
            <a:prstDash val="solid"/>
          </a:ln>
        </p:spPr>
      </p:sp>
      <p:sp>
        <p:nvSpPr>
          <p:cNvPr id="25" name="Freeform 25"/>
          <p:cNvSpPr/>
          <p:nvPr/>
        </p:nvSpPr>
        <p:spPr>
          <a:xfrm>
            <a:off x="7158038" y="-800100"/>
            <a:ext cx="4906994" cy="4703731"/>
          </a:xfrm>
          <a:custGeom>
            <a:avLst/>
            <a:gdLst/>
            <a:ahLst/>
            <a:cxnLst/>
            <a:rect l="l" t="t" r="r" b="b"/>
            <a:pathLst>
              <a:path w="518" h="517">
                <a:moveTo>
                  <a:pt x="79" y="141"/>
                </a:moveTo>
                <a:cubicBezTo>
                  <a:pt x="79" y="141"/>
                  <a:pt x="309" y="0"/>
                  <a:pt x="422" y="147"/>
                </a:cubicBezTo>
                <a:cubicBezTo>
                  <a:pt x="518" y="272"/>
                  <a:pt x="430" y="307"/>
                  <a:pt x="392" y="405"/>
                </a:cubicBezTo>
                <a:cubicBezTo>
                  <a:pt x="349" y="517"/>
                  <a:pt x="181" y="487"/>
                  <a:pt x="153" y="386"/>
                </a:cubicBezTo>
                <a:cubicBezTo>
                  <a:pt x="130" y="303"/>
                  <a:pt x="76" y="287"/>
                  <a:pt x="51" y="267"/>
                </a:cubicBezTo>
                <a:cubicBezTo>
                  <a:pt x="48" y="265"/>
                  <a:pt x="45" y="262"/>
                  <a:pt x="43" y="259"/>
                </a:cubicBezTo>
                <a:cubicBezTo>
                  <a:pt x="31" y="244"/>
                  <a:pt x="0" y="190"/>
                  <a:pt x="79" y="141"/>
                </a:cubicBezTo>
              </a:path>
            </a:pathLst>
          </a:custGeom>
          <a:solidFill>
            <a:schemeClr val="dk1">
              <a:alpha val="100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8063393" y="954357"/>
            <a:ext cx="3059430" cy="103441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95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目录</a:t>
            </a:r>
            <a:endParaRPr lang="en-US" sz="495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85825" y="2800348"/>
            <a:ext cx="7905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581150" y="2851782"/>
            <a:ext cx="5724525" cy="3524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直播账号定位策略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85825" y="2117664"/>
            <a:ext cx="7905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581150" y="2132835"/>
            <a:ext cx="5724525" cy="28065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直播行业现状与趋势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85825" y="3530061"/>
            <a:ext cx="7905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581150" y="3582448"/>
            <a:ext cx="5724525" cy="3524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直播内容策划核心要素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85825" y="4234121"/>
            <a:ext cx="7905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581150" y="4264498"/>
            <a:ext cx="5724525" cy="28065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直播运营实操技巧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885825" y="4937036"/>
            <a:ext cx="7905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582244" y="4967412"/>
            <a:ext cx="5724525" cy="35242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数据分析与优化调整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899783" y="5677910"/>
            <a:ext cx="7905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2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595108" y="5729344"/>
            <a:ext cx="5724525" cy="35242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成功案例拆解与实战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观看人数反映直播的初始吸引力，而平均停留时长则体现内容质量。若停留时长低于行业均值（通常2-3分钟），需优化开场话术或增加互动环节。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7408" r="17408"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关键数据指标解读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观看人数与停留时长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互动率是衡量观众参与度的核心指标，低于5%需增设抽奖、提问或PK环节。例如，每10分钟引导观众扣“1”参与福利活动。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互动率（评论/点赞/分享）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商品点击率反映选品和讲解效果，下单率则关联促销策略。若点击率高但转化低，可优化价格或增加限时优惠。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转化率（点击/下单）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直播复盘方法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7734" y="1508670"/>
            <a:ext cx="5394245" cy="2536699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81934" y="1173406"/>
            <a:ext cx="631444" cy="6463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1672828" y="1508670"/>
            <a:ext cx="3541000" cy="594584"/>
          </a:xfrm>
          <a:prstGeom prst="rect">
            <a:avLst/>
          </a:prstGeom>
          <a:noFill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数据横向对比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9492" y="2020970"/>
            <a:ext cx="4307099" cy="17035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对比历史直播的观看峰值、流量来源（自然推荐vs付费投流），分析流量波动原因。例如，某场直播因投流占比过高导致ROI下降，需调整投放策略。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3459" y="1261142"/>
            <a:ext cx="668393" cy="4709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62057" y="4118688"/>
            <a:ext cx="5394245" cy="2536699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1675667" y="4118688"/>
            <a:ext cx="3535323" cy="594584"/>
          </a:xfrm>
          <a:prstGeom prst="rect">
            <a:avLst/>
          </a:prstGeom>
          <a:noFill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关键节点回放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24348" y="4607093"/>
            <a:ext cx="4217386" cy="184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定位流量流失时段（如开播30分钟后骤降），检查是否因话术重复、画面卡顿或福利未兑现导致，并标记优化点。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329872" y="1469351"/>
            <a:ext cx="5394245" cy="2536699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044071" y="1134087"/>
            <a:ext cx="631444" cy="6463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7183533" y="1469351"/>
            <a:ext cx="3570904" cy="594584"/>
          </a:xfrm>
          <a:prstGeom prst="rect">
            <a:avLst/>
          </a:prstGeom>
          <a:noFill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用户画像分析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64957" y="1997074"/>
            <a:ext cx="4187482" cy="184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通过后台数据查看观众性别、年龄、地域分布，若与目标受众偏离（如女性产品男性观众占60%），需调整短视频预热内容或投放标签。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25597" y="1221823"/>
            <a:ext cx="668393" cy="4709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324195" y="4079369"/>
            <a:ext cx="5394245" cy="2536699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6038394" y="3744105"/>
            <a:ext cx="631444" cy="6463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6935052" y="4607093"/>
            <a:ext cx="4247291" cy="184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选取同类目TOP直播间，分析其高频互动话术、商品排品顺序（引流款→利润款），提炼可复用的运营动线。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019920" y="3831841"/>
            <a:ext cx="668393" cy="4709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442614" y="3724550"/>
            <a:ext cx="631444" cy="6463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TextBox 21"/>
          <p:cNvSpPr txBox="1"/>
          <p:nvPr/>
        </p:nvSpPr>
        <p:spPr>
          <a:xfrm>
            <a:off x="424140" y="3812286"/>
            <a:ext cx="668393" cy="4709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183533" y="4079369"/>
            <a:ext cx="3570904" cy="594584"/>
          </a:xfrm>
          <a:prstGeom prst="rect">
            <a:avLst/>
          </a:prstGeom>
          <a:noFill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竞品对标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2508" y="4938029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4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内容迭代优化策略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145518" y="1368625"/>
            <a:ext cx="9900511" cy="4391356"/>
          </a:xfrm>
          <a:prstGeom prst="roundRect">
            <a:avLst>
              <a:gd name="adj" fmla="val 6363"/>
            </a:avLst>
          </a:prstGeom>
          <a:gradFill>
            <a:gsLst>
              <a:gs pos="0">
                <a:schemeClr val="lt2">
                  <a:alpha val="0"/>
                </a:schemeClr>
              </a:gs>
              <a:gs pos="96000">
                <a:schemeClr val="lt2">
                  <a:alpha val="100000"/>
                </a:schemeClr>
              </a:gs>
            </a:gsLst>
            <a:lin ang="16200000"/>
          </a:gradFill>
          <a:ln w="1905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16200000"/>
            </a:gra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642508" y="5173915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1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6" name="AutoShape 6"/>
          <p:cNvSpPr/>
          <p:nvPr/>
        </p:nvSpPr>
        <p:spPr>
          <a:xfrm>
            <a:off x="7861021" y="1599594"/>
            <a:ext cx="2967836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热点借势升级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7861021" y="2092152"/>
            <a:ext cx="2967836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结合平台热门BGM、话题或节日（如“618”“冬季护肤”）设计主题直播，提前1周发布预告短视频蓄水流量。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8150097" y="3815610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089903" y="3872142"/>
            <a:ext cx="2510071" cy="1267871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8868689" y="480748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11" name="AutoShape 11"/>
          <p:cNvSpPr/>
          <p:nvPr/>
        </p:nvSpPr>
        <p:spPr>
          <a:xfrm>
            <a:off x="4619178" y="1616124"/>
            <a:ext cx="2913571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时段与频次调整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619178" y="2108682"/>
            <a:ext cx="2913571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根据粉丝活跃时间（如宝妈群体晚8-10点）增加专场直播，测试每周3场vs 5场对粉丝复看率的影响。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908116" y="3803564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806514" y="3896014"/>
            <a:ext cx="2726235" cy="1484651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7694254" y="232059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5693382" y="508670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17" name="Freeform 17"/>
          <p:cNvSpPr/>
          <p:nvPr/>
        </p:nvSpPr>
        <p:spPr>
          <a:xfrm>
            <a:off x="5972877" y="5366195"/>
            <a:ext cx="393511" cy="39351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</a:path>
              <a:path w="304800" h="304800"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</a:path>
              <a:path w="304800" h="304800"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8" name="Freeform 18"/>
          <p:cNvSpPr/>
          <p:nvPr/>
        </p:nvSpPr>
        <p:spPr>
          <a:xfrm>
            <a:off x="9165292" y="5094559"/>
            <a:ext cx="359293" cy="3592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0883" y="184766"/>
                </a:moveTo>
                <a:lnTo>
                  <a:pt x="35557" y="89516"/>
                </a:lnTo>
                <a:cubicBezTo>
                  <a:pt x="-11849" y="144323"/>
                  <a:pt x="-11849" y="225219"/>
                  <a:pt x="35557" y="280016"/>
                </a:cubicBezTo>
                <a:lnTo>
                  <a:pt x="130883" y="184766"/>
                </a:lnTo>
                <a:close/>
              </a:path>
              <a:path w="304800" h="304800">
                <a:moveTo>
                  <a:pt x="190510" y="39605"/>
                </a:moveTo>
                <a:lnTo>
                  <a:pt x="190510" y="179108"/>
                </a:lnTo>
                <a:lnTo>
                  <a:pt x="91907" y="277749"/>
                </a:lnTo>
                <a:cubicBezTo>
                  <a:pt x="114081" y="294303"/>
                  <a:pt x="141018" y="304800"/>
                  <a:pt x="170783" y="304800"/>
                </a:cubicBezTo>
                <a:cubicBezTo>
                  <a:pt x="244821" y="304800"/>
                  <a:pt x="304800" y="244897"/>
                  <a:pt x="304800" y="170888"/>
                </a:cubicBezTo>
                <a:cubicBezTo>
                  <a:pt x="304810" y="103661"/>
                  <a:pt x="254965" y="49187"/>
                  <a:pt x="190510" y="39605"/>
                </a:cubicBezTo>
                <a:close/>
              </a:path>
              <a:path w="304800" h="304800">
                <a:moveTo>
                  <a:pt x="152400" y="152552"/>
                </a:moveTo>
                <a:lnTo>
                  <a:pt x="152400" y="0"/>
                </a:lnTo>
                <a:cubicBezTo>
                  <a:pt x="110881" y="2572"/>
                  <a:pt x="73371" y="18459"/>
                  <a:pt x="43082" y="43215"/>
                </a:cubicBezTo>
                <a:lnTo>
                  <a:pt x="152400" y="152552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1378393" y="1632654"/>
            <a:ext cx="2955042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AB测试验证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1471799" y="2125212"/>
            <a:ext cx="2768229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对同一产品设计两种讲解脚本（功能型vs场景型），通过分场次测试数据优选方案。例如，场景化演示的转化率比参数罗列高20%。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537210" y="3848669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1617020" y="3905202"/>
            <a:ext cx="2458663" cy="1267871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4466364" y="233712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4" name="AutoShape 24"/>
          <p:cNvSpPr/>
          <p:nvPr/>
        </p:nvSpPr>
        <p:spPr>
          <a:xfrm>
            <a:off x="2370102" y="484054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25" name="Freeform 25"/>
          <p:cNvSpPr/>
          <p:nvPr/>
        </p:nvSpPr>
        <p:spPr>
          <a:xfrm>
            <a:off x="2582871" y="5053309"/>
            <a:ext cx="526963" cy="52696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9368" y="1201716"/>
            <a:ext cx="3806119" cy="44545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88009" y="3369210"/>
            <a:ext cx="1888916" cy="71521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3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89885" y="2624474"/>
            <a:ext cx="5895023" cy="159317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34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成功案例拆解与实战</a:t>
            </a:r>
            <a:endParaRPr lang="en-US" sz="34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53348" y="2896535"/>
            <a:ext cx="1888916" cy="71521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3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3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6" name="Connector 6"/>
          <p:cNvCxnSpPr/>
          <p:nvPr/>
        </p:nvCxnSpPr>
        <p:spPr>
          <a:xfrm flipH="1">
            <a:off x="3706320" y="3104985"/>
            <a:ext cx="690409" cy="711331"/>
          </a:xfrm>
          <a:prstGeom prst="line">
            <a:avLst/>
          </a:prstGeom>
          <a:ln w="9525">
            <a:solidFill>
              <a:schemeClr val="dk1"/>
            </a:solidFill>
            <a:prstDash val="solid"/>
            <a:headEnd type="none"/>
            <a:tailEnd type="none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022" y="154889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流量转化策略的标杆性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0022" y="2035241"/>
            <a:ext cx="10882612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头部主播如李佳琦、薇娅通过精准选品、高频互动和限时优惠组合拳，实现平均30%以上的直播间转化率，其脚本设计、节奏把控和粉丝运营模式具有行业指导意义。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0022" y="319912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人设与品牌强绑定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0022" y="3685475"/>
            <a:ext cx="1085505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分析头部主播如何通过个人IP打造（如“口红一哥”标签）建立用户信任感，结合品牌联名定制款商品提升溢价能力，形成差异化竞争壁垒。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0022" y="484936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数据驱动的运营优化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0022" y="5335709"/>
            <a:ext cx="10827488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拆解其直播间实时数据监控体系（如停留时长、点击率），揭示如何通过A/B测试调整话术、货品排序和福利发放频率以提升GMV。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头部主播案例解析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2312276"/>
            <a:ext cx="6862887" cy="3143250"/>
            <a:chOff x="0" y="2312276"/>
            <a:chExt cx="6862887" cy="3143250"/>
          </a:xfrm>
        </p:grpSpPr>
        <p:sp>
          <p:nvSpPr>
            <p:cNvPr id="3" name="AutoShape 3"/>
            <p:cNvSpPr/>
            <p:nvPr/>
          </p:nvSpPr>
          <p:spPr>
            <a:xfrm>
              <a:off x="0" y="2312276"/>
              <a:ext cx="5391969" cy="314325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4" name="AutoShape 4"/>
            <p:cNvSpPr/>
            <p:nvPr/>
          </p:nvSpPr>
          <p:spPr>
            <a:xfrm>
              <a:off x="3719637" y="2312276"/>
              <a:ext cx="3143250" cy="3143250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530691" y="1447065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以宠物用品垂直账号为例，展示如何通过“萌宠+专业测评”内容组合吸引精准用户，配合社群运营实现复购率超40%的成果。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 rot="10800000">
            <a:off x="7058808" y="3724782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9103272">
            <a:off x="6575971" y="2126142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 rot="-8905300" flipV="1">
            <a:off x="6576947" y="5374256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7452351" y="5297792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拆解美妆教程类账号如何将直播粉丝导入微信社群，通过定期答疑、专属福利激活沉默用户，实现直播间二次引流占比达35%。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11312" y="3381201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解析家居类账号如何通过“沉浸式房间布置直播”强化产品使用场景，带动客单价提升150%，并培养用户“边看边买”习惯。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30691" y="1143824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小众品类突围案例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911312" y="3119263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场景化直播创新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452351" y="5007126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私域流量反哺公域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3535" y="2528436"/>
            <a:ext cx="5742466" cy="271092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87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聚焦细分市场的账号通过深度内容垂直化与精准用户触达，实现低流量成本下的高粘性转化，为中小商家提供可复制的运营路径。</a:t>
            </a:r>
            <a:endParaRPr lang="en-US" sz="1875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垂直领域账号运营案例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学员实战演练与点评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70901" y="2169151"/>
            <a:ext cx="3349680" cy="3991589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941362" y="2377135"/>
            <a:ext cx="2608758" cy="357562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学员需完成从选品、脚本撰写到场景搭建的全流程设计，重点考核主题契合度（如“618大促专场”）与用户痛点挖掘能力（如针对宝妈群体的“一键购齐”套餐）。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导师将现场模拟真实用户提问（如“商品材质是否环保”），评估学员即兴应变与专业话术运用水平。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0901" y="1430346"/>
            <a:ext cx="3349680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模拟直播策划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939953" y="1346825"/>
            <a:ext cx="3775571" cy="233055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171878" y="2169151"/>
            <a:ext cx="3349680" cy="3991589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535686" y="2378557"/>
            <a:ext cx="2622066" cy="357277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基于虚拟直播间的互动率、转化率等核心指标，指导学员识别问题节点（如开场30秒未抛出钩子话术导致流失率过高）。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分组对比优秀案例数据曲线，强化对“黄金3分钟”等关键时段运营策略的理解。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71878" y="1436034"/>
            <a:ext cx="3349680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数据复盘优化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939953" y="3823412"/>
            <a:ext cx="3775571" cy="233055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20776" y="1056857"/>
            <a:ext cx="5016500" cy="494506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53926" y="390107"/>
            <a:ext cx="5299075" cy="4257675"/>
          </a:xfrm>
          <a:prstGeom prst="rect">
            <a:avLst/>
          </a:prstGeom>
          <a:noFill/>
        </p:spPr>
      </p:sp>
      <p:sp>
        <p:nvSpPr>
          <p:cNvPr id="4" name="Freeform 4"/>
          <p:cNvSpPr/>
          <p:nvPr/>
        </p:nvSpPr>
        <p:spPr>
          <a:xfrm>
            <a:off x="468163" y="321844"/>
            <a:ext cx="6002338" cy="4419600"/>
          </a:xfrm>
          <a:custGeom>
            <a:avLst/>
            <a:gdLst/>
            <a:ahLst/>
            <a:cxnLst/>
            <a:rect l="l" t="t" r="r" b="b"/>
            <a:pathLst>
              <a:path w="1478" h="1090">
                <a:moveTo>
                  <a:pt x="410" y="1046"/>
                </a:moveTo>
                <a:cubicBezTo>
                  <a:pt x="410" y="1046"/>
                  <a:pt x="0" y="1016"/>
                  <a:pt x="118" y="624"/>
                </a:cubicBezTo>
                <a:cubicBezTo>
                  <a:pt x="236" y="232"/>
                  <a:pt x="482" y="0"/>
                  <a:pt x="754" y="20"/>
                </a:cubicBezTo>
                <a:cubicBezTo>
                  <a:pt x="1026" y="40"/>
                  <a:pt x="1270" y="144"/>
                  <a:pt x="1374" y="502"/>
                </a:cubicBezTo>
                <a:cubicBezTo>
                  <a:pt x="1478" y="860"/>
                  <a:pt x="1264" y="1002"/>
                  <a:pt x="982" y="1046"/>
                </a:cubicBezTo>
                <a:cubicBezTo>
                  <a:pt x="700" y="1090"/>
                  <a:pt x="410" y="1046"/>
                  <a:pt x="410" y="1046"/>
                </a:cubicBezTo>
              </a:path>
            </a:pathLst>
          </a:custGeom>
          <a:noFill/>
          <a:ln w="3572">
            <a:solidFill>
              <a:srgbClr val="EAEAEA">
                <a:alpha val="100000"/>
              </a:srgbClr>
            </a:solidFill>
            <a:prstDash val="solid"/>
          </a:ln>
        </p:spPr>
      </p:sp>
      <p:sp>
        <p:nvSpPr>
          <p:cNvPr id="5" name="Freeform 5"/>
          <p:cNvSpPr/>
          <p:nvPr/>
        </p:nvSpPr>
        <p:spPr>
          <a:xfrm>
            <a:off x="647551" y="405982"/>
            <a:ext cx="5773737" cy="4275137"/>
          </a:xfrm>
          <a:custGeom>
            <a:avLst/>
            <a:gdLst/>
            <a:ahLst/>
            <a:cxnLst/>
            <a:rect l="l" t="t" r="r" b="b"/>
            <a:pathLst>
              <a:path w="1422" h="1054">
                <a:moveTo>
                  <a:pt x="731" y="19"/>
                </a:moveTo>
                <a:cubicBezTo>
                  <a:pt x="992" y="44"/>
                  <a:pt x="1225" y="142"/>
                  <a:pt x="1323" y="484"/>
                </a:cubicBezTo>
                <a:cubicBezTo>
                  <a:pt x="1422" y="827"/>
                  <a:pt x="1216" y="963"/>
                  <a:pt x="947" y="1008"/>
                </a:cubicBezTo>
                <a:cubicBezTo>
                  <a:pt x="676" y="1054"/>
                  <a:pt x="392" y="1012"/>
                  <a:pt x="391" y="1007"/>
                </a:cubicBezTo>
                <a:cubicBezTo>
                  <a:pt x="389" y="1003"/>
                  <a:pt x="0" y="975"/>
                  <a:pt x="108" y="600"/>
                </a:cubicBezTo>
                <a:cubicBezTo>
                  <a:pt x="110" y="592"/>
                  <a:pt x="112" y="584"/>
                  <a:pt x="115" y="576"/>
                </a:cubicBezTo>
                <a:cubicBezTo>
                  <a:pt x="140" y="493"/>
                  <a:pt x="172" y="417"/>
                  <a:pt x="212" y="349"/>
                </a:cubicBezTo>
                <a:cubicBezTo>
                  <a:pt x="340" y="129"/>
                  <a:pt x="530" y="0"/>
                  <a:pt x="731" y="19"/>
                </a:cubicBezTo>
              </a:path>
            </a:pathLst>
          </a:custGeom>
          <a:noFill/>
          <a:ln w="3572">
            <a:solidFill>
              <a:srgbClr val="E8E8E8">
                <a:alpha val="100000"/>
              </a:srgbClr>
            </a:solidFill>
            <a:prstDash val="solid"/>
          </a:ln>
        </p:spPr>
      </p:sp>
      <p:sp>
        <p:nvSpPr>
          <p:cNvPr id="6" name="Freeform 6"/>
          <p:cNvSpPr/>
          <p:nvPr/>
        </p:nvSpPr>
        <p:spPr>
          <a:xfrm>
            <a:off x="822176" y="471069"/>
            <a:ext cx="5546725" cy="4152900"/>
          </a:xfrm>
          <a:custGeom>
            <a:avLst/>
            <a:gdLst/>
            <a:ahLst/>
            <a:cxnLst/>
            <a:rect l="l" t="t" r="r" b="b"/>
            <a:pathLst>
              <a:path w="1366" h="1024">
                <a:moveTo>
                  <a:pt x="709" y="23"/>
                </a:moveTo>
                <a:cubicBezTo>
                  <a:pt x="959" y="52"/>
                  <a:pt x="1181" y="145"/>
                  <a:pt x="1273" y="472"/>
                </a:cubicBezTo>
                <a:cubicBezTo>
                  <a:pt x="1366" y="799"/>
                  <a:pt x="1169" y="929"/>
                  <a:pt x="912" y="976"/>
                </a:cubicBezTo>
                <a:cubicBezTo>
                  <a:pt x="653" y="1024"/>
                  <a:pt x="375" y="984"/>
                  <a:pt x="372" y="974"/>
                </a:cubicBezTo>
                <a:cubicBezTo>
                  <a:pt x="370" y="966"/>
                  <a:pt x="0" y="939"/>
                  <a:pt x="98" y="581"/>
                </a:cubicBezTo>
                <a:cubicBezTo>
                  <a:pt x="101" y="573"/>
                  <a:pt x="102" y="565"/>
                  <a:pt x="104" y="558"/>
                </a:cubicBezTo>
                <a:cubicBezTo>
                  <a:pt x="128" y="478"/>
                  <a:pt x="158" y="404"/>
                  <a:pt x="199" y="336"/>
                </a:cubicBezTo>
                <a:cubicBezTo>
                  <a:pt x="323" y="128"/>
                  <a:pt x="512" y="0"/>
                  <a:pt x="709" y="23"/>
                </a:cubicBezTo>
              </a:path>
            </a:pathLst>
          </a:custGeom>
          <a:noFill/>
          <a:ln w="3572">
            <a:solidFill>
              <a:srgbClr val="E6E6E5">
                <a:alpha val="100000"/>
              </a:srgbClr>
            </a:solidFill>
            <a:prstDash val="solid"/>
          </a:ln>
        </p:spPr>
      </p:sp>
      <p:sp>
        <p:nvSpPr>
          <p:cNvPr id="7" name="Freeform 7"/>
          <p:cNvSpPr/>
          <p:nvPr/>
        </p:nvSpPr>
        <p:spPr>
          <a:xfrm>
            <a:off x="999976" y="532982"/>
            <a:ext cx="5319712" cy="4029075"/>
          </a:xfrm>
          <a:custGeom>
            <a:avLst/>
            <a:gdLst/>
            <a:ahLst/>
            <a:cxnLst/>
            <a:rect l="l" t="t" r="r" b="b"/>
            <a:pathLst>
              <a:path w="1310" h="994">
                <a:moveTo>
                  <a:pt x="686" y="28"/>
                </a:moveTo>
                <a:cubicBezTo>
                  <a:pt x="925" y="62"/>
                  <a:pt x="1135" y="148"/>
                  <a:pt x="1223" y="460"/>
                </a:cubicBezTo>
                <a:cubicBezTo>
                  <a:pt x="1310" y="773"/>
                  <a:pt x="1121" y="895"/>
                  <a:pt x="877" y="944"/>
                </a:cubicBezTo>
                <a:cubicBezTo>
                  <a:pt x="628" y="994"/>
                  <a:pt x="357" y="956"/>
                  <a:pt x="353" y="941"/>
                </a:cubicBezTo>
                <a:cubicBezTo>
                  <a:pt x="349" y="929"/>
                  <a:pt x="0" y="904"/>
                  <a:pt x="88" y="563"/>
                </a:cubicBezTo>
                <a:cubicBezTo>
                  <a:pt x="90" y="556"/>
                  <a:pt x="91" y="548"/>
                  <a:pt x="93" y="540"/>
                </a:cubicBezTo>
                <a:cubicBezTo>
                  <a:pt x="114" y="464"/>
                  <a:pt x="142" y="392"/>
                  <a:pt x="184" y="324"/>
                </a:cubicBezTo>
                <a:cubicBezTo>
                  <a:pt x="305" y="129"/>
                  <a:pt x="493" y="0"/>
                  <a:pt x="686" y="28"/>
                </a:cubicBezTo>
              </a:path>
            </a:pathLst>
          </a:custGeom>
          <a:noFill/>
          <a:ln w="3572">
            <a:solidFill>
              <a:srgbClr val="E4E4E3">
                <a:alpha val="100000"/>
              </a:srgbClr>
            </a:solidFill>
            <a:prstDash val="solid"/>
          </a:ln>
        </p:spPr>
      </p:sp>
      <p:sp>
        <p:nvSpPr>
          <p:cNvPr id="8" name="Freeform 8"/>
          <p:cNvSpPr/>
          <p:nvPr/>
        </p:nvSpPr>
        <p:spPr>
          <a:xfrm>
            <a:off x="1174601" y="596482"/>
            <a:ext cx="5092700" cy="3905250"/>
          </a:xfrm>
          <a:custGeom>
            <a:avLst/>
            <a:gdLst/>
            <a:ahLst/>
            <a:cxnLst/>
            <a:rect l="l" t="t" r="r" b="b"/>
            <a:pathLst>
              <a:path w="1254" h="963">
                <a:moveTo>
                  <a:pt x="664" y="32"/>
                </a:moveTo>
                <a:cubicBezTo>
                  <a:pt x="892" y="70"/>
                  <a:pt x="1091" y="151"/>
                  <a:pt x="1173" y="448"/>
                </a:cubicBezTo>
                <a:cubicBezTo>
                  <a:pt x="1254" y="745"/>
                  <a:pt x="1074" y="861"/>
                  <a:pt x="843" y="911"/>
                </a:cubicBezTo>
                <a:cubicBezTo>
                  <a:pt x="605" y="963"/>
                  <a:pt x="340" y="927"/>
                  <a:pt x="334" y="908"/>
                </a:cubicBezTo>
                <a:cubicBezTo>
                  <a:pt x="330" y="892"/>
                  <a:pt x="0" y="868"/>
                  <a:pt x="79" y="544"/>
                </a:cubicBezTo>
                <a:cubicBezTo>
                  <a:pt x="81" y="537"/>
                  <a:pt x="81" y="529"/>
                  <a:pt x="83" y="522"/>
                </a:cubicBezTo>
                <a:cubicBezTo>
                  <a:pt x="102" y="449"/>
                  <a:pt x="128" y="379"/>
                  <a:pt x="171" y="311"/>
                </a:cubicBezTo>
                <a:cubicBezTo>
                  <a:pt x="288" y="129"/>
                  <a:pt x="475" y="0"/>
                  <a:pt x="664" y="32"/>
                </a:cubicBezTo>
              </a:path>
            </a:pathLst>
          </a:custGeom>
          <a:noFill/>
          <a:ln w="3572">
            <a:solidFill>
              <a:srgbClr val="E2E2E1">
                <a:alpha val="100000"/>
              </a:srgbClr>
            </a:solidFill>
            <a:prstDash val="solid"/>
          </a:ln>
        </p:spPr>
      </p:sp>
      <p:sp>
        <p:nvSpPr>
          <p:cNvPr id="9" name="Freeform 9"/>
          <p:cNvSpPr/>
          <p:nvPr/>
        </p:nvSpPr>
        <p:spPr>
          <a:xfrm>
            <a:off x="1349226" y="661569"/>
            <a:ext cx="4868862" cy="3783013"/>
          </a:xfrm>
          <a:custGeom>
            <a:avLst/>
            <a:gdLst/>
            <a:ahLst/>
            <a:cxnLst/>
            <a:rect l="l" t="t" r="r" b="b"/>
            <a:pathLst>
              <a:path w="1199" h="933">
                <a:moveTo>
                  <a:pt x="642" y="36"/>
                </a:moveTo>
                <a:cubicBezTo>
                  <a:pt x="858" y="78"/>
                  <a:pt x="1047" y="154"/>
                  <a:pt x="1123" y="435"/>
                </a:cubicBezTo>
                <a:cubicBezTo>
                  <a:pt x="1199" y="717"/>
                  <a:pt x="1027" y="827"/>
                  <a:pt x="809" y="879"/>
                </a:cubicBezTo>
                <a:cubicBezTo>
                  <a:pt x="582" y="933"/>
                  <a:pt x="323" y="898"/>
                  <a:pt x="316" y="874"/>
                </a:cubicBezTo>
                <a:cubicBezTo>
                  <a:pt x="310" y="854"/>
                  <a:pt x="0" y="832"/>
                  <a:pt x="70" y="525"/>
                </a:cubicBezTo>
                <a:cubicBezTo>
                  <a:pt x="71" y="518"/>
                  <a:pt x="71" y="511"/>
                  <a:pt x="73" y="504"/>
                </a:cubicBezTo>
                <a:cubicBezTo>
                  <a:pt x="90" y="434"/>
                  <a:pt x="114" y="366"/>
                  <a:pt x="158" y="298"/>
                </a:cubicBezTo>
                <a:cubicBezTo>
                  <a:pt x="270" y="128"/>
                  <a:pt x="456" y="0"/>
                  <a:pt x="642" y="36"/>
                </a:cubicBezTo>
              </a:path>
            </a:pathLst>
          </a:custGeom>
          <a:noFill/>
          <a:ln w="3572">
            <a:solidFill>
              <a:srgbClr val="E0DFDF">
                <a:alpha val="100000"/>
              </a:srgbClr>
            </a:solidFill>
            <a:prstDash val="solid"/>
          </a:ln>
        </p:spPr>
      </p:sp>
      <p:sp>
        <p:nvSpPr>
          <p:cNvPr id="10" name="Freeform 10"/>
          <p:cNvSpPr/>
          <p:nvPr/>
        </p:nvSpPr>
        <p:spPr>
          <a:xfrm>
            <a:off x="1528613" y="723482"/>
            <a:ext cx="4637088" cy="3660775"/>
          </a:xfrm>
          <a:custGeom>
            <a:avLst/>
            <a:gdLst/>
            <a:ahLst/>
            <a:cxnLst/>
            <a:rect l="l" t="t" r="r" b="b"/>
            <a:pathLst>
              <a:path w="1142" h="903">
                <a:moveTo>
                  <a:pt x="619" y="41"/>
                </a:moveTo>
                <a:cubicBezTo>
                  <a:pt x="824" y="86"/>
                  <a:pt x="1002" y="158"/>
                  <a:pt x="1072" y="424"/>
                </a:cubicBezTo>
                <a:cubicBezTo>
                  <a:pt x="1142" y="690"/>
                  <a:pt x="979" y="794"/>
                  <a:pt x="773" y="847"/>
                </a:cubicBezTo>
                <a:cubicBezTo>
                  <a:pt x="557" y="903"/>
                  <a:pt x="305" y="871"/>
                  <a:pt x="297" y="842"/>
                </a:cubicBezTo>
                <a:cubicBezTo>
                  <a:pt x="290" y="818"/>
                  <a:pt x="0" y="797"/>
                  <a:pt x="59" y="507"/>
                </a:cubicBezTo>
                <a:cubicBezTo>
                  <a:pt x="61" y="501"/>
                  <a:pt x="61" y="493"/>
                  <a:pt x="62" y="486"/>
                </a:cubicBezTo>
                <a:cubicBezTo>
                  <a:pt x="76" y="420"/>
                  <a:pt x="99" y="354"/>
                  <a:pt x="144" y="287"/>
                </a:cubicBezTo>
                <a:cubicBezTo>
                  <a:pt x="251" y="128"/>
                  <a:pt x="437" y="0"/>
                  <a:pt x="619" y="41"/>
                </a:cubicBezTo>
              </a:path>
            </a:pathLst>
          </a:custGeom>
          <a:noFill/>
          <a:ln w="3572">
            <a:solidFill>
              <a:srgbClr val="DEDDDD">
                <a:alpha val="100000"/>
              </a:srgbClr>
            </a:solidFill>
            <a:prstDash val="solid"/>
          </a:ln>
        </p:spPr>
      </p:sp>
      <p:sp>
        <p:nvSpPr>
          <p:cNvPr id="11" name="Freeform 11"/>
          <p:cNvSpPr/>
          <p:nvPr/>
        </p:nvSpPr>
        <p:spPr>
          <a:xfrm>
            <a:off x="1703238" y="788569"/>
            <a:ext cx="4413250" cy="3538538"/>
          </a:xfrm>
          <a:custGeom>
            <a:avLst/>
            <a:gdLst/>
            <a:ahLst/>
            <a:cxnLst/>
            <a:rect l="l" t="t" r="r" b="b"/>
            <a:pathLst>
              <a:path w="1087" h="873">
                <a:moveTo>
                  <a:pt x="597" y="45"/>
                </a:moveTo>
                <a:cubicBezTo>
                  <a:pt x="791" y="94"/>
                  <a:pt x="958" y="161"/>
                  <a:pt x="1022" y="411"/>
                </a:cubicBezTo>
                <a:cubicBezTo>
                  <a:pt x="1087" y="663"/>
                  <a:pt x="931" y="760"/>
                  <a:pt x="739" y="815"/>
                </a:cubicBezTo>
                <a:cubicBezTo>
                  <a:pt x="534" y="873"/>
                  <a:pt x="287" y="842"/>
                  <a:pt x="278" y="808"/>
                </a:cubicBezTo>
                <a:cubicBezTo>
                  <a:pt x="270" y="781"/>
                  <a:pt x="0" y="760"/>
                  <a:pt x="50" y="488"/>
                </a:cubicBezTo>
                <a:cubicBezTo>
                  <a:pt x="51" y="482"/>
                  <a:pt x="51" y="475"/>
                  <a:pt x="52" y="468"/>
                </a:cubicBezTo>
                <a:cubicBezTo>
                  <a:pt x="64" y="405"/>
                  <a:pt x="84" y="341"/>
                  <a:pt x="131" y="274"/>
                </a:cubicBezTo>
                <a:cubicBezTo>
                  <a:pt x="233" y="127"/>
                  <a:pt x="418" y="0"/>
                  <a:pt x="597" y="45"/>
                </a:cubicBezTo>
              </a:path>
            </a:pathLst>
          </a:custGeom>
          <a:noFill/>
          <a:ln w="3572">
            <a:solidFill>
              <a:srgbClr val="DCDBDB">
                <a:alpha val="100000"/>
              </a:srgbClr>
            </a:solidFill>
            <a:prstDash val="solid"/>
          </a:ln>
        </p:spPr>
      </p:sp>
      <p:sp>
        <p:nvSpPr>
          <p:cNvPr id="12" name="Freeform 12"/>
          <p:cNvSpPr/>
          <p:nvPr/>
        </p:nvSpPr>
        <p:spPr>
          <a:xfrm>
            <a:off x="1877863" y="848894"/>
            <a:ext cx="4189413" cy="3417888"/>
          </a:xfrm>
          <a:custGeom>
            <a:avLst/>
            <a:gdLst/>
            <a:ahLst/>
            <a:cxnLst/>
            <a:rect l="l" t="t" r="r" b="b"/>
            <a:pathLst>
              <a:path w="1032" h="843">
                <a:moveTo>
                  <a:pt x="575" y="50"/>
                </a:moveTo>
                <a:cubicBezTo>
                  <a:pt x="757" y="102"/>
                  <a:pt x="913" y="165"/>
                  <a:pt x="973" y="400"/>
                </a:cubicBezTo>
                <a:cubicBezTo>
                  <a:pt x="1032" y="636"/>
                  <a:pt x="884" y="728"/>
                  <a:pt x="705" y="783"/>
                </a:cubicBezTo>
                <a:cubicBezTo>
                  <a:pt x="510" y="843"/>
                  <a:pt x="270" y="814"/>
                  <a:pt x="260" y="776"/>
                </a:cubicBezTo>
                <a:cubicBezTo>
                  <a:pt x="251" y="744"/>
                  <a:pt x="0" y="725"/>
                  <a:pt x="41" y="470"/>
                </a:cubicBezTo>
                <a:cubicBezTo>
                  <a:pt x="42" y="464"/>
                  <a:pt x="41" y="457"/>
                  <a:pt x="42" y="451"/>
                </a:cubicBezTo>
                <a:cubicBezTo>
                  <a:pt x="52" y="391"/>
                  <a:pt x="70" y="329"/>
                  <a:pt x="118" y="262"/>
                </a:cubicBezTo>
                <a:cubicBezTo>
                  <a:pt x="214" y="127"/>
                  <a:pt x="400" y="0"/>
                  <a:pt x="575" y="50"/>
                </a:cubicBezTo>
              </a:path>
            </a:pathLst>
          </a:custGeom>
          <a:noFill/>
          <a:ln w="3572">
            <a:solidFill>
              <a:srgbClr val="DAD9D9">
                <a:alpha val="100000"/>
              </a:srgbClr>
            </a:solidFill>
            <a:prstDash val="solid"/>
          </a:ln>
        </p:spPr>
      </p:sp>
      <p:sp>
        <p:nvSpPr>
          <p:cNvPr id="13" name="Freeform 13"/>
          <p:cNvSpPr/>
          <p:nvPr/>
        </p:nvSpPr>
        <p:spPr>
          <a:xfrm>
            <a:off x="2052488" y="909219"/>
            <a:ext cx="3962400" cy="3300413"/>
          </a:xfrm>
          <a:custGeom>
            <a:avLst/>
            <a:gdLst/>
            <a:ahLst/>
            <a:cxnLst/>
            <a:rect l="l" t="t" r="r" b="b"/>
            <a:pathLst>
              <a:path w="976" h="814">
                <a:moveTo>
                  <a:pt x="553" y="55"/>
                </a:moveTo>
                <a:cubicBezTo>
                  <a:pt x="724" y="109"/>
                  <a:pt x="869" y="168"/>
                  <a:pt x="923" y="388"/>
                </a:cubicBezTo>
                <a:cubicBezTo>
                  <a:pt x="976" y="609"/>
                  <a:pt x="837" y="695"/>
                  <a:pt x="670" y="751"/>
                </a:cubicBezTo>
                <a:cubicBezTo>
                  <a:pt x="487" y="814"/>
                  <a:pt x="253" y="787"/>
                  <a:pt x="241" y="743"/>
                </a:cubicBezTo>
                <a:cubicBezTo>
                  <a:pt x="231" y="708"/>
                  <a:pt x="0" y="689"/>
                  <a:pt x="32" y="452"/>
                </a:cubicBezTo>
                <a:cubicBezTo>
                  <a:pt x="33" y="446"/>
                  <a:pt x="31" y="440"/>
                  <a:pt x="32" y="434"/>
                </a:cubicBezTo>
                <a:cubicBezTo>
                  <a:pt x="40" y="377"/>
                  <a:pt x="56" y="317"/>
                  <a:pt x="104" y="250"/>
                </a:cubicBezTo>
                <a:cubicBezTo>
                  <a:pt x="195" y="127"/>
                  <a:pt x="381" y="0"/>
                  <a:pt x="553" y="55"/>
                </a:cubicBezTo>
              </a:path>
            </a:pathLst>
          </a:custGeom>
          <a:noFill/>
          <a:ln w="3572">
            <a:solidFill>
              <a:srgbClr val="D8D7D7">
                <a:alpha val="100000"/>
              </a:srgbClr>
            </a:solidFill>
            <a:prstDash val="solid"/>
          </a:ln>
        </p:spPr>
      </p:sp>
      <p:sp>
        <p:nvSpPr>
          <p:cNvPr id="14" name="Freeform 14"/>
          <p:cNvSpPr/>
          <p:nvPr/>
        </p:nvSpPr>
        <p:spPr>
          <a:xfrm>
            <a:off x="2222351" y="966369"/>
            <a:ext cx="3744912" cy="3186113"/>
          </a:xfrm>
          <a:custGeom>
            <a:avLst/>
            <a:gdLst/>
            <a:ahLst/>
            <a:cxnLst/>
            <a:rect l="l" t="t" r="r" b="b"/>
            <a:pathLst>
              <a:path w="922" h="786">
                <a:moveTo>
                  <a:pt x="532" y="60"/>
                </a:moveTo>
                <a:cubicBezTo>
                  <a:pt x="692" y="117"/>
                  <a:pt x="826" y="173"/>
                  <a:pt x="874" y="378"/>
                </a:cubicBezTo>
                <a:cubicBezTo>
                  <a:pt x="922" y="583"/>
                  <a:pt x="791" y="663"/>
                  <a:pt x="637" y="721"/>
                </a:cubicBezTo>
                <a:cubicBezTo>
                  <a:pt x="464" y="786"/>
                  <a:pt x="237" y="760"/>
                  <a:pt x="224" y="712"/>
                </a:cubicBezTo>
                <a:cubicBezTo>
                  <a:pt x="213" y="672"/>
                  <a:pt x="0" y="654"/>
                  <a:pt x="23" y="435"/>
                </a:cubicBezTo>
                <a:cubicBezTo>
                  <a:pt x="24" y="430"/>
                  <a:pt x="22" y="423"/>
                  <a:pt x="23" y="417"/>
                </a:cubicBezTo>
                <a:cubicBezTo>
                  <a:pt x="28" y="365"/>
                  <a:pt x="42" y="306"/>
                  <a:pt x="92" y="239"/>
                </a:cubicBezTo>
                <a:cubicBezTo>
                  <a:pt x="176" y="127"/>
                  <a:pt x="363" y="0"/>
                  <a:pt x="532" y="60"/>
                </a:cubicBezTo>
              </a:path>
            </a:pathLst>
          </a:custGeom>
          <a:noFill/>
          <a:ln w="3572">
            <a:solidFill>
              <a:srgbClr val="D6D5D5">
                <a:alpha val="100000"/>
              </a:srgbClr>
            </a:solidFill>
            <a:prstDash val="solid"/>
          </a:ln>
        </p:spPr>
      </p:sp>
      <p:sp>
        <p:nvSpPr>
          <p:cNvPr id="15" name="Freeform 15"/>
          <p:cNvSpPr/>
          <p:nvPr/>
        </p:nvSpPr>
        <p:spPr>
          <a:xfrm>
            <a:off x="2392213" y="1026694"/>
            <a:ext cx="3521075" cy="3065463"/>
          </a:xfrm>
          <a:custGeom>
            <a:avLst/>
            <a:gdLst/>
            <a:ahLst/>
            <a:cxnLst/>
            <a:rect l="l" t="t" r="r" b="b"/>
            <a:pathLst>
              <a:path w="867" h="756">
                <a:moveTo>
                  <a:pt x="511" y="65"/>
                </a:moveTo>
                <a:cubicBezTo>
                  <a:pt x="659" y="124"/>
                  <a:pt x="783" y="177"/>
                  <a:pt x="825" y="366"/>
                </a:cubicBezTo>
                <a:cubicBezTo>
                  <a:pt x="867" y="557"/>
                  <a:pt x="744" y="631"/>
                  <a:pt x="604" y="689"/>
                </a:cubicBezTo>
                <a:cubicBezTo>
                  <a:pt x="441" y="756"/>
                  <a:pt x="221" y="732"/>
                  <a:pt x="206" y="679"/>
                </a:cubicBezTo>
                <a:cubicBezTo>
                  <a:pt x="194" y="636"/>
                  <a:pt x="0" y="618"/>
                  <a:pt x="15" y="417"/>
                </a:cubicBezTo>
                <a:cubicBezTo>
                  <a:pt x="16" y="412"/>
                  <a:pt x="13" y="406"/>
                  <a:pt x="13" y="400"/>
                </a:cubicBezTo>
                <a:cubicBezTo>
                  <a:pt x="17" y="351"/>
                  <a:pt x="29" y="294"/>
                  <a:pt x="80" y="227"/>
                </a:cubicBezTo>
                <a:cubicBezTo>
                  <a:pt x="158" y="127"/>
                  <a:pt x="346" y="0"/>
                  <a:pt x="511" y="65"/>
                </a:cubicBezTo>
              </a:path>
            </a:pathLst>
          </a:custGeom>
          <a:noFill/>
          <a:ln w="3572">
            <a:solidFill>
              <a:srgbClr val="D4D3D3">
                <a:alpha val="100000"/>
              </a:srgbClr>
            </a:solidFill>
            <a:prstDash val="solid"/>
          </a:ln>
        </p:spPr>
      </p:sp>
      <p:sp>
        <p:nvSpPr>
          <p:cNvPr id="16" name="Freeform 16"/>
          <p:cNvSpPr/>
          <p:nvPr/>
        </p:nvSpPr>
        <p:spPr>
          <a:xfrm>
            <a:off x="2563663" y="1083844"/>
            <a:ext cx="3302000" cy="2955925"/>
          </a:xfrm>
          <a:custGeom>
            <a:avLst/>
            <a:gdLst/>
            <a:ahLst/>
            <a:cxnLst/>
            <a:rect l="l" t="t" r="r" b="b"/>
            <a:pathLst>
              <a:path w="813" h="729">
                <a:moveTo>
                  <a:pt x="490" y="71"/>
                </a:moveTo>
                <a:cubicBezTo>
                  <a:pt x="627" y="132"/>
                  <a:pt x="740" y="182"/>
                  <a:pt x="776" y="356"/>
                </a:cubicBezTo>
                <a:cubicBezTo>
                  <a:pt x="813" y="531"/>
                  <a:pt x="698" y="600"/>
                  <a:pt x="571" y="659"/>
                </a:cubicBezTo>
                <a:cubicBezTo>
                  <a:pt x="418" y="729"/>
                  <a:pt x="205" y="706"/>
                  <a:pt x="189" y="648"/>
                </a:cubicBezTo>
                <a:cubicBezTo>
                  <a:pt x="176" y="600"/>
                  <a:pt x="0" y="583"/>
                  <a:pt x="7" y="400"/>
                </a:cubicBezTo>
                <a:cubicBezTo>
                  <a:pt x="7" y="395"/>
                  <a:pt x="4" y="389"/>
                  <a:pt x="4" y="384"/>
                </a:cubicBezTo>
                <a:cubicBezTo>
                  <a:pt x="6" y="338"/>
                  <a:pt x="16" y="283"/>
                  <a:pt x="68" y="217"/>
                </a:cubicBezTo>
                <a:cubicBezTo>
                  <a:pt x="139" y="127"/>
                  <a:pt x="328" y="0"/>
                  <a:pt x="490" y="71"/>
                </a:cubicBezTo>
              </a:path>
            </a:pathLst>
          </a:custGeom>
          <a:noFill/>
          <a:ln w="3572">
            <a:solidFill>
              <a:srgbClr val="D2D1D1">
                <a:alpha val="100000"/>
              </a:srgbClr>
            </a:solidFill>
            <a:prstDash val="solid"/>
          </a:ln>
        </p:spPr>
      </p:sp>
      <p:sp>
        <p:nvSpPr>
          <p:cNvPr id="17" name="Freeform 17"/>
          <p:cNvSpPr/>
          <p:nvPr/>
        </p:nvSpPr>
        <p:spPr>
          <a:xfrm>
            <a:off x="2714476" y="1356894"/>
            <a:ext cx="2995612" cy="2514600"/>
          </a:xfrm>
          <a:custGeom>
            <a:avLst/>
            <a:gdLst/>
            <a:ahLst/>
            <a:cxnLst/>
            <a:rect l="l" t="t" r="r" b="b"/>
            <a:pathLst>
              <a:path w="9355" h="8854">
                <a:moveTo>
                  <a:pt x="6007" y="341"/>
                </a:moveTo>
                <a:cubicBezTo>
                  <a:pt x="7604" y="1226"/>
                  <a:pt x="8884" y="1911"/>
                  <a:pt x="9290" y="4165"/>
                </a:cubicBezTo>
                <a:cubicBezTo>
                  <a:pt x="9670" y="6447"/>
                  <a:pt x="8327" y="7360"/>
                  <a:pt x="6869" y="8202"/>
                </a:cubicBezTo>
                <a:cubicBezTo>
                  <a:pt x="5069" y="9243"/>
                  <a:pt x="2458" y="8929"/>
                  <a:pt x="2243" y="8030"/>
                </a:cubicBezTo>
                <a:cubicBezTo>
                  <a:pt x="2053" y="7303"/>
                  <a:pt x="46" y="7049"/>
                  <a:pt x="50" y="4707"/>
                </a:cubicBezTo>
                <a:cubicBezTo>
                  <a:pt x="38" y="4650"/>
                  <a:pt x="0" y="4564"/>
                  <a:pt x="0" y="4493"/>
                </a:cubicBezTo>
                <a:cubicBezTo>
                  <a:pt x="0" y="3879"/>
                  <a:pt x="88" y="3123"/>
                  <a:pt x="773" y="2182"/>
                </a:cubicBezTo>
                <a:cubicBezTo>
                  <a:pt x="1584" y="1055"/>
                  <a:pt x="3992" y="-757"/>
                  <a:pt x="6007" y="341"/>
                </a:cubicBezTo>
              </a:path>
            </a:pathLst>
          </a:custGeom>
          <a:noFill/>
          <a:ln w="3572">
            <a:solidFill>
              <a:srgbClr val="D0CFCF">
                <a:alpha val="100000"/>
              </a:srgbClr>
            </a:solidFill>
            <a:prstDash val="solid"/>
          </a:ln>
        </p:spPr>
      </p:sp>
      <p:sp>
        <p:nvSpPr>
          <p:cNvPr id="18" name="Freeform 18"/>
          <p:cNvSpPr/>
          <p:nvPr/>
        </p:nvSpPr>
        <p:spPr>
          <a:xfrm>
            <a:off x="2843063" y="1417219"/>
            <a:ext cx="2835275" cy="2395538"/>
          </a:xfrm>
          <a:custGeom>
            <a:avLst/>
            <a:gdLst/>
            <a:ahLst/>
            <a:cxnLst/>
            <a:rect l="l" t="t" r="r" b="b"/>
            <a:pathLst>
              <a:path w="9484" h="8772">
                <a:moveTo>
                  <a:pt x="6293" y="429"/>
                </a:moveTo>
                <a:cubicBezTo>
                  <a:pt x="7855" y="1349"/>
                  <a:pt x="9092" y="2047"/>
                  <a:pt x="9431" y="4168"/>
                </a:cubicBezTo>
                <a:cubicBezTo>
                  <a:pt x="9771" y="6305"/>
                  <a:pt x="8426" y="7180"/>
                  <a:pt x="7054" y="8055"/>
                </a:cubicBezTo>
                <a:cubicBezTo>
                  <a:pt x="5274" y="9183"/>
                  <a:pt x="2556" y="8871"/>
                  <a:pt x="2298" y="7877"/>
                </a:cubicBezTo>
                <a:cubicBezTo>
                  <a:pt x="2094" y="7047"/>
                  <a:pt x="248" y="6961"/>
                  <a:pt x="70" y="4628"/>
                </a:cubicBezTo>
                <a:cubicBezTo>
                  <a:pt x="56" y="4569"/>
                  <a:pt x="16" y="4480"/>
                  <a:pt x="16" y="4406"/>
                </a:cubicBezTo>
                <a:cubicBezTo>
                  <a:pt x="-12" y="3827"/>
                  <a:pt x="-93" y="2922"/>
                  <a:pt x="804" y="2091"/>
                </a:cubicBezTo>
                <a:cubicBezTo>
                  <a:pt x="1388" y="934"/>
                  <a:pt x="4187" y="-817"/>
                  <a:pt x="6293" y="429"/>
                </a:cubicBezTo>
              </a:path>
            </a:pathLst>
          </a:custGeom>
          <a:noFill/>
          <a:ln w="3572">
            <a:solidFill>
              <a:srgbClr val="CECDCD">
                <a:alpha val="100000"/>
              </a:srgbClr>
            </a:solidFill>
            <a:prstDash val="solid"/>
          </a:ln>
        </p:spPr>
      </p:sp>
      <p:sp>
        <p:nvSpPr>
          <p:cNvPr id="19" name="Freeform 19"/>
          <p:cNvSpPr/>
          <p:nvPr/>
        </p:nvSpPr>
        <p:spPr>
          <a:xfrm>
            <a:off x="2970063" y="1480719"/>
            <a:ext cx="2674938" cy="2276475"/>
          </a:xfrm>
          <a:custGeom>
            <a:avLst/>
            <a:gdLst/>
            <a:ahLst/>
            <a:cxnLst/>
            <a:rect l="l" t="t" r="r" b="b"/>
            <a:pathLst>
              <a:path w="9599" h="8661">
                <a:moveTo>
                  <a:pt x="6600" y="507"/>
                </a:moveTo>
                <a:cubicBezTo>
                  <a:pt x="8116" y="1480"/>
                  <a:pt x="9268" y="2159"/>
                  <a:pt x="9559" y="4134"/>
                </a:cubicBezTo>
                <a:cubicBezTo>
                  <a:pt x="9851" y="6140"/>
                  <a:pt x="8524" y="6973"/>
                  <a:pt x="7242" y="7884"/>
                </a:cubicBezTo>
                <a:cubicBezTo>
                  <a:pt x="5478" y="9103"/>
                  <a:pt x="2664" y="8779"/>
                  <a:pt x="2373" y="7668"/>
                </a:cubicBezTo>
                <a:cubicBezTo>
                  <a:pt x="2125" y="6757"/>
                  <a:pt x="424" y="6583"/>
                  <a:pt x="113" y="4520"/>
                </a:cubicBezTo>
                <a:cubicBezTo>
                  <a:pt x="99" y="4458"/>
                  <a:pt x="41" y="4381"/>
                  <a:pt x="41" y="4304"/>
                </a:cubicBezTo>
                <a:cubicBezTo>
                  <a:pt x="-18" y="3748"/>
                  <a:pt x="-149" y="2822"/>
                  <a:pt x="828" y="1973"/>
                </a:cubicBezTo>
                <a:cubicBezTo>
                  <a:pt x="1382" y="955"/>
                  <a:pt x="4385" y="-897"/>
                  <a:pt x="6600" y="507"/>
                </a:cubicBezTo>
              </a:path>
            </a:pathLst>
          </a:custGeom>
          <a:noFill/>
          <a:ln w="3572">
            <a:solidFill>
              <a:srgbClr val="CCCBCB">
                <a:alpha val="100000"/>
              </a:srgbClr>
            </a:solidFill>
            <a:prstDash val="solid"/>
          </a:ln>
        </p:spPr>
      </p:sp>
      <p:sp>
        <p:nvSpPr>
          <p:cNvPr id="20" name="Freeform 20"/>
          <p:cNvSpPr/>
          <p:nvPr/>
        </p:nvSpPr>
        <p:spPr>
          <a:xfrm>
            <a:off x="3098651" y="1545807"/>
            <a:ext cx="2513012" cy="2157412"/>
          </a:xfrm>
          <a:custGeom>
            <a:avLst/>
            <a:gdLst/>
            <a:ahLst/>
            <a:cxnLst/>
            <a:rect l="l" t="t" r="r" b="b"/>
            <a:pathLst>
              <a:path w="9595" h="8542">
                <a:moveTo>
                  <a:pt x="6858" y="596"/>
                </a:moveTo>
                <a:cubicBezTo>
                  <a:pt x="8315" y="1607"/>
                  <a:pt x="9354" y="2297"/>
                  <a:pt x="9571" y="4111"/>
                </a:cubicBezTo>
                <a:cubicBezTo>
                  <a:pt x="9788" y="5941"/>
                  <a:pt x="8517" y="6744"/>
                  <a:pt x="7338" y="7675"/>
                </a:cubicBezTo>
                <a:cubicBezTo>
                  <a:pt x="5633" y="9023"/>
                  <a:pt x="2749" y="8686"/>
                  <a:pt x="2408" y="7450"/>
                </a:cubicBezTo>
                <a:cubicBezTo>
                  <a:pt x="2145" y="6423"/>
                  <a:pt x="549" y="6115"/>
                  <a:pt x="160" y="4400"/>
                </a:cubicBezTo>
                <a:cubicBezTo>
                  <a:pt x="129" y="4352"/>
                  <a:pt x="83" y="4256"/>
                  <a:pt x="67" y="4192"/>
                </a:cubicBezTo>
                <a:cubicBezTo>
                  <a:pt x="-10" y="3678"/>
                  <a:pt x="-212" y="2715"/>
                  <a:pt x="858" y="1848"/>
                </a:cubicBezTo>
                <a:cubicBezTo>
                  <a:pt x="1354" y="965"/>
                  <a:pt x="4579" y="-977"/>
                  <a:pt x="6858" y="596"/>
                </a:cubicBezTo>
              </a:path>
            </a:pathLst>
          </a:custGeom>
          <a:noFill/>
          <a:ln w="3572">
            <a:solidFill>
              <a:srgbClr val="CAC9C9">
                <a:alpha val="100000"/>
              </a:srgbClr>
            </a:solidFill>
            <a:prstDash val="solid"/>
          </a:ln>
        </p:spPr>
      </p:sp>
      <p:sp>
        <p:nvSpPr>
          <p:cNvPr id="21" name="Freeform 21"/>
          <p:cNvSpPr/>
          <p:nvPr/>
        </p:nvSpPr>
        <p:spPr>
          <a:xfrm>
            <a:off x="3222476" y="1604544"/>
            <a:ext cx="2357437" cy="2043113"/>
          </a:xfrm>
          <a:custGeom>
            <a:avLst/>
            <a:gdLst/>
            <a:ahLst/>
            <a:cxnLst/>
            <a:rect l="l" t="t" r="r" b="b"/>
            <a:pathLst>
              <a:path w="9593" h="8395">
                <a:moveTo>
                  <a:pt x="7151" y="706"/>
                </a:moveTo>
                <a:cubicBezTo>
                  <a:pt x="8523" y="1756"/>
                  <a:pt x="9449" y="2456"/>
                  <a:pt x="9581" y="4073"/>
                </a:cubicBezTo>
                <a:cubicBezTo>
                  <a:pt x="9730" y="5723"/>
                  <a:pt x="8523" y="6506"/>
                  <a:pt x="7466" y="7440"/>
                </a:cubicBezTo>
                <a:cubicBezTo>
                  <a:pt x="5829" y="8923"/>
                  <a:pt x="2854" y="8556"/>
                  <a:pt x="2474" y="7190"/>
                </a:cubicBezTo>
                <a:cubicBezTo>
                  <a:pt x="2160" y="6073"/>
                  <a:pt x="612" y="5772"/>
                  <a:pt x="226" y="4273"/>
                </a:cubicBezTo>
                <a:cubicBezTo>
                  <a:pt x="193" y="4223"/>
                  <a:pt x="127" y="4140"/>
                  <a:pt x="110" y="4073"/>
                </a:cubicBezTo>
                <a:cubicBezTo>
                  <a:pt x="-6" y="3590"/>
                  <a:pt x="-270" y="2606"/>
                  <a:pt x="904" y="1740"/>
                </a:cubicBezTo>
                <a:cubicBezTo>
                  <a:pt x="1317" y="990"/>
                  <a:pt x="4788" y="-1077"/>
                  <a:pt x="7151" y="706"/>
                </a:cubicBezTo>
              </a:path>
            </a:pathLst>
          </a:custGeom>
          <a:noFill/>
          <a:ln w="3572">
            <a:solidFill>
              <a:srgbClr val="C8C7C7">
                <a:alpha val="100000"/>
              </a:srgbClr>
            </a:solidFill>
            <a:prstDash val="solid"/>
          </a:ln>
        </p:spPr>
      </p:sp>
      <p:sp>
        <p:nvSpPr>
          <p:cNvPr id="22" name="Freeform 22"/>
          <p:cNvSpPr/>
          <p:nvPr/>
        </p:nvSpPr>
        <p:spPr>
          <a:xfrm>
            <a:off x="3346301" y="1664869"/>
            <a:ext cx="2205037" cy="1927225"/>
          </a:xfrm>
          <a:custGeom>
            <a:avLst/>
            <a:gdLst/>
            <a:ahLst/>
            <a:cxnLst/>
            <a:rect l="l" t="t" r="r" b="b"/>
            <a:pathLst>
              <a:path w="9614" h="8246">
                <a:moveTo>
                  <a:pt x="7489" y="830"/>
                </a:moveTo>
                <a:cubicBezTo>
                  <a:pt x="8799" y="1905"/>
                  <a:pt x="9560" y="2633"/>
                  <a:pt x="9613" y="4054"/>
                </a:cubicBezTo>
                <a:cubicBezTo>
                  <a:pt x="9666" y="5492"/>
                  <a:pt x="8516" y="6255"/>
                  <a:pt x="7613" y="7208"/>
                </a:cubicBezTo>
                <a:cubicBezTo>
                  <a:pt x="6055" y="8820"/>
                  <a:pt x="2976" y="8421"/>
                  <a:pt x="2551" y="6931"/>
                </a:cubicBezTo>
                <a:cubicBezTo>
                  <a:pt x="2197" y="5683"/>
                  <a:pt x="899" y="5406"/>
                  <a:pt x="285" y="4141"/>
                </a:cubicBezTo>
                <a:cubicBezTo>
                  <a:pt x="250" y="4089"/>
                  <a:pt x="179" y="4002"/>
                  <a:pt x="162" y="3933"/>
                </a:cubicBezTo>
                <a:cubicBezTo>
                  <a:pt x="2" y="3499"/>
                  <a:pt x="-334" y="2512"/>
                  <a:pt x="958" y="1610"/>
                </a:cubicBezTo>
                <a:cubicBezTo>
                  <a:pt x="1294" y="1021"/>
                  <a:pt x="5064" y="-1180"/>
                  <a:pt x="7489" y="830"/>
                </a:cubicBezTo>
              </a:path>
            </a:pathLst>
          </a:custGeom>
          <a:noFill/>
          <a:ln w="3572">
            <a:solidFill>
              <a:srgbClr val="C6C5C5">
                <a:alpha val="100000"/>
              </a:srgbClr>
            </a:solidFill>
            <a:prstDash val="solid"/>
          </a:ln>
        </p:spPr>
      </p:sp>
      <p:sp>
        <p:nvSpPr>
          <p:cNvPr id="23" name="Freeform 23"/>
          <p:cNvSpPr/>
          <p:nvPr/>
        </p:nvSpPr>
        <p:spPr>
          <a:xfrm>
            <a:off x="3471713" y="1723607"/>
            <a:ext cx="2052638" cy="1819275"/>
          </a:xfrm>
          <a:custGeom>
            <a:avLst/>
            <a:gdLst/>
            <a:ahLst/>
            <a:cxnLst/>
            <a:rect l="l" t="t" r="r" b="b"/>
            <a:pathLst>
              <a:path w="9556" h="8070">
                <a:moveTo>
                  <a:pt x="7816" y="960"/>
                </a:moveTo>
                <a:cubicBezTo>
                  <a:pt x="9026" y="2075"/>
                  <a:pt x="9593" y="2813"/>
                  <a:pt x="9555" y="4000"/>
                </a:cubicBezTo>
                <a:cubicBezTo>
                  <a:pt x="9498" y="5241"/>
                  <a:pt x="8478" y="5960"/>
                  <a:pt x="7722" y="6913"/>
                </a:cubicBezTo>
                <a:cubicBezTo>
                  <a:pt x="6304" y="8712"/>
                  <a:pt x="3090" y="8262"/>
                  <a:pt x="2599" y="6608"/>
                </a:cubicBezTo>
                <a:cubicBezTo>
                  <a:pt x="2202" y="5259"/>
                  <a:pt x="1010" y="4991"/>
                  <a:pt x="368" y="3982"/>
                </a:cubicBezTo>
                <a:cubicBezTo>
                  <a:pt x="330" y="3946"/>
                  <a:pt x="236" y="3856"/>
                  <a:pt x="198" y="3784"/>
                </a:cubicBezTo>
                <a:cubicBezTo>
                  <a:pt x="28" y="3388"/>
                  <a:pt x="-407" y="2381"/>
                  <a:pt x="1011" y="1464"/>
                </a:cubicBezTo>
                <a:cubicBezTo>
                  <a:pt x="1238" y="1068"/>
                  <a:pt x="5340" y="-1288"/>
                  <a:pt x="7816" y="960"/>
                </a:cubicBezTo>
              </a:path>
            </a:pathLst>
          </a:custGeom>
          <a:noFill/>
          <a:ln w="3572">
            <a:solidFill>
              <a:srgbClr val="C4C3C3">
                <a:alpha val="100000"/>
              </a:srgbClr>
            </a:solidFill>
            <a:prstDash val="solid"/>
          </a:ln>
        </p:spPr>
      </p:sp>
      <p:sp>
        <p:nvSpPr>
          <p:cNvPr id="24" name="Freeform 24"/>
          <p:cNvSpPr/>
          <p:nvPr/>
        </p:nvSpPr>
        <p:spPr>
          <a:xfrm>
            <a:off x="3593951" y="1777582"/>
            <a:ext cx="1908175" cy="1712912"/>
          </a:xfrm>
          <a:custGeom>
            <a:avLst/>
            <a:gdLst/>
            <a:ahLst/>
            <a:cxnLst/>
            <a:rect l="l" t="t" r="r" b="b"/>
            <a:pathLst>
              <a:path w="9384" h="7880">
                <a:moveTo>
                  <a:pt x="8070" y="1121"/>
                </a:moveTo>
                <a:cubicBezTo>
                  <a:pt x="9168" y="2259"/>
                  <a:pt x="9507" y="3024"/>
                  <a:pt x="9347" y="3976"/>
                </a:cubicBezTo>
                <a:cubicBezTo>
                  <a:pt x="9188" y="4965"/>
                  <a:pt x="8309" y="5655"/>
                  <a:pt x="7711" y="6625"/>
                </a:cubicBezTo>
                <a:cubicBezTo>
                  <a:pt x="6513" y="8584"/>
                  <a:pt x="3180" y="8080"/>
                  <a:pt x="2641" y="6289"/>
                </a:cubicBezTo>
                <a:cubicBezTo>
                  <a:pt x="2202" y="4797"/>
                  <a:pt x="1049" y="4360"/>
                  <a:pt x="465" y="3827"/>
                </a:cubicBezTo>
                <a:cubicBezTo>
                  <a:pt x="405" y="3789"/>
                  <a:pt x="305" y="3696"/>
                  <a:pt x="265" y="3640"/>
                </a:cubicBezTo>
                <a:cubicBezTo>
                  <a:pt x="66" y="3285"/>
                  <a:pt x="-493" y="2259"/>
                  <a:pt x="1044" y="1327"/>
                </a:cubicBezTo>
                <a:cubicBezTo>
                  <a:pt x="1184" y="1121"/>
                  <a:pt x="5615" y="-1416"/>
                  <a:pt x="8070" y="1121"/>
                </a:cubicBezTo>
              </a:path>
            </a:pathLst>
          </a:custGeom>
          <a:noFill/>
          <a:ln w="3572">
            <a:solidFill>
              <a:srgbClr val="C2C1C1">
                <a:alpha val="100000"/>
              </a:srgbClr>
            </a:solidFill>
            <a:prstDash val="solid"/>
          </a:ln>
        </p:spPr>
      </p:sp>
      <p:sp>
        <p:nvSpPr>
          <p:cNvPr id="25" name="Freeform 25"/>
          <p:cNvSpPr/>
          <p:nvPr/>
        </p:nvSpPr>
        <p:spPr>
          <a:xfrm>
            <a:off x="3606651" y="1506119"/>
            <a:ext cx="2103437" cy="2095500"/>
          </a:xfrm>
          <a:custGeom>
            <a:avLst/>
            <a:gdLst/>
            <a:ahLst/>
            <a:cxnLst/>
            <a:rect l="l" t="t" r="r" b="b"/>
            <a:pathLst>
              <a:path w="518" h="517">
                <a:moveTo>
                  <a:pt x="79" y="141"/>
                </a:moveTo>
                <a:cubicBezTo>
                  <a:pt x="79" y="141"/>
                  <a:pt x="309" y="0"/>
                  <a:pt x="422" y="147"/>
                </a:cubicBezTo>
                <a:cubicBezTo>
                  <a:pt x="518" y="272"/>
                  <a:pt x="430" y="307"/>
                  <a:pt x="392" y="405"/>
                </a:cubicBezTo>
                <a:cubicBezTo>
                  <a:pt x="349" y="517"/>
                  <a:pt x="181" y="487"/>
                  <a:pt x="153" y="386"/>
                </a:cubicBezTo>
                <a:cubicBezTo>
                  <a:pt x="130" y="303"/>
                  <a:pt x="79" y="289"/>
                  <a:pt x="54" y="269"/>
                </a:cubicBezTo>
                <a:cubicBezTo>
                  <a:pt x="51" y="267"/>
                  <a:pt x="45" y="262"/>
                  <a:pt x="43" y="259"/>
                </a:cubicBezTo>
                <a:cubicBezTo>
                  <a:pt x="31" y="244"/>
                  <a:pt x="0" y="190"/>
                  <a:pt x="79" y="141"/>
                </a:cubicBezTo>
              </a:path>
            </a:pathLst>
          </a:custGeom>
          <a:noFill/>
          <a:ln w="3572">
            <a:solidFill>
              <a:srgbClr val="C0BFBF">
                <a:alpha val="100000"/>
              </a:srgbClr>
            </a:solidFill>
            <a:prstDash val="solid"/>
          </a:ln>
        </p:spPr>
      </p:sp>
      <p:sp>
        <p:nvSpPr>
          <p:cNvPr id="26" name="Freeform 26"/>
          <p:cNvSpPr/>
          <p:nvPr/>
        </p:nvSpPr>
        <p:spPr>
          <a:xfrm>
            <a:off x="3606651" y="1506119"/>
            <a:ext cx="2103437" cy="2095500"/>
          </a:xfrm>
          <a:custGeom>
            <a:avLst/>
            <a:gdLst/>
            <a:ahLst/>
            <a:cxnLst/>
            <a:rect l="l" t="t" r="r" b="b"/>
            <a:pathLst>
              <a:path w="518" h="517">
                <a:moveTo>
                  <a:pt x="79" y="141"/>
                </a:moveTo>
                <a:cubicBezTo>
                  <a:pt x="79" y="141"/>
                  <a:pt x="309" y="0"/>
                  <a:pt x="422" y="147"/>
                </a:cubicBezTo>
                <a:cubicBezTo>
                  <a:pt x="518" y="272"/>
                  <a:pt x="430" y="307"/>
                  <a:pt x="392" y="405"/>
                </a:cubicBezTo>
                <a:cubicBezTo>
                  <a:pt x="349" y="517"/>
                  <a:pt x="181" y="487"/>
                  <a:pt x="153" y="386"/>
                </a:cubicBezTo>
                <a:cubicBezTo>
                  <a:pt x="130" y="303"/>
                  <a:pt x="76" y="287"/>
                  <a:pt x="51" y="267"/>
                </a:cubicBezTo>
                <a:cubicBezTo>
                  <a:pt x="48" y="265"/>
                  <a:pt x="45" y="262"/>
                  <a:pt x="43" y="259"/>
                </a:cubicBezTo>
                <a:cubicBezTo>
                  <a:pt x="31" y="244"/>
                  <a:pt x="0" y="190"/>
                  <a:pt x="79" y="141"/>
                </a:cubicBezTo>
              </a:path>
            </a:pathLst>
          </a:custGeom>
          <a:solidFill>
            <a:srgbClr val="000000">
              <a:alpha val="100000"/>
            </a:srgbClr>
          </a:solidFill>
        </p:spPr>
      </p:sp>
      <p:sp>
        <p:nvSpPr>
          <p:cNvPr id="27" name="AutoShape 27"/>
          <p:cNvSpPr/>
          <p:nvPr/>
        </p:nvSpPr>
        <p:spPr>
          <a:xfrm>
            <a:off x="3479651" y="3482557"/>
            <a:ext cx="3805237" cy="83026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r">
              <a:defRPr/>
            </a:pPr>
            <a:r>
              <a:rPr lang="en-US" sz="48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THANKS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6270477" y="4322344"/>
            <a:ext cx="3320692" cy="30797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1400" i="1">
                <a:solidFill>
                  <a:schemeClr val="lt2">
                    <a:lumMod val="50000"/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感谢观看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9368" y="1201716"/>
            <a:ext cx="3806119" cy="44545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88009" y="3369210"/>
            <a:ext cx="1888916" cy="71521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3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89885" y="2624474"/>
            <a:ext cx="5895023" cy="159317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34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直播行业现状与趋势</a:t>
            </a:r>
            <a:endParaRPr lang="en-US" sz="34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53348" y="2896535"/>
            <a:ext cx="1888916" cy="71521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3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3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6" name="Connector 6"/>
          <p:cNvCxnSpPr/>
          <p:nvPr/>
        </p:nvCxnSpPr>
        <p:spPr>
          <a:xfrm flipH="1">
            <a:off x="3706320" y="3104985"/>
            <a:ext cx="690409" cy="711331"/>
          </a:xfrm>
          <a:prstGeom prst="line">
            <a:avLst/>
          </a:prstGeom>
          <a:ln w="9525">
            <a:solidFill>
              <a:schemeClr val="dk1"/>
            </a:solidFill>
            <a:prstDash val="solid"/>
            <a:headEnd type="none"/>
            <a:tailEnd type="none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8434" y="1792224"/>
            <a:ext cx="4621118" cy="417758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175525" y="1669708"/>
            <a:ext cx="5229225" cy="453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行业规模持续扩张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2020-2022年直播市场规模从1930.3亿元增至1992.34亿元，年均复合增长率1.6%，虽增速放缓但基数庞大。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用户渗透率见顶信号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2020年用户规模已达6.17亿（占当时网民总数的59.3%），后续数据缺失或暗示用户增长进入平台期。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主播生态高度活跃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2020年主播账号超1.3亿，反映行业低门槛特性与就业吸纳能力，但需关注《报告》指出的"账号僵尸化"问题。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疫情催化效应显著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2020年市场规模同比2019年增长23.8%（据上下文推算），印证"直播+"模式在实体转型中的关键作用。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直播行业市场规模分析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主流直播平台特点对比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67" r="16667"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l="31672" r="31672"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娱乐直播平台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以抖音、快手为代表的短视频直播平台，主打UGC内容和社交属性，用户粘性高，日均使用时长超120分钟。特点是算法推荐精准、互动玩法多样，但内容同质化现象较明显。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电商直播平台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淘宝直播、京东直播等电商系平台，依托母平台供应链优势，转化率可达传统电商的5-8倍。核心特征是强交易属性，平均停留时长约25分钟，但内容娱乐性相对较弱。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垂直领域平台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如B站（二次元）、虎牙（游戏）、腾讯课堂（教育）等，用户画像精准，社区氛围浓厚。优势在于专业内容深度和用户忠诚度，但破圈难度较大，需要持续输出高质量PGC内容。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新兴技术平台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包括VR直播平台、元宇宙直播等，采用8K超高清、虚拟数字人等前沿技术，提供沉浸式体验。目前处于市场培育期，技术成本和设备要求较高，但代表未来发展方向。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3731" y="170745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从泛娱乐向垂直深耕转变，知识类、技能类直播占比将提升至35%以上。要求主播具备专业资质认证，如教育直播需教师资格证，医疗健康类需执业医师证等。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33505" r="33505"/>
          <a:stretch>
            <a:fillRect/>
          </a:stretch>
        </p:blipFill>
        <p:spPr>
          <a:xfrm>
            <a:off x="8969009" y="1328023"/>
            <a:ext cx="2420771" cy="48889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未来直播行业发展趋势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3731" y="126871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内容专业化升级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7335" y="34279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5G+AI技术普及将推动虚拟主播、实时翻译、智能导购等应用，预计2025年虚拟主播市场规模达300亿元。8K超高清、XR技术使直播画面清晰度提升400%，延迟降至200ms以内。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7335" y="29891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技术驱动体验革新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0939" y="511836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随着《网络主播行为规范》等政策出台，行业将建立分级分类管理制度，要求平台完善实名认证、内容审核、未成年人保护等机制，违规处罚力度加大3-5倍。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0939" y="467962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监管规范化发展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9368" y="1201716"/>
            <a:ext cx="3806119" cy="44545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88009" y="3369210"/>
            <a:ext cx="1888916" cy="71521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3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89885" y="2624474"/>
            <a:ext cx="5895023" cy="159317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34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直播账号定位策略</a:t>
            </a:r>
            <a:endParaRPr lang="en-US" sz="34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53348" y="2896535"/>
            <a:ext cx="1888916" cy="71521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3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3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6" name="Connector 6"/>
          <p:cNvCxnSpPr/>
          <p:nvPr/>
        </p:nvCxnSpPr>
        <p:spPr>
          <a:xfrm flipH="1">
            <a:off x="3706320" y="3104985"/>
            <a:ext cx="690409" cy="711331"/>
          </a:xfrm>
          <a:prstGeom prst="line">
            <a:avLst/>
          </a:prstGeom>
          <a:ln w="9525">
            <a:solidFill>
              <a:schemeClr val="dk1"/>
            </a:solidFill>
            <a:prstDash val="solid"/>
            <a:headEnd type="none"/>
            <a:tailEnd type="none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目标用户画像分析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t="30694" b="30694"/>
          <a:stretch>
            <a:fillRect/>
          </a:stretch>
        </p:blipFill>
        <p:spPr>
          <a:xfrm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099978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人口统计学特征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099978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详细分析目标用户的年龄、性别、地域、职业、收入水平等基础信息，例如针对25-35岁都市女性的美妆账号需关注其消费能力和护肤痛点。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099978" y="4036516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消费心理分析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99978" y="4470242"/>
            <a:ext cx="3431205" cy="1276624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研究目标用户决策路径，包括价格敏感度、品牌忠诚度、从众心理等，例如母婴用户更关注产品安全认证而非低价促销。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996869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行为偏好洞察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996869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通过用户观看时长、互动频次、购物车添加等数据，识别用户对直播内容的偏好，如是否偏爱教程类、娱乐类或促销类内容。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2304" y="1008278"/>
            <a:ext cx="4886325" cy="4876800"/>
          </a:xfrm>
          <a:custGeom>
            <a:avLst/>
            <a:gdLst/>
            <a:ahLst/>
            <a:cxnLst/>
            <a:rect l="l" t="t" r="r" b="b"/>
            <a:pathLst>
              <a:path w="3078" h="3072">
                <a:moveTo>
                  <a:pt x="1464" y="3072"/>
                </a:moveTo>
                <a:lnTo>
                  <a:pt x="0" y="1462"/>
                </a:lnTo>
                <a:lnTo>
                  <a:pt x="1613" y="0"/>
                </a:lnTo>
                <a:lnTo>
                  <a:pt x="3078" y="1605"/>
                </a:lnTo>
                <a:lnTo>
                  <a:pt x="1464" y="3072"/>
                </a:lnTo>
              </a:path>
            </a:pathLst>
          </a:custGeom>
          <a:noFill/>
          <a:ln w="12668">
            <a:solidFill>
              <a:srgbClr val="EEEDED">
                <a:alpha val="100000"/>
              </a:srgbClr>
            </a:solidFill>
            <a:prstDash val="solid"/>
          </a:ln>
        </p:spPr>
      </p:sp>
      <p:sp>
        <p:nvSpPr>
          <p:cNvPr id="3" name="Freeform 3"/>
          <p:cNvSpPr/>
          <p:nvPr/>
        </p:nvSpPr>
        <p:spPr>
          <a:xfrm>
            <a:off x="3718979" y="1067015"/>
            <a:ext cx="4751387" cy="4749801"/>
          </a:xfrm>
          <a:custGeom>
            <a:avLst/>
            <a:gdLst/>
            <a:ahLst/>
            <a:cxnLst/>
            <a:rect l="l" t="t" r="r" b="b"/>
            <a:pathLst>
              <a:path w="2993" h="2992">
                <a:moveTo>
                  <a:pt x="1385" y="2992"/>
                </a:moveTo>
                <a:lnTo>
                  <a:pt x="0" y="1388"/>
                </a:lnTo>
                <a:lnTo>
                  <a:pt x="1603" y="0"/>
                </a:lnTo>
                <a:lnTo>
                  <a:pt x="2993" y="1605"/>
                </a:lnTo>
                <a:lnTo>
                  <a:pt x="1385" y="2992"/>
                </a:lnTo>
              </a:path>
            </a:pathLst>
          </a:custGeom>
          <a:noFill/>
          <a:ln w="12668">
            <a:solidFill>
              <a:srgbClr val="EDECEC">
                <a:alpha val="100000"/>
              </a:srgbClr>
            </a:solidFill>
            <a:prstDash val="solid"/>
          </a:ln>
        </p:spPr>
      </p:sp>
      <p:sp>
        <p:nvSpPr>
          <p:cNvPr id="4" name="Freeform 4"/>
          <p:cNvSpPr/>
          <p:nvPr/>
        </p:nvSpPr>
        <p:spPr>
          <a:xfrm>
            <a:off x="3779304" y="1133690"/>
            <a:ext cx="4632325" cy="4616451"/>
          </a:xfrm>
          <a:custGeom>
            <a:avLst/>
            <a:gdLst/>
            <a:ahLst/>
            <a:cxnLst/>
            <a:rect l="l" t="t" r="r" b="b"/>
            <a:pathLst>
              <a:path w="2918" h="2908">
                <a:moveTo>
                  <a:pt x="1310" y="2908"/>
                </a:moveTo>
                <a:lnTo>
                  <a:pt x="0" y="1309"/>
                </a:lnTo>
                <a:lnTo>
                  <a:pt x="1602" y="0"/>
                </a:lnTo>
                <a:lnTo>
                  <a:pt x="2918" y="1600"/>
                </a:lnTo>
                <a:lnTo>
                  <a:pt x="1310" y="2908"/>
                </a:lnTo>
              </a:path>
            </a:pathLst>
          </a:custGeom>
          <a:noFill/>
          <a:ln w="12668">
            <a:solidFill>
              <a:srgbClr val="ECECEB">
                <a:alpha val="100000"/>
              </a:srgbClr>
            </a:solidFill>
            <a:prstDash val="solid"/>
          </a:ln>
        </p:spPr>
      </p:sp>
      <p:sp>
        <p:nvSpPr>
          <p:cNvPr id="5" name="Freeform 5"/>
          <p:cNvSpPr/>
          <p:nvPr/>
        </p:nvSpPr>
        <p:spPr>
          <a:xfrm>
            <a:off x="3845979" y="1201953"/>
            <a:ext cx="4498975" cy="4489450"/>
          </a:xfrm>
          <a:custGeom>
            <a:avLst/>
            <a:gdLst/>
            <a:ahLst/>
            <a:cxnLst/>
            <a:rect l="l" t="t" r="r" b="b"/>
            <a:pathLst>
              <a:path w="2834" h="2828">
                <a:moveTo>
                  <a:pt x="1236" y="2828"/>
                </a:moveTo>
                <a:lnTo>
                  <a:pt x="0" y="1228"/>
                </a:lnTo>
                <a:lnTo>
                  <a:pt x="1597" y="0"/>
                </a:lnTo>
                <a:lnTo>
                  <a:pt x="2834" y="1594"/>
                </a:lnTo>
                <a:lnTo>
                  <a:pt x="1236" y="2828"/>
                </a:lnTo>
              </a:path>
            </a:pathLst>
          </a:custGeom>
          <a:noFill/>
          <a:ln w="12668">
            <a:solidFill>
              <a:srgbClr val="EBEBEA">
                <a:alpha val="100000"/>
              </a:srgbClr>
            </a:solidFill>
            <a:prstDash val="solid"/>
          </a:ln>
        </p:spPr>
      </p:sp>
      <p:sp>
        <p:nvSpPr>
          <p:cNvPr id="6" name="Freeform 6"/>
          <p:cNvSpPr/>
          <p:nvPr/>
        </p:nvSpPr>
        <p:spPr>
          <a:xfrm>
            <a:off x="3912654" y="1260690"/>
            <a:ext cx="4364037" cy="4362451"/>
          </a:xfrm>
          <a:custGeom>
            <a:avLst/>
            <a:gdLst/>
            <a:ahLst/>
            <a:cxnLst/>
            <a:rect l="l" t="t" r="r" b="b"/>
            <a:pathLst>
              <a:path w="2749" h="2748">
                <a:moveTo>
                  <a:pt x="1157" y="2748"/>
                </a:moveTo>
                <a:lnTo>
                  <a:pt x="0" y="1160"/>
                </a:lnTo>
                <a:lnTo>
                  <a:pt x="1592" y="0"/>
                </a:lnTo>
                <a:lnTo>
                  <a:pt x="2749" y="1594"/>
                </a:lnTo>
                <a:lnTo>
                  <a:pt x="1157" y="2748"/>
                </a:lnTo>
              </a:path>
            </a:pathLst>
          </a:custGeom>
          <a:noFill/>
          <a:ln w="12668">
            <a:solidFill>
              <a:srgbClr val="EAEAEA">
                <a:alpha val="100000"/>
              </a:srgbClr>
            </a:solidFill>
            <a:prstDash val="solid"/>
          </a:ln>
        </p:spPr>
      </p:sp>
      <p:sp>
        <p:nvSpPr>
          <p:cNvPr id="7" name="Freeform 7"/>
          <p:cNvSpPr/>
          <p:nvPr/>
        </p:nvSpPr>
        <p:spPr>
          <a:xfrm>
            <a:off x="3972979" y="1327366"/>
            <a:ext cx="4237037" cy="4229100"/>
          </a:xfrm>
          <a:custGeom>
            <a:avLst/>
            <a:gdLst/>
            <a:ahLst/>
            <a:cxnLst/>
            <a:rect l="l" t="t" r="r" b="b"/>
            <a:pathLst>
              <a:path w="2669" h="2664">
                <a:moveTo>
                  <a:pt x="1082" y="2664"/>
                </a:moveTo>
                <a:lnTo>
                  <a:pt x="0" y="1081"/>
                </a:lnTo>
                <a:lnTo>
                  <a:pt x="1591" y="0"/>
                </a:lnTo>
                <a:lnTo>
                  <a:pt x="2669" y="1589"/>
                </a:lnTo>
                <a:lnTo>
                  <a:pt x="1082" y="2664"/>
                </a:lnTo>
              </a:path>
            </a:pathLst>
          </a:custGeom>
          <a:noFill/>
          <a:ln w="12668">
            <a:solidFill>
              <a:srgbClr val="E9E9E9">
                <a:alpha val="100000"/>
              </a:srgbClr>
            </a:solidFill>
            <a:prstDash val="solid"/>
          </a:ln>
        </p:spPr>
      </p:sp>
      <p:sp>
        <p:nvSpPr>
          <p:cNvPr id="8" name="Freeform 8"/>
          <p:cNvSpPr/>
          <p:nvPr/>
        </p:nvSpPr>
        <p:spPr>
          <a:xfrm>
            <a:off x="4039654" y="1395628"/>
            <a:ext cx="4110037" cy="4102100"/>
          </a:xfrm>
          <a:custGeom>
            <a:avLst/>
            <a:gdLst/>
            <a:ahLst/>
            <a:cxnLst/>
            <a:rect l="l" t="t" r="r" b="b"/>
            <a:pathLst>
              <a:path w="2589" h="2584">
                <a:moveTo>
                  <a:pt x="1003" y="2584"/>
                </a:moveTo>
                <a:lnTo>
                  <a:pt x="0" y="1001"/>
                </a:lnTo>
                <a:lnTo>
                  <a:pt x="1587" y="0"/>
                </a:lnTo>
                <a:lnTo>
                  <a:pt x="2589" y="1583"/>
                </a:lnTo>
                <a:lnTo>
                  <a:pt x="1003" y="2584"/>
                </a:lnTo>
              </a:path>
            </a:pathLst>
          </a:custGeom>
          <a:noFill/>
          <a:ln w="12668">
            <a:solidFill>
              <a:srgbClr val="E8E8E8">
                <a:alpha val="100000"/>
              </a:srgbClr>
            </a:solidFill>
            <a:prstDash val="solid"/>
          </a:ln>
        </p:spPr>
      </p:sp>
      <p:sp>
        <p:nvSpPr>
          <p:cNvPr id="9" name="Freeform 9"/>
          <p:cNvSpPr/>
          <p:nvPr/>
        </p:nvSpPr>
        <p:spPr>
          <a:xfrm>
            <a:off x="4106329" y="1462303"/>
            <a:ext cx="3976687" cy="3968750"/>
          </a:xfrm>
          <a:custGeom>
            <a:avLst/>
            <a:gdLst/>
            <a:ahLst/>
            <a:cxnLst/>
            <a:rect l="l" t="t" r="r" b="b"/>
            <a:pathLst>
              <a:path w="2505" h="2500">
                <a:moveTo>
                  <a:pt x="924" y="2500"/>
                </a:moveTo>
                <a:lnTo>
                  <a:pt x="0" y="921"/>
                </a:lnTo>
                <a:lnTo>
                  <a:pt x="1582" y="0"/>
                </a:lnTo>
                <a:lnTo>
                  <a:pt x="2505" y="1573"/>
                </a:lnTo>
                <a:lnTo>
                  <a:pt x="924" y="2500"/>
                </a:lnTo>
              </a:path>
            </a:pathLst>
          </a:custGeom>
          <a:noFill/>
          <a:ln w="12668">
            <a:solidFill>
              <a:srgbClr val="E8E7E7">
                <a:alpha val="100000"/>
              </a:srgbClr>
            </a:solidFill>
            <a:prstDash val="solid"/>
          </a:ln>
        </p:spPr>
      </p:sp>
      <p:sp>
        <p:nvSpPr>
          <p:cNvPr id="10" name="Freeform 10"/>
          <p:cNvSpPr/>
          <p:nvPr/>
        </p:nvSpPr>
        <p:spPr>
          <a:xfrm>
            <a:off x="4166654" y="1521041"/>
            <a:ext cx="3849687" cy="3841750"/>
          </a:xfrm>
          <a:custGeom>
            <a:avLst/>
            <a:gdLst/>
            <a:ahLst/>
            <a:cxnLst/>
            <a:rect l="l" t="t" r="r" b="b"/>
            <a:pathLst>
              <a:path w="2425" h="2420">
                <a:moveTo>
                  <a:pt x="849" y="2420"/>
                </a:moveTo>
                <a:lnTo>
                  <a:pt x="0" y="847"/>
                </a:lnTo>
                <a:lnTo>
                  <a:pt x="1576" y="0"/>
                </a:lnTo>
                <a:lnTo>
                  <a:pt x="2425" y="1573"/>
                </a:lnTo>
                <a:lnTo>
                  <a:pt x="849" y="2420"/>
                </a:lnTo>
              </a:path>
            </a:pathLst>
          </a:custGeom>
          <a:noFill/>
          <a:ln w="12668">
            <a:solidFill>
              <a:srgbClr val="E7E6E6">
                <a:alpha val="100000"/>
              </a:srgbClr>
            </a:solidFill>
            <a:prstDash val="solid"/>
          </a:ln>
        </p:spPr>
      </p:sp>
      <p:sp>
        <p:nvSpPr>
          <p:cNvPr id="11" name="Freeform 11"/>
          <p:cNvSpPr/>
          <p:nvPr/>
        </p:nvSpPr>
        <p:spPr>
          <a:xfrm>
            <a:off x="4233329" y="1587716"/>
            <a:ext cx="3722687" cy="3716337"/>
          </a:xfrm>
          <a:custGeom>
            <a:avLst/>
            <a:gdLst/>
            <a:ahLst/>
            <a:cxnLst/>
            <a:rect l="l" t="t" r="r" b="b"/>
            <a:pathLst>
              <a:path w="2345" h="2341">
                <a:moveTo>
                  <a:pt x="769" y="2341"/>
                </a:moveTo>
                <a:lnTo>
                  <a:pt x="0" y="768"/>
                </a:lnTo>
                <a:lnTo>
                  <a:pt x="1571" y="0"/>
                </a:lnTo>
                <a:lnTo>
                  <a:pt x="2345" y="1568"/>
                </a:lnTo>
                <a:lnTo>
                  <a:pt x="769" y="2341"/>
                </a:lnTo>
              </a:path>
            </a:pathLst>
          </a:custGeom>
          <a:noFill/>
          <a:ln w="12668">
            <a:solidFill>
              <a:srgbClr val="E6E5E5">
                <a:alpha val="100000"/>
              </a:srgbClr>
            </a:solidFill>
            <a:prstDash val="solid"/>
          </a:ln>
        </p:spPr>
      </p:sp>
      <p:sp>
        <p:nvSpPr>
          <p:cNvPr id="12" name="Freeform 12"/>
          <p:cNvSpPr/>
          <p:nvPr/>
        </p:nvSpPr>
        <p:spPr>
          <a:xfrm>
            <a:off x="4301591" y="1655978"/>
            <a:ext cx="3587750" cy="3581400"/>
          </a:xfrm>
          <a:custGeom>
            <a:avLst/>
            <a:gdLst/>
            <a:ahLst/>
            <a:cxnLst/>
            <a:rect l="l" t="t" r="r" b="b"/>
            <a:pathLst>
              <a:path w="2260" h="2256">
                <a:moveTo>
                  <a:pt x="695" y="2256"/>
                </a:moveTo>
                <a:lnTo>
                  <a:pt x="0" y="688"/>
                </a:lnTo>
                <a:lnTo>
                  <a:pt x="1565" y="0"/>
                </a:lnTo>
                <a:lnTo>
                  <a:pt x="2260" y="1562"/>
                </a:lnTo>
                <a:lnTo>
                  <a:pt x="695" y="2256"/>
                </a:lnTo>
              </a:path>
            </a:pathLst>
          </a:custGeom>
          <a:noFill/>
          <a:ln w="12668">
            <a:solidFill>
              <a:srgbClr val="E5E5E5">
                <a:alpha val="100000"/>
              </a:srgbClr>
            </a:solidFill>
            <a:prstDash val="solid"/>
          </a:ln>
        </p:spPr>
      </p:sp>
      <p:sp>
        <p:nvSpPr>
          <p:cNvPr id="13" name="Freeform 13"/>
          <p:cNvSpPr/>
          <p:nvPr/>
        </p:nvSpPr>
        <p:spPr>
          <a:xfrm>
            <a:off x="4360329" y="1714716"/>
            <a:ext cx="3462337" cy="3454400"/>
          </a:xfrm>
          <a:custGeom>
            <a:avLst/>
            <a:gdLst/>
            <a:ahLst/>
            <a:cxnLst/>
            <a:rect l="l" t="t" r="r" b="b"/>
            <a:pathLst>
              <a:path w="2181" h="2176">
                <a:moveTo>
                  <a:pt x="621" y="2176"/>
                </a:moveTo>
                <a:lnTo>
                  <a:pt x="0" y="619"/>
                </a:lnTo>
                <a:lnTo>
                  <a:pt x="1565" y="0"/>
                </a:lnTo>
                <a:lnTo>
                  <a:pt x="2181" y="1562"/>
                </a:lnTo>
                <a:lnTo>
                  <a:pt x="621" y="2176"/>
                </a:lnTo>
              </a:path>
            </a:pathLst>
          </a:custGeom>
          <a:noFill/>
          <a:ln w="12668">
            <a:solidFill>
              <a:srgbClr val="E4E4E4">
                <a:alpha val="100000"/>
              </a:srgbClr>
            </a:solidFill>
            <a:prstDash val="solid"/>
          </a:ln>
        </p:spPr>
      </p:sp>
      <p:sp>
        <p:nvSpPr>
          <p:cNvPr id="14" name="Freeform 14"/>
          <p:cNvSpPr/>
          <p:nvPr/>
        </p:nvSpPr>
        <p:spPr>
          <a:xfrm>
            <a:off x="4427004" y="1781391"/>
            <a:ext cx="3335337" cy="3328987"/>
          </a:xfrm>
          <a:custGeom>
            <a:avLst/>
            <a:gdLst/>
            <a:ahLst/>
            <a:cxnLst/>
            <a:rect l="l" t="t" r="r" b="b"/>
            <a:pathLst>
              <a:path w="2101" h="2097">
                <a:moveTo>
                  <a:pt x="541" y="2097"/>
                </a:moveTo>
                <a:lnTo>
                  <a:pt x="0" y="540"/>
                </a:lnTo>
                <a:lnTo>
                  <a:pt x="1560" y="0"/>
                </a:lnTo>
                <a:lnTo>
                  <a:pt x="2101" y="1557"/>
                </a:lnTo>
                <a:lnTo>
                  <a:pt x="541" y="2097"/>
                </a:lnTo>
              </a:path>
            </a:pathLst>
          </a:custGeom>
          <a:noFill/>
          <a:ln w="12668">
            <a:solidFill>
              <a:srgbClr val="E3E3E3">
                <a:alpha val="100000"/>
              </a:srgbClr>
            </a:solidFill>
            <a:prstDash val="solid"/>
          </a:ln>
        </p:spPr>
      </p:sp>
      <p:sp>
        <p:nvSpPr>
          <p:cNvPr id="15" name="Freeform 15"/>
          <p:cNvSpPr/>
          <p:nvPr/>
        </p:nvSpPr>
        <p:spPr>
          <a:xfrm>
            <a:off x="4495266" y="1849653"/>
            <a:ext cx="3200400" cy="3194050"/>
          </a:xfrm>
          <a:custGeom>
            <a:avLst/>
            <a:gdLst/>
            <a:ahLst/>
            <a:cxnLst/>
            <a:rect l="l" t="t" r="r" b="b"/>
            <a:pathLst>
              <a:path w="2016" h="2012">
                <a:moveTo>
                  <a:pt x="461" y="2012"/>
                </a:moveTo>
                <a:lnTo>
                  <a:pt x="0" y="460"/>
                </a:lnTo>
                <a:lnTo>
                  <a:pt x="1554" y="0"/>
                </a:lnTo>
                <a:lnTo>
                  <a:pt x="2016" y="1551"/>
                </a:lnTo>
                <a:lnTo>
                  <a:pt x="461" y="2012"/>
                </a:lnTo>
              </a:path>
            </a:pathLst>
          </a:custGeom>
          <a:noFill/>
          <a:ln w="12668">
            <a:solidFill>
              <a:srgbClr val="E2E2E2">
                <a:alpha val="100000"/>
              </a:srgbClr>
            </a:solidFill>
            <a:prstDash val="solid"/>
          </a:ln>
        </p:spPr>
      </p:sp>
      <p:sp>
        <p:nvSpPr>
          <p:cNvPr id="16" name="Freeform 16"/>
          <p:cNvSpPr/>
          <p:nvPr/>
        </p:nvSpPr>
        <p:spPr>
          <a:xfrm>
            <a:off x="4554004" y="1908391"/>
            <a:ext cx="3073400" cy="3068637"/>
          </a:xfrm>
          <a:custGeom>
            <a:avLst/>
            <a:gdLst/>
            <a:ahLst/>
            <a:cxnLst/>
            <a:rect l="l" t="t" r="r" b="b"/>
            <a:pathLst>
              <a:path w="1936" h="1933">
                <a:moveTo>
                  <a:pt x="387" y="1933"/>
                </a:moveTo>
                <a:lnTo>
                  <a:pt x="0" y="386"/>
                </a:lnTo>
                <a:lnTo>
                  <a:pt x="1554" y="0"/>
                </a:lnTo>
                <a:lnTo>
                  <a:pt x="1936" y="1546"/>
                </a:lnTo>
                <a:lnTo>
                  <a:pt x="387" y="1933"/>
                </a:lnTo>
              </a:path>
            </a:pathLst>
          </a:custGeom>
          <a:noFill/>
          <a:ln w="12668">
            <a:solidFill>
              <a:srgbClr val="E1E1E1">
                <a:alpha val="100000"/>
              </a:srgbClr>
            </a:solidFill>
            <a:prstDash val="solid"/>
          </a:ln>
        </p:spPr>
      </p:sp>
      <p:sp>
        <p:nvSpPr>
          <p:cNvPr id="17" name="Freeform 17"/>
          <p:cNvSpPr/>
          <p:nvPr/>
        </p:nvSpPr>
        <p:spPr>
          <a:xfrm>
            <a:off x="4620679" y="1975066"/>
            <a:ext cx="2947987" cy="2933700"/>
          </a:xfrm>
          <a:custGeom>
            <a:avLst/>
            <a:gdLst/>
            <a:ahLst/>
            <a:cxnLst/>
            <a:rect l="l" t="t" r="r" b="b"/>
            <a:pathLst>
              <a:path w="1857" h="1848">
                <a:moveTo>
                  <a:pt x="308" y="1848"/>
                </a:moveTo>
                <a:lnTo>
                  <a:pt x="0" y="307"/>
                </a:lnTo>
                <a:lnTo>
                  <a:pt x="1544" y="0"/>
                </a:lnTo>
                <a:lnTo>
                  <a:pt x="1857" y="1541"/>
                </a:lnTo>
                <a:lnTo>
                  <a:pt x="308" y="1848"/>
                </a:lnTo>
              </a:path>
            </a:pathLst>
          </a:custGeom>
          <a:noFill/>
          <a:ln w="12668">
            <a:solidFill>
              <a:srgbClr val="E1E0E0">
                <a:alpha val="100000"/>
              </a:srgbClr>
            </a:solidFill>
            <a:prstDash val="solid"/>
          </a:ln>
        </p:spPr>
      </p:sp>
      <p:sp>
        <p:nvSpPr>
          <p:cNvPr id="18" name="Freeform 18"/>
          <p:cNvSpPr/>
          <p:nvPr/>
        </p:nvSpPr>
        <p:spPr>
          <a:xfrm>
            <a:off x="4688941" y="2041741"/>
            <a:ext cx="2813050" cy="2808287"/>
          </a:xfrm>
          <a:custGeom>
            <a:avLst/>
            <a:gdLst/>
            <a:ahLst/>
            <a:cxnLst/>
            <a:rect l="l" t="t" r="r" b="b"/>
            <a:pathLst>
              <a:path w="1772" h="1769">
                <a:moveTo>
                  <a:pt x="228" y="1769"/>
                </a:moveTo>
                <a:lnTo>
                  <a:pt x="0" y="228"/>
                </a:lnTo>
                <a:lnTo>
                  <a:pt x="1538" y="0"/>
                </a:lnTo>
                <a:lnTo>
                  <a:pt x="1772" y="1536"/>
                </a:lnTo>
                <a:lnTo>
                  <a:pt x="228" y="1769"/>
                </a:lnTo>
              </a:path>
            </a:pathLst>
          </a:custGeom>
          <a:noFill/>
          <a:ln w="12668">
            <a:solidFill>
              <a:srgbClr val="E0DFE0">
                <a:alpha val="100000"/>
              </a:srgbClr>
            </a:solidFill>
            <a:prstDash val="solid"/>
          </a:ln>
        </p:spPr>
      </p:sp>
      <p:sp>
        <p:nvSpPr>
          <p:cNvPr id="19" name="Freeform 19"/>
          <p:cNvSpPr/>
          <p:nvPr/>
        </p:nvSpPr>
        <p:spPr>
          <a:xfrm>
            <a:off x="4755616" y="2100478"/>
            <a:ext cx="2678113" cy="2682875"/>
          </a:xfrm>
          <a:custGeom>
            <a:avLst/>
            <a:gdLst/>
            <a:ahLst/>
            <a:cxnLst/>
            <a:rect l="l" t="t" r="r" b="b"/>
            <a:pathLst>
              <a:path w="1687" h="1690">
                <a:moveTo>
                  <a:pt x="154" y="1690"/>
                </a:moveTo>
                <a:lnTo>
                  <a:pt x="0" y="154"/>
                </a:lnTo>
                <a:lnTo>
                  <a:pt x="1534" y="0"/>
                </a:lnTo>
                <a:lnTo>
                  <a:pt x="1687" y="1536"/>
                </a:lnTo>
                <a:lnTo>
                  <a:pt x="154" y="1690"/>
                </a:lnTo>
              </a:path>
            </a:pathLst>
          </a:custGeom>
          <a:noFill/>
          <a:ln w="12668">
            <a:solidFill>
              <a:srgbClr val="DFDFDF">
                <a:alpha val="100000"/>
              </a:srgbClr>
            </a:solidFill>
            <a:prstDash val="solid"/>
          </a:ln>
        </p:spPr>
      </p:sp>
      <p:sp>
        <p:nvSpPr>
          <p:cNvPr id="20" name="Freeform 20"/>
          <p:cNvSpPr/>
          <p:nvPr/>
        </p:nvSpPr>
        <p:spPr>
          <a:xfrm>
            <a:off x="4814354" y="2168741"/>
            <a:ext cx="2560637" cy="2546350"/>
          </a:xfrm>
          <a:custGeom>
            <a:avLst/>
            <a:gdLst/>
            <a:ahLst/>
            <a:cxnLst/>
            <a:rect l="l" t="t" r="r" b="b"/>
            <a:pathLst>
              <a:path w="1613" h="1604">
                <a:moveTo>
                  <a:pt x="80" y="1604"/>
                </a:moveTo>
                <a:lnTo>
                  <a:pt x="0" y="79"/>
                </a:lnTo>
                <a:lnTo>
                  <a:pt x="1534" y="0"/>
                </a:lnTo>
                <a:lnTo>
                  <a:pt x="1613" y="1530"/>
                </a:lnTo>
                <a:lnTo>
                  <a:pt x="80" y="1604"/>
                </a:lnTo>
              </a:path>
            </a:pathLst>
          </a:custGeom>
          <a:solidFill>
            <a:srgbClr val="040000">
              <a:alpha val="100000"/>
            </a:srgbClr>
          </a:solidFill>
          <a:ln w="12668"/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 l="16232" r="16232"/>
          <a:stretch>
            <a:fillRect/>
          </a:stretch>
        </p:blipFill>
        <p:spPr>
          <a:xfrm>
            <a:off x="4901338" y="2257609"/>
            <a:ext cx="2386669" cy="2355913"/>
          </a:xfrm>
          <a:prstGeom prst="rect">
            <a:avLst/>
          </a:prstGeom>
          <a:ln w="12668"/>
        </p:spPr>
      </p:pic>
      <p:sp>
        <p:nvSpPr>
          <p:cNvPr id="22" name="TextBox 22"/>
          <p:cNvSpPr txBox="1"/>
          <p:nvPr/>
        </p:nvSpPr>
        <p:spPr>
          <a:xfrm>
            <a:off x="885016" y="1428545"/>
            <a:ext cx="296096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人格化形象设计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85016" y="1867000"/>
            <a:ext cx="293133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构建具有记忆点的虚拟形象特征，如"专业测评师"需配备实验室场景白大褂，"田园主播"使用方言+草帽等视觉符号。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85016" y="3877672"/>
            <a:ext cx="296096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价值主张提炼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85016" y="4316127"/>
            <a:ext cx="293133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明确账号核心价值，如"每天解锁一个穿搭技巧"或"工厂直击砍价现场"，需在主页、口播、封面反复强化。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470366" y="1360283"/>
            <a:ext cx="296949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内容调性统一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508521" y="1798738"/>
            <a:ext cx="293133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确保短视频、直播、图文保持一致的表达方式，知识类账号采用数据可视化+专业术语，搞笑类则强化段子手属性+夸张表情包。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470366" y="3809410"/>
            <a:ext cx="296949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情感连接建立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508521" y="4247865"/>
            <a:ext cx="293133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设计用户互动机制，包括专属称呼（"家人们"）、固定开场白、标志性动作等，增强粉丝归属感和识别度。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账号人设与风格打造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333333"/>
      </a:dk1>
      <a:lt1>
        <a:srgbClr val="FFFFFF"/>
      </a:lt1>
      <a:dk2>
        <a:srgbClr val="000000"/>
      </a:dk2>
      <a:lt2>
        <a:srgbClr val="ECECEC"/>
      </a:lt2>
      <a:accent1>
        <a:srgbClr val="000000"/>
      </a:accent1>
      <a:accent2>
        <a:srgbClr val="000000"/>
      </a:accent2>
      <a:accent3>
        <a:srgbClr val="2F2F2F"/>
      </a:accent3>
      <a:accent4>
        <a:srgbClr val="545454"/>
      </a:accent4>
      <a:accent5>
        <a:srgbClr val="626262"/>
      </a:accent5>
      <a:accent6>
        <a:srgbClr val="73737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4550</Words>
  <Application>WPS 演示</Application>
  <PresentationFormat>On-screen Show (4:3)</PresentationFormat>
  <Paragraphs>378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Noto Sans SC</vt:lpstr>
      <vt:lpstr>Segoe Print</vt:lpstr>
      <vt:lpstr>Arial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4</cp:revision>
  <dcterms:created xsi:type="dcterms:W3CDTF">2006-08-16T00:00:00Z</dcterms:created>
  <dcterms:modified xsi:type="dcterms:W3CDTF">2025-10-14T03:56:00Z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7d68a50a73ee616c564fd8f4992747c6_1760404439_04e78f98c202b940fed29dcac1062187","ReservedCode1":"2fbd5d60bc45134725878f6212e366990251cfc0767de4c777adce743c38c80b","ContentPropagator":"001191110000802100433B10001","PropagateID":"7d68a50a73ee616c564fd8f4992747c6_1760404439_04e78f98c202b940fed29dcac1062187","ReservedCode2":"2fbd5d60bc45134725878f6212e366990251cfc0767de4c777adce743c38c80b"}</vt:lpwstr>
  </property>
  <property fmtid="{D5CDD505-2E9C-101B-9397-08002B2CF9AE}" pid="3" name="ICV">
    <vt:lpwstr>C175939820F14FD9AAF9A3F831C248E4_12</vt:lpwstr>
  </property>
  <property fmtid="{D5CDD505-2E9C-101B-9397-08002B2CF9AE}" pid="4" name="KSOProductBuildVer">
    <vt:lpwstr>2052-12.1.0.22529</vt:lpwstr>
  </property>
</Properties>
</file>