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305345" y="1888367"/>
            <a:ext cx="6102379" cy="1959893"/>
          </a:xfrm>
          <a:prstGeom prst="rect">
            <a:avLst/>
          </a:prstGeom>
          <a:noFill/>
        </p:spPr>
        <p:txBody>
          <a:bodyPr vert="horz" wrap="square" lIns="85725" tIns="85725" rIns="47625" bIns="85725" rtlCol="0" anchor="ctr" anchorCtr="0">
            <a:normAutofit/>
          </a:bodyPr>
          <a:lstStyle/>
          <a:p>
            <a:pPr algn="l">
              <a:lnSpc>
                <a:spcPct val="120000"/>
              </a:lnSpc>
              <a:spcBef>
                <a:spcPts val="375"/>
              </a:spcBef>
              <a:defRPr/>
            </a:pPr>
            <a:r>
              <a:rPr lang="en-US" sz="4650" b="1">
                <a:solidFill>
                  <a:srgbClr val="FFFFFF">
                    <a:alpha val="100000"/>
                  </a:srgbClr>
                </a:solidFill>
                <a:latin typeface="Noto Sans SC"/>
                <a:ea typeface="Noto Sans SC"/>
                <a:cs typeface="Noto Sans SC"/>
              </a:rPr>
              <a:t>农牧产品供应链沙盘</a:t>
            </a:r>
            <a:endParaRPr lang="en-US" sz="4650" b="1">
              <a:solidFill>
                <a:srgbClr val="FFFFFF">
                  <a:alpha val="100000"/>
                </a:srgbClr>
              </a:solidFill>
              <a:latin typeface="Noto Sans SC"/>
              <a:ea typeface="Noto Sans SC"/>
              <a:cs typeface="Noto Sans SC"/>
            </a:endParaRPr>
          </a:p>
          <a:p>
            <a:pPr algn="l">
              <a:lnSpc>
                <a:spcPct val="120000"/>
              </a:lnSpc>
              <a:spcBef>
                <a:spcPts val="375"/>
              </a:spcBef>
              <a:defRPr/>
            </a:pPr>
            <a:r>
              <a:rPr lang="en-US" sz="4650" b="1">
                <a:solidFill>
                  <a:srgbClr val="FFFFFF">
                    <a:alpha val="100000"/>
                  </a:srgbClr>
                </a:solidFill>
                <a:latin typeface="Noto Sans SC"/>
                <a:ea typeface="Noto Sans SC"/>
                <a:cs typeface="Noto Sans SC"/>
              </a:rPr>
              <a:t>搭建课程</a:t>
            </a:r>
            <a:endParaRPr lang="en-US" sz="1100"/>
          </a:p>
        </p:txBody>
      </p:sp>
      <p:sp>
        <p:nvSpPr>
          <p:cNvPr id="3" name="AutoShape 3"/>
          <p:cNvSpPr/>
          <p:nvPr/>
        </p:nvSpPr>
        <p:spPr>
          <a:xfrm>
            <a:off x="5305345" y="4167778"/>
            <a:ext cx="2333375" cy="341448"/>
          </a:xfrm>
          <a:prstGeom prst="rect">
            <a:avLst/>
          </a:prstGeom>
          <a:noFill/>
        </p:spPr>
        <p:txBody>
          <a:bodyPr vert="horz" wrap="square" lIns="85725" tIns="38100" rIns="85725" bIns="38100" rtlCol="0" anchor="t" anchorCtr="0">
            <a:noAutofit/>
          </a:bodyPr>
          <a:lstStyle/>
          <a:p>
            <a:pPr algn="l">
              <a:lnSpc>
                <a:spcPct val="120000"/>
              </a:lnSpc>
              <a:defRPr/>
            </a:pPr>
            <a:r>
              <a:rPr lang="en-US" sz="2025">
                <a:solidFill>
                  <a:srgbClr val="FFFFFF">
                    <a:alpha val="100000"/>
                  </a:srgbClr>
                </a:solidFill>
                <a:latin typeface="Noto Sans SC"/>
                <a:ea typeface="Noto Sans SC"/>
                <a:cs typeface="Noto Sans SC"/>
              </a:rPr>
              <a:t>汇报人：</a:t>
            </a:r>
            <a:endParaRPr lang="en-US" sz="1100"/>
          </a:p>
        </p:txBody>
      </p:sp>
      <p:sp>
        <p:nvSpPr>
          <p:cNvPr id="4" name="AutoShape 4"/>
          <p:cNvSpPr/>
          <p:nvPr/>
        </p:nvSpPr>
        <p:spPr>
          <a:xfrm>
            <a:off x="8587678" y="4167778"/>
            <a:ext cx="2820047" cy="341448"/>
          </a:xfrm>
          <a:prstGeom prst="rect">
            <a:avLst/>
          </a:prstGeom>
          <a:noFill/>
        </p:spPr>
        <p:txBody>
          <a:bodyPr vert="horz" wrap="square" lIns="85725" tIns="38100" rIns="85725" bIns="38100" rtlCol="0" anchor="t" anchorCtr="0">
            <a:noAutofit/>
          </a:bodyPr>
          <a:lstStyle/>
          <a:p>
            <a:pPr algn="l">
              <a:lnSpc>
                <a:spcPct val="120000"/>
              </a:lnSpc>
              <a:defRPr/>
            </a:pPr>
            <a:r>
              <a:rPr lang="en-US" sz="2025">
                <a:solidFill>
                  <a:srgbClr val="FFFFFF">
                    <a:alpha val="100000"/>
                  </a:srgbClr>
                </a:solidFill>
                <a:latin typeface="Noto Sans SC"/>
                <a:ea typeface="Noto Sans SC"/>
                <a:cs typeface="Noto Sans SC"/>
              </a:rPr>
              <a:t>2025-10</a:t>
            </a:r>
            <a:endParaRPr lang="en-US" sz="1100"/>
          </a:p>
        </p:txBody>
      </p:sp>
      <p:sp>
        <p:nvSpPr>
          <p:cNvPr id="45" name="文本框 44"/>
          <p:cNvSpPr txBox="1"/>
          <p:nvPr/>
        </p:nvSpPr>
        <p:spPr>
          <a:xfrm>
            <a:off x="592455" y="48260"/>
            <a:ext cx="4455160" cy="392430"/>
          </a:xfrm>
          <a:prstGeom prst="rect">
            <a:avLst/>
          </a:prstGeom>
          <a:noFill/>
          <a:extLst>
            <a:ext uri="{909E8E84-426E-40DD-AFC4-6F175D3DCCD1}">
              <a14:hiddenFill xmlns:a14="http://schemas.microsoft.com/office/drawing/2010/main">
                <a:solidFill>
                  <a:schemeClr val="bg1"/>
                </a:solidFill>
              </a14:hiddenFill>
            </a:ext>
          </a:extLst>
        </p:spPr>
        <p:txBody>
          <a:bodyPr wrap="square" rtlCol="0" anchor="t">
            <a:noAutofit/>
          </a:bodyPr>
          <a:p>
            <a:pPr algn="l"/>
            <a:r>
              <a:rPr lang="zh-CN" altLang="en-US" sz="2800" b="1">
                <a:solidFill>
                  <a:srgbClr val="0070C0"/>
                </a:solidFill>
                <a:latin typeface="+mj-ea"/>
                <a:ea typeface="+mj-ea"/>
                <a:cs typeface="Arial" panose="020B0604020202020204" pitchFamily="34" charset="0"/>
                <a:sym typeface="+mn-ea"/>
              </a:rPr>
              <a:t>新业态就业创业专项工程</a:t>
            </a:r>
            <a:endParaRPr lang="zh-CN" altLang="en-US" sz="2800" b="1">
              <a:solidFill>
                <a:srgbClr val="0070C0"/>
              </a:solidFill>
              <a:latin typeface="+mj-ea"/>
              <a:ea typeface="+mj-ea"/>
              <a:cs typeface="Arial" panose="020B0604020202020204" pitchFamily="3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供应链管理核心要素</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268351" y="2313513"/>
            <a:ext cx="3657600" cy="2219857"/>
          </a:xfrm>
          <a:prstGeom prst="roundRect">
            <a:avLst>
              <a:gd name="adj" fmla="val 16667"/>
            </a:avLst>
          </a:prstGeom>
          <a:solidFill>
            <a:schemeClr val="lt2">
              <a:alpha val="100000"/>
            </a:schemeClr>
          </a:solidFill>
        </p:spPr>
      </p:sp>
      <p:sp>
        <p:nvSpPr>
          <p:cNvPr id="4" name="TextBox 4"/>
          <p:cNvSpPr txBox="1"/>
          <p:nvPr/>
        </p:nvSpPr>
        <p:spPr>
          <a:xfrm>
            <a:off x="467458" y="2564116"/>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战略协同</a:t>
            </a:r>
            <a:endParaRPr lang="en-US" sz="2000" b="1">
              <a:solidFill>
                <a:schemeClr val="accent1">
                  <a:alpha val="100000"/>
                </a:schemeClr>
              </a:solidFill>
              <a:latin typeface="Noto Sans SC"/>
              <a:ea typeface="Noto Sans SC"/>
              <a:cs typeface="Noto Sans SC"/>
            </a:endParaRPr>
          </a:p>
        </p:txBody>
      </p:sp>
      <p:sp>
        <p:nvSpPr>
          <p:cNvPr id="5" name="TextBox 5"/>
          <p:cNvSpPr txBox="1"/>
          <p:nvPr/>
        </p:nvSpPr>
        <p:spPr>
          <a:xfrm>
            <a:off x="467458" y="3134269"/>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通过VMI（供应商管理库存）和CPFR（协同计划预测补货）实现上下游企业战略对齐。</a:t>
            </a:r>
            <a:endParaRPr lang="en-US" sz="1500">
              <a:solidFill>
                <a:schemeClr val="dk1">
                  <a:alpha val="100000"/>
                </a:schemeClr>
              </a:solidFill>
              <a:latin typeface="Noto Sans SC"/>
              <a:ea typeface="Noto Sans SC"/>
              <a:cs typeface="Noto Sans SC"/>
            </a:endParaRPr>
          </a:p>
        </p:txBody>
      </p:sp>
      <p:sp>
        <p:nvSpPr>
          <p:cNvPr id="6" name="AutoShape 6"/>
          <p:cNvSpPr/>
          <p:nvPr/>
        </p:nvSpPr>
        <p:spPr>
          <a:xfrm>
            <a:off x="4225718" y="2320988"/>
            <a:ext cx="3657600" cy="2219857"/>
          </a:xfrm>
          <a:prstGeom prst="roundRect">
            <a:avLst>
              <a:gd name="adj" fmla="val 16667"/>
            </a:avLst>
          </a:prstGeom>
          <a:solidFill>
            <a:schemeClr val="lt2">
              <a:alpha val="100000"/>
            </a:schemeClr>
          </a:solidFill>
        </p:spPr>
      </p:sp>
      <p:sp>
        <p:nvSpPr>
          <p:cNvPr id="7" name="TextBox 7"/>
          <p:cNvSpPr txBox="1"/>
          <p:nvPr/>
        </p:nvSpPr>
        <p:spPr>
          <a:xfrm>
            <a:off x="4424824" y="2571590"/>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风险管理</a:t>
            </a:r>
            <a:endParaRPr lang="en-US" sz="2000" b="1">
              <a:solidFill>
                <a:schemeClr val="accent1">
                  <a:alpha val="100000"/>
                </a:schemeClr>
              </a:solidFill>
              <a:latin typeface="Noto Sans SC"/>
              <a:ea typeface="Noto Sans SC"/>
              <a:cs typeface="Noto Sans SC"/>
            </a:endParaRPr>
          </a:p>
        </p:txBody>
      </p:sp>
      <p:sp>
        <p:nvSpPr>
          <p:cNvPr id="8" name="TextBox 8"/>
          <p:cNvSpPr txBox="1"/>
          <p:nvPr/>
        </p:nvSpPr>
        <p:spPr>
          <a:xfrm>
            <a:off x="4424824" y="3141743"/>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建立包含价格波动、自然灾害、疫情等12类风险的评估矩阵及应急响应预案。</a:t>
            </a:r>
            <a:endParaRPr lang="en-US" sz="1500">
              <a:solidFill>
                <a:schemeClr val="dk1">
                  <a:alpha val="100000"/>
                </a:schemeClr>
              </a:solidFill>
              <a:latin typeface="Noto Sans SC"/>
              <a:ea typeface="Noto Sans SC"/>
              <a:cs typeface="Noto Sans SC"/>
            </a:endParaRPr>
          </a:p>
        </p:txBody>
      </p:sp>
      <p:sp>
        <p:nvSpPr>
          <p:cNvPr id="9" name="AutoShape 9"/>
          <p:cNvSpPr/>
          <p:nvPr/>
        </p:nvSpPr>
        <p:spPr>
          <a:xfrm>
            <a:off x="8202696" y="2303133"/>
            <a:ext cx="3657600" cy="2219857"/>
          </a:xfrm>
          <a:prstGeom prst="roundRect">
            <a:avLst>
              <a:gd name="adj" fmla="val 16667"/>
            </a:avLst>
          </a:prstGeom>
          <a:solidFill>
            <a:schemeClr val="lt2">
              <a:alpha val="100000"/>
            </a:schemeClr>
          </a:solidFill>
        </p:spPr>
      </p:sp>
      <p:sp>
        <p:nvSpPr>
          <p:cNvPr id="10" name="TextBox 10"/>
          <p:cNvSpPr txBox="1"/>
          <p:nvPr/>
        </p:nvSpPr>
        <p:spPr>
          <a:xfrm>
            <a:off x="8401803" y="2553735"/>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成本优化</a:t>
            </a:r>
            <a:endParaRPr lang="en-US" sz="2000" b="1">
              <a:solidFill>
                <a:schemeClr val="accent1">
                  <a:alpha val="100000"/>
                </a:schemeClr>
              </a:solidFill>
              <a:latin typeface="Noto Sans SC"/>
              <a:ea typeface="Noto Sans SC"/>
              <a:cs typeface="Noto Sans SC"/>
            </a:endParaRPr>
          </a:p>
        </p:txBody>
      </p:sp>
      <p:sp>
        <p:nvSpPr>
          <p:cNvPr id="11" name="TextBox 11"/>
          <p:cNvSpPr txBox="1"/>
          <p:nvPr/>
        </p:nvSpPr>
        <p:spPr>
          <a:xfrm>
            <a:off x="8401803" y="3123888"/>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运用TCO（总拥有成本）模型平衡采购、仓储、运输等环节的成本结构，实现整体降本15%-30%。</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11871" y="2783306"/>
            <a:ext cx="1943100"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FFFFFF">
                    <a:alpha val="100000"/>
                  </a:srgbClr>
                </a:solidFill>
                <a:latin typeface="Noto Sans SC"/>
                <a:ea typeface="Noto Sans SC"/>
                <a:cs typeface="Noto Sans SC"/>
              </a:rPr>
              <a:t>03</a:t>
            </a:r>
            <a:endParaRPr lang="en-US" sz="6600" b="1">
              <a:solidFill>
                <a:srgbClr val="FFFFFF">
                  <a:alpha val="100000"/>
                </a:srgbClr>
              </a:solidFill>
              <a:latin typeface="Noto Sans SC"/>
              <a:ea typeface="Noto Sans SC"/>
              <a:cs typeface="Noto Sans SC"/>
            </a:endParaRPr>
          </a:p>
        </p:txBody>
      </p:sp>
      <p:sp>
        <p:nvSpPr>
          <p:cNvPr id="3" name="TextBox 3"/>
          <p:cNvSpPr txBox="1"/>
          <p:nvPr/>
        </p:nvSpPr>
        <p:spPr>
          <a:xfrm>
            <a:off x="3909977" y="2621820"/>
            <a:ext cx="7388990"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沙盘搭建框架设计</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cxnSp>
        <p:nvCxnSpPr>
          <p:cNvPr id="2" name="Connector 2"/>
          <p:cNvCxnSpPr/>
          <p:nvPr/>
        </p:nvCxnSpPr>
        <p:spPr>
          <a:xfrm>
            <a:off x="6833714" y="2030630"/>
            <a:ext cx="2299541" cy="0"/>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沙盘模拟目标设定</a:t>
            </a:r>
            <a:endParaRPr lang="en-US" sz="3000" b="1">
              <a:solidFill>
                <a:schemeClr val="dk2">
                  <a:alpha val="100000"/>
                </a:schemeClr>
              </a:solidFill>
              <a:latin typeface="Noto Sans SC"/>
              <a:ea typeface="Noto Sans SC"/>
              <a:cs typeface="Noto Sans SC"/>
            </a:endParaRPr>
          </a:p>
        </p:txBody>
      </p:sp>
      <p:sp>
        <p:nvSpPr>
          <p:cNvPr id="4" name="AutoShape 4"/>
          <p:cNvSpPr/>
          <p:nvPr/>
        </p:nvSpPr>
        <p:spPr>
          <a:xfrm>
            <a:off x="592974" y="2516443"/>
            <a:ext cx="3456116" cy="3702601"/>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5" name="TextBox 5"/>
          <p:cNvSpPr txBox="1"/>
          <p:nvPr/>
        </p:nvSpPr>
        <p:spPr>
          <a:xfrm>
            <a:off x="808710" y="2910022"/>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供应链可视化训练</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742869" y="3537078"/>
            <a:ext cx="3156327" cy="2427106"/>
          </a:xfrm>
          <a:prstGeom prst="rect">
            <a:avLst/>
          </a:prstGeom>
        </p:spPr>
        <p:txBody>
          <a:bodyPr vert="horz" wrap="square" lIns="114300" tIns="57150" rIns="114300" bIns="57150" rtlCol="0" anchor="t" anchorCtr="0">
            <a:noAutofit/>
          </a:bodyPr>
          <a:lstStyle/>
          <a:p>
            <a:pPr algn="ctr">
              <a:lnSpc>
                <a:spcPct val="150000"/>
              </a:lnSpc>
            </a:pPr>
            <a:r>
              <a:rPr lang="en-US" sz="1350">
                <a:solidFill>
                  <a:schemeClr val="dk1">
                    <a:alpha val="100000"/>
                  </a:schemeClr>
                </a:solidFill>
                <a:latin typeface="Noto Sans SC"/>
                <a:ea typeface="Noto Sans SC"/>
                <a:cs typeface="Noto Sans SC"/>
              </a:rPr>
              <a:t>通过模拟农牧产品从生产到消费的全流程，帮助学员建立供应链全局视角，重点训练需求预测、库存优化和跨部门协同能力，目标达成率需设定量化指标（如库存周转率提升20%）。</a:t>
            </a:r>
            <a:endParaRPr lang="en-US" sz="1350">
              <a:solidFill>
                <a:schemeClr val="dk1">
                  <a:alpha val="100000"/>
                </a:schemeClr>
              </a:solidFill>
              <a:latin typeface="Noto Sans SC"/>
              <a:ea typeface="Noto Sans SC"/>
              <a:cs typeface="Noto Sans SC"/>
            </a:endParaRPr>
          </a:p>
        </p:txBody>
      </p:sp>
      <p:sp>
        <p:nvSpPr>
          <p:cNvPr id="7" name="AutoShape 7"/>
          <p:cNvSpPr/>
          <p:nvPr/>
        </p:nvSpPr>
        <p:spPr>
          <a:xfrm>
            <a:off x="4366124" y="2516443"/>
            <a:ext cx="3456116" cy="3702601"/>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8" name="TextBox 8"/>
          <p:cNvSpPr txBox="1"/>
          <p:nvPr/>
        </p:nvSpPr>
        <p:spPr>
          <a:xfrm>
            <a:off x="4581860" y="2910022"/>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风险应对能力培养</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4552981" y="3537078"/>
            <a:ext cx="3082402" cy="2427106"/>
          </a:xfrm>
          <a:prstGeom prst="rect">
            <a:avLst/>
          </a:prstGeom>
        </p:spPr>
        <p:txBody>
          <a:bodyPr vert="horz" wrap="square" lIns="114300" tIns="57150" rIns="114300" bIns="57150" rtlCol="0" anchor="t" anchorCtr="0">
            <a:noAutofit/>
          </a:bodyPr>
          <a:lstStyle/>
          <a:p>
            <a:pPr algn="ctr">
              <a:lnSpc>
                <a:spcPct val="150000"/>
              </a:lnSpc>
            </a:pPr>
            <a:r>
              <a:rPr lang="en-US" sz="1350">
                <a:solidFill>
                  <a:schemeClr val="dk1">
                    <a:alpha val="100000"/>
                  </a:schemeClr>
                </a:solidFill>
                <a:latin typeface="Noto Sans SC"/>
                <a:ea typeface="Noto Sans SC"/>
                <a:cs typeface="Noto Sans SC"/>
              </a:rPr>
              <a:t>设计极端天气、市场价格波动等突发场景，要求学员在模拟中制定应急预案，考核指标包括恢复时效（如72小时内产能恢复90%）和损失控制（成本超支不超过15%）。</a:t>
            </a:r>
            <a:endParaRPr lang="en-US" sz="1350">
              <a:solidFill>
                <a:schemeClr val="dk1">
                  <a:alpha val="100000"/>
                </a:schemeClr>
              </a:solidFill>
              <a:latin typeface="Noto Sans SC"/>
              <a:ea typeface="Noto Sans SC"/>
              <a:cs typeface="Noto Sans SC"/>
            </a:endParaRPr>
          </a:p>
        </p:txBody>
      </p:sp>
      <p:sp>
        <p:nvSpPr>
          <p:cNvPr id="10" name="AutoShape 10"/>
          <p:cNvSpPr/>
          <p:nvPr/>
        </p:nvSpPr>
        <p:spPr>
          <a:xfrm>
            <a:off x="8139274" y="2516443"/>
            <a:ext cx="3456116" cy="3702601"/>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11" name="TextBox 11"/>
          <p:cNvSpPr txBox="1"/>
          <p:nvPr/>
        </p:nvSpPr>
        <p:spPr>
          <a:xfrm>
            <a:off x="8355010" y="2910022"/>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成本效益分析实践</a:t>
            </a:r>
            <a:endParaRPr lang="en-US" sz="2400" b="1">
              <a:solidFill>
                <a:schemeClr val="accent1">
                  <a:alpha val="100000"/>
                </a:schemeClr>
              </a:solidFill>
              <a:latin typeface="Noto Sans SC"/>
              <a:ea typeface="Noto Sans SC"/>
              <a:cs typeface="Noto Sans SC"/>
            </a:endParaRPr>
          </a:p>
        </p:txBody>
      </p:sp>
      <p:sp>
        <p:nvSpPr>
          <p:cNvPr id="12" name="TextBox 12"/>
          <p:cNvSpPr txBox="1"/>
          <p:nvPr/>
        </p:nvSpPr>
        <p:spPr>
          <a:xfrm>
            <a:off x="8262734" y="3537078"/>
            <a:ext cx="3209195" cy="2427106"/>
          </a:xfrm>
          <a:prstGeom prst="rect">
            <a:avLst/>
          </a:prstGeom>
        </p:spPr>
        <p:txBody>
          <a:bodyPr vert="horz" wrap="square" lIns="114300" tIns="57150" rIns="114300" bIns="57150" rtlCol="0" anchor="t" anchorCtr="0">
            <a:noAutofit/>
          </a:bodyPr>
          <a:lstStyle/>
          <a:p>
            <a:pPr algn="ctr">
              <a:lnSpc>
                <a:spcPct val="150000"/>
              </a:lnSpc>
            </a:pPr>
            <a:r>
              <a:rPr lang="en-US" sz="1350">
                <a:solidFill>
                  <a:schemeClr val="dk1">
                    <a:alpha val="100000"/>
                  </a:schemeClr>
                </a:solidFill>
                <a:latin typeface="Noto Sans SC"/>
                <a:ea typeface="Noto Sans SC"/>
                <a:cs typeface="Noto Sans SC"/>
              </a:rPr>
              <a:t>设置动态成本模型（包含运输损耗率、仓储折旧等参数），学员需通过3-5轮模拟迭代找到最优成本结构，最终达成总运营成本降低10%-15%的实训目标。</a:t>
            </a:r>
            <a:endParaRPr lang="en-US" sz="1350">
              <a:solidFill>
                <a:schemeClr val="dk1">
                  <a:alpha val="100000"/>
                </a:schemeClr>
              </a:solidFill>
              <a:latin typeface="Noto Sans SC"/>
              <a:ea typeface="Noto Sans SC"/>
              <a:cs typeface="Noto Sans SC"/>
            </a:endParaRPr>
          </a:p>
        </p:txBody>
      </p:sp>
      <p:pic>
        <p:nvPicPr>
          <p:cNvPr id="13" name="Picture 13"/>
          <p:cNvPicPr>
            <a:picLocks noChangeAspect="1"/>
          </p:cNvPicPr>
          <p:nvPr/>
        </p:nvPicPr>
        <p:blipFill>
          <a:blip r:embed="rId2">
            <a:alphaModFix amt="100000"/>
          </a:blip>
          <a:srcRect/>
          <a:stretch>
            <a:fillRect/>
          </a:stretch>
        </p:blipFill>
        <p:spPr>
          <a:xfrm>
            <a:off x="5358286" y="1292917"/>
            <a:ext cx="1475427" cy="1475427"/>
          </a:xfrm>
          <a:prstGeom prst="ellipse">
            <a:avLst/>
          </a:prstGeom>
        </p:spPr>
      </p:pic>
      <p:pic>
        <p:nvPicPr>
          <p:cNvPr id="14" name="Picture 14"/>
          <p:cNvPicPr>
            <a:picLocks noChangeAspect="1"/>
          </p:cNvPicPr>
          <p:nvPr/>
        </p:nvPicPr>
        <p:blipFill>
          <a:blip r:embed="rId3">
            <a:alphaModFix amt="100000"/>
          </a:blip>
          <a:srcRect/>
          <a:stretch>
            <a:fillRect/>
          </a:stretch>
        </p:blipFill>
        <p:spPr>
          <a:xfrm>
            <a:off x="9121095" y="1292917"/>
            <a:ext cx="1475427" cy="1475427"/>
          </a:xfrm>
          <a:prstGeom prst="ellipse">
            <a:avLst/>
          </a:prstGeom>
        </p:spPr>
      </p:pic>
      <p:pic>
        <p:nvPicPr>
          <p:cNvPr id="15" name="Picture 15"/>
          <p:cNvPicPr>
            <a:picLocks noChangeAspect="1"/>
          </p:cNvPicPr>
          <p:nvPr/>
        </p:nvPicPr>
        <p:blipFill>
          <a:blip r:embed="rId4">
            <a:alphaModFix amt="100000"/>
          </a:blip>
          <a:srcRect/>
          <a:stretch>
            <a:fillRect/>
          </a:stretch>
        </p:blipFill>
        <p:spPr>
          <a:xfrm>
            <a:off x="1583319" y="1292917"/>
            <a:ext cx="1475427" cy="1475427"/>
          </a:xfrm>
          <a:prstGeom prst="ellipse">
            <a:avLst/>
          </a:prstGeom>
        </p:spPr>
      </p:pic>
      <p:cxnSp>
        <p:nvCxnSpPr>
          <p:cNvPr id="16" name="Connector 16"/>
          <p:cNvCxnSpPr/>
          <p:nvPr/>
        </p:nvCxnSpPr>
        <p:spPr>
          <a:xfrm>
            <a:off x="3058746" y="2030630"/>
            <a:ext cx="2299541" cy="0"/>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34909" y="1907184"/>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a:ea typeface="Noto Sans SC"/>
                <a:cs typeface="Noto Sans SC"/>
              </a:rPr>
              <a:t>生产环节动态建模</a:t>
            </a:r>
            <a:endParaRPr lang="en-US" sz="1100"/>
          </a:p>
        </p:txBody>
      </p:sp>
      <p:sp>
        <p:nvSpPr>
          <p:cNvPr id="3" name="AutoShape 3"/>
          <p:cNvSpPr/>
          <p:nvPr/>
        </p:nvSpPr>
        <p:spPr>
          <a:xfrm>
            <a:off x="8034635" y="1906360"/>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a:ea typeface="Noto Sans SC"/>
                <a:cs typeface="Noto Sans SC"/>
              </a:rPr>
              <a:t>智慧仓储仿真系统</a:t>
            </a:r>
            <a:endParaRPr lang="en-US" sz="1100"/>
          </a:p>
        </p:txBody>
      </p:sp>
      <p:sp>
        <p:nvSpPr>
          <p:cNvPr id="4" name="TextBox 4"/>
          <p:cNvSpPr txBox="1"/>
          <p:nvPr/>
        </p:nvSpPr>
        <p:spPr>
          <a:xfrm>
            <a:off x="534909" y="2402205"/>
            <a:ext cx="3648075" cy="1437730"/>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a:ea typeface="Noto Sans SC"/>
                <a:cs typeface="Noto Sans SC"/>
              </a:rPr>
              <a:t>构建包含种植/养殖周期（如肉牛18个月出栏）、产能弹性系数（±30%调整范围）、良品率波动（85%-98%）的数学模型，模拟天气、疫病对产量的非线性影响。</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8034635" y="2402205"/>
            <a:ext cx="3648075" cy="1389800"/>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a:ea typeface="Noto Sans SC"/>
                <a:cs typeface="Noto Sans SC"/>
              </a:rPr>
              <a:t>集成温湿度监控（冷链误差±1℃）、库存周转算法（FIFO/FEFO规则）、自动化分拣（误差率&lt;0.5%）等模块，特别设计农产品季节性入库高峰压力测试场景。</a:t>
            </a:r>
            <a:endParaRPr lang="en-US" sz="1500">
              <a:solidFill>
                <a:schemeClr val="dk1">
                  <a:alpha val="100000"/>
                </a:schemeClr>
              </a:solidFill>
              <a:latin typeface="Noto Sans SC"/>
              <a:ea typeface="Noto Sans SC"/>
              <a:cs typeface="Noto Sans SC"/>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关键环节建模（生产、仓储、物流）</a:t>
            </a:r>
            <a:endParaRPr lang="en-US" sz="3000" b="1">
              <a:solidFill>
                <a:schemeClr val="dk2">
                  <a:alpha val="100000"/>
                </a:schemeClr>
              </a:solidFill>
              <a:latin typeface="Noto Sans SC"/>
              <a:ea typeface="Noto Sans SC"/>
              <a:cs typeface="Noto Sans SC"/>
            </a:endParaRPr>
          </a:p>
        </p:txBody>
      </p:sp>
      <p:sp>
        <p:nvSpPr>
          <p:cNvPr id="7" name="AutoShape 7"/>
          <p:cNvSpPr/>
          <p:nvPr/>
        </p:nvSpPr>
        <p:spPr>
          <a:xfrm>
            <a:off x="534909" y="4442458"/>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a:ea typeface="Noto Sans SC"/>
                <a:cs typeface="Noto Sans SC"/>
              </a:rPr>
              <a:t>多式联运物流网络</a:t>
            </a:r>
            <a:endParaRPr lang="en-US" sz="1100"/>
          </a:p>
        </p:txBody>
      </p:sp>
      <p:sp>
        <p:nvSpPr>
          <p:cNvPr id="8" name="TextBox 8"/>
          <p:cNvSpPr txBox="1"/>
          <p:nvPr/>
        </p:nvSpPr>
        <p:spPr>
          <a:xfrm>
            <a:off x="534909" y="4964243"/>
            <a:ext cx="3648075" cy="1422216"/>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a:ea typeface="Noto Sans SC"/>
                <a:cs typeface="Noto Sans SC"/>
              </a:rPr>
              <a:t>搭建包含公路（30%可变运费）、铁路（固定班次）、海运（港口滞期费）的混合运输模型，要求学员优化300公里半径内的配送网络，运输时效误差需控制在±8小时内。</a:t>
            </a:r>
            <a:endParaRPr lang="en-US" sz="1500">
              <a:solidFill>
                <a:schemeClr val="dk1">
                  <a:alpha val="100000"/>
                </a:schemeClr>
              </a:solidFill>
              <a:latin typeface="Noto Sans SC"/>
              <a:ea typeface="Noto Sans SC"/>
              <a:cs typeface="Noto Sans SC"/>
            </a:endParaRPr>
          </a:p>
        </p:txBody>
      </p:sp>
      <p:sp>
        <p:nvSpPr>
          <p:cNvPr id="9" name="AutoShape 9"/>
          <p:cNvSpPr/>
          <p:nvPr/>
        </p:nvSpPr>
        <p:spPr>
          <a:xfrm>
            <a:off x="8034635" y="4441633"/>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a:ea typeface="Noto Sans SC"/>
                <a:cs typeface="Noto Sans SC"/>
              </a:rPr>
              <a:t>质量追溯体系构建</a:t>
            </a:r>
            <a:endParaRPr lang="en-US" sz="1100"/>
          </a:p>
        </p:txBody>
      </p:sp>
      <p:sp>
        <p:nvSpPr>
          <p:cNvPr id="10" name="TextBox 10"/>
          <p:cNvSpPr txBox="1"/>
          <p:nvPr/>
        </p:nvSpPr>
        <p:spPr>
          <a:xfrm>
            <a:off x="8034635" y="4964243"/>
            <a:ext cx="3648075" cy="1422216"/>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a:ea typeface="Noto Sans SC"/>
                <a:cs typeface="Noto Sans SC"/>
              </a:rPr>
              <a:t>基于区块链技术模拟从农场到餐桌的全程追溯，设置质检节点（如农药残留检测）和电子合格证流转，追溯准确率要求达到99.9%以上。</a:t>
            </a:r>
            <a:endParaRPr lang="en-US" sz="1500">
              <a:solidFill>
                <a:schemeClr val="dk1">
                  <a:alpha val="100000"/>
                </a:schemeClr>
              </a:solidFill>
              <a:latin typeface="Noto Sans SC"/>
              <a:ea typeface="Noto Sans SC"/>
              <a:cs typeface="Noto Sans SC"/>
            </a:endParaRPr>
          </a:p>
        </p:txBody>
      </p:sp>
      <p:pic>
        <p:nvPicPr>
          <p:cNvPr id="11" name="Picture 11"/>
          <p:cNvPicPr>
            <a:picLocks noChangeAspect="1"/>
          </p:cNvPicPr>
          <p:nvPr/>
        </p:nvPicPr>
        <p:blipFill>
          <a:blip r:embed="rId2"/>
          <a:srcRect l="12500" r="12500"/>
          <a:stretch>
            <a:fillRect/>
          </a:stretch>
        </p:blipFill>
        <p:spPr>
          <a:xfrm>
            <a:off x="4471754" y="1456718"/>
            <a:ext cx="3177621" cy="2383216"/>
          </a:xfrm>
          <a:prstGeom prst="roundRect">
            <a:avLst/>
          </a:prstGeom>
        </p:spPr>
      </p:pic>
      <p:pic>
        <p:nvPicPr>
          <p:cNvPr id="12" name="Picture 12"/>
          <p:cNvPicPr>
            <a:picLocks noChangeAspect="1"/>
          </p:cNvPicPr>
          <p:nvPr/>
        </p:nvPicPr>
        <p:blipFill>
          <a:blip r:embed="rId3"/>
          <a:srcRect l="5566" r="5566"/>
          <a:stretch>
            <a:fillRect/>
          </a:stretch>
        </p:blipFill>
        <p:spPr>
          <a:xfrm>
            <a:off x="4471754" y="4003244"/>
            <a:ext cx="3177621" cy="2383216"/>
          </a:xfrm>
          <a:prstGeom prst="round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89345" y="1687996"/>
            <a:ext cx="5229225" cy="3819525"/>
          </a:xfrm>
          <a:prstGeom prst="rect">
            <a:avLst/>
          </a:prstGeom>
        </p:spPr>
        <p:txBody>
          <a:bodyPr vert="horz" wrap="square" lIns="123825" tIns="123825" rIns="57150" bIns="123825" rtlCol="0" anchor="t" anchorCtr="0">
            <a:normAutofit/>
          </a:bodyPr>
          <a:lstStyle/>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指标分类逻辑</a:t>
            </a:r>
            <a:r>
              <a:rPr lang="en-US" sz="1425">
                <a:solidFill>
                  <a:schemeClr val="dk1">
                    <a:alpha val="100000"/>
                  </a:schemeClr>
                </a:solidFill>
                <a:latin typeface="Noto Sans SC"/>
                <a:ea typeface="Noto Sans SC"/>
                <a:cs typeface="Noto Sans SC"/>
              </a:rPr>
              <a:t>：按供应链五大环节（采购/生产/仓储/销售/运输）划分指标，形成完整闭环管理体系。</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数据驱动决策</a:t>
            </a:r>
            <a:r>
              <a:rPr lang="en-US" sz="1425">
                <a:solidFill>
                  <a:schemeClr val="dk1">
                    <a:alpha val="100000"/>
                  </a:schemeClr>
                </a:solidFill>
                <a:latin typeface="Noto Sans SC"/>
                <a:ea typeface="Noto Sans SC"/>
                <a:cs typeface="Noto Sans SC"/>
              </a:rPr>
              <a:t>：库存周转率等量化指标直接反映资金使用效率，需结合BI工具实时监控。</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绩效评估重点</a:t>
            </a:r>
            <a:r>
              <a:rPr lang="en-US" sz="1425">
                <a:solidFill>
                  <a:schemeClr val="dk1">
                    <a:alpha val="100000"/>
                  </a:schemeClr>
                </a:solidFill>
                <a:latin typeface="Noto Sans SC"/>
                <a:ea typeface="Noto Sans SC"/>
                <a:cs typeface="Noto Sans SC"/>
              </a:rPr>
              <a:t>：供应商准时率、运输准时率等时效性指标占比超60%，体现供应链时效价值。</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工具应用建议</a:t>
            </a:r>
            <a:r>
              <a:rPr lang="en-US" sz="1425">
                <a:solidFill>
                  <a:schemeClr val="dk1">
                    <a:alpha val="100000"/>
                  </a:schemeClr>
                </a:solidFill>
                <a:latin typeface="Noto Sans SC"/>
                <a:ea typeface="Noto Sans SC"/>
                <a:cs typeface="Noto Sans SC"/>
              </a:rPr>
              <a:t>：FineBI等工具可实现库存-销售数据联动分析，快速定位缺货症结。</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沙盘搭建核心</a:t>
            </a:r>
            <a:r>
              <a:rPr lang="en-US" sz="1425">
                <a:solidFill>
                  <a:schemeClr val="dk1">
                    <a:alpha val="100000"/>
                  </a:schemeClr>
                </a:solidFill>
                <a:latin typeface="Noto Sans SC"/>
                <a:ea typeface="Noto Sans SC"/>
                <a:cs typeface="Noto Sans SC"/>
              </a:rPr>
              <a:t>：通过模拟库存周转率与缺货率动态关系，训练学员平衡库存成本的决策能力。</a:t>
            </a:r>
            <a:endParaRPr lang="en-US" sz="1425">
              <a:solidFill>
                <a:schemeClr val="dk1">
                  <a:alpha val="100000"/>
                </a:schemeClr>
              </a:solidFill>
              <a:latin typeface="Noto Sans SC"/>
              <a:ea typeface="Noto Sans SC"/>
              <a:cs typeface="Noto Sans SC"/>
            </a:endParaRPr>
          </a:p>
        </p:txBody>
      </p:sp>
      <p:graphicFrame>
        <p:nvGraphicFramePr>
          <p:cNvPr id="3" name="Table 3"/>
          <p:cNvGraphicFramePr>
            <a:graphicFrameLocks noGrp="1"/>
          </p:cNvGraphicFramePr>
          <p:nvPr/>
        </p:nvGraphicFramePr>
        <p:xfrm>
          <a:off x="571500" y="1857375"/>
          <a:ext cx="5086352" cy="3448050"/>
        </p:xfrm>
        <a:graphic>
          <a:graphicData uri="http://schemas.openxmlformats.org/drawingml/2006/table">
            <a:tbl>
              <a:tblPr firstRow="1" bandRow="1">
                <a:tableStyleId>{5C22544A-7EE6-4342-B048-85BDC9FD1C3A}</a:tableStyleId>
              </a:tblPr>
              <a:tblGrid>
                <a:gridCol w="1271588"/>
                <a:gridCol w="1271588"/>
                <a:gridCol w="1271588"/>
                <a:gridCol w="1271588"/>
              </a:tblGrid>
              <a:tr h="381000">
                <a:tc>
                  <a:txBody>
                    <a:bodyPr rtlCol="0"/>
                    <a:lstStyle/>
                    <a:p>
                      <a:pPr algn="l">
                        <a:defRPr/>
                      </a:pPr>
                      <a:r>
                        <a:rPr lang="en-US" sz="900">
                          <a:solidFill>
                            <a:srgbClr val="000000">
                              <a:alpha val="100000"/>
                            </a:srgbClr>
                          </a:solidFill>
                        </a:rPr>
                        <a:t>指标类别</a:t>
                      </a:r>
                      <a:endParaRPr lang="en-US" sz="1100"/>
                    </a:p>
                  </a:txBody>
                  <a:tcPr anchor="t"/>
                </a:tc>
                <a:tc>
                  <a:txBody>
                    <a:bodyPr rtlCol="0"/>
                    <a:lstStyle/>
                    <a:p>
                      <a:pPr algn="l">
                        <a:defRPr/>
                      </a:pPr>
                      <a:r>
                        <a:rPr lang="en-US" sz="900">
                          <a:solidFill>
                            <a:srgbClr val="000000">
                              <a:alpha val="100000"/>
                            </a:srgbClr>
                          </a:solidFill>
                        </a:rPr>
                        <a:t>核心指标</a:t>
                      </a:r>
                      <a:endParaRPr lang="en-US" sz="1100"/>
                    </a:p>
                  </a:txBody>
                  <a:tcPr anchor="t"/>
                </a:tc>
                <a:tc>
                  <a:txBody>
                    <a:bodyPr rtlCol="0"/>
                    <a:lstStyle/>
                    <a:p>
                      <a:pPr algn="l">
                        <a:defRPr/>
                      </a:pPr>
                      <a:r>
                        <a:rPr lang="en-US" sz="900">
                          <a:solidFill>
                            <a:srgbClr val="000000">
                              <a:alpha val="100000"/>
                            </a:srgbClr>
                          </a:solidFill>
                        </a:rPr>
                        <a:t>计算公式示例</a:t>
                      </a:r>
                      <a:endParaRPr lang="en-US" sz="1100"/>
                    </a:p>
                  </a:txBody>
                  <a:tcPr anchor="t"/>
                </a:tc>
                <a:tc>
                  <a:txBody>
                    <a:bodyPr rtlCol="0"/>
                    <a:lstStyle/>
                    <a:p>
                      <a:pPr algn="l">
                        <a:defRPr/>
                      </a:pPr>
                      <a:r>
                        <a:rPr lang="en-US" sz="900">
                          <a:solidFill>
                            <a:srgbClr val="000000">
                              <a:alpha val="100000"/>
                            </a:srgbClr>
                          </a:solidFill>
                        </a:rPr>
                        <a:t>应用场景</a:t>
                      </a:r>
                      <a:endParaRPr lang="en-US" sz="1100"/>
                    </a:p>
                  </a:txBody>
                  <a:tcPr anchor="t"/>
                </a:tc>
              </a:tr>
              <a:tr h="381000">
                <a:tc>
                  <a:txBody>
                    <a:bodyPr rtlCol="0"/>
                    <a:lstStyle/>
                    <a:p>
                      <a:pPr algn="l">
                        <a:defRPr/>
                      </a:pPr>
                      <a:r>
                        <a:rPr lang="en-US" sz="900">
                          <a:solidFill>
                            <a:srgbClr val="000000">
                              <a:alpha val="100000"/>
                            </a:srgbClr>
                          </a:solidFill>
                        </a:rPr>
                        <a:t>采购管理</a:t>
                      </a:r>
                      <a:endParaRPr lang="en-US" sz="1100"/>
                    </a:p>
                  </a:txBody>
                  <a:tcPr anchor="t"/>
                </a:tc>
                <a:tc>
                  <a:txBody>
                    <a:bodyPr rtlCol="0"/>
                    <a:lstStyle/>
                    <a:p>
                      <a:pPr algn="l">
                        <a:defRPr/>
                      </a:pPr>
                      <a:r>
                        <a:rPr lang="en-US" sz="900">
                          <a:solidFill>
                            <a:srgbClr val="000000">
                              <a:alpha val="100000"/>
                            </a:srgbClr>
                          </a:solidFill>
                        </a:rPr>
                        <a:t>供应商交货准时率</a:t>
                      </a:r>
                      <a:endParaRPr lang="en-US" sz="1100"/>
                    </a:p>
                  </a:txBody>
                  <a:tcPr anchor="t"/>
                </a:tc>
                <a:tc>
                  <a:txBody>
                    <a:bodyPr rtlCol="0"/>
                    <a:lstStyle/>
                    <a:p>
                      <a:pPr algn="l">
                        <a:defRPr/>
                      </a:pPr>
                      <a:r>
                        <a:rPr lang="en-US" sz="900">
                          <a:solidFill>
                            <a:srgbClr val="000000">
                              <a:alpha val="100000"/>
                            </a:srgbClr>
                          </a:solidFill>
                        </a:rPr>
                        <a:t>准时交货批次/总交货批次×100%</a:t>
                      </a:r>
                      <a:endParaRPr lang="en-US" sz="1100"/>
                    </a:p>
                  </a:txBody>
                  <a:tcPr anchor="t"/>
                </a:tc>
                <a:tc>
                  <a:txBody>
                    <a:bodyPr rtlCol="0"/>
                    <a:lstStyle/>
                    <a:p>
                      <a:pPr algn="l">
                        <a:defRPr/>
                      </a:pPr>
                      <a:r>
                        <a:rPr lang="en-US" sz="900">
                          <a:solidFill>
                            <a:srgbClr val="000000">
                              <a:alpha val="100000"/>
                            </a:srgbClr>
                          </a:solidFill>
                        </a:rPr>
                        <a:t>供应商绩效评估</a:t>
                      </a:r>
                      <a:endParaRPr lang="en-US" sz="1100"/>
                    </a:p>
                  </a:txBody>
                  <a:tcPr anchor="t"/>
                </a:tc>
              </a:tr>
              <a:tr h="381000">
                <a:tc>
                  <a:txBody>
                    <a:bodyPr rtlCol="0"/>
                    <a:lstStyle/>
                    <a:p>
                      <a:pPr algn="l">
                        <a:defRPr/>
                      </a:pPr>
                      <a:r>
                        <a:rPr lang="en-US" sz="900">
                          <a:solidFill>
                            <a:srgbClr val="000000">
                              <a:alpha val="100000"/>
                            </a:srgbClr>
                          </a:solidFill>
                        </a:rPr>
                        <a:t>生产管理</a:t>
                      </a:r>
                      <a:endParaRPr lang="en-US" sz="1100"/>
                    </a:p>
                  </a:txBody>
                  <a:tcPr anchor="t"/>
                </a:tc>
                <a:tc>
                  <a:txBody>
                    <a:bodyPr rtlCol="0"/>
                    <a:lstStyle/>
                    <a:p>
                      <a:pPr algn="l">
                        <a:defRPr/>
                      </a:pPr>
                      <a:r>
                        <a:rPr lang="en-US" sz="900">
                          <a:solidFill>
                            <a:srgbClr val="000000">
                              <a:alpha val="100000"/>
                            </a:srgbClr>
                          </a:solidFill>
                        </a:rPr>
                        <a:t>生产效率</a:t>
                      </a:r>
                      <a:endParaRPr lang="en-US" sz="1100"/>
                    </a:p>
                  </a:txBody>
                  <a:tcPr anchor="t"/>
                </a:tc>
                <a:tc>
                  <a:txBody>
                    <a:bodyPr rtlCol="0"/>
                    <a:lstStyle/>
                    <a:p>
                      <a:pPr algn="l">
                        <a:defRPr/>
                      </a:pPr>
                      <a:r>
                        <a:rPr lang="en-US" sz="900">
                          <a:solidFill>
                            <a:srgbClr val="000000">
                              <a:alpha val="100000"/>
                            </a:srgbClr>
                          </a:solidFill>
                        </a:rPr>
                        <a:t>实际产量/标准产量×100%</a:t>
                      </a:r>
                      <a:endParaRPr lang="en-US" sz="1100"/>
                    </a:p>
                  </a:txBody>
                  <a:tcPr anchor="t"/>
                </a:tc>
                <a:tc>
                  <a:txBody>
                    <a:bodyPr rtlCol="0"/>
                    <a:lstStyle/>
                    <a:p>
                      <a:pPr algn="l">
                        <a:defRPr/>
                      </a:pPr>
                      <a:r>
                        <a:rPr lang="en-US" sz="900">
                          <a:solidFill>
                            <a:srgbClr val="000000">
                              <a:alpha val="100000"/>
                            </a:srgbClr>
                          </a:solidFill>
                        </a:rPr>
                        <a:t>生产流程优化</a:t>
                      </a:r>
                      <a:endParaRPr lang="en-US" sz="1100"/>
                    </a:p>
                  </a:txBody>
                  <a:tcPr anchor="t"/>
                </a:tc>
              </a:tr>
              <a:tr h="381000">
                <a:tc>
                  <a:txBody>
                    <a:bodyPr rtlCol="0"/>
                    <a:lstStyle/>
                    <a:p>
                      <a:pPr algn="l">
                        <a:defRPr/>
                      </a:pPr>
                      <a:r>
                        <a:rPr lang="en-US" sz="900">
                          <a:solidFill>
                            <a:srgbClr val="000000">
                              <a:alpha val="100000"/>
                            </a:srgbClr>
                          </a:solidFill>
                        </a:rPr>
                        <a:t>仓储管理</a:t>
                      </a:r>
                      <a:endParaRPr lang="en-US" sz="1100"/>
                    </a:p>
                  </a:txBody>
                  <a:tcPr anchor="t"/>
                </a:tc>
                <a:tc>
                  <a:txBody>
                    <a:bodyPr rtlCol="0"/>
                    <a:lstStyle/>
                    <a:p>
                      <a:pPr algn="l">
                        <a:defRPr/>
                      </a:pPr>
                      <a:r>
                        <a:rPr lang="en-US" sz="900">
                          <a:solidFill>
                            <a:srgbClr val="000000">
                              <a:alpha val="100000"/>
                            </a:srgbClr>
                          </a:solidFill>
                        </a:rPr>
                        <a:t>库存周转率</a:t>
                      </a:r>
                      <a:endParaRPr lang="en-US" sz="1100"/>
                    </a:p>
                  </a:txBody>
                  <a:tcPr anchor="t"/>
                </a:tc>
                <a:tc>
                  <a:txBody>
                    <a:bodyPr rtlCol="0"/>
                    <a:lstStyle/>
                    <a:p>
                      <a:pPr algn="l">
                        <a:defRPr/>
                      </a:pPr>
                      <a:r>
                        <a:rPr lang="en-US" sz="900">
                          <a:solidFill>
                            <a:srgbClr val="000000">
                              <a:alpha val="100000"/>
                            </a:srgbClr>
                          </a:solidFill>
                        </a:rPr>
                        <a:t>销售成本/平均库存价值</a:t>
                      </a:r>
                      <a:endParaRPr lang="en-US" sz="1100"/>
                    </a:p>
                  </a:txBody>
                  <a:tcPr anchor="t"/>
                </a:tc>
                <a:tc>
                  <a:txBody>
                    <a:bodyPr rtlCol="0"/>
                    <a:lstStyle/>
                    <a:p>
                      <a:pPr algn="l">
                        <a:defRPr/>
                      </a:pPr>
                      <a:r>
                        <a:rPr lang="en-US" sz="900">
                          <a:solidFill>
                            <a:srgbClr val="000000">
                              <a:alpha val="100000"/>
                            </a:srgbClr>
                          </a:solidFill>
                        </a:rPr>
                        <a:t>库存资金效率分析</a:t>
                      </a:r>
                      <a:endParaRPr lang="en-US" sz="1100"/>
                    </a:p>
                  </a:txBody>
                  <a:tcPr anchor="t"/>
                </a:tc>
              </a:tr>
              <a:tr h="381000">
                <a:tc>
                  <a:txBody>
                    <a:bodyPr rtlCol="0"/>
                    <a:lstStyle/>
                    <a:p>
                      <a:pPr algn="l">
                        <a:defRPr/>
                      </a:pPr>
                      <a:r>
                        <a:rPr lang="en-US" sz="900">
                          <a:solidFill>
                            <a:srgbClr val="000000">
                              <a:alpha val="100000"/>
                            </a:srgbClr>
                          </a:solidFill>
                        </a:rPr>
                        <a:t>销售管理</a:t>
                      </a:r>
                      <a:endParaRPr lang="en-US" sz="1100"/>
                    </a:p>
                  </a:txBody>
                  <a:tcPr anchor="t"/>
                </a:tc>
                <a:tc>
                  <a:txBody>
                    <a:bodyPr rtlCol="0"/>
                    <a:lstStyle/>
                    <a:p>
                      <a:pPr algn="l">
                        <a:defRPr/>
                      </a:pPr>
                      <a:r>
                        <a:rPr lang="en-US" sz="900">
                          <a:solidFill>
                            <a:srgbClr val="000000">
                              <a:alpha val="100000"/>
                            </a:srgbClr>
                          </a:solidFill>
                        </a:rPr>
                        <a:t>缺货率</a:t>
                      </a:r>
                      <a:endParaRPr lang="en-US" sz="1100"/>
                    </a:p>
                  </a:txBody>
                  <a:tcPr anchor="t"/>
                </a:tc>
                <a:tc>
                  <a:txBody>
                    <a:bodyPr rtlCol="0"/>
                    <a:lstStyle/>
                    <a:p>
                      <a:pPr algn="l">
                        <a:defRPr/>
                      </a:pPr>
                      <a:r>
                        <a:rPr lang="en-US" sz="900">
                          <a:solidFill>
                            <a:srgbClr val="000000">
                              <a:alpha val="100000"/>
                            </a:srgbClr>
                          </a:solidFill>
                        </a:rPr>
                        <a:t>缺货订单数/总订单数×100%</a:t>
                      </a:r>
                      <a:endParaRPr lang="en-US" sz="1100"/>
                    </a:p>
                  </a:txBody>
                  <a:tcPr anchor="t"/>
                </a:tc>
                <a:tc>
                  <a:txBody>
                    <a:bodyPr rtlCol="0"/>
                    <a:lstStyle/>
                    <a:p>
                      <a:pPr algn="l">
                        <a:defRPr/>
                      </a:pPr>
                      <a:r>
                        <a:rPr lang="en-US" sz="900">
                          <a:solidFill>
                            <a:srgbClr val="000000">
                              <a:alpha val="100000"/>
                            </a:srgbClr>
                          </a:solidFill>
                        </a:rPr>
                        <a:t>需求预测准确性评估</a:t>
                      </a:r>
                      <a:endParaRPr lang="en-US" sz="1100"/>
                    </a:p>
                  </a:txBody>
                  <a:tcPr anchor="t"/>
                </a:tc>
              </a:tr>
              <a:tr h="381000">
                <a:tc>
                  <a:txBody>
                    <a:bodyPr rtlCol="0"/>
                    <a:lstStyle/>
                    <a:p>
                      <a:pPr algn="l">
                        <a:defRPr/>
                      </a:pPr>
                      <a:r>
                        <a:rPr lang="en-US" sz="900">
                          <a:solidFill>
                            <a:srgbClr val="000000">
                              <a:alpha val="100000"/>
                            </a:srgbClr>
                          </a:solidFill>
                        </a:rPr>
                        <a:t>运输管理</a:t>
                      </a:r>
                      <a:endParaRPr lang="en-US" sz="1100"/>
                    </a:p>
                  </a:txBody>
                  <a:tcPr anchor="t"/>
                </a:tc>
                <a:tc>
                  <a:txBody>
                    <a:bodyPr rtlCol="0"/>
                    <a:lstStyle/>
                    <a:p>
                      <a:pPr algn="l">
                        <a:defRPr/>
                      </a:pPr>
                      <a:r>
                        <a:rPr lang="en-US" sz="900">
                          <a:solidFill>
                            <a:srgbClr val="000000">
                              <a:alpha val="100000"/>
                            </a:srgbClr>
                          </a:solidFill>
                        </a:rPr>
                        <a:t>运输准时率</a:t>
                      </a:r>
                      <a:endParaRPr lang="en-US" sz="1100"/>
                    </a:p>
                  </a:txBody>
                  <a:tcPr anchor="t"/>
                </a:tc>
                <a:tc>
                  <a:txBody>
                    <a:bodyPr rtlCol="0"/>
                    <a:lstStyle/>
                    <a:p>
                      <a:pPr algn="l">
                        <a:defRPr/>
                      </a:pPr>
                      <a:r>
                        <a:rPr lang="en-US" sz="900">
                          <a:solidFill>
                            <a:srgbClr val="000000">
                              <a:alpha val="100000"/>
                            </a:srgbClr>
                          </a:solidFill>
                        </a:rPr>
                        <a:t>准时送达订单数/总运输订单数×100%</a:t>
                      </a:r>
                      <a:endParaRPr lang="en-US" sz="1100"/>
                    </a:p>
                  </a:txBody>
                  <a:tcPr anchor="t"/>
                </a:tc>
                <a:tc>
                  <a:txBody>
                    <a:bodyPr rtlCol="0"/>
                    <a:lstStyle/>
                    <a:p>
                      <a:pPr algn="l">
                        <a:defRPr/>
                      </a:pPr>
                      <a:r>
                        <a:rPr lang="en-US" sz="900">
                          <a:solidFill>
                            <a:srgbClr val="000000">
                              <a:alpha val="100000"/>
                            </a:srgbClr>
                          </a:solidFill>
                        </a:rPr>
                        <a:t>物流服务质量监控</a:t>
                      </a:r>
                      <a:endParaRPr lang="en-US" sz="1100"/>
                    </a:p>
                  </a:txBody>
                  <a:tcPr anchor="t"/>
                </a:tc>
              </a:tr>
            </a:tbl>
          </a:graphicData>
        </a:graphic>
      </p:graphicFrame>
      <p:sp>
        <p:nvSpPr>
          <p:cNvPr id="4" name="TextBox 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数据指标与规则制定</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11871" y="2783306"/>
            <a:ext cx="1943100"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FFFFFF">
                    <a:alpha val="100000"/>
                  </a:srgbClr>
                </a:solidFill>
                <a:latin typeface="Noto Sans SC"/>
                <a:ea typeface="Noto Sans SC"/>
                <a:cs typeface="Noto Sans SC"/>
              </a:rPr>
              <a:t>04</a:t>
            </a:r>
            <a:endParaRPr lang="en-US" sz="6600" b="1">
              <a:solidFill>
                <a:srgbClr val="FFFFFF">
                  <a:alpha val="100000"/>
                </a:srgbClr>
              </a:solidFill>
              <a:latin typeface="Noto Sans SC"/>
              <a:ea typeface="Noto Sans SC"/>
              <a:cs typeface="Noto Sans SC"/>
            </a:endParaRPr>
          </a:p>
        </p:txBody>
      </p:sp>
      <p:sp>
        <p:nvSpPr>
          <p:cNvPr id="3" name="TextBox 3"/>
          <p:cNvSpPr txBox="1"/>
          <p:nvPr/>
        </p:nvSpPr>
        <p:spPr>
          <a:xfrm>
            <a:off x="3909977" y="2621820"/>
            <a:ext cx="7388990"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农牧产品供应链实践案例</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708" r="15708"/>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742971" y="2306715"/>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Noto Sans SC"/>
                <a:ea typeface="Noto Sans SC"/>
                <a:cs typeface="Noto Sans SC"/>
              </a:rPr>
              <a:t>青稞产业链整合</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8059848" y="1716027"/>
            <a:ext cx="3794740" cy="196811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解析牧区散养、集中屠宰、分割包装、冷链运输各环节的质量控制节点，包括电子耳标追踪、屠宰场HACCP认证等标准化操作规范。</a:t>
            </a:r>
            <a:endParaRPr lang="en-US" sz="1350">
              <a:solidFill>
                <a:schemeClr val="dk1">
                  <a:alpha val="100000"/>
                </a:schemeClr>
              </a:solidFill>
              <a:latin typeface="Noto Sans SC"/>
              <a:ea typeface="Noto Sans SC"/>
              <a:cs typeface="Noto Sans SC"/>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Noto Sans SC"/>
                <a:ea typeface="Noto Sans SC"/>
                <a:cs typeface="Noto Sans SC"/>
              </a:rPr>
              <a:t>牦牛肉溯源体系</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特色产品附加值提升</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8059848" y="4565142"/>
            <a:ext cx="3794740" cy="1995832"/>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通过案例说明如何将传统农产品（如风干牦牛肉）通过包装设计、文化IP植入等方式提升溢价能力，对比线上线下渠道的利润率差异。</a:t>
            </a:r>
            <a:endParaRPr lang="en-US" sz="1350">
              <a:solidFill>
                <a:schemeClr val="dk1">
                  <a:alpha val="100000"/>
                </a:schemeClr>
              </a:solidFill>
              <a:latin typeface="Noto Sans SC"/>
              <a:ea typeface="Noto Sans SC"/>
              <a:cs typeface="Noto Sans SC"/>
            </a:endParaRPr>
          </a:p>
        </p:txBody>
      </p:sp>
      <p:sp>
        <p:nvSpPr>
          <p:cNvPr id="8" name="TextBox 8"/>
          <p:cNvSpPr txBox="1"/>
          <p:nvPr/>
        </p:nvSpPr>
        <p:spPr>
          <a:xfrm>
            <a:off x="401071" y="2954711"/>
            <a:ext cx="3656131" cy="2115960"/>
          </a:xfrm>
          <a:prstGeom prst="rect">
            <a:avLst/>
          </a:prstGeom>
        </p:spPr>
        <p:txBody>
          <a:bodyPr vert="horz" wrap="square" lIns="114300" tIns="57150" rIns="114300" bIns="57150" rtlCol="0" anchor="t" anchorCtr="0">
            <a:noAutofit/>
          </a:bodyPr>
          <a:lstStyle/>
          <a:p>
            <a:pPr algn="r">
              <a:lnSpc>
                <a:spcPct val="140000"/>
              </a:lnSpc>
            </a:pPr>
            <a:r>
              <a:rPr lang="en-US" sz="1350">
                <a:solidFill>
                  <a:schemeClr val="dk1">
                    <a:alpha val="100000"/>
                  </a:schemeClr>
                </a:solidFill>
                <a:latin typeface="Noto Sans SC"/>
                <a:ea typeface="Noto Sans SC"/>
                <a:cs typeface="Noto Sans SC"/>
              </a:rPr>
              <a:t>从高海拔种植到精深加工（糌粑、青稞酒），分析农户-合作社-加工企业-销售终端的全链条协作模式，重点探讨冷链物流对易腐青稞制品的保鲜技术应用。</a:t>
            </a:r>
            <a:endParaRPr lang="en-US" sz="1350">
              <a:solidFill>
                <a:schemeClr val="dk1">
                  <a:alpha val="100000"/>
                </a:schemeClr>
              </a:solidFill>
              <a:latin typeface="Noto Sans SC"/>
              <a:ea typeface="Noto Sans SC"/>
              <a:cs typeface="Noto Sans SC"/>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西藏特色产品（如青稞、牦牛肉）供应链分析</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699" r="16699"/>
          <a:stretch>
            <a:fillRect/>
          </a:stretch>
        </p:blipFill>
        <p:spPr>
          <a:xfrm>
            <a:off x="425795" y="2384018"/>
            <a:ext cx="3415971" cy="3415971"/>
          </a:xfrm>
          <a:prstGeom prst="rect">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典型问题与解决方案</a:t>
            </a:r>
            <a:endParaRPr lang="en-US" sz="3000" b="1">
              <a:solidFill>
                <a:schemeClr val="dk2">
                  <a:alpha val="100000"/>
                </a:schemeClr>
              </a:solidFill>
              <a:latin typeface="Noto Sans SC"/>
              <a:ea typeface="Noto Sans SC"/>
              <a:cs typeface="Noto Sans SC"/>
            </a:endParaRPr>
          </a:p>
        </p:txBody>
      </p:sp>
      <p:sp>
        <p:nvSpPr>
          <p:cNvPr id="4" name="AutoShape 4"/>
          <p:cNvSpPr/>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nvSpPr>
        <p:spPr>
          <a:xfrm>
            <a:off x="4312581" y="1836534"/>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物流配送效率低下</a:t>
            </a:r>
            <a:endParaRPr lang="en-US" sz="2000" b="1">
              <a:solidFill>
                <a:schemeClr val="accent1">
                  <a:alpha val="100000"/>
                </a:schemeClr>
              </a:solidFill>
              <a:latin typeface="Noto Sans SC"/>
              <a:ea typeface="Noto Sans SC"/>
              <a:cs typeface="Noto Sans SC"/>
            </a:endParaRPr>
          </a:p>
        </p:txBody>
      </p:sp>
      <p:sp>
        <p:nvSpPr>
          <p:cNvPr id="6" name="TextBox 6"/>
          <p:cNvSpPr txBox="1"/>
          <p:nvPr/>
        </p:nvSpPr>
        <p:spPr>
          <a:xfrm>
            <a:off x="4312581" y="2273337"/>
            <a:ext cx="3251104" cy="1308693"/>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针对西藏地广人稀的特点，提出"县域集散中心+无人机配送"的解决方案，以山南市冷链物流园为例说明中转仓布局优化策略。</a:t>
            </a:r>
            <a:endParaRPr lang="en-US" sz="1500">
              <a:solidFill>
                <a:schemeClr val="dk1">
                  <a:alpha val="100000"/>
                </a:schemeClr>
              </a:solidFill>
              <a:latin typeface="Noto Sans SC"/>
              <a:ea typeface="Noto Sans SC"/>
              <a:cs typeface="Noto Sans SC"/>
            </a:endParaRPr>
          </a:p>
        </p:txBody>
      </p:sp>
      <p:sp>
        <p:nvSpPr>
          <p:cNvPr id="7" name="AutoShape 7"/>
          <p:cNvSpPr/>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nvSpPr>
        <p:spPr>
          <a:xfrm>
            <a:off x="8269948" y="1844009"/>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产品质量标准不统一</a:t>
            </a:r>
            <a:endParaRPr lang="en-US" sz="2000" b="1">
              <a:solidFill>
                <a:schemeClr val="accent1">
                  <a:alpha val="100000"/>
                </a:schemeClr>
              </a:solidFill>
              <a:latin typeface="Noto Sans SC"/>
              <a:ea typeface="Noto Sans SC"/>
              <a:cs typeface="Noto Sans SC"/>
            </a:endParaRPr>
          </a:p>
        </p:txBody>
      </p:sp>
      <p:sp>
        <p:nvSpPr>
          <p:cNvPr id="9" name="TextBox 9"/>
          <p:cNvSpPr txBox="1"/>
          <p:nvPr/>
        </p:nvSpPr>
        <p:spPr>
          <a:xfrm>
            <a:off x="8269948" y="2280812"/>
            <a:ext cx="3251104" cy="1301218"/>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建立藏区特色农产品团体标准，详细阐述加查县核桃产业从采收分级到加工包装的27项标准化操作规程。</a:t>
            </a:r>
            <a:endParaRPr lang="en-US" sz="1500">
              <a:solidFill>
                <a:schemeClr val="dk1">
                  <a:alpha val="100000"/>
                </a:schemeClr>
              </a:solidFill>
              <a:latin typeface="Noto Sans SC"/>
              <a:ea typeface="Noto Sans SC"/>
              <a:cs typeface="Noto Sans SC"/>
            </a:endParaRPr>
          </a:p>
        </p:txBody>
      </p:sp>
      <p:sp>
        <p:nvSpPr>
          <p:cNvPr id="10" name="AutoShape 10"/>
          <p:cNvSpPr/>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nvSpPr>
        <p:spPr>
          <a:xfrm>
            <a:off x="4320056" y="4488162"/>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供应链金融支持不足</a:t>
            </a:r>
            <a:endParaRPr lang="en-US" sz="2000" b="1">
              <a:solidFill>
                <a:schemeClr val="accent1">
                  <a:alpha val="100000"/>
                </a:schemeClr>
              </a:solidFill>
              <a:latin typeface="Noto Sans SC"/>
              <a:ea typeface="Noto Sans SC"/>
              <a:cs typeface="Noto Sans SC"/>
            </a:endParaRPr>
          </a:p>
        </p:txBody>
      </p:sp>
      <p:sp>
        <p:nvSpPr>
          <p:cNvPr id="12" name="TextBox 12"/>
          <p:cNvSpPr txBox="1"/>
          <p:nvPr/>
        </p:nvSpPr>
        <p:spPr>
          <a:xfrm>
            <a:off x="4320056" y="4924965"/>
            <a:ext cx="3251104" cy="1316168"/>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介绍"银行+合作社+保险"三方联动的信贷模式，通过白朗县蔬菜大棚抵押贷款案例说明风险共担机制。</a:t>
            </a:r>
            <a:endParaRPr lang="en-US" sz="1500">
              <a:solidFill>
                <a:schemeClr val="dk1">
                  <a:alpha val="100000"/>
                </a:schemeClr>
              </a:solidFill>
              <a:latin typeface="Noto Sans SC"/>
              <a:ea typeface="Noto Sans SC"/>
              <a:cs typeface="Noto Sans SC"/>
            </a:endParaRPr>
          </a:p>
        </p:txBody>
      </p:sp>
      <p:sp>
        <p:nvSpPr>
          <p:cNvPr id="13" name="AutoShape 13"/>
          <p:cNvSpPr/>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nvSpPr>
        <p:spPr>
          <a:xfrm>
            <a:off x="8277423" y="4495637"/>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信息孤岛现象严重</a:t>
            </a:r>
            <a:endParaRPr lang="en-US" sz="2000" b="1">
              <a:solidFill>
                <a:schemeClr val="accent1">
                  <a:alpha val="100000"/>
                </a:schemeClr>
              </a:solidFill>
              <a:latin typeface="Noto Sans SC"/>
              <a:ea typeface="Noto Sans SC"/>
              <a:cs typeface="Noto Sans SC"/>
            </a:endParaRPr>
          </a:p>
        </p:txBody>
      </p:sp>
      <p:sp>
        <p:nvSpPr>
          <p:cNvPr id="15" name="TextBox 15"/>
          <p:cNvSpPr txBox="1"/>
          <p:nvPr/>
        </p:nvSpPr>
        <p:spPr>
          <a:xfrm>
            <a:off x="8277423" y="4932440"/>
            <a:ext cx="3251104" cy="1308693"/>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分析林芝市供销社使用的区块链溯源平台，展示生产数据、检测报告、物流信息的跨主体实时共享方案。</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数字化技术应用案例</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537512" y="1664304"/>
            <a:ext cx="638131" cy="638131"/>
          </a:xfrm>
          <a:prstGeom prst="ellipse">
            <a:avLst/>
          </a:prstGeom>
          <a:solidFill>
            <a:schemeClr val="accent1">
              <a:alpha val="20000"/>
            </a:schemeClr>
          </a:solidFill>
        </p:spPr>
      </p:sp>
      <p:sp>
        <p:nvSpPr>
          <p:cNvPr id="4" name="TextBox 4"/>
          <p:cNvSpPr txBox="1"/>
          <p:nvPr/>
        </p:nvSpPr>
        <p:spPr>
          <a:xfrm>
            <a:off x="1300882"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a:ea typeface="Noto Sans SC"/>
                <a:cs typeface="Noto Sans SC"/>
              </a:rPr>
              <a:t>物联网监测系统</a:t>
            </a:r>
            <a:endParaRPr lang="en-US" sz="2400" b="1">
              <a:solidFill>
                <a:schemeClr val="accent1">
                  <a:alpha val="100000"/>
                </a:schemeClr>
              </a:solidFill>
              <a:latin typeface="Noto Sans SC"/>
              <a:ea typeface="Noto Sans SC"/>
              <a:cs typeface="Noto Sans SC"/>
            </a:endParaRPr>
          </a:p>
        </p:txBody>
      </p:sp>
      <p:sp>
        <p:nvSpPr>
          <p:cNvPr id="5" name="TextBox 5"/>
          <p:cNvSpPr txBox="1"/>
          <p:nvPr/>
        </p:nvSpPr>
        <p:spPr>
          <a:xfrm>
            <a:off x="1300882" y="1998589"/>
            <a:ext cx="6891292" cy="108367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a:ea typeface="Noto Sans SC"/>
                <a:cs typeface="Noto Sans SC"/>
              </a:rPr>
              <a:t>以羌纳乡灵芝大棚为例，说明温湿度传感器、自动灌溉设备与手机APP联动的智慧农业应用，实现减产风险下降40%。</a:t>
            </a:r>
            <a:endParaRPr lang="en-US" sz="1350">
              <a:solidFill>
                <a:schemeClr val="dk1">
                  <a:alpha val="100000"/>
                </a:schemeClr>
              </a:solidFill>
              <a:latin typeface="Noto Sans SC"/>
              <a:ea typeface="Noto Sans SC"/>
              <a:cs typeface="Noto Sans SC"/>
            </a:endParaRPr>
          </a:p>
        </p:txBody>
      </p:sp>
      <p:sp>
        <p:nvSpPr>
          <p:cNvPr id="6" name="AutoShape 6"/>
          <p:cNvSpPr/>
          <p:nvPr/>
        </p:nvSpPr>
        <p:spPr>
          <a:xfrm>
            <a:off x="537512" y="3384629"/>
            <a:ext cx="638131" cy="638131"/>
          </a:xfrm>
          <a:prstGeom prst="ellipse">
            <a:avLst/>
          </a:prstGeom>
          <a:solidFill>
            <a:schemeClr val="accent1">
              <a:alpha val="20000"/>
            </a:schemeClr>
          </a:solidFill>
        </p:spPr>
      </p:sp>
      <p:sp>
        <p:nvSpPr>
          <p:cNvPr id="7" name="TextBox 7"/>
          <p:cNvSpPr txBox="1"/>
          <p:nvPr/>
        </p:nvSpPr>
        <p:spPr>
          <a:xfrm>
            <a:off x="1300882"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a:ea typeface="Noto Sans SC"/>
                <a:cs typeface="Noto Sans SC"/>
              </a:rPr>
              <a:t>直播电商赋能</a:t>
            </a:r>
            <a:endParaRPr lang="en-US" sz="2400" b="1">
              <a:solidFill>
                <a:schemeClr val="accent1">
                  <a:alpha val="100000"/>
                </a:schemeClr>
              </a:solidFill>
              <a:latin typeface="Noto Sans SC"/>
              <a:ea typeface="Noto Sans SC"/>
              <a:cs typeface="Noto Sans SC"/>
            </a:endParaRPr>
          </a:p>
        </p:txBody>
      </p:sp>
      <p:sp>
        <p:nvSpPr>
          <p:cNvPr id="8" name="AutoShape 8"/>
          <p:cNvSpPr/>
          <p:nvPr/>
        </p:nvSpPr>
        <p:spPr>
          <a:xfrm>
            <a:off x="537512" y="5104954"/>
            <a:ext cx="638131" cy="638131"/>
          </a:xfrm>
          <a:prstGeom prst="ellipse">
            <a:avLst/>
          </a:prstGeom>
          <a:solidFill>
            <a:schemeClr val="accent1">
              <a:alpha val="20000"/>
            </a:schemeClr>
          </a:solidFill>
        </p:spPr>
      </p:sp>
      <p:sp>
        <p:nvSpPr>
          <p:cNvPr id="9" name="TextBox 9"/>
          <p:cNvSpPr txBox="1"/>
          <p:nvPr/>
        </p:nvSpPr>
        <p:spPr>
          <a:xfrm>
            <a:off x="1300882"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a:ea typeface="Noto Sans SC"/>
                <a:cs typeface="Noto Sans SC"/>
              </a:rPr>
              <a:t>大数据产销匹配</a:t>
            </a:r>
            <a:endParaRPr lang="en-US" sz="2400" b="1">
              <a:solidFill>
                <a:schemeClr val="accent1">
                  <a:alpha val="100000"/>
                </a:schemeClr>
              </a:solidFill>
              <a:latin typeface="Noto Sans SC"/>
              <a:ea typeface="Noto Sans SC"/>
              <a:cs typeface="Noto Sans SC"/>
            </a:endParaRPr>
          </a:p>
        </p:txBody>
      </p:sp>
      <p:sp>
        <p:nvSpPr>
          <p:cNvPr id="10" name="TextBox 10"/>
          <p:cNvSpPr txBox="1"/>
          <p:nvPr/>
        </p:nvSpPr>
        <p:spPr>
          <a:xfrm>
            <a:off x="1300882" y="3741456"/>
            <a:ext cx="6891292" cy="107443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a:ea typeface="Noto Sans SC"/>
                <a:cs typeface="Noto Sans SC"/>
              </a:rPr>
              <a:t>解析加查县"千年核桃"抖音直播矩阵的运营策略，包括主播培训、流量投放、消费者画像分析等具体实施步骤。</a:t>
            </a:r>
            <a:endParaRPr lang="en-US" sz="1350">
              <a:solidFill>
                <a:schemeClr val="dk1">
                  <a:alpha val="100000"/>
                </a:schemeClr>
              </a:solidFill>
              <a:latin typeface="Noto Sans SC"/>
              <a:ea typeface="Noto Sans SC"/>
              <a:cs typeface="Noto Sans SC"/>
            </a:endParaRPr>
          </a:p>
        </p:txBody>
      </p:sp>
      <p:sp>
        <p:nvSpPr>
          <p:cNvPr id="11" name="TextBox 11"/>
          <p:cNvSpPr txBox="1"/>
          <p:nvPr/>
        </p:nvSpPr>
        <p:spPr>
          <a:xfrm>
            <a:off x="1300882" y="5424019"/>
            <a:ext cx="6891292" cy="1092920"/>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a:ea typeface="Noto Sans SC"/>
                <a:cs typeface="Noto Sans SC"/>
              </a:rPr>
              <a:t>展示自治区供销总社开发的农产品供需预警平台，通过历史交易数据预测青稞、松茸等产品的价格波动趋势。</a:t>
            </a:r>
            <a:endParaRPr lang="en-US" sz="1350">
              <a:solidFill>
                <a:schemeClr val="dk1">
                  <a:alpha val="100000"/>
                </a:schemeClr>
              </a:solidFill>
              <a:latin typeface="Noto Sans SC"/>
              <a:ea typeface="Noto Sans SC"/>
              <a:cs typeface="Noto Sans SC"/>
            </a:endParaRPr>
          </a:p>
        </p:txBody>
      </p:sp>
      <p:pic>
        <p:nvPicPr>
          <p:cNvPr id="12" name="Picture 12"/>
          <p:cNvPicPr>
            <a:picLocks noChangeAspect="1"/>
          </p:cNvPicPr>
          <p:nvPr/>
        </p:nvPicPr>
        <p:blipFill>
          <a:blip r:embed="rId2">
            <a:alphaModFix amt="100000"/>
          </a:blip>
          <a:srcRect l="16675" r="16675"/>
          <a:stretch>
            <a:fillRect/>
          </a:stretch>
        </p:blipFill>
        <p:spPr>
          <a:xfrm>
            <a:off x="8604472" y="1741145"/>
            <a:ext cx="4421505" cy="4421505"/>
          </a:xfrm>
          <a:prstGeom prst="ellipse">
            <a:avLst/>
          </a:prstGeom>
        </p:spPr>
      </p:pic>
      <p:cxnSp>
        <p:nvCxnSpPr>
          <p:cNvPr id="13" name="Connector 13"/>
          <p:cNvCxnSpPr/>
          <p:nvPr/>
        </p:nvCxnSpPr>
        <p:spPr>
          <a:xfrm>
            <a:off x="856577" y="2403263"/>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14" name="Connector 14"/>
          <p:cNvCxnSpPr/>
          <p:nvPr/>
        </p:nvCxnSpPr>
        <p:spPr>
          <a:xfrm>
            <a:off x="856577" y="4124852"/>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5" name="TextBox 15"/>
          <p:cNvSpPr txBox="1"/>
          <p:nvPr/>
        </p:nvSpPr>
        <p:spPr>
          <a:xfrm>
            <a:off x="688937" y="1685237"/>
            <a:ext cx="335280"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1</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588925" y="3405562"/>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2</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588925" y="5125887"/>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3</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11871" y="2783306"/>
            <a:ext cx="1943100"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FFFFFF">
                    <a:alpha val="100000"/>
                  </a:srgbClr>
                </a:solidFill>
                <a:latin typeface="Noto Sans SC"/>
                <a:ea typeface="Noto Sans SC"/>
                <a:cs typeface="Noto Sans SC"/>
              </a:rPr>
              <a:t>05</a:t>
            </a:r>
            <a:endParaRPr lang="en-US" sz="6600" b="1">
              <a:solidFill>
                <a:srgbClr val="FFFFFF">
                  <a:alpha val="100000"/>
                </a:srgbClr>
              </a:solidFill>
              <a:latin typeface="Noto Sans SC"/>
              <a:ea typeface="Noto Sans SC"/>
              <a:cs typeface="Noto Sans SC"/>
            </a:endParaRPr>
          </a:p>
        </p:txBody>
      </p:sp>
      <p:sp>
        <p:nvSpPr>
          <p:cNvPr id="3" name="TextBox 3"/>
          <p:cNvSpPr txBox="1"/>
          <p:nvPr/>
        </p:nvSpPr>
        <p:spPr>
          <a:xfrm>
            <a:off x="3909977" y="2621820"/>
            <a:ext cx="7388990"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沙盘模拟操作流程</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8086725" y="4391025"/>
            <a:ext cx="1571625" cy="981075"/>
          </a:xfrm>
          <a:prstGeom prst="rect">
            <a:avLst/>
          </a:prstGeom>
        </p:spPr>
        <p:txBody>
          <a:bodyPr vert="horz" wrap="square" lIns="0" tIns="0" rIns="0" bIns="0" rtlCol="0" anchor="t" anchorCtr="0">
            <a:spAutoFit/>
          </a:bodyPr>
          <a:lstStyle/>
          <a:p>
            <a:pPr>
              <a:lnSpc>
                <a:spcPct val="100000"/>
              </a:lnSpc>
              <a:spcBef>
                <a:spcPts val="375"/>
              </a:spcBef>
            </a:pPr>
            <a:r>
              <a:rPr lang="en-US" sz="6000">
                <a:solidFill>
                  <a:srgbClr val="01A5B1">
                    <a:alpha val="100000"/>
                  </a:srgbClr>
                </a:solidFill>
                <a:latin typeface="Noto Sans SC"/>
                <a:ea typeface="Noto Sans SC"/>
                <a:cs typeface="Noto Sans SC"/>
              </a:rPr>
              <a:t>06</a:t>
            </a:r>
            <a:endParaRPr lang="en-US" sz="6000">
              <a:solidFill>
                <a:srgbClr val="01A5B1">
                  <a:alpha val="100000"/>
                </a:srgbClr>
              </a:solidFill>
              <a:latin typeface="Noto Sans SC"/>
              <a:ea typeface="Noto Sans SC"/>
              <a:cs typeface="Noto Sans SC"/>
            </a:endParaRPr>
          </a:p>
        </p:txBody>
      </p:sp>
      <p:sp>
        <p:nvSpPr>
          <p:cNvPr id="4" name="TextBox 4"/>
          <p:cNvSpPr txBox="1"/>
          <p:nvPr/>
        </p:nvSpPr>
        <p:spPr>
          <a:xfrm>
            <a:off x="8991600" y="4495800"/>
            <a:ext cx="2335530" cy="767715"/>
          </a:xfrm>
          <a:prstGeom prst="rect">
            <a:avLst/>
          </a:prstGeom>
        </p:spPr>
        <p:txBody>
          <a:bodyPr vert="horz" wrap="square" lIns="0" tIns="0" rIns="0" bIns="0" rtlCol="0" anchor="t" anchorCtr="0">
            <a:noAutofit/>
          </a:bodyPr>
          <a:lstStyle/>
          <a:p>
            <a:pPr>
              <a:lnSpc>
                <a:spcPct val="100000"/>
              </a:lnSpc>
              <a:spcBef>
                <a:spcPts val="375"/>
              </a:spcBef>
            </a:pPr>
            <a:r>
              <a:rPr lang="en-US" sz="2100">
                <a:solidFill>
                  <a:srgbClr val="000000">
                    <a:alpha val="100000"/>
                  </a:srgbClr>
                </a:solidFill>
                <a:latin typeface="Noto Sans SC"/>
                <a:ea typeface="Noto Sans SC"/>
                <a:cs typeface="Noto Sans SC"/>
              </a:rPr>
              <a:t>就业创业能力拓展</a:t>
            </a:r>
            <a:endParaRPr lang="en-US" sz="2100">
              <a:solidFill>
                <a:srgbClr val="000000">
                  <a:alpha val="100000"/>
                </a:srgbClr>
              </a:solidFill>
              <a:latin typeface="Noto Sans SC"/>
              <a:ea typeface="Noto Sans SC"/>
              <a:cs typeface="Noto Sans SC"/>
            </a:endParaRPr>
          </a:p>
        </p:txBody>
      </p:sp>
      <p:sp>
        <p:nvSpPr>
          <p:cNvPr id="5" name="TextBox 5"/>
          <p:cNvSpPr txBox="1"/>
          <p:nvPr/>
        </p:nvSpPr>
        <p:spPr>
          <a:xfrm>
            <a:off x="8767763" y="600075"/>
            <a:ext cx="3183223" cy="977265"/>
          </a:xfrm>
          <a:prstGeom prst="rect">
            <a:avLst/>
          </a:prstGeom>
        </p:spPr>
        <p:txBody>
          <a:bodyPr vert="horz" wrap="square" lIns="91440" tIns="45720" rIns="91440" bIns="45720" rtlCol="0" anchor="b" anchorCtr="0">
            <a:normAutofit/>
          </a:bodyPr>
          <a:lstStyle/>
          <a:p>
            <a:pPr algn="r">
              <a:lnSpc>
                <a:spcPct val="100000"/>
              </a:lnSpc>
              <a:spcBef>
                <a:spcPts val="375"/>
              </a:spcBef>
            </a:pPr>
            <a:r>
              <a:rPr lang="en-US" sz="5180" b="1">
                <a:solidFill>
                  <a:srgbClr val="01A5B1">
                    <a:alpha val="100000"/>
                  </a:srgbClr>
                </a:solidFill>
                <a:latin typeface="Noto Sans SC"/>
                <a:ea typeface="Noto Sans SC"/>
                <a:cs typeface="Noto Sans SC"/>
              </a:rPr>
              <a:t>目 录</a:t>
            </a:r>
            <a:endParaRPr lang="en-US" sz="5180" b="1">
              <a:solidFill>
                <a:srgbClr val="01A5B1">
                  <a:alpha val="100000"/>
                </a:srgbClr>
              </a:solidFill>
              <a:latin typeface="Noto Sans SC"/>
              <a:ea typeface="Noto Sans SC"/>
              <a:cs typeface="Noto Sans SC"/>
            </a:endParaRPr>
          </a:p>
        </p:txBody>
      </p:sp>
      <p:sp>
        <p:nvSpPr>
          <p:cNvPr id="6" name="TextBox 6"/>
          <p:cNvSpPr txBox="1"/>
          <p:nvPr/>
        </p:nvSpPr>
        <p:spPr>
          <a:xfrm>
            <a:off x="1495425" y="2771775"/>
            <a:ext cx="1285875" cy="981075"/>
          </a:xfrm>
          <a:prstGeom prst="rect">
            <a:avLst/>
          </a:prstGeom>
        </p:spPr>
        <p:txBody>
          <a:bodyPr vert="horz" wrap="square" lIns="0" tIns="0" rIns="0" bIns="0" rtlCol="0" anchor="t" anchorCtr="0">
            <a:spAutoFit/>
          </a:bodyPr>
          <a:lstStyle/>
          <a:p>
            <a:pPr>
              <a:lnSpc>
                <a:spcPct val="100000"/>
              </a:lnSpc>
              <a:spcBef>
                <a:spcPts val="375"/>
              </a:spcBef>
            </a:pPr>
            <a:r>
              <a:rPr lang="en-US" sz="6000">
                <a:solidFill>
                  <a:srgbClr val="01A5B1">
                    <a:alpha val="100000"/>
                  </a:srgbClr>
                </a:solidFill>
                <a:latin typeface="Noto Sans SC"/>
                <a:ea typeface="Noto Sans SC"/>
                <a:cs typeface="Noto Sans SC"/>
              </a:rPr>
              <a:t>01</a:t>
            </a:r>
            <a:endParaRPr lang="en-US" sz="6000">
              <a:solidFill>
                <a:srgbClr val="01A5B1">
                  <a:alpha val="100000"/>
                </a:srgbClr>
              </a:solidFill>
              <a:latin typeface="Noto Sans SC"/>
              <a:ea typeface="Noto Sans SC"/>
              <a:cs typeface="Noto Sans SC"/>
            </a:endParaRPr>
          </a:p>
        </p:txBody>
      </p:sp>
      <p:sp>
        <p:nvSpPr>
          <p:cNvPr id="7" name="TextBox 7"/>
          <p:cNvSpPr txBox="1"/>
          <p:nvPr/>
        </p:nvSpPr>
        <p:spPr>
          <a:xfrm>
            <a:off x="2400300" y="2876550"/>
            <a:ext cx="2390775" cy="970768"/>
          </a:xfrm>
          <a:prstGeom prst="rect">
            <a:avLst/>
          </a:prstGeom>
        </p:spPr>
        <p:txBody>
          <a:bodyPr vert="horz" wrap="square" lIns="0" tIns="0" rIns="0" bIns="0" rtlCol="0" anchor="t" anchorCtr="0">
            <a:noAutofit/>
          </a:bodyPr>
          <a:lstStyle/>
          <a:p>
            <a:pPr>
              <a:lnSpc>
                <a:spcPct val="100000"/>
              </a:lnSpc>
              <a:spcBef>
                <a:spcPts val="375"/>
              </a:spcBef>
            </a:pPr>
            <a:r>
              <a:rPr lang="en-US" sz="2100">
                <a:solidFill>
                  <a:srgbClr val="000000">
                    <a:alpha val="100000"/>
                  </a:srgbClr>
                </a:solidFill>
                <a:latin typeface="Noto Sans SC"/>
                <a:ea typeface="Noto Sans SC"/>
                <a:cs typeface="Noto Sans SC"/>
              </a:rPr>
              <a:t>课程背景与意义</a:t>
            </a:r>
            <a:endParaRPr lang="en-US" sz="2100">
              <a:solidFill>
                <a:srgbClr val="000000">
                  <a:alpha val="100000"/>
                </a:srgbClr>
              </a:solidFill>
              <a:latin typeface="Noto Sans SC"/>
              <a:ea typeface="Noto Sans SC"/>
              <a:cs typeface="Noto Sans SC"/>
            </a:endParaRPr>
          </a:p>
        </p:txBody>
      </p:sp>
      <p:sp>
        <p:nvSpPr>
          <p:cNvPr id="8" name="TextBox 8"/>
          <p:cNvSpPr txBox="1"/>
          <p:nvPr/>
        </p:nvSpPr>
        <p:spPr>
          <a:xfrm>
            <a:off x="4791075" y="2771775"/>
            <a:ext cx="1276350" cy="981075"/>
          </a:xfrm>
          <a:prstGeom prst="rect">
            <a:avLst/>
          </a:prstGeom>
        </p:spPr>
        <p:txBody>
          <a:bodyPr vert="horz" wrap="square" lIns="0" tIns="0" rIns="0" bIns="0" rtlCol="0" anchor="t" anchorCtr="0">
            <a:spAutoFit/>
          </a:bodyPr>
          <a:lstStyle/>
          <a:p>
            <a:pPr>
              <a:lnSpc>
                <a:spcPct val="100000"/>
              </a:lnSpc>
              <a:spcBef>
                <a:spcPts val="375"/>
              </a:spcBef>
            </a:pPr>
            <a:r>
              <a:rPr lang="en-US" sz="6000">
                <a:solidFill>
                  <a:srgbClr val="01A5B1">
                    <a:alpha val="100000"/>
                  </a:srgbClr>
                </a:solidFill>
                <a:latin typeface="Noto Sans SC"/>
                <a:ea typeface="Noto Sans SC"/>
                <a:cs typeface="Noto Sans SC"/>
              </a:rPr>
              <a:t>02</a:t>
            </a:r>
            <a:endParaRPr lang="en-US" sz="6000">
              <a:solidFill>
                <a:srgbClr val="01A5B1">
                  <a:alpha val="100000"/>
                </a:srgbClr>
              </a:solidFill>
              <a:latin typeface="Noto Sans SC"/>
              <a:ea typeface="Noto Sans SC"/>
              <a:cs typeface="Noto Sans SC"/>
            </a:endParaRPr>
          </a:p>
        </p:txBody>
      </p:sp>
      <p:sp>
        <p:nvSpPr>
          <p:cNvPr id="9" name="TextBox 9"/>
          <p:cNvSpPr txBox="1"/>
          <p:nvPr/>
        </p:nvSpPr>
        <p:spPr>
          <a:xfrm>
            <a:off x="5695950" y="2867025"/>
            <a:ext cx="2390775" cy="885825"/>
          </a:xfrm>
          <a:prstGeom prst="rect">
            <a:avLst/>
          </a:prstGeom>
        </p:spPr>
        <p:txBody>
          <a:bodyPr vert="horz" wrap="square" lIns="0" tIns="0" rIns="0" bIns="0" rtlCol="0" anchor="t" anchorCtr="0">
            <a:noAutofit/>
          </a:bodyPr>
          <a:lstStyle/>
          <a:p>
            <a:pPr>
              <a:lnSpc>
                <a:spcPct val="100000"/>
              </a:lnSpc>
              <a:spcBef>
                <a:spcPts val="375"/>
              </a:spcBef>
            </a:pPr>
            <a:r>
              <a:rPr lang="en-US" sz="2100">
                <a:solidFill>
                  <a:srgbClr val="000000">
                    <a:alpha val="100000"/>
                  </a:srgbClr>
                </a:solidFill>
                <a:latin typeface="Noto Sans SC"/>
                <a:ea typeface="Noto Sans SC"/>
                <a:cs typeface="Noto Sans SC"/>
              </a:rPr>
              <a:t>供应链基础理论</a:t>
            </a:r>
            <a:endParaRPr lang="en-US" sz="2100">
              <a:solidFill>
                <a:srgbClr val="000000">
                  <a:alpha val="100000"/>
                </a:srgbClr>
              </a:solidFill>
              <a:latin typeface="Noto Sans SC"/>
              <a:ea typeface="Noto Sans SC"/>
              <a:cs typeface="Noto Sans SC"/>
            </a:endParaRPr>
          </a:p>
        </p:txBody>
      </p:sp>
      <p:sp>
        <p:nvSpPr>
          <p:cNvPr id="10" name="TextBox 10"/>
          <p:cNvSpPr txBox="1"/>
          <p:nvPr/>
        </p:nvSpPr>
        <p:spPr>
          <a:xfrm>
            <a:off x="8086725" y="2771775"/>
            <a:ext cx="1209675" cy="981075"/>
          </a:xfrm>
          <a:prstGeom prst="rect">
            <a:avLst/>
          </a:prstGeom>
        </p:spPr>
        <p:txBody>
          <a:bodyPr vert="horz" wrap="square" lIns="0" tIns="0" rIns="0" bIns="0" rtlCol="0" anchor="t" anchorCtr="0">
            <a:spAutoFit/>
          </a:bodyPr>
          <a:lstStyle/>
          <a:p>
            <a:pPr>
              <a:lnSpc>
                <a:spcPct val="100000"/>
              </a:lnSpc>
              <a:spcBef>
                <a:spcPts val="375"/>
              </a:spcBef>
            </a:pPr>
            <a:r>
              <a:rPr lang="en-US" sz="6000">
                <a:solidFill>
                  <a:srgbClr val="01A5B1">
                    <a:alpha val="100000"/>
                  </a:srgbClr>
                </a:solidFill>
                <a:latin typeface="Noto Sans SC"/>
                <a:ea typeface="Noto Sans SC"/>
                <a:cs typeface="Noto Sans SC"/>
              </a:rPr>
              <a:t>03</a:t>
            </a:r>
            <a:endParaRPr lang="en-US" sz="6000">
              <a:solidFill>
                <a:srgbClr val="01A5B1">
                  <a:alpha val="100000"/>
                </a:srgbClr>
              </a:solidFill>
              <a:latin typeface="Noto Sans SC"/>
              <a:ea typeface="Noto Sans SC"/>
              <a:cs typeface="Noto Sans SC"/>
            </a:endParaRPr>
          </a:p>
        </p:txBody>
      </p:sp>
      <p:sp>
        <p:nvSpPr>
          <p:cNvPr id="11" name="TextBox 11"/>
          <p:cNvSpPr txBox="1"/>
          <p:nvPr/>
        </p:nvSpPr>
        <p:spPr>
          <a:xfrm>
            <a:off x="8991600" y="2867025"/>
            <a:ext cx="2343150" cy="885825"/>
          </a:xfrm>
          <a:prstGeom prst="rect">
            <a:avLst/>
          </a:prstGeom>
        </p:spPr>
        <p:txBody>
          <a:bodyPr vert="horz" wrap="square" lIns="0" tIns="0" rIns="0" bIns="0" rtlCol="0" anchor="t" anchorCtr="0">
            <a:noAutofit/>
          </a:bodyPr>
          <a:lstStyle/>
          <a:p>
            <a:pPr>
              <a:lnSpc>
                <a:spcPct val="100000"/>
              </a:lnSpc>
              <a:spcBef>
                <a:spcPts val="375"/>
              </a:spcBef>
            </a:pPr>
            <a:r>
              <a:rPr lang="en-US" sz="2100">
                <a:solidFill>
                  <a:srgbClr val="000000">
                    <a:alpha val="100000"/>
                  </a:srgbClr>
                </a:solidFill>
                <a:latin typeface="Noto Sans SC"/>
                <a:ea typeface="Noto Sans SC"/>
                <a:cs typeface="Noto Sans SC"/>
              </a:rPr>
              <a:t>沙盘搭建框架设计</a:t>
            </a:r>
            <a:endParaRPr lang="en-US" sz="2100">
              <a:solidFill>
                <a:srgbClr val="000000">
                  <a:alpha val="100000"/>
                </a:srgbClr>
              </a:solidFill>
              <a:latin typeface="Noto Sans SC"/>
              <a:ea typeface="Noto Sans SC"/>
              <a:cs typeface="Noto Sans SC"/>
            </a:endParaRPr>
          </a:p>
        </p:txBody>
      </p:sp>
      <p:sp>
        <p:nvSpPr>
          <p:cNvPr id="12" name="TextBox 12"/>
          <p:cNvSpPr txBox="1"/>
          <p:nvPr/>
        </p:nvSpPr>
        <p:spPr>
          <a:xfrm>
            <a:off x="1495425" y="4391025"/>
            <a:ext cx="2781300" cy="981075"/>
          </a:xfrm>
          <a:prstGeom prst="rect">
            <a:avLst/>
          </a:prstGeom>
        </p:spPr>
        <p:txBody>
          <a:bodyPr vert="horz" wrap="square" lIns="0" tIns="0" rIns="0" bIns="0" rtlCol="0" anchor="t" anchorCtr="0">
            <a:spAutoFit/>
          </a:bodyPr>
          <a:lstStyle/>
          <a:p>
            <a:pPr>
              <a:lnSpc>
                <a:spcPct val="100000"/>
              </a:lnSpc>
              <a:spcBef>
                <a:spcPts val="375"/>
              </a:spcBef>
            </a:pPr>
            <a:r>
              <a:rPr lang="en-US" sz="6000">
                <a:solidFill>
                  <a:srgbClr val="01A5B1">
                    <a:alpha val="100000"/>
                  </a:srgbClr>
                </a:solidFill>
                <a:latin typeface="Noto Sans SC"/>
                <a:ea typeface="Noto Sans SC"/>
                <a:cs typeface="Noto Sans SC"/>
              </a:rPr>
              <a:t>04</a:t>
            </a:r>
            <a:endParaRPr lang="en-US" sz="6000">
              <a:solidFill>
                <a:srgbClr val="01A5B1">
                  <a:alpha val="100000"/>
                </a:srgbClr>
              </a:solidFill>
              <a:latin typeface="Noto Sans SC"/>
              <a:ea typeface="Noto Sans SC"/>
              <a:cs typeface="Noto Sans SC"/>
            </a:endParaRPr>
          </a:p>
        </p:txBody>
      </p:sp>
      <p:sp>
        <p:nvSpPr>
          <p:cNvPr id="13" name="TextBox 13"/>
          <p:cNvSpPr txBox="1"/>
          <p:nvPr/>
        </p:nvSpPr>
        <p:spPr>
          <a:xfrm>
            <a:off x="2400300" y="4495800"/>
            <a:ext cx="2390775" cy="876300"/>
          </a:xfrm>
          <a:prstGeom prst="rect">
            <a:avLst/>
          </a:prstGeom>
        </p:spPr>
        <p:txBody>
          <a:bodyPr vert="horz" wrap="square" lIns="0" tIns="0" rIns="0" bIns="0" rtlCol="0" anchor="t" anchorCtr="0">
            <a:noAutofit/>
          </a:bodyPr>
          <a:lstStyle/>
          <a:p>
            <a:pPr>
              <a:lnSpc>
                <a:spcPct val="100000"/>
              </a:lnSpc>
              <a:spcBef>
                <a:spcPts val="375"/>
              </a:spcBef>
            </a:pPr>
            <a:r>
              <a:rPr lang="en-US" sz="2100">
                <a:solidFill>
                  <a:srgbClr val="000000">
                    <a:alpha val="100000"/>
                  </a:srgbClr>
                </a:solidFill>
                <a:latin typeface="Noto Sans SC"/>
                <a:ea typeface="Noto Sans SC"/>
                <a:cs typeface="Noto Sans SC"/>
              </a:rPr>
              <a:t>农牧产品供应链实践案例</a:t>
            </a:r>
            <a:endParaRPr lang="en-US" sz="2100">
              <a:solidFill>
                <a:srgbClr val="000000">
                  <a:alpha val="100000"/>
                </a:srgbClr>
              </a:solidFill>
              <a:latin typeface="Noto Sans SC"/>
              <a:ea typeface="Noto Sans SC"/>
              <a:cs typeface="Noto Sans SC"/>
            </a:endParaRPr>
          </a:p>
        </p:txBody>
      </p:sp>
      <p:sp>
        <p:nvSpPr>
          <p:cNvPr id="14" name="TextBox 14"/>
          <p:cNvSpPr txBox="1"/>
          <p:nvPr/>
        </p:nvSpPr>
        <p:spPr>
          <a:xfrm>
            <a:off x="4791075" y="4391025"/>
            <a:ext cx="1676400" cy="981075"/>
          </a:xfrm>
          <a:prstGeom prst="rect">
            <a:avLst/>
          </a:prstGeom>
        </p:spPr>
        <p:txBody>
          <a:bodyPr vert="horz" wrap="square" lIns="0" tIns="0" rIns="0" bIns="0" rtlCol="0" anchor="t" anchorCtr="0">
            <a:spAutoFit/>
          </a:bodyPr>
          <a:lstStyle/>
          <a:p>
            <a:pPr>
              <a:lnSpc>
                <a:spcPct val="100000"/>
              </a:lnSpc>
              <a:spcBef>
                <a:spcPts val="375"/>
              </a:spcBef>
            </a:pPr>
            <a:r>
              <a:rPr lang="en-US" sz="6000">
                <a:solidFill>
                  <a:srgbClr val="01A5B1">
                    <a:alpha val="100000"/>
                  </a:srgbClr>
                </a:solidFill>
                <a:latin typeface="Noto Sans SC"/>
                <a:ea typeface="Noto Sans SC"/>
                <a:cs typeface="Noto Sans SC"/>
              </a:rPr>
              <a:t>05</a:t>
            </a:r>
            <a:endParaRPr lang="en-US" sz="6000">
              <a:solidFill>
                <a:srgbClr val="01A5B1">
                  <a:alpha val="100000"/>
                </a:srgbClr>
              </a:solidFill>
              <a:latin typeface="Noto Sans SC"/>
              <a:ea typeface="Noto Sans SC"/>
              <a:cs typeface="Noto Sans SC"/>
            </a:endParaRPr>
          </a:p>
        </p:txBody>
      </p:sp>
      <p:sp>
        <p:nvSpPr>
          <p:cNvPr id="15" name="TextBox 15"/>
          <p:cNvSpPr txBox="1"/>
          <p:nvPr/>
        </p:nvSpPr>
        <p:spPr>
          <a:xfrm>
            <a:off x="5695950" y="4495800"/>
            <a:ext cx="2390775" cy="970768"/>
          </a:xfrm>
          <a:prstGeom prst="rect">
            <a:avLst/>
          </a:prstGeom>
        </p:spPr>
        <p:txBody>
          <a:bodyPr vert="horz" wrap="square" lIns="0" tIns="0" rIns="0" bIns="0" rtlCol="0" anchor="t" anchorCtr="0">
            <a:noAutofit/>
          </a:bodyPr>
          <a:lstStyle/>
          <a:p>
            <a:pPr>
              <a:lnSpc>
                <a:spcPct val="100000"/>
              </a:lnSpc>
              <a:spcBef>
                <a:spcPts val="375"/>
              </a:spcBef>
            </a:pPr>
            <a:r>
              <a:rPr lang="en-US" sz="2100">
                <a:solidFill>
                  <a:srgbClr val="000000">
                    <a:alpha val="100000"/>
                  </a:srgbClr>
                </a:solidFill>
                <a:latin typeface="Noto Sans SC"/>
                <a:ea typeface="Noto Sans SC"/>
                <a:cs typeface="Noto Sans SC"/>
              </a:rPr>
              <a:t>沙盘模拟操作流程</a:t>
            </a:r>
            <a:endParaRPr lang="en-US" sz="2100">
              <a:solidFill>
                <a:srgbClr val="000000">
                  <a:alpha val="100000"/>
                </a:srgbClr>
              </a:solidFill>
              <a:latin typeface="Noto Sans SC"/>
              <a:ea typeface="Noto Sans SC"/>
              <a:cs typeface="Noto Sans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15557" y="1293101"/>
            <a:ext cx="3938035" cy="5250714"/>
          </a:xfrm>
          <a:prstGeom prst="rect">
            <a:avLst/>
          </a:prstGeom>
        </p:spPr>
      </p:pic>
      <p:sp>
        <p:nvSpPr>
          <p:cNvPr id="3" name="AutoShape 3"/>
          <p:cNvSpPr/>
          <p:nvPr/>
        </p:nvSpPr>
        <p:spPr>
          <a:xfrm>
            <a:off x="4232060" y="1718638"/>
            <a:ext cx="7211308" cy="4522346"/>
          </a:xfrm>
          <a:prstGeom prst="roundRect">
            <a:avLst>
              <a:gd name="adj" fmla="val 4504"/>
            </a:avLst>
          </a:prstGeom>
          <a:solidFill>
            <a:schemeClr val="lt2">
              <a:alpha val="100000"/>
            </a:schemeClr>
          </a:solidFill>
          <a:effectLst>
            <a:outerShdw blurRad="381000">
              <a:srgbClr val="000000">
                <a:alpha val="7000"/>
              </a:srgbClr>
            </a:outerShdw>
          </a:effectLst>
        </p:spPr>
      </p:sp>
      <p:sp>
        <p:nvSpPr>
          <p:cNvPr id="4" name="TextBox 4"/>
          <p:cNvSpPr txBox="1"/>
          <p:nvPr/>
        </p:nvSpPr>
        <p:spPr>
          <a:xfrm>
            <a:off x="4599214" y="2625365"/>
            <a:ext cx="6477000" cy="125774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a:ea typeface="Noto Sans SC"/>
                <a:cs typeface="Noto Sans SC"/>
              </a:rPr>
              <a:t>根据SCOR模型设置采购经理、生产调度、物流主管、销售总监等核心岗位，每个角色配备决策权限清单（如采购经理拥有供应商选择权和议价权）。团队成员需签署角色责任书，明确RACI矩阵中的执行责任。</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4599214" y="2143575"/>
            <a:ext cx="6477000" cy="645267"/>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职能角色划分</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4599214" y="4589063"/>
            <a:ext cx="6477000" cy="1271524"/>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建立每日晨会制度和紧急决策通道，使用看板管理同步各环节数据（如库存水位、订单满足率）。特别设置"供应链指挥中心"角色，负责协调部门间冲突并监控整体KPI达成情况。</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4599214" y="4153214"/>
            <a:ext cx="6477000" cy="645267"/>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跨部门协同机制</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角色分工与团队协作</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76687" y="1256209"/>
            <a:ext cx="3308352" cy="3640782"/>
          </a:xfrm>
          <a:prstGeom prst="rect">
            <a:avLst/>
          </a:prstGeom>
          <a:solidFill>
            <a:schemeClr val="lt2">
              <a:alpha val="100000"/>
            </a:schemeClr>
          </a:solidFill>
        </p:spPr>
      </p:sp>
      <p:sp>
        <p:nvSpPr>
          <p:cNvPr id="3" name="TextBox 3"/>
          <p:cNvSpPr txBox="1"/>
          <p:nvPr/>
        </p:nvSpPr>
        <p:spPr>
          <a:xfrm>
            <a:off x="621138" y="1434529"/>
            <a:ext cx="3097028" cy="447675"/>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Noto Sans SC"/>
                <a:ea typeface="Noto Sans SC"/>
                <a:cs typeface="Noto Sans SC"/>
              </a:rPr>
              <a:t>市场变量注入</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620970" y="1909320"/>
            <a:ext cx="3219785" cy="2592766"/>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每轮模拟随机触发3-5种突发事件（如原材料价格波动±15%、运输延迟48小时、突发性订单增长200%），要求团队在20分钟内完成SWOT分析并提交应对方案。重点训练对牛鞭效应的识别与缓冲策略。</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动态决策与调整演练</a:t>
            </a:r>
            <a:endParaRPr lang="en-US" sz="3000" b="1">
              <a:solidFill>
                <a:schemeClr val="dk2">
                  <a:alpha val="100000"/>
                </a:schemeClr>
              </a:solidFill>
              <a:latin typeface="Noto Sans SC"/>
              <a:ea typeface="Noto Sans SC"/>
              <a:cs typeface="Noto Sans SC"/>
            </a:endParaRPr>
          </a:p>
        </p:txBody>
      </p:sp>
      <p:pic>
        <p:nvPicPr>
          <p:cNvPr id="6" name="Picture 6"/>
          <p:cNvPicPr>
            <a:picLocks noChangeAspect="1"/>
          </p:cNvPicPr>
          <p:nvPr/>
        </p:nvPicPr>
        <p:blipFill>
          <a:blip r:embed="rId2">
            <a:alphaModFix amt="100000"/>
          </a:blip>
          <a:srcRect/>
          <a:stretch>
            <a:fillRect/>
          </a:stretch>
        </p:blipFill>
        <p:spPr>
          <a:xfrm>
            <a:off x="570387" y="4616836"/>
            <a:ext cx="3320950" cy="1756392"/>
          </a:xfrm>
          <a:prstGeom prst="rect">
            <a:avLst/>
          </a:prstGeom>
        </p:spPr>
      </p:pic>
      <p:sp>
        <p:nvSpPr>
          <p:cNvPr id="7" name="AutoShape 7"/>
          <p:cNvSpPr/>
          <p:nvPr/>
        </p:nvSpPr>
        <p:spPr>
          <a:xfrm>
            <a:off x="4413022" y="2732446"/>
            <a:ext cx="3308352" cy="3640782"/>
          </a:xfrm>
          <a:prstGeom prst="rect">
            <a:avLst/>
          </a:prstGeom>
          <a:solidFill>
            <a:schemeClr val="lt2">
              <a:alpha val="100000"/>
            </a:schemeClr>
          </a:solidFill>
        </p:spPr>
      </p:sp>
      <p:sp>
        <p:nvSpPr>
          <p:cNvPr id="8" name="TextBox 8"/>
          <p:cNvSpPr txBox="1"/>
          <p:nvPr/>
        </p:nvSpPr>
        <p:spPr>
          <a:xfrm>
            <a:off x="4438423" y="3162514"/>
            <a:ext cx="3123643" cy="447675"/>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Noto Sans SC"/>
                <a:ea typeface="Noto Sans SC"/>
                <a:cs typeface="Noto Sans SC"/>
              </a:rPr>
              <a:t>资源再分配博弈</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4457306" y="3649390"/>
            <a:ext cx="3219785" cy="2592766"/>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设置有限共享资源池（如流动资金、运输车辆），各团队需通过谈判竞标获取资源。引入区块链模拟系统记录每次交易，培养机会成本评估能力。</a:t>
            </a:r>
            <a:endParaRPr lang="en-US" sz="1500">
              <a:solidFill>
                <a:schemeClr val="dk1">
                  <a:alpha val="100000"/>
                </a:schemeClr>
              </a:solidFill>
              <a:latin typeface="Noto Sans SC"/>
              <a:ea typeface="Noto Sans SC"/>
              <a:cs typeface="Noto Sans SC"/>
            </a:endParaRPr>
          </a:p>
        </p:txBody>
      </p:sp>
      <p:pic>
        <p:nvPicPr>
          <p:cNvPr id="10" name="Picture 10"/>
          <p:cNvPicPr>
            <a:picLocks noChangeAspect="1"/>
          </p:cNvPicPr>
          <p:nvPr/>
        </p:nvPicPr>
        <p:blipFill>
          <a:blip r:embed="rId3">
            <a:alphaModFix amt="100000"/>
          </a:blip>
          <a:srcRect/>
          <a:stretch>
            <a:fillRect/>
          </a:stretch>
        </p:blipFill>
        <p:spPr>
          <a:xfrm>
            <a:off x="4406723" y="1256209"/>
            <a:ext cx="3320950" cy="1756392"/>
          </a:xfrm>
          <a:prstGeom prst="rect">
            <a:avLst/>
          </a:prstGeom>
        </p:spPr>
      </p:pic>
      <p:sp>
        <p:nvSpPr>
          <p:cNvPr id="11" name="AutoShape 11"/>
          <p:cNvSpPr/>
          <p:nvPr/>
        </p:nvSpPr>
        <p:spPr>
          <a:xfrm>
            <a:off x="8289006" y="1256209"/>
            <a:ext cx="3308352" cy="3640782"/>
          </a:xfrm>
          <a:prstGeom prst="rect">
            <a:avLst/>
          </a:prstGeom>
          <a:solidFill>
            <a:schemeClr val="lt2">
              <a:alpha val="100000"/>
            </a:schemeClr>
          </a:solidFill>
        </p:spPr>
      </p:sp>
      <p:sp>
        <p:nvSpPr>
          <p:cNvPr id="12" name="TextBox 12"/>
          <p:cNvSpPr txBox="1"/>
          <p:nvPr/>
        </p:nvSpPr>
        <p:spPr>
          <a:xfrm>
            <a:off x="8342981" y="1434529"/>
            <a:ext cx="3077021" cy="447675"/>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Noto Sans SC"/>
                <a:ea typeface="Noto Sans SC"/>
                <a:cs typeface="Noto Sans SC"/>
              </a:rPr>
              <a:t>数字化工具应用</a:t>
            </a:r>
            <a:endParaRPr lang="en-US" sz="2400" b="1">
              <a:solidFill>
                <a:schemeClr val="accent1">
                  <a:alpha val="100000"/>
                </a:schemeClr>
              </a:solidFill>
              <a:latin typeface="Noto Sans SC"/>
              <a:ea typeface="Noto Sans SC"/>
              <a:cs typeface="Noto Sans SC"/>
            </a:endParaRPr>
          </a:p>
        </p:txBody>
      </p:sp>
      <p:sp>
        <p:nvSpPr>
          <p:cNvPr id="13" name="TextBox 13"/>
          <p:cNvSpPr txBox="1"/>
          <p:nvPr/>
        </p:nvSpPr>
        <p:spPr>
          <a:xfrm>
            <a:off x="8333289" y="1924249"/>
            <a:ext cx="3219785" cy="2592766"/>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在第四轮后开放ERP系统权限，要求使用SAP MM模块完成采购订单创建，通过Tableau可视化仪表盘监测库存周转天数等12项关键指标的变化趋势。</a:t>
            </a:r>
            <a:endParaRPr lang="en-US" sz="1500">
              <a:solidFill>
                <a:schemeClr val="dk1">
                  <a:alpha val="100000"/>
                </a:schemeClr>
              </a:solidFill>
              <a:latin typeface="Noto Sans SC"/>
              <a:ea typeface="Noto Sans SC"/>
              <a:cs typeface="Noto Sans SC"/>
            </a:endParaRPr>
          </a:p>
        </p:txBody>
      </p:sp>
      <p:pic>
        <p:nvPicPr>
          <p:cNvPr id="14" name="Picture 14"/>
          <p:cNvPicPr>
            <a:picLocks noChangeAspect="1"/>
          </p:cNvPicPr>
          <p:nvPr/>
        </p:nvPicPr>
        <p:blipFill>
          <a:blip r:embed="rId4">
            <a:alphaModFix amt="100000"/>
          </a:blip>
          <a:srcRect/>
          <a:stretch>
            <a:fillRect/>
          </a:stretch>
        </p:blipFill>
        <p:spPr>
          <a:xfrm>
            <a:off x="8282707" y="4616836"/>
            <a:ext cx="3320950" cy="17563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结果分析与复盘方法</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2332494" y="1523386"/>
            <a:ext cx="5934984" cy="2133688"/>
          </a:xfrm>
          <a:prstGeom prst="roundRect">
            <a:avLst>
              <a:gd name="adj" fmla="val 16667"/>
            </a:avLst>
          </a:prstGeom>
          <a:solidFill>
            <a:schemeClr val="lt2">
              <a:alpha val="100000"/>
            </a:schemeClr>
          </a:solidFill>
        </p:spPr>
      </p:sp>
      <p:cxnSp>
        <p:nvCxnSpPr>
          <p:cNvPr id="4" name="Connector 4"/>
          <p:cNvCxnSpPr/>
          <p:nvPr/>
        </p:nvCxnSpPr>
        <p:spPr>
          <a:xfrm>
            <a:off x="1333028" y="2624084"/>
            <a:ext cx="940069"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grpSp>
        <p:nvGrpSpPr>
          <p:cNvPr id="5" name="Group 5"/>
          <p:cNvGrpSpPr/>
          <p:nvPr/>
        </p:nvGrpSpPr>
        <p:grpSpPr>
          <a:xfrm rot="0">
            <a:off x="700382" y="2308949"/>
            <a:ext cx="630365" cy="630269"/>
            <a:chOff x="700382" y="2308949"/>
            <a:chExt cx="630365" cy="630269"/>
          </a:xfrm>
        </p:grpSpPr>
        <p:sp>
          <p:nvSpPr>
            <p:cNvPr id="6" name="AutoShape 6"/>
            <p:cNvSpPr/>
            <p:nvPr/>
          </p:nvSpPr>
          <p:spPr>
            <a:xfrm>
              <a:off x="700382" y="2308949"/>
              <a:ext cx="630365" cy="630269"/>
            </a:xfrm>
            <a:prstGeom prst="ellipse">
              <a:avLst/>
            </a:prstGeom>
            <a:solidFill>
              <a:schemeClr val="accent1">
                <a:alpha val="100000"/>
              </a:schemeClr>
            </a:solidFill>
          </p:spPr>
        </p:sp>
        <p:sp>
          <p:nvSpPr>
            <p:cNvPr id="7" name="Freeform 7"/>
            <p:cNvSpPr/>
            <p:nvPr/>
          </p:nvSpPr>
          <p:spPr>
            <a:xfrm>
              <a:off x="912408" y="2456492"/>
              <a:ext cx="234601" cy="304229"/>
            </a:xfrm>
            <a:custGeom>
              <a:avLst/>
              <a:gdLst/>
              <a:ahLst/>
              <a:cxnLst/>
              <a:rect l="l" t="t" r="r" b="b"/>
              <a:pathLst>
                <a:path w="438150" h="568325">
                  <a:moveTo>
                    <a:pt x="344255" y="320246"/>
                  </a:moveTo>
                  <a:cubicBezTo>
                    <a:pt x="393080" y="312737"/>
                    <a:pt x="434394" y="346528"/>
                    <a:pt x="438150" y="399092"/>
                  </a:cubicBezTo>
                  <a:cubicBezTo>
                    <a:pt x="438150" y="399092"/>
                    <a:pt x="438150" y="402847"/>
                    <a:pt x="438150" y="406601"/>
                  </a:cubicBezTo>
                  <a:cubicBezTo>
                    <a:pt x="438150" y="451656"/>
                    <a:pt x="438150" y="496711"/>
                    <a:pt x="438150" y="545520"/>
                  </a:cubicBezTo>
                  <a:cubicBezTo>
                    <a:pt x="438150" y="545520"/>
                    <a:pt x="438150" y="545520"/>
                    <a:pt x="438150" y="549275"/>
                  </a:cubicBezTo>
                  <a:cubicBezTo>
                    <a:pt x="438150" y="549275"/>
                    <a:pt x="438150" y="549275"/>
                    <a:pt x="284162" y="549275"/>
                  </a:cubicBezTo>
                  <a:cubicBezTo>
                    <a:pt x="284162" y="549275"/>
                    <a:pt x="284162" y="545520"/>
                    <a:pt x="284162" y="545520"/>
                  </a:cubicBezTo>
                  <a:cubicBezTo>
                    <a:pt x="284162" y="496711"/>
                    <a:pt x="284162" y="451656"/>
                    <a:pt x="284162" y="402847"/>
                  </a:cubicBezTo>
                  <a:cubicBezTo>
                    <a:pt x="284162" y="361546"/>
                    <a:pt x="310453" y="327755"/>
                    <a:pt x="344255" y="320246"/>
                  </a:cubicBezTo>
                  <a:close/>
                </a:path>
                <a:path w="438150" h="568325">
                  <a:moveTo>
                    <a:pt x="352879" y="200025"/>
                  </a:moveTo>
                  <a:cubicBezTo>
                    <a:pt x="352879" y="200025"/>
                    <a:pt x="352879" y="200025"/>
                    <a:pt x="356621" y="200025"/>
                  </a:cubicBezTo>
                  <a:cubicBezTo>
                    <a:pt x="356621" y="200025"/>
                    <a:pt x="356621" y="200025"/>
                    <a:pt x="367847" y="200025"/>
                  </a:cubicBezTo>
                  <a:cubicBezTo>
                    <a:pt x="371589" y="200025"/>
                    <a:pt x="375330" y="203767"/>
                    <a:pt x="379072" y="203767"/>
                  </a:cubicBezTo>
                  <a:cubicBezTo>
                    <a:pt x="401524" y="211251"/>
                    <a:pt x="412750" y="237445"/>
                    <a:pt x="409008" y="263638"/>
                  </a:cubicBezTo>
                  <a:cubicBezTo>
                    <a:pt x="405266" y="286090"/>
                    <a:pt x="386556" y="304800"/>
                    <a:pt x="360363" y="304800"/>
                  </a:cubicBezTo>
                  <a:cubicBezTo>
                    <a:pt x="337911" y="304800"/>
                    <a:pt x="319201" y="286090"/>
                    <a:pt x="311717" y="263638"/>
                  </a:cubicBezTo>
                  <a:cubicBezTo>
                    <a:pt x="307975" y="233703"/>
                    <a:pt x="326685" y="207509"/>
                    <a:pt x="352879" y="200025"/>
                  </a:cubicBezTo>
                  <a:close/>
                </a:path>
                <a:path w="438150" h="568325">
                  <a:moveTo>
                    <a:pt x="100853" y="196018"/>
                  </a:moveTo>
                  <a:cubicBezTo>
                    <a:pt x="175559" y="180975"/>
                    <a:pt x="246529" y="241146"/>
                    <a:pt x="254000" y="320120"/>
                  </a:cubicBezTo>
                  <a:cubicBezTo>
                    <a:pt x="254000" y="323881"/>
                    <a:pt x="254000" y="327642"/>
                    <a:pt x="254000" y="331402"/>
                  </a:cubicBezTo>
                  <a:cubicBezTo>
                    <a:pt x="254000" y="406616"/>
                    <a:pt x="254000" y="481829"/>
                    <a:pt x="254000" y="557043"/>
                  </a:cubicBezTo>
                  <a:cubicBezTo>
                    <a:pt x="254000" y="557043"/>
                    <a:pt x="254000" y="557043"/>
                    <a:pt x="254000" y="568325"/>
                  </a:cubicBezTo>
                  <a:cubicBezTo>
                    <a:pt x="254000" y="568325"/>
                    <a:pt x="254000" y="568325"/>
                    <a:pt x="0" y="568325"/>
                  </a:cubicBezTo>
                  <a:cubicBezTo>
                    <a:pt x="0" y="564564"/>
                    <a:pt x="0" y="564564"/>
                    <a:pt x="0" y="560804"/>
                  </a:cubicBezTo>
                  <a:cubicBezTo>
                    <a:pt x="0" y="485590"/>
                    <a:pt x="0" y="406616"/>
                    <a:pt x="0" y="327642"/>
                  </a:cubicBezTo>
                  <a:cubicBezTo>
                    <a:pt x="0" y="263710"/>
                    <a:pt x="44823" y="211060"/>
                    <a:pt x="100853" y="196018"/>
                  </a:cubicBezTo>
                  <a:close/>
                </a:path>
                <a:path w="438150" h="568325">
                  <a:moveTo>
                    <a:pt x="112091" y="0"/>
                  </a:moveTo>
                  <a:cubicBezTo>
                    <a:pt x="115818" y="0"/>
                    <a:pt x="115818" y="0"/>
                    <a:pt x="115818" y="0"/>
                  </a:cubicBezTo>
                  <a:cubicBezTo>
                    <a:pt x="115818" y="0"/>
                    <a:pt x="115818" y="0"/>
                    <a:pt x="138181" y="0"/>
                  </a:cubicBezTo>
                  <a:cubicBezTo>
                    <a:pt x="141909" y="0"/>
                    <a:pt x="149363" y="3762"/>
                    <a:pt x="153090" y="3762"/>
                  </a:cubicBezTo>
                  <a:cubicBezTo>
                    <a:pt x="190362" y="18808"/>
                    <a:pt x="212725" y="60187"/>
                    <a:pt x="205271" y="101566"/>
                  </a:cubicBezTo>
                  <a:cubicBezTo>
                    <a:pt x="197816" y="139183"/>
                    <a:pt x="164272" y="169276"/>
                    <a:pt x="127000" y="169276"/>
                  </a:cubicBezTo>
                  <a:cubicBezTo>
                    <a:pt x="89728" y="173038"/>
                    <a:pt x="56184" y="142944"/>
                    <a:pt x="48729" y="101566"/>
                  </a:cubicBezTo>
                  <a:cubicBezTo>
                    <a:pt x="41275" y="52664"/>
                    <a:pt x="71092" y="7523"/>
                    <a:pt x="112091" y="0"/>
                  </a:cubicBezTo>
                </a:path>
              </a:pathLst>
            </a:custGeom>
            <a:solidFill>
              <a:srgbClr val="FFFFFF">
                <a:alpha val="100000"/>
              </a:srgbClr>
            </a:solidFill>
          </p:spPr>
        </p:sp>
      </p:grpSp>
      <p:sp>
        <p:nvSpPr>
          <p:cNvPr id="8" name="AutoShape 8"/>
          <p:cNvSpPr/>
          <p:nvPr/>
        </p:nvSpPr>
        <p:spPr>
          <a:xfrm>
            <a:off x="2526436" y="2237476"/>
            <a:ext cx="5587022" cy="1129248"/>
          </a:xfrm>
          <a:prstGeom prst="rect">
            <a:avLst/>
          </a:prstGeom>
          <a:noFill/>
        </p:spPr>
        <p:txBody>
          <a:bodyPr vert="horz" wrap="square" lIns="68770" tIns="68770" rIns="34385" bIns="68770" rtlCol="0" anchor="t" anchorCtr="1">
            <a:noAutofit/>
          </a:bodyPr>
          <a:lstStyle/>
          <a:p>
            <a:pPr algn="l">
              <a:lnSpc>
                <a:spcPct val="140000"/>
              </a:lnSpc>
              <a:spcBef>
                <a:spcPts val="270"/>
              </a:spcBef>
              <a:defRPr/>
            </a:pPr>
            <a:r>
              <a:rPr lang="en-US" sz="1500">
                <a:solidFill>
                  <a:schemeClr val="dk1">
                    <a:alpha val="100000"/>
                  </a:schemeClr>
                </a:solidFill>
                <a:latin typeface="Noto Sans SC"/>
                <a:ea typeface="Noto Sans SC"/>
                <a:cs typeface="Noto Sans SC"/>
              </a:rPr>
              <a:t>采用平衡计分卡框架，从财务（资本回报率）、运营（订单交付周期）、学习成长（流程优化提案数）三个维度生成雷达图。特别关注库存持有成本与缺货成本的帕累托最优区间。</a:t>
            </a:r>
            <a:endParaRPr lang="en-US" sz="1100"/>
          </a:p>
        </p:txBody>
      </p:sp>
      <p:sp>
        <p:nvSpPr>
          <p:cNvPr id="9" name="TextBox 9"/>
          <p:cNvSpPr txBox="1"/>
          <p:nvPr/>
        </p:nvSpPr>
        <p:spPr>
          <a:xfrm>
            <a:off x="2526436" y="1653817"/>
            <a:ext cx="3577915" cy="485775"/>
          </a:xfrm>
          <a:prstGeom prst="rect">
            <a:avLst/>
          </a:prstGeom>
        </p:spPr>
        <p:txBody>
          <a:bodyPr vert="horz" wrap="square" lIns="95250" tIns="95250" rIns="47625" bIns="95250" rtlCol="0" anchor="t" anchorCtr="0">
            <a:noAutofit/>
          </a:bodyPr>
          <a:lstStyle/>
          <a:p>
            <a:pPr algn="l">
              <a:lnSpc>
                <a:spcPct val="120000"/>
              </a:lnSpc>
              <a:spcBef>
                <a:spcPts val="375"/>
              </a:spcBef>
            </a:pPr>
            <a:r>
              <a:rPr lang="en-US" sz="2000" b="1">
                <a:solidFill>
                  <a:schemeClr val="accent1">
                    <a:alpha val="100000"/>
                  </a:schemeClr>
                </a:solidFill>
                <a:latin typeface="Noto Sans SC"/>
                <a:ea typeface="Noto Sans SC"/>
                <a:cs typeface="Noto Sans SC"/>
              </a:rPr>
              <a:t>三维度绩效评估</a:t>
            </a:r>
            <a:endParaRPr lang="en-US" sz="2000" b="1">
              <a:solidFill>
                <a:schemeClr val="accent1">
                  <a:alpha val="100000"/>
                </a:schemeClr>
              </a:solidFill>
              <a:latin typeface="Noto Sans SC"/>
              <a:ea typeface="Noto Sans SC"/>
              <a:cs typeface="Noto Sans SC"/>
            </a:endParaRPr>
          </a:p>
        </p:txBody>
      </p:sp>
      <p:cxnSp>
        <p:nvCxnSpPr>
          <p:cNvPr id="10" name="Connector 10"/>
          <p:cNvCxnSpPr/>
          <p:nvPr/>
        </p:nvCxnSpPr>
        <p:spPr>
          <a:xfrm>
            <a:off x="1335128" y="5008162"/>
            <a:ext cx="926762"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sp>
        <p:nvSpPr>
          <p:cNvPr id="11" name="AutoShape 11"/>
          <p:cNvSpPr/>
          <p:nvPr/>
        </p:nvSpPr>
        <p:spPr>
          <a:xfrm>
            <a:off x="702482" y="4693027"/>
            <a:ext cx="630365" cy="630269"/>
          </a:xfrm>
          <a:prstGeom prst="ellipse">
            <a:avLst/>
          </a:prstGeom>
          <a:solidFill>
            <a:schemeClr val="accent1">
              <a:alpha val="100000"/>
            </a:schemeClr>
          </a:solidFill>
        </p:spPr>
      </p:sp>
      <p:pic>
        <p:nvPicPr>
          <p:cNvPr id="12" name="Picture 12"/>
          <p:cNvPicPr>
            <a:picLocks noChangeAspect="1"/>
          </p:cNvPicPr>
          <p:nvPr/>
        </p:nvPicPr>
        <p:blipFill>
          <a:blip r:embed="rId2">
            <a:alphaModFix amt="100000"/>
          </a:blip>
          <a:srcRect l="29279" r="29279"/>
          <a:stretch>
            <a:fillRect/>
          </a:stretch>
        </p:blipFill>
        <p:spPr>
          <a:xfrm>
            <a:off x="8740596" y="1518646"/>
            <a:ext cx="2851615" cy="4586129"/>
          </a:xfrm>
          <a:prstGeom prst="rect">
            <a:avLst/>
          </a:prstGeom>
        </p:spPr>
      </p:pic>
      <p:sp>
        <p:nvSpPr>
          <p:cNvPr id="13" name="AutoShape 13"/>
          <p:cNvSpPr/>
          <p:nvPr/>
        </p:nvSpPr>
        <p:spPr>
          <a:xfrm>
            <a:off x="2361209" y="3953128"/>
            <a:ext cx="5934984" cy="2133688"/>
          </a:xfrm>
          <a:prstGeom prst="roundRect">
            <a:avLst>
              <a:gd name="adj" fmla="val 16667"/>
            </a:avLst>
          </a:prstGeom>
          <a:solidFill>
            <a:schemeClr val="lt2">
              <a:alpha val="100000"/>
            </a:schemeClr>
          </a:solidFill>
        </p:spPr>
      </p:sp>
      <p:sp>
        <p:nvSpPr>
          <p:cNvPr id="14" name="AutoShape 14"/>
          <p:cNvSpPr/>
          <p:nvPr/>
        </p:nvSpPr>
        <p:spPr>
          <a:xfrm>
            <a:off x="2555150" y="4667218"/>
            <a:ext cx="5587022" cy="1129248"/>
          </a:xfrm>
          <a:prstGeom prst="rect">
            <a:avLst/>
          </a:prstGeom>
          <a:noFill/>
        </p:spPr>
        <p:txBody>
          <a:bodyPr vert="horz" wrap="square" lIns="68770" tIns="68770" rIns="34385" bIns="68770" rtlCol="0" anchor="t" anchorCtr="1">
            <a:noAutofit/>
          </a:bodyPr>
          <a:lstStyle/>
          <a:p>
            <a:pPr algn="l">
              <a:lnSpc>
                <a:spcPct val="140000"/>
              </a:lnSpc>
              <a:spcBef>
                <a:spcPts val="270"/>
              </a:spcBef>
              <a:defRPr/>
            </a:pPr>
            <a:r>
              <a:rPr lang="en-US" sz="1500">
                <a:solidFill>
                  <a:schemeClr val="dk1">
                    <a:alpha val="100000"/>
                  </a:schemeClr>
                </a:solidFill>
                <a:latin typeface="Noto Sans SC"/>
                <a:ea typeface="Noto Sans SC"/>
                <a:cs typeface="Noto Sans SC"/>
              </a:rPr>
              <a:t>使用Minitab软件还原关键决策节点，对比实际选择与理论最优解的偏差。重点分析第3轮采购批量决策中EOQ模型的应用失误，计算机会成本损失金额。</a:t>
            </a:r>
            <a:endParaRPr lang="en-US" sz="1100"/>
          </a:p>
        </p:txBody>
      </p:sp>
      <p:sp>
        <p:nvSpPr>
          <p:cNvPr id="15" name="TextBox 15"/>
          <p:cNvSpPr txBox="1"/>
          <p:nvPr/>
        </p:nvSpPr>
        <p:spPr>
          <a:xfrm>
            <a:off x="2555150" y="4083559"/>
            <a:ext cx="3577915" cy="485775"/>
          </a:xfrm>
          <a:prstGeom prst="rect">
            <a:avLst/>
          </a:prstGeom>
        </p:spPr>
        <p:txBody>
          <a:bodyPr vert="horz" wrap="square" lIns="95250" tIns="95250" rIns="47625" bIns="95250" rtlCol="0" anchor="t" anchorCtr="0">
            <a:noAutofit/>
          </a:bodyPr>
          <a:lstStyle/>
          <a:p>
            <a:pPr algn="l">
              <a:lnSpc>
                <a:spcPct val="120000"/>
              </a:lnSpc>
              <a:spcBef>
                <a:spcPts val="375"/>
              </a:spcBef>
            </a:pPr>
            <a:r>
              <a:rPr lang="en-US" sz="2000" b="1">
                <a:solidFill>
                  <a:schemeClr val="accent1">
                    <a:alpha val="100000"/>
                  </a:schemeClr>
                </a:solidFill>
                <a:latin typeface="Noto Sans SC"/>
                <a:ea typeface="Noto Sans SC"/>
                <a:cs typeface="Noto Sans SC"/>
              </a:rPr>
              <a:t>决策树回溯技术</a:t>
            </a:r>
            <a:endParaRPr lang="en-US" sz="2000" b="1">
              <a:solidFill>
                <a:schemeClr val="accent1">
                  <a:alpha val="100000"/>
                </a:schemeClr>
              </a:solidFill>
              <a:latin typeface="Noto Sans SC"/>
              <a:ea typeface="Noto Sans SC"/>
              <a:cs typeface="Noto Sans SC"/>
            </a:endParaRPr>
          </a:p>
        </p:txBody>
      </p:sp>
      <p:sp>
        <p:nvSpPr>
          <p:cNvPr id="16" name="Freeform 16"/>
          <p:cNvSpPr/>
          <p:nvPr/>
        </p:nvSpPr>
        <p:spPr>
          <a:xfrm>
            <a:off x="842624" y="4833122"/>
            <a:ext cx="350080" cy="350080"/>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path>
              <a:path w="304800" h="304800">
                <a:moveTo>
                  <a:pt x="200549" y="145161"/>
                </a:moveTo>
                <a:lnTo>
                  <a:pt x="278682" y="67066"/>
                </a:lnTo>
                <a:cubicBezTo>
                  <a:pt x="260080" y="39643"/>
                  <a:pt x="232543" y="19241"/>
                  <a:pt x="200549" y="8525"/>
                </a:cubicBezTo>
                <a:lnTo>
                  <a:pt x="200549" y="145161"/>
                </a:lnTo>
                <a:close/>
              </a:path>
              <a:path w="304800" h="304800">
                <a:moveTo>
                  <a:pt x="159525" y="200549"/>
                </a:moveTo>
                <a:lnTo>
                  <a:pt x="237677" y="278721"/>
                </a:lnTo>
                <a:cubicBezTo>
                  <a:pt x="265138" y="260156"/>
                  <a:pt x="285560" y="232581"/>
                  <a:pt x="296275" y="200549"/>
                </a:cubicBezTo>
                <a:lnTo>
                  <a:pt x="159525" y="200549"/>
                </a:lnTo>
                <a:close/>
              </a:path>
              <a:path w="304800" h="304800">
                <a:moveTo>
                  <a:pt x="180432" y="111862"/>
                </a:moveTo>
                <a:lnTo>
                  <a:pt x="180432" y="2829"/>
                </a:lnTo>
                <a:cubicBezTo>
                  <a:pt x="171317" y="1133"/>
                  <a:pt x="162001" y="0"/>
                  <a:pt x="152400" y="0"/>
                </a:cubicBezTo>
                <a:cubicBezTo>
                  <a:pt x="128064" y="0"/>
                  <a:pt x="105366" y="6229"/>
                  <a:pt x="84963" y="16393"/>
                </a:cubicBezTo>
                <a:lnTo>
                  <a:pt x="180432" y="111862"/>
                </a:lnTo>
                <a:close/>
              </a:path>
              <a:path w="304800" h="304800">
                <a:moveTo>
                  <a:pt x="124368" y="193853"/>
                </a:moveTo>
                <a:lnTo>
                  <a:pt x="124368" y="301981"/>
                </a:lnTo>
                <a:cubicBezTo>
                  <a:pt x="133483" y="303686"/>
                  <a:pt x="142799" y="304800"/>
                  <a:pt x="152400" y="304800"/>
                </a:cubicBezTo>
                <a:cubicBezTo>
                  <a:pt x="176508" y="304800"/>
                  <a:pt x="198987" y="298694"/>
                  <a:pt x="219266" y="288722"/>
                </a:cubicBezTo>
                <a:lnTo>
                  <a:pt x="124368" y="193853"/>
                </a:lnTo>
                <a:close/>
              </a:path>
              <a:path w="304800" h="304800">
                <a:moveTo>
                  <a:pt x="104232" y="159763"/>
                </a:moveTo>
                <a:lnTo>
                  <a:pt x="26194" y="237792"/>
                </a:lnTo>
                <a:cubicBezTo>
                  <a:pt x="44758" y="265176"/>
                  <a:pt x="72276" y="285569"/>
                  <a:pt x="104232" y="296285"/>
                </a:cubicBezTo>
                <a:lnTo>
                  <a:pt x="104232" y="159763"/>
                </a:lnTo>
                <a:close/>
              </a:path>
              <a:path w="304800" h="304800">
                <a:moveTo>
                  <a:pt x="2829" y="124368"/>
                </a:moveTo>
                <a:cubicBezTo>
                  <a:pt x="1133" y="133483"/>
                  <a:pt x="0" y="142799"/>
                  <a:pt x="0" y="152400"/>
                </a:cubicBezTo>
                <a:cubicBezTo>
                  <a:pt x="0" y="176584"/>
                  <a:pt x="6144" y="199130"/>
                  <a:pt x="16145" y="219408"/>
                </a:cubicBezTo>
                <a:lnTo>
                  <a:pt x="111195" y="124358"/>
                </a:lnTo>
                <a:lnTo>
                  <a:pt x="2829" y="124358"/>
                </a:lnTo>
                <a:close/>
              </a:path>
              <a:path w="304800" h="304800">
                <a:moveTo>
                  <a:pt x="66637" y="26489"/>
                </a:moveTo>
                <a:cubicBezTo>
                  <a:pt x="39443" y="45053"/>
                  <a:pt x="19183" y="72428"/>
                  <a:pt x="8525" y="104232"/>
                </a:cubicBezTo>
                <a:lnTo>
                  <a:pt x="144389" y="104232"/>
                </a:lnTo>
                <a:lnTo>
                  <a:pt x="66637" y="26489"/>
                </a:lnTo>
              </a:path>
            </a:pathLst>
          </a:custGeom>
          <a:solidFill>
            <a:srgbClr val="FFFFFF">
              <a:alpha val="100000"/>
            </a:srgbClr>
          </a:solid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11871" y="2783306"/>
            <a:ext cx="1943100"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FFFFFF">
                    <a:alpha val="100000"/>
                  </a:srgbClr>
                </a:solidFill>
                <a:latin typeface="Noto Sans SC"/>
                <a:ea typeface="Noto Sans SC"/>
                <a:cs typeface="Noto Sans SC"/>
              </a:rPr>
              <a:t>06</a:t>
            </a:r>
            <a:endParaRPr lang="en-US" sz="6600" b="1">
              <a:solidFill>
                <a:srgbClr val="FFFFFF">
                  <a:alpha val="100000"/>
                </a:srgbClr>
              </a:solidFill>
              <a:latin typeface="Noto Sans SC"/>
              <a:ea typeface="Noto Sans SC"/>
              <a:cs typeface="Noto Sans SC"/>
            </a:endParaRPr>
          </a:p>
        </p:txBody>
      </p:sp>
      <p:sp>
        <p:nvSpPr>
          <p:cNvPr id="3" name="TextBox 3"/>
          <p:cNvSpPr txBox="1"/>
          <p:nvPr/>
        </p:nvSpPr>
        <p:spPr>
          <a:xfrm>
            <a:off x="3909977" y="2621820"/>
            <a:ext cx="7388990"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就业创业能力拓展</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供应链创新商业模式设计</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305352" y="1793743"/>
            <a:ext cx="2709128" cy="2949288"/>
          </a:xfrm>
          <a:prstGeom prst="roundRect">
            <a:avLst>
              <a:gd name="adj" fmla="val 4117"/>
            </a:avLst>
          </a:prstGeom>
          <a:solidFill>
            <a:schemeClr val="lt2">
              <a:alpha val="80000"/>
            </a:schemeClr>
          </a:solidFill>
        </p:spPr>
      </p:sp>
      <p:sp>
        <p:nvSpPr>
          <p:cNvPr id="4" name="AutoShape 4"/>
          <p:cNvSpPr/>
          <p:nvPr/>
        </p:nvSpPr>
        <p:spPr>
          <a:xfrm>
            <a:off x="417338" y="1910330"/>
            <a:ext cx="2485155" cy="554002"/>
          </a:xfrm>
          <a:prstGeom prst="roundRect">
            <a:avLst>
              <a:gd name="adj" fmla="val 16667"/>
            </a:avLst>
          </a:prstGeom>
          <a:solidFill>
            <a:schemeClr val="accent1">
              <a:alpha val="100000"/>
            </a:schemeClr>
          </a:solidFill>
        </p:spPr>
      </p:sp>
      <p:sp>
        <p:nvSpPr>
          <p:cNvPr id="5" name="TextBox 5"/>
          <p:cNvSpPr txBox="1"/>
          <p:nvPr/>
        </p:nvSpPr>
        <p:spPr>
          <a:xfrm>
            <a:off x="538889" y="1942164"/>
            <a:ext cx="224205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rgbClr val="FFFFFF">
                    <a:alpha val="100000"/>
                  </a:srgbClr>
                </a:solidFill>
                <a:latin typeface="Noto Sans SC"/>
                <a:ea typeface="Noto Sans SC"/>
                <a:cs typeface="Noto Sans SC"/>
              </a:rPr>
              <a:t>平台化整合模式</a:t>
            </a:r>
            <a:endParaRPr lang="en-US" sz="2000" b="1">
              <a:solidFill>
                <a:srgbClr val="FFFFFF">
                  <a:alpha val="100000"/>
                </a:srgbClr>
              </a:solidFill>
              <a:latin typeface="Noto Sans SC"/>
              <a:ea typeface="Noto Sans SC"/>
              <a:cs typeface="Noto Sans SC"/>
            </a:endParaRPr>
          </a:p>
        </p:txBody>
      </p:sp>
      <p:sp>
        <p:nvSpPr>
          <p:cNvPr id="6" name="TextBox 6"/>
          <p:cNvSpPr txBox="1"/>
          <p:nvPr/>
        </p:nvSpPr>
        <p:spPr>
          <a:xfrm>
            <a:off x="471651" y="2601797"/>
            <a:ext cx="2376529" cy="1817375"/>
          </a:xfrm>
          <a:prstGeom prst="rect">
            <a:avLst/>
          </a:prstGeom>
        </p:spPr>
        <p:txBody>
          <a:bodyPr vert="horz" wrap="square" lIns="91440" tIns="45720" rIns="91440" bIns="45720" rtlCol="0" anchor="t" anchorCtr="0">
            <a:noAutofit/>
          </a:bodyPr>
          <a:lstStyle/>
          <a:p>
            <a:pPr algn="ctr">
              <a:lnSpc>
                <a:spcPct val="150000"/>
              </a:lnSpc>
              <a:spcBef>
                <a:spcPts val="375"/>
              </a:spcBef>
            </a:pPr>
            <a:r>
              <a:rPr lang="en-US" sz="1500">
                <a:solidFill>
                  <a:schemeClr val="dk1">
                    <a:alpha val="100000"/>
                  </a:schemeClr>
                </a:solidFill>
                <a:latin typeface="Noto Sans SC"/>
                <a:ea typeface="Noto Sans SC"/>
                <a:cs typeface="Noto Sans SC"/>
              </a:rPr>
              <a:t>通过搭建数字化供应链平台，整合上下游农牧产品资源，实现供需精准匹配，降低中间环节成本，提升整体效率。</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1065069" y="4723113"/>
            <a:ext cx="1189694" cy="1050302"/>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5625" b="1">
                <a:solidFill>
                  <a:schemeClr val="accent1">
                    <a:alpha val="40000"/>
                  </a:schemeClr>
                </a:solidFill>
                <a:latin typeface="Noto Sans SC"/>
                <a:ea typeface="Noto Sans SC"/>
                <a:cs typeface="Noto Sans SC"/>
              </a:rPr>
              <a:t>01</a:t>
            </a:r>
            <a:endParaRPr lang="en-US" sz="5625" b="1">
              <a:solidFill>
                <a:schemeClr val="accent1">
                  <a:alpha val="40000"/>
                </a:schemeClr>
              </a:solidFill>
              <a:latin typeface="Noto Sans SC"/>
              <a:ea typeface="Noto Sans SC"/>
              <a:cs typeface="Noto Sans SC"/>
            </a:endParaRPr>
          </a:p>
        </p:txBody>
      </p:sp>
      <p:sp>
        <p:nvSpPr>
          <p:cNvPr id="8" name="TextBox 8"/>
          <p:cNvSpPr txBox="1"/>
          <p:nvPr/>
        </p:nvSpPr>
        <p:spPr>
          <a:xfrm>
            <a:off x="3945972" y="1551494"/>
            <a:ext cx="1189694" cy="1050302"/>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5625" b="1">
                <a:solidFill>
                  <a:schemeClr val="accent1">
                    <a:alpha val="40000"/>
                  </a:schemeClr>
                </a:solidFill>
                <a:latin typeface="Noto Sans SC"/>
                <a:ea typeface="Noto Sans SC"/>
                <a:cs typeface="Noto Sans SC"/>
              </a:rPr>
              <a:t>02</a:t>
            </a:r>
            <a:endParaRPr lang="en-US" sz="5625" b="1">
              <a:solidFill>
                <a:schemeClr val="accent1">
                  <a:alpha val="40000"/>
                </a:schemeClr>
              </a:solidFill>
              <a:latin typeface="Noto Sans SC"/>
              <a:ea typeface="Noto Sans SC"/>
              <a:cs typeface="Noto Sans SC"/>
            </a:endParaRPr>
          </a:p>
        </p:txBody>
      </p:sp>
      <p:sp>
        <p:nvSpPr>
          <p:cNvPr id="9" name="TextBox 9"/>
          <p:cNvSpPr txBox="1"/>
          <p:nvPr/>
        </p:nvSpPr>
        <p:spPr>
          <a:xfrm>
            <a:off x="6826875" y="4723113"/>
            <a:ext cx="1189694" cy="1050302"/>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5625" b="1">
                <a:solidFill>
                  <a:schemeClr val="accent1">
                    <a:alpha val="40000"/>
                  </a:schemeClr>
                </a:solidFill>
                <a:latin typeface="Noto Sans SC"/>
                <a:ea typeface="Noto Sans SC"/>
                <a:cs typeface="Noto Sans SC"/>
              </a:rPr>
              <a:t>03</a:t>
            </a:r>
            <a:endParaRPr lang="en-US" sz="5625" b="1">
              <a:solidFill>
                <a:schemeClr val="accent1">
                  <a:alpha val="40000"/>
                </a:schemeClr>
              </a:solidFill>
              <a:latin typeface="Noto Sans SC"/>
              <a:ea typeface="Noto Sans SC"/>
              <a:cs typeface="Noto Sans SC"/>
            </a:endParaRPr>
          </a:p>
        </p:txBody>
      </p:sp>
      <p:sp>
        <p:nvSpPr>
          <p:cNvPr id="10" name="TextBox 10"/>
          <p:cNvSpPr txBox="1"/>
          <p:nvPr/>
        </p:nvSpPr>
        <p:spPr>
          <a:xfrm>
            <a:off x="9707777" y="1551494"/>
            <a:ext cx="1189694" cy="1050302"/>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5625" b="1">
                <a:solidFill>
                  <a:schemeClr val="accent1">
                    <a:alpha val="39000"/>
                  </a:schemeClr>
                </a:solidFill>
                <a:latin typeface="Noto Sans SC"/>
                <a:ea typeface="Noto Sans SC"/>
                <a:cs typeface="Noto Sans SC"/>
              </a:rPr>
              <a:t>04</a:t>
            </a:r>
            <a:endParaRPr lang="en-US" sz="5625" b="1">
              <a:solidFill>
                <a:schemeClr val="accent1">
                  <a:alpha val="39000"/>
                </a:schemeClr>
              </a:solidFill>
              <a:latin typeface="Noto Sans SC"/>
              <a:ea typeface="Noto Sans SC"/>
              <a:cs typeface="Noto Sans SC"/>
            </a:endParaRPr>
          </a:p>
        </p:txBody>
      </p:sp>
      <p:sp>
        <p:nvSpPr>
          <p:cNvPr id="11" name="AutoShape 11"/>
          <p:cNvSpPr/>
          <p:nvPr/>
        </p:nvSpPr>
        <p:spPr>
          <a:xfrm>
            <a:off x="3186255" y="2598365"/>
            <a:ext cx="2709128" cy="2949288"/>
          </a:xfrm>
          <a:prstGeom prst="roundRect">
            <a:avLst>
              <a:gd name="adj" fmla="val 4117"/>
            </a:avLst>
          </a:prstGeom>
          <a:solidFill>
            <a:schemeClr val="lt2">
              <a:alpha val="80000"/>
            </a:schemeClr>
          </a:solidFill>
        </p:spPr>
      </p:sp>
      <p:sp>
        <p:nvSpPr>
          <p:cNvPr id="12" name="AutoShape 12"/>
          <p:cNvSpPr/>
          <p:nvPr/>
        </p:nvSpPr>
        <p:spPr>
          <a:xfrm>
            <a:off x="3298241" y="2714951"/>
            <a:ext cx="2485155" cy="554002"/>
          </a:xfrm>
          <a:prstGeom prst="roundRect">
            <a:avLst>
              <a:gd name="adj" fmla="val 16667"/>
            </a:avLst>
          </a:prstGeom>
          <a:solidFill>
            <a:schemeClr val="accent1">
              <a:alpha val="100000"/>
            </a:schemeClr>
          </a:solidFill>
        </p:spPr>
      </p:sp>
      <p:sp>
        <p:nvSpPr>
          <p:cNvPr id="13" name="TextBox 13"/>
          <p:cNvSpPr txBox="1"/>
          <p:nvPr/>
        </p:nvSpPr>
        <p:spPr>
          <a:xfrm>
            <a:off x="3419792" y="2746786"/>
            <a:ext cx="224205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rgbClr val="FFFFFF">
                    <a:alpha val="100000"/>
                  </a:srgbClr>
                </a:solidFill>
                <a:latin typeface="Noto Sans SC"/>
                <a:ea typeface="Noto Sans SC"/>
                <a:cs typeface="Noto Sans SC"/>
              </a:rPr>
              <a:t>订单农业模式</a:t>
            </a:r>
            <a:endParaRPr lang="en-US" sz="2000" b="1">
              <a:solidFill>
                <a:srgbClr val="FFFFFF">
                  <a:alpha val="100000"/>
                </a:srgbClr>
              </a:solidFill>
              <a:latin typeface="Noto Sans SC"/>
              <a:ea typeface="Noto Sans SC"/>
              <a:cs typeface="Noto Sans SC"/>
            </a:endParaRPr>
          </a:p>
        </p:txBody>
      </p:sp>
      <p:sp>
        <p:nvSpPr>
          <p:cNvPr id="14" name="TextBox 14"/>
          <p:cNvSpPr txBox="1"/>
          <p:nvPr/>
        </p:nvSpPr>
        <p:spPr>
          <a:xfrm>
            <a:off x="3352554" y="3528049"/>
            <a:ext cx="2376529" cy="1817375"/>
          </a:xfrm>
          <a:prstGeom prst="rect">
            <a:avLst/>
          </a:prstGeom>
        </p:spPr>
        <p:txBody>
          <a:bodyPr vert="horz" wrap="square" lIns="91440" tIns="45720" rIns="91440" bIns="45720" rtlCol="0" anchor="t" anchorCtr="0">
            <a:noAutofit/>
          </a:bodyPr>
          <a:lstStyle/>
          <a:p>
            <a:pPr algn="ctr">
              <a:lnSpc>
                <a:spcPct val="150000"/>
              </a:lnSpc>
              <a:spcBef>
                <a:spcPts val="375"/>
              </a:spcBef>
            </a:pPr>
            <a:r>
              <a:rPr lang="en-US" sz="1500">
                <a:solidFill>
                  <a:schemeClr val="dk1">
                    <a:alpha val="100000"/>
                  </a:schemeClr>
                </a:solidFill>
                <a:latin typeface="Noto Sans SC"/>
                <a:ea typeface="Noto Sans SC"/>
                <a:cs typeface="Noto Sans SC"/>
              </a:rPr>
              <a:t>以市场需求为导向，与农户签订长期合作协议，实现定制化生产，减少市场波动风险，保障农民收益稳定。</a:t>
            </a:r>
            <a:endParaRPr lang="en-US" sz="1500">
              <a:solidFill>
                <a:schemeClr val="dk1">
                  <a:alpha val="100000"/>
                </a:schemeClr>
              </a:solidFill>
              <a:latin typeface="Noto Sans SC"/>
              <a:ea typeface="Noto Sans SC"/>
              <a:cs typeface="Noto Sans SC"/>
            </a:endParaRPr>
          </a:p>
        </p:txBody>
      </p:sp>
      <p:sp>
        <p:nvSpPr>
          <p:cNvPr id="15" name="AutoShape 15"/>
          <p:cNvSpPr/>
          <p:nvPr/>
        </p:nvSpPr>
        <p:spPr>
          <a:xfrm>
            <a:off x="6067158" y="1793743"/>
            <a:ext cx="2709128" cy="2949288"/>
          </a:xfrm>
          <a:prstGeom prst="roundRect">
            <a:avLst>
              <a:gd name="adj" fmla="val 4117"/>
            </a:avLst>
          </a:prstGeom>
          <a:solidFill>
            <a:schemeClr val="lt2">
              <a:alpha val="80000"/>
            </a:schemeClr>
          </a:solidFill>
        </p:spPr>
      </p:sp>
      <p:sp>
        <p:nvSpPr>
          <p:cNvPr id="16" name="AutoShape 16"/>
          <p:cNvSpPr/>
          <p:nvPr/>
        </p:nvSpPr>
        <p:spPr>
          <a:xfrm>
            <a:off x="6179144" y="1910330"/>
            <a:ext cx="2485155" cy="554002"/>
          </a:xfrm>
          <a:prstGeom prst="roundRect">
            <a:avLst>
              <a:gd name="adj" fmla="val 16667"/>
            </a:avLst>
          </a:prstGeom>
          <a:solidFill>
            <a:schemeClr val="accent1">
              <a:alpha val="100000"/>
            </a:schemeClr>
          </a:solidFill>
        </p:spPr>
      </p:sp>
      <p:sp>
        <p:nvSpPr>
          <p:cNvPr id="17" name="TextBox 17"/>
          <p:cNvSpPr txBox="1"/>
          <p:nvPr/>
        </p:nvSpPr>
        <p:spPr>
          <a:xfrm>
            <a:off x="6300694" y="1942164"/>
            <a:ext cx="224205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rgbClr val="FFFFFF">
                    <a:alpha val="100000"/>
                  </a:srgbClr>
                </a:solidFill>
                <a:latin typeface="Noto Sans SC"/>
                <a:ea typeface="Noto Sans SC"/>
                <a:cs typeface="Noto Sans SC"/>
              </a:rPr>
              <a:t>冷链物流优化</a:t>
            </a:r>
            <a:endParaRPr lang="en-US" sz="2000" b="1">
              <a:solidFill>
                <a:srgbClr val="FFFFFF">
                  <a:alpha val="100000"/>
                </a:srgbClr>
              </a:solidFill>
              <a:latin typeface="Noto Sans SC"/>
              <a:ea typeface="Noto Sans SC"/>
              <a:cs typeface="Noto Sans SC"/>
            </a:endParaRPr>
          </a:p>
        </p:txBody>
      </p:sp>
      <p:sp>
        <p:nvSpPr>
          <p:cNvPr id="18" name="TextBox 18"/>
          <p:cNvSpPr txBox="1"/>
          <p:nvPr/>
        </p:nvSpPr>
        <p:spPr>
          <a:xfrm>
            <a:off x="6233457" y="2723428"/>
            <a:ext cx="2376529" cy="1817375"/>
          </a:xfrm>
          <a:prstGeom prst="rect">
            <a:avLst/>
          </a:prstGeom>
        </p:spPr>
        <p:txBody>
          <a:bodyPr vert="horz" wrap="square" lIns="91440" tIns="45720" rIns="91440" bIns="45720" rtlCol="0" anchor="t" anchorCtr="0">
            <a:noAutofit/>
          </a:bodyPr>
          <a:lstStyle/>
          <a:p>
            <a:pPr algn="ctr">
              <a:lnSpc>
                <a:spcPct val="150000"/>
              </a:lnSpc>
              <a:spcBef>
                <a:spcPts val="375"/>
              </a:spcBef>
            </a:pPr>
            <a:r>
              <a:rPr lang="en-US" sz="1500">
                <a:solidFill>
                  <a:schemeClr val="dk1">
                    <a:alpha val="100000"/>
                  </a:schemeClr>
                </a:solidFill>
                <a:latin typeface="Noto Sans SC"/>
                <a:ea typeface="Noto Sans SC"/>
                <a:cs typeface="Noto Sans SC"/>
              </a:rPr>
              <a:t>针对农牧产品易腐特性，设计高效冷链物流网络，结合智能温控技术，延长产品保鲜期并降低损耗率。</a:t>
            </a:r>
            <a:endParaRPr lang="en-US" sz="1500">
              <a:solidFill>
                <a:schemeClr val="dk1">
                  <a:alpha val="100000"/>
                </a:schemeClr>
              </a:solidFill>
              <a:latin typeface="Noto Sans SC"/>
              <a:ea typeface="Noto Sans SC"/>
              <a:cs typeface="Noto Sans SC"/>
            </a:endParaRPr>
          </a:p>
        </p:txBody>
      </p:sp>
      <p:sp>
        <p:nvSpPr>
          <p:cNvPr id="19" name="AutoShape 19"/>
          <p:cNvSpPr/>
          <p:nvPr/>
        </p:nvSpPr>
        <p:spPr>
          <a:xfrm>
            <a:off x="8948060" y="2598365"/>
            <a:ext cx="2709128" cy="2949288"/>
          </a:xfrm>
          <a:prstGeom prst="roundRect">
            <a:avLst>
              <a:gd name="adj" fmla="val 4117"/>
            </a:avLst>
          </a:prstGeom>
          <a:solidFill>
            <a:schemeClr val="lt2">
              <a:alpha val="80000"/>
            </a:schemeClr>
          </a:solidFill>
        </p:spPr>
      </p:sp>
      <p:sp>
        <p:nvSpPr>
          <p:cNvPr id="20" name="AutoShape 20"/>
          <p:cNvSpPr/>
          <p:nvPr/>
        </p:nvSpPr>
        <p:spPr>
          <a:xfrm>
            <a:off x="9060047" y="2701761"/>
            <a:ext cx="2485155" cy="554002"/>
          </a:xfrm>
          <a:prstGeom prst="roundRect">
            <a:avLst>
              <a:gd name="adj" fmla="val 16667"/>
            </a:avLst>
          </a:prstGeom>
          <a:solidFill>
            <a:schemeClr val="accent1">
              <a:alpha val="100000"/>
            </a:schemeClr>
          </a:solidFill>
        </p:spPr>
      </p:sp>
      <p:sp>
        <p:nvSpPr>
          <p:cNvPr id="21" name="TextBox 21"/>
          <p:cNvSpPr txBox="1"/>
          <p:nvPr/>
        </p:nvSpPr>
        <p:spPr>
          <a:xfrm>
            <a:off x="9181598" y="2733595"/>
            <a:ext cx="224205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rgbClr val="FFFFFF">
                    <a:alpha val="100000"/>
                  </a:srgbClr>
                </a:solidFill>
                <a:latin typeface="Noto Sans SC"/>
                <a:ea typeface="Noto Sans SC"/>
                <a:cs typeface="Noto Sans SC"/>
              </a:rPr>
              <a:t>区块链溯源应用</a:t>
            </a:r>
            <a:endParaRPr lang="en-US" sz="2000" b="1">
              <a:solidFill>
                <a:srgbClr val="FFFFFF">
                  <a:alpha val="100000"/>
                </a:srgbClr>
              </a:solidFill>
              <a:latin typeface="Noto Sans SC"/>
              <a:ea typeface="Noto Sans SC"/>
              <a:cs typeface="Noto Sans SC"/>
            </a:endParaRPr>
          </a:p>
        </p:txBody>
      </p:sp>
      <p:sp>
        <p:nvSpPr>
          <p:cNvPr id="22" name="TextBox 22"/>
          <p:cNvSpPr txBox="1"/>
          <p:nvPr/>
        </p:nvSpPr>
        <p:spPr>
          <a:xfrm>
            <a:off x="9114360" y="3514859"/>
            <a:ext cx="2376529" cy="1817375"/>
          </a:xfrm>
          <a:prstGeom prst="rect">
            <a:avLst/>
          </a:prstGeom>
        </p:spPr>
        <p:txBody>
          <a:bodyPr vert="horz" wrap="square" lIns="91440" tIns="45720" rIns="91440" bIns="45720" rtlCol="0" anchor="t" anchorCtr="0">
            <a:noAutofit/>
          </a:bodyPr>
          <a:lstStyle/>
          <a:p>
            <a:pPr algn="ctr">
              <a:lnSpc>
                <a:spcPct val="150000"/>
              </a:lnSpc>
              <a:spcBef>
                <a:spcPts val="375"/>
              </a:spcBef>
            </a:pPr>
            <a:r>
              <a:rPr lang="en-US" sz="1500">
                <a:solidFill>
                  <a:schemeClr val="dk1">
                    <a:alpha val="100000"/>
                  </a:schemeClr>
                </a:solidFill>
                <a:latin typeface="Noto Sans SC"/>
                <a:ea typeface="Noto Sans SC"/>
                <a:cs typeface="Noto Sans SC"/>
              </a:rPr>
              <a:t>利用区块链技术记录产品从生产到销售的全流程信息，增强消费者信任，提升品牌溢价能力。</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政策支持与资源对接</a:t>
            </a:r>
            <a:endParaRPr lang="en-US" sz="3000" b="1">
              <a:solidFill>
                <a:schemeClr val="dk2">
                  <a:alpha val="100000"/>
                </a:schemeClr>
              </a:solidFill>
              <a:latin typeface="Noto Sans SC"/>
              <a:ea typeface="Noto Sans SC"/>
              <a:cs typeface="Noto Sans SC"/>
            </a:endParaRPr>
          </a:p>
        </p:txBody>
      </p:sp>
      <p:pic>
        <p:nvPicPr>
          <p:cNvPr id="3" name="Picture 3"/>
          <p:cNvPicPr>
            <a:picLocks noChangeAspect="1"/>
          </p:cNvPicPr>
          <p:nvPr/>
        </p:nvPicPr>
        <p:blipFill>
          <a:blip r:embed="rId2">
            <a:alphaModFix amt="100000"/>
          </a:blip>
          <a:srcRect l="30806" r="30806"/>
          <a:stretch>
            <a:fillRect/>
          </a:stretch>
        </p:blipFill>
        <p:spPr>
          <a:xfrm>
            <a:off x="752047" y="1412707"/>
            <a:ext cx="3005958" cy="4496357"/>
          </a:xfrm>
          <a:prstGeom prst="rect">
            <a:avLst/>
          </a:prstGeom>
        </p:spPr>
      </p:pic>
      <p:pic>
        <p:nvPicPr>
          <p:cNvPr id="4" name="Picture 4"/>
          <p:cNvPicPr>
            <a:picLocks noChangeAspect="1"/>
          </p:cNvPicPr>
          <p:nvPr/>
        </p:nvPicPr>
        <p:blipFill>
          <a:blip r:embed="rId3">
            <a:alphaModFix amt="100000"/>
          </a:blip>
          <a:srcRect/>
          <a:stretch>
            <a:fillRect/>
          </a:stretch>
        </p:blipFill>
        <p:spPr>
          <a:xfrm>
            <a:off x="7833544" y="3730249"/>
            <a:ext cx="3737850" cy="2127687"/>
          </a:xfrm>
          <a:prstGeom prst="rect">
            <a:avLst/>
          </a:prstGeom>
        </p:spPr>
      </p:pic>
      <p:sp>
        <p:nvSpPr>
          <p:cNvPr id="5" name="AutoShape 5"/>
          <p:cNvSpPr/>
          <p:nvPr/>
        </p:nvSpPr>
        <p:spPr>
          <a:xfrm>
            <a:off x="7849473" y="1413759"/>
            <a:ext cx="3725999" cy="2129142"/>
          </a:xfrm>
          <a:prstGeom prst="rect">
            <a:avLst/>
          </a:prstGeom>
          <a:solidFill>
            <a:schemeClr val="lt2">
              <a:alpha val="100000"/>
            </a:schemeClr>
          </a:solidFill>
        </p:spPr>
      </p:sp>
      <p:sp>
        <p:nvSpPr>
          <p:cNvPr id="6" name="AutoShape 6"/>
          <p:cNvSpPr/>
          <p:nvPr/>
        </p:nvSpPr>
        <p:spPr>
          <a:xfrm>
            <a:off x="3952581" y="3730249"/>
            <a:ext cx="3725999" cy="2129142"/>
          </a:xfrm>
          <a:prstGeom prst="rect">
            <a:avLst/>
          </a:prstGeom>
          <a:solidFill>
            <a:schemeClr val="lt2">
              <a:alpha val="100000"/>
            </a:schemeClr>
          </a:solidFill>
        </p:spPr>
      </p:sp>
      <p:sp>
        <p:nvSpPr>
          <p:cNvPr id="7" name="AutoShape 7"/>
          <p:cNvSpPr/>
          <p:nvPr/>
        </p:nvSpPr>
        <p:spPr>
          <a:xfrm>
            <a:off x="3952581" y="1412707"/>
            <a:ext cx="3725999" cy="2129142"/>
          </a:xfrm>
          <a:prstGeom prst="rect">
            <a:avLst/>
          </a:prstGeom>
          <a:solidFill>
            <a:schemeClr val="accent1">
              <a:alpha val="10000"/>
            </a:schemeClr>
          </a:solidFill>
        </p:spPr>
      </p:sp>
      <p:sp>
        <p:nvSpPr>
          <p:cNvPr id="8" name="AutoShape 8"/>
          <p:cNvSpPr/>
          <p:nvPr/>
        </p:nvSpPr>
        <p:spPr>
          <a:xfrm>
            <a:off x="3952581" y="1412707"/>
            <a:ext cx="3725999" cy="53229"/>
          </a:xfrm>
          <a:prstGeom prst="rect">
            <a:avLst/>
          </a:prstGeom>
          <a:solidFill>
            <a:schemeClr val="accent1">
              <a:alpha val="100000"/>
            </a:schemeClr>
          </a:solidFill>
        </p:spPr>
      </p:sp>
      <p:sp>
        <p:nvSpPr>
          <p:cNvPr id="9" name="AutoShape 9"/>
          <p:cNvSpPr/>
          <p:nvPr/>
        </p:nvSpPr>
        <p:spPr>
          <a:xfrm>
            <a:off x="4099978" y="1672358"/>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农业补贴政策解读</a:t>
            </a:r>
            <a:endParaRPr lang="en-US" sz="1100"/>
          </a:p>
        </p:txBody>
      </p:sp>
      <p:sp>
        <p:nvSpPr>
          <p:cNvPr id="10" name="TextBox 10"/>
          <p:cNvSpPr txBox="1"/>
          <p:nvPr/>
        </p:nvSpPr>
        <p:spPr>
          <a:xfrm>
            <a:off x="4099978" y="2110737"/>
            <a:ext cx="3431205" cy="1270638"/>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梳理国家及地方对农牧产业的补贴政策（如农机购置补贴、绿色农业专项基金），指导学员精准申请。</a:t>
            </a:r>
            <a:endParaRPr lang="en-US" sz="1350">
              <a:solidFill>
                <a:schemeClr val="dk1">
                  <a:alpha val="100000"/>
                </a:schemeClr>
              </a:solidFill>
              <a:latin typeface="Noto Sans SC"/>
              <a:ea typeface="Noto Sans SC"/>
              <a:cs typeface="Noto Sans SC"/>
            </a:endParaRPr>
          </a:p>
        </p:txBody>
      </p:sp>
      <p:sp>
        <p:nvSpPr>
          <p:cNvPr id="11" name="AutoShape 11"/>
          <p:cNvSpPr/>
          <p:nvPr/>
        </p:nvSpPr>
        <p:spPr>
          <a:xfrm>
            <a:off x="4099978" y="4036516"/>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金融支持渠道</a:t>
            </a:r>
            <a:endParaRPr lang="en-US" sz="1100"/>
          </a:p>
        </p:txBody>
      </p:sp>
      <p:sp>
        <p:nvSpPr>
          <p:cNvPr id="12" name="TextBox 12"/>
          <p:cNvSpPr txBox="1"/>
          <p:nvPr/>
        </p:nvSpPr>
        <p:spPr>
          <a:xfrm>
            <a:off x="4099978" y="4470242"/>
            <a:ext cx="3431205" cy="1276624"/>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整合银行贷款、农业保险、风险投资等资源，解决创业初期资金短缺问题，降低经营风险。</a:t>
            </a:r>
            <a:endParaRPr lang="en-US" sz="1350">
              <a:solidFill>
                <a:schemeClr val="dk1">
                  <a:alpha val="100000"/>
                </a:schemeClr>
              </a:solidFill>
              <a:latin typeface="Noto Sans SC"/>
              <a:ea typeface="Noto Sans SC"/>
              <a:cs typeface="Noto Sans SC"/>
            </a:endParaRPr>
          </a:p>
        </p:txBody>
      </p:sp>
      <p:sp>
        <p:nvSpPr>
          <p:cNvPr id="13" name="AutoShape 13"/>
          <p:cNvSpPr/>
          <p:nvPr/>
        </p:nvSpPr>
        <p:spPr>
          <a:xfrm>
            <a:off x="7996869" y="1672358"/>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产学研合作资源</a:t>
            </a:r>
            <a:endParaRPr lang="en-US" sz="1100"/>
          </a:p>
        </p:txBody>
      </p:sp>
      <p:sp>
        <p:nvSpPr>
          <p:cNvPr id="14" name="TextBox 14"/>
          <p:cNvSpPr txBox="1"/>
          <p:nvPr/>
        </p:nvSpPr>
        <p:spPr>
          <a:xfrm>
            <a:off x="7996869" y="2110737"/>
            <a:ext cx="3431205" cy="1270638"/>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对接高校、科研院所的技术成果（如品种改良、病虫害防治技术），推动科研成果向实际生产转化。</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项目孵化与成果转化路径</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695363" y="5019688"/>
            <a:ext cx="638629" cy="638629"/>
          </a:xfrm>
          <a:prstGeom prst="rect">
            <a:avLst/>
          </a:prstGeom>
          <a:noFill/>
          <a:ln w="19050">
            <a:solidFill>
              <a:schemeClr val="accent1">
                <a:alpha val="100000"/>
              </a:schemeClr>
            </a:solidFill>
            <a:prstDash val="solid"/>
          </a:ln>
        </p:spPr>
      </p:sp>
      <p:sp>
        <p:nvSpPr>
          <p:cNvPr id="4" name="AutoShape 4"/>
          <p:cNvSpPr/>
          <p:nvPr/>
        </p:nvSpPr>
        <p:spPr>
          <a:xfrm>
            <a:off x="6255856" y="3494972"/>
            <a:ext cx="638629" cy="638629"/>
          </a:xfrm>
          <a:prstGeom prst="rect">
            <a:avLst/>
          </a:prstGeom>
          <a:noFill/>
          <a:ln w="19050">
            <a:solidFill>
              <a:schemeClr val="accent1">
                <a:alpha val="100000"/>
              </a:schemeClr>
            </a:solidFill>
            <a:prstDash val="solid"/>
          </a:ln>
        </p:spPr>
      </p:sp>
      <p:sp>
        <p:nvSpPr>
          <p:cNvPr id="5" name="AutoShape 5"/>
          <p:cNvSpPr/>
          <p:nvPr/>
        </p:nvSpPr>
        <p:spPr>
          <a:xfrm>
            <a:off x="6255856" y="5021789"/>
            <a:ext cx="638629" cy="638629"/>
          </a:xfrm>
          <a:prstGeom prst="rect">
            <a:avLst/>
          </a:prstGeom>
          <a:noFill/>
          <a:ln w="19050">
            <a:solidFill>
              <a:schemeClr val="accent1">
                <a:alpha val="100000"/>
              </a:schemeClr>
            </a:solidFill>
            <a:prstDash val="solid"/>
          </a:ln>
        </p:spPr>
      </p:sp>
      <p:sp>
        <p:nvSpPr>
          <p:cNvPr id="6" name="TextBox 6"/>
          <p:cNvSpPr txBox="1"/>
          <p:nvPr/>
        </p:nvSpPr>
        <p:spPr>
          <a:xfrm>
            <a:off x="1530231" y="3789727"/>
            <a:ext cx="4238625" cy="1201387"/>
          </a:xfrm>
          <a:prstGeom prst="rect">
            <a:avLst/>
          </a:prstGeom>
        </p:spPr>
        <p:txBody>
          <a:bodyPr vert="horz" wrap="square" lIns="123825" tIns="57150" rIns="57150" bIns="57150" rtlCol="0" anchor="t" anchorCtr="0">
            <a:noAutofit/>
          </a:bodyPr>
          <a:lstStyle/>
          <a:p>
            <a:pPr>
              <a:lnSpc>
                <a:spcPct val="140000"/>
              </a:lnSpc>
            </a:pPr>
            <a:r>
              <a:rPr lang="en-US" sz="1600">
                <a:solidFill>
                  <a:schemeClr val="dk1">
                    <a:alpha val="100000"/>
                  </a:schemeClr>
                </a:solidFill>
                <a:latin typeface="Noto Sans SC"/>
                <a:ea typeface="Noto Sans SC"/>
                <a:cs typeface="Noto Sans SC"/>
              </a:rPr>
              <a:t>指导学员通过小规模试点测试商业模式可行性，收集用户反馈并快速迭代优化。</a:t>
            </a:r>
            <a:endParaRPr lang="en-US" sz="1600">
              <a:solidFill>
                <a:schemeClr val="dk1">
                  <a:alpha val="100000"/>
                </a:schemeClr>
              </a:solidFill>
              <a:latin typeface="Noto Sans SC"/>
              <a:ea typeface="Noto Sans SC"/>
              <a:cs typeface="Noto Sans SC"/>
            </a:endParaRPr>
          </a:p>
        </p:txBody>
      </p:sp>
      <p:sp>
        <p:nvSpPr>
          <p:cNvPr id="7" name="TextBox 7"/>
          <p:cNvSpPr txBox="1"/>
          <p:nvPr/>
        </p:nvSpPr>
        <p:spPr>
          <a:xfrm>
            <a:off x="1530231" y="3241079"/>
            <a:ext cx="4219575" cy="738707"/>
          </a:xfrm>
          <a:prstGeom prst="rect">
            <a:avLst/>
          </a:prstGeom>
        </p:spPr>
        <p:txBody>
          <a:bodyPr vert="horz" wrap="square" lIns="123825" tIns="123825" rIns="57150" bIns="123825" rtlCol="0" anchor="t" anchorCtr="0">
            <a:noAutofit/>
          </a:bodyPr>
          <a:lstStyle/>
          <a:p>
            <a:pPr>
              <a:lnSpc>
                <a:spcPct val="150000"/>
              </a:lnSpc>
            </a:pPr>
            <a:r>
              <a:rPr lang="en-US" sz="2000" b="1">
                <a:solidFill>
                  <a:schemeClr val="accent1">
                    <a:alpha val="100000"/>
                  </a:schemeClr>
                </a:solidFill>
                <a:latin typeface="Noto Sans SC"/>
                <a:ea typeface="Noto Sans SC"/>
                <a:cs typeface="Noto Sans SC"/>
              </a:rPr>
              <a:t>MVP（最小可行产品）验证</a:t>
            </a:r>
            <a:endParaRPr lang="en-US" sz="2000" b="1">
              <a:solidFill>
                <a:schemeClr val="accent1">
                  <a:alpha val="100000"/>
                </a:schemeClr>
              </a:solidFill>
              <a:latin typeface="Noto Sans SC"/>
              <a:ea typeface="Noto Sans SC"/>
              <a:cs typeface="Noto Sans SC"/>
            </a:endParaRPr>
          </a:p>
        </p:txBody>
      </p:sp>
      <p:sp>
        <p:nvSpPr>
          <p:cNvPr id="8" name="TextBox 8"/>
          <p:cNvSpPr txBox="1"/>
          <p:nvPr/>
        </p:nvSpPr>
        <p:spPr>
          <a:xfrm>
            <a:off x="1530231" y="5344377"/>
            <a:ext cx="4238625" cy="1272134"/>
          </a:xfrm>
          <a:prstGeom prst="rect">
            <a:avLst/>
          </a:prstGeom>
        </p:spPr>
        <p:txBody>
          <a:bodyPr vert="horz" wrap="square" lIns="123825" tIns="57150" rIns="57150" bIns="57150" rtlCol="0" anchor="t" anchorCtr="0">
            <a:noAutofit/>
          </a:bodyPr>
          <a:lstStyle/>
          <a:p>
            <a:pPr>
              <a:lnSpc>
                <a:spcPct val="140000"/>
              </a:lnSpc>
            </a:pPr>
            <a:r>
              <a:rPr lang="en-US" sz="1600">
                <a:solidFill>
                  <a:schemeClr val="dk1">
                    <a:alpha val="100000"/>
                  </a:schemeClr>
                </a:solidFill>
                <a:latin typeface="Noto Sans SC"/>
                <a:ea typeface="Noto Sans SC"/>
                <a:cs typeface="Noto Sans SC"/>
              </a:rPr>
              <a:t>组织模拟路演培训，邀请行业专家点评，并链接天使投资人或农业产业基金资源。</a:t>
            </a:r>
            <a:endParaRPr lang="en-US" sz="1600">
              <a:solidFill>
                <a:schemeClr val="dk1">
                  <a:alpha val="100000"/>
                </a:schemeClr>
              </a:solidFill>
              <a:latin typeface="Noto Sans SC"/>
              <a:ea typeface="Noto Sans SC"/>
              <a:cs typeface="Noto Sans SC"/>
            </a:endParaRPr>
          </a:p>
        </p:txBody>
      </p:sp>
      <p:sp>
        <p:nvSpPr>
          <p:cNvPr id="9" name="TextBox 9"/>
          <p:cNvSpPr txBox="1"/>
          <p:nvPr/>
        </p:nvSpPr>
        <p:spPr>
          <a:xfrm>
            <a:off x="1530231" y="4786080"/>
            <a:ext cx="4219575" cy="736876"/>
          </a:xfrm>
          <a:prstGeom prst="rect">
            <a:avLst/>
          </a:prstGeom>
        </p:spPr>
        <p:txBody>
          <a:bodyPr vert="horz" wrap="square" lIns="123825" tIns="123825" rIns="57150" bIns="123825" rtlCol="0" anchor="t" anchorCtr="0">
            <a:noAutofit/>
          </a:bodyPr>
          <a:lstStyle/>
          <a:p>
            <a:pPr>
              <a:lnSpc>
                <a:spcPct val="150000"/>
              </a:lnSpc>
            </a:pPr>
            <a:r>
              <a:rPr lang="en-US" sz="2000" b="1">
                <a:solidFill>
                  <a:schemeClr val="accent1">
                    <a:alpha val="100000"/>
                  </a:schemeClr>
                </a:solidFill>
                <a:latin typeface="Noto Sans SC"/>
                <a:ea typeface="Noto Sans SC"/>
                <a:cs typeface="Noto Sans SC"/>
              </a:rPr>
              <a:t>路演与投资人对接</a:t>
            </a:r>
            <a:endParaRPr lang="en-US" sz="2000" b="1">
              <a:solidFill>
                <a:schemeClr val="accent1">
                  <a:alpha val="100000"/>
                </a:schemeClr>
              </a:solidFill>
              <a:latin typeface="Noto Sans SC"/>
              <a:ea typeface="Noto Sans SC"/>
              <a:cs typeface="Noto Sans SC"/>
            </a:endParaRPr>
          </a:p>
        </p:txBody>
      </p:sp>
      <p:sp>
        <p:nvSpPr>
          <p:cNvPr id="10" name="TextBox 10"/>
          <p:cNvSpPr txBox="1"/>
          <p:nvPr/>
        </p:nvSpPr>
        <p:spPr>
          <a:xfrm>
            <a:off x="7107882" y="3785711"/>
            <a:ext cx="4238625" cy="1205403"/>
          </a:xfrm>
          <a:prstGeom prst="rect">
            <a:avLst/>
          </a:prstGeom>
        </p:spPr>
        <p:txBody>
          <a:bodyPr vert="horz" wrap="square" lIns="123825" tIns="57150" rIns="5715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提供标准化模板与案例，帮助学员明确市场定位、盈利模式、团队架构等核心要素，提升融资成功率。</a:t>
            </a:r>
            <a:endParaRPr lang="en-US" sz="1500">
              <a:solidFill>
                <a:schemeClr val="dk1">
                  <a:alpha val="100000"/>
                </a:schemeClr>
              </a:solidFill>
              <a:latin typeface="Noto Sans SC"/>
              <a:ea typeface="Noto Sans SC"/>
              <a:cs typeface="Noto Sans SC"/>
            </a:endParaRPr>
          </a:p>
        </p:txBody>
      </p:sp>
      <p:sp>
        <p:nvSpPr>
          <p:cNvPr id="11" name="TextBox 11"/>
          <p:cNvSpPr txBox="1"/>
          <p:nvPr/>
        </p:nvSpPr>
        <p:spPr>
          <a:xfrm>
            <a:off x="7107882" y="3237063"/>
            <a:ext cx="4219575" cy="749453"/>
          </a:xfrm>
          <a:prstGeom prst="rect">
            <a:avLst/>
          </a:prstGeom>
        </p:spPr>
        <p:txBody>
          <a:bodyPr vert="horz" wrap="square" lIns="123825" tIns="123825" rIns="57150" bIns="123825" rtlCol="0" anchor="t" anchorCtr="0">
            <a:noAutofit/>
          </a:bodyPr>
          <a:lstStyle/>
          <a:p>
            <a:pPr>
              <a:lnSpc>
                <a:spcPct val="150000"/>
              </a:lnSpc>
            </a:pPr>
            <a:r>
              <a:rPr lang="en-US" sz="2000" b="1">
                <a:solidFill>
                  <a:schemeClr val="accent1">
                    <a:alpha val="100000"/>
                  </a:schemeClr>
                </a:solidFill>
                <a:latin typeface="Noto Sans SC"/>
                <a:ea typeface="Noto Sans SC"/>
                <a:cs typeface="Noto Sans SC"/>
              </a:rPr>
              <a:t>商业计划书撰写</a:t>
            </a:r>
            <a:endParaRPr lang="en-US" sz="2000" b="1">
              <a:solidFill>
                <a:schemeClr val="accent1">
                  <a:alpha val="100000"/>
                </a:schemeClr>
              </a:solidFill>
              <a:latin typeface="Noto Sans SC"/>
              <a:ea typeface="Noto Sans SC"/>
              <a:cs typeface="Noto Sans SC"/>
            </a:endParaRPr>
          </a:p>
        </p:txBody>
      </p:sp>
      <p:sp>
        <p:nvSpPr>
          <p:cNvPr id="12" name="TextBox 12"/>
          <p:cNvSpPr txBox="1"/>
          <p:nvPr/>
        </p:nvSpPr>
        <p:spPr>
          <a:xfrm>
            <a:off x="589863" y="3546688"/>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01</a:t>
            </a:r>
            <a:endParaRPr lang="en-US" sz="2400">
              <a:solidFill>
                <a:schemeClr val="accent1">
                  <a:alpha val="100000"/>
                </a:schemeClr>
              </a:solidFill>
              <a:latin typeface="Noto Sans SC"/>
              <a:ea typeface="Noto Sans SC"/>
              <a:cs typeface="Noto Sans SC"/>
            </a:endParaRPr>
          </a:p>
        </p:txBody>
      </p:sp>
      <p:sp>
        <p:nvSpPr>
          <p:cNvPr id="13" name="TextBox 13"/>
          <p:cNvSpPr txBox="1"/>
          <p:nvPr/>
        </p:nvSpPr>
        <p:spPr>
          <a:xfrm>
            <a:off x="589863" y="5087619"/>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03</a:t>
            </a:r>
            <a:endParaRPr lang="en-US" sz="2400">
              <a:solidFill>
                <a:schemeClr val="accent1">
                  <a:alpha val="100000"/>
                </a:schemeClr>
              </a:solidFill>
              <a:latin typeface="Noto Sans SC"/>
              <a:ea typeface="Noto Sans SC"/>
              <a:cs typeface="Noto Sans SC"/>
            </a:endParaRPr>
          </a:p>
        </p:txBody>
      </p:sp>
      <p:sp>
        <p:nvSpPr>
          <p:cNvPr id="14" name="TextBox 14"/>
          <p:cNvSpPr txBox="1"/>
          <p:nvPr/>
        </p:nvSpPr>
        <p:spPr>
          <a:xfrm>
            <a:off x="6150355" y="3554253"/>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02</a:t>
            </a:r>
            <a:endParaRPr lang="en-US" sz="2400">
              <a:solidFill>
                <a:schemeClr val="accent1">
                  <a:alpha val="100000"/>
                </a:schemeClr>
              </a:solidFill>
              <a:latin typeface="Noto Sans SC"/>
              <a:ea typeface="Noto Sans SC"/>
              <a:cs typeface="Noto Sans SC"/>
            </a:endParaRPr>
          </a:p>
        </p:txBody>
      </p:sp>
      <p:sp>
        <p:nvSpPr>
          <p:cNvPr id="15" name="AutoShape 15"/>
          <p:cNvSpPr/>
          <p:nvPr/>
        </p:nvSpPr>
        <p:spPr>
          <a:xfrm>
            <a:off x="695363" y="3468356"/>
            <a:ext cx="638629" cy="638629"/>
          </a:xfrm>
          <a:prstGeom prst="rect">
            <a:avLst/>
          </a:prstGeom>
          <a:noFill/>
          <a:ln w="19050">
            <a:solidFill>
              <a:schemeClr val="accent1">
                <a:alpha val="100000"/>
              </a:schemeClr>
            </a:solidFill>
            <a:prstDash val="solid"/>
          </a:ln>
        </p:spPr>
      </p:sp>
      <p:sp>
        <p:nvSpPr>
          <p:cNvPr id="16" name="TextBox 16"/>
          <p:cNvSpPr txBox="1"/>
          <p:nvPr/>
        </p:nvSpPr>
        <p:spPr>
          <a:xfrm>
            <a:off x="7107882" y="5350628"/>
            <a:ext cx="4238625" cy="1265882"/>
          </a:xfrm>
          <a:prstGeom prst="rect">
            <a:avLst/>
          </a:prstGeom>
        </p:spPr>
        <p:txBody>
          <a:bodyPr vert="horz" wrap="square" lIns="123825" tIns="57150" rIns="57150" bIns="57150" rtlCol="0" anchor="t" anchorCtr="0">
            <a:noAutofit/>
          </a:bodyPr>
          <a:lstStyle/>
          <a:p>
            <a:pPr>
              <a:lnSpc>
                <a:spcPct val="140000"/>
              </a:lnSpc>
            </a:pPr>
            <a:r>
              <a:rPr lang="en-US" sz="1600">
                <a:solidFill>
                  <a:schemeClr val="dk1">
                    <a:alpha val="100000"/>
                  </a:schemeClr>
                </a:solidFill>
                <a:latin typeface="Noto Sans SC"/>
                <a:ea typeface="Noto Sans SC"/>
                <a:cs typeface="Noto Sans SC"/>
              </a:rPr>
              <a:t>针对已验证成功的项目，制定区域扩张或产业链延伸方案，如建立合作社联盟或跨区域分销网络。</a:t>
            </a:r>
            <a:endParaRPr lang="en-US" sz="1600">
              <a:solidFill>
                <a:schemeClr val="dk1">
                  <a:alpha val="100000"/>
                </a:schemeClr>
              </a:solidFill>
              <a:latin typeface="Noto Sans SC"/>
              <a:ea typeface="Noto Sans SC"/>
              <a:cs typeface="Noto Sans SC"/>
            </a:endParaRPr>
          </a:p>
        </p:txBody>
      </p:sp>
      <p:sp>
        <p:nvSpPr>
          <p:cNvPr id="17" name="TextBox 17"/>
          <p:cNvSpPr txBox="1"/>
          <p:nvPr/>
        </p:nvSpPr>
        <p:spPr>
          <a:xfrm>
            <a:off x="7107882" y="4779791"/>
            <a:ext cx="4219575" cy="749453"/>
          </a:xfrm>
          <a:prstGeom prst="rect">
            <a:avLst/>
          </a:prstGeom>
        </p:spPr>
        <p:txBody>
          <a:bodyPr vert="horz" wrap="square" lIns="123825" tIns="123825" rIns="57150" bIns="123825" rtlCol="0" anchor="t" anchorCtr="0">
            <a:noAutofit/>
          </a:bodyPr>
          <a:lstStyle/>
          <a:p>
            <a:pPr>
              <a:lnSpc>
                <a:spcPct val="150000"/>
              </a:lnSpc>
            </a:pPr>
            <a:r>
              <a:rPr lang="en-US" sz="2000" b="1">
                <a:solidFill>
                  <a:schemeClr val="accent1">
                    <a:alpha val="100000"/>
                  </a:schemeClr>
                </a:solidFill>
                <a:latin typeface="Noto Sans SC"/>
                <a:ea typeface="Noto Sans SC"/>
                <a:cs typeface="Noto Sans SC"/>
              </a:rPr>
              <a:t>规模化复制策略</a:t>
            </a:r>
            <a:endParaRPr lang="en-US" sz="2000" b="1">
              <a:solidFill>
                <a:schemeClr val="accent1">
                  <a:alpha val="100000"/>
                </a:schemeClr>
              </a:solidFill>
              <a:latin typeface="Noto Sans SC"/>
              <a:ea typeface="Noto Sans SC"/>
              <a:cs typeface="Noto Sans SC"/>
            </a:endParaRPr>
          </a:p>
        </p:txBody>
      </p:sp>
      <p:sp>
        <p:nvSpPr>
          <p:cNvPr id="18" name="TextBox 18"/>
          <p:cNvSpPr txBox="1"/>
          <p:nvPr/>
        </p:nvSpPr>
        <p:spPr>
          <a:xfrm>
            <a:off x="6150355" y="5081071"/>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04</a:t>
            </a:r>
            <a:endParaRPr lang="en-US" sz="2400">
              <a:solidFill>
                <a:schemeClr val="accent1">
                  <a:alpha val="100000"/>
                </a:schemeClr>
              </a:solidFill>
              <a:latin typeface="Noto Sans SC"/>
              <a:ea typeface="Noto Sans SC"/>
              <a:cs typeface="Noto Sans SC"/>
            </a:endParaRPr>
          </a:p>
        </p:txBody>
      </p:sp>
      <p:pic>
        <p:nvPicPr>
          <p:cNvPr id="19" name="Picture 19"/>
          <p:cNvPicPr>
            <a:picLocks noChangeAspect="1"/>
          </p:cNvPicPr>
          <p:nvPr/>
        </p:nvPicPr>
        <p:blipFill>
          <a:blip r:embed="rId2">
            <a:alphaModFix amt="100000"/>
          </a:blip>
          <a:srcRect/>
          <a:stretch>
            <a:fillRect/>
          </a:stretch>
        </p:blipFill>
        <p:spPr>
          <a:xfrm>
            <a:off x="628688" y="1404052"/>
            <a:ext cx="5393003" cy="1607357"/>
          </a:xfrm>
          <a:prstGeom prst="rect">
            <a:avLst/>
          </a:prstGeom>
        </p:spPr>
      </p:pic>
      <p:pic>
        <p:nvPicPr>
          <p:cNvPr id="20" name="Picture 20"/>
          <p:cNvPicPr>
            <a:picLocks noChangeAspect="1"/>
          </p:cNvPicPr>
          <p:nvPr/>
        </p:nvPicPr>
        <p:blipFill>
          <a:blip r:embed="rId3">
            <a:alphaModFix amt="100000"/>
          </a:blip>
          <a:srcRect/>
          <a:stretch>
            <a:fillRect/>
          </a:stretch>
        </p:blipFill>
        <p:spPr>
          <a:xfrm>
            <a:off x="6255856" y="1404052"/>
            <a:ext cx="5370101" cy="160735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069009" y="2092787"/>
            <a:ext cx="7924800" cy="1714500"/>
          </a:xfrm>
          <a:prstGeom prst="rect">
            <a:avLst/>
          </a:prstGeom>
        </p:spPr>
        <p:txBody>
          <a:bodyPr vert="horz" wrap="square" lIns="114300" tIns="57150" rIns="114300" bIns="57150" rtlCol="0" anchor="ctr" anchorCtr="0">
            <a:spAutoFit/>
          </a:bodyPr>
          <a:lstStyle/>
          <a:p>
            <a:pPr algn="ctr">
              <a:lnSpc>
                <a:spcPct val="120000"/>
              </a:lnSpc>
            </a:pPr>
            <a:r>
              <a:rPr lang="en-US" sz="8400" b="1">
                <a:solidFill>
                  <a:srgbClr val="FFFFFF">
                    <a:alpha val="100000"/>
                  </a:srgbClr>
                </a:solidFill>
                <a:latin typeface="Noto Sans SC"/>
                <a:ea typeface="Noto Sans SC"/>
                <a:cs typeface="Noto Sans SC"/>
              </a:rPr>
              <a:t>THANKS</a:t>
            </a:r>
            <a:endParaRPr lang="en-US" sz="8400" b="1">
              <a:solidFill>
                <a:srgbClr val="FFFFFF">
                  <a:alpha val="100000"/>
                </a:srgbClr>
              </a:solidFill>
              <a:latin typeface="Noto Sans SC"/>
              <a:ea typeface="Noto Sans SC"/>
              <a:cs typeface="Noto Sans SC"/>
            </a:endParaRPr>
          </a:p>
        </p:txBody>
      </p:sp>
      <p:sp>
        <p:nvSpPr>
          <p:cNvPr id="3" name="TextBox 3"/>
          <p:cNvSpPr txBox="1"/>
          <p:nvPr/>
        </p:nvSpPr>
        <p:spPr>
          <a:xfrm>
            <a:off x="5559672" y="3749881"/>
            <a:ext cx="4943475" cy="571500"/>
          </a:xfrm>
          <a:prstGeom prst="rect">
            <a:avLst/>
          </a:prstGeom>
        </p:spPr>
        <p:txBody>
          <a:bodyPr vert="horz" wrap="square" lIns="114300" tIns="57150" rIns="114300" bIns="57150" rtlCol="0" anchor="ctr" anchorCtr="0">
            <a:spAutoFit/>
          </a:bodyPr>
          <a:lstStyle/>
          <a:p>
            <a:pPr algn="ctr">
              <a:lnSpc>
                <a:spcPct val="120000"/>
              </a:lnSpc>
            </a:pPr>
            <a:r>
              <a:rPr lang="en-US" sz="2400">
                <a:solidFill>
                  <a:srgbClr val="FFFFFF">
                    <a:alpha val="100000"/>
                  </a:srgbClr>
                </a:solidFill>
                <a:latin typeface="Noto Sans SC"/>
                <a:ea typeface="Noto Sans SC"/>
                <a:cs typeface="Noto Sans SC"/>
              </a:rPr>
              <a:t>感谢观看</a:t>
            </a:r>
            <a:endParaRPr lang="en-US" sz="2400">
              <a:solidFill>
                <a:srgbClr val="FFFFFF">
                  <a:alpha val="100000"/>
                </a:srgbClr>
              </a:solidFill>
              <a:latin typeface="Noto Sans SC"/>
              <a:ea typeface="Noto Sans SC"/>
              <a:cs typeface="Noto Sans S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11871" y="2783306"/>
            <a:ext cx="1943100"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FFFFFF">
                    <a:alpha val="100000"/>
                  </a:srgbClr>
                </a:solidFill>
                <a:latin typeface="Noto Sans SC"/>
                <a:ea typeface="Noto Sans SC"/>
                <a:cs typeface="Noto Sans SC"/>
              </a:rPr>
              <a:t>01</a:t>
            </a:r>
            <a:endParaRPr lang="en-US" sz="6600" b="1">
              <a:solidFill>
                <a:srgbClr val="FFFFFF">
                  <a:alpha val="100000"/>
                </a:srgbClr>
              </a:solidFill>
              <a:latin typeface="Noto Sans SC"/>
              <a:ea typeface="Noto Sans SC"/>
              <a:cs typeface="Noto Sans SC"/>
            </a:endParaRPr>
          </a:p>
        </p:txBody>
      </p:sp>
      <p:sp>
        <p:nvSpPr>
          <p:cNvPr id="3" name="TextBox 3"/>
          <p:cNvSpPr txBox="1"/>
          <p:nvPr/>
        </p:nvSpPr>
        <p:spPr>
          <a:xfrm>
            <a:off x="3909977" y="2621820"/>
            <a:ext cx="7388990"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课程背景与意义</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西藏农牧产品供应链现状</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623312" y="1391719"/>
            <a:ext cx="3394942" cy="4124325"/>
          </a:xfrm>
          <a:prstGeom prst="roundRect">
            <a:avLst>
              <a:gd name="adj" fmla="val 7195"/>
            </a:avLst>
          </a:prstGeom>
          <a:solidFill>
            <a:srgbClr val="FFFFFF">
              <a:alpha val="100000"/>
            </a:srgbClr>
          </a:solidFill>
          <a:effectLst>
            <a:outerShdw blurRad="342900">
              <a:srgbClr val="000000">
                <a:alpha val="5000"/>
              </a:srgbClr>
            </a:outerShdw>
          </a:effectLst>
        </p:spPr>
      </p:sp>
      <p:sp>
        <p:nvSpPr>
          <p:cNvPr id="4" name="AutoShape 4"/>
          <p:cNvSpPr/>
          <p:nvPr/>
        </p:nvSpPr>
        <p:spPr>
          <a:xfrm>
            <a:off x="8189230" y="2427268"/>
            <a:ext cx="3394942" cy="4124325"/>
          </a:xfrm>
          <a:prstGeom prst="roundRect">
            <a:avLst>
              <a:gd name="adj" fmla="val 7195"/>
            </a:avLst>
          </a:prstGeom>
          <a:solidFill>
            <a:srgbClr val="FFFFFF">
              <a:alpha val="100000"/>
            </a:srgbClr>
          </a:solidFill>
          <a:effectLst>
            <a:outerShdw blurRad="342900">
              <a:srgbClr val="000000">
                <a:alpha val="5000"/>
              </a:srgbClr>
            </a:outerShdw>
          </a:effectLst>
        </p:spPr>
      </p:sp>
      <p:sp>
        <p:nvSpPr>
          <p:cNvPr id="5" name="TextBox 5"/>
          <p:cNvSpPr txBox="1"/>
          <p:nvPr/>
        </p:nvSpPr>
        <p:spPr>
          <a:xfrm>
            <a:off x="729057" y="2904075"/>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Noto Sans SC"/>
                <a:ea typeface="Noto Sans SC"/>
                <a:cs typeface="Noto Sans SC"/>
              </a:rPr>
              <a:t>基础设施薄弱</a:t>
            </a:r>
            <a:endParaRPr lang="en-US" sz="2400" b="1">
              <a:solidFill>
                <a:srgbClr val="000000">
                  <a:alpha val="100000"/>
                </a:srgbClr>
              </a:solidFill>
              <a:latin typeface="Noto Sans SC"/>
              <a:ea typeface="Noto Sans SC"/>
              <a:cs typeface="Noto Sans SC"/>
            </a:endParaRPr>
          </a:p>
        </p:txBody>
      </p:sp>
      <p:sp>
        <p:nvSpPr>
          <p:cNvPr id="6" name="TextBox 6"/>
          <p:cNvSpPr txBox="1"/>
          <p:nvPr/>
        </p:nvSpPr>
        <p:spPr>
          <a:xfrm>
            <a:off x="811743" y="3615220"/>
            <a:ext cx="3018080" cy="1613061"/>
          </a:xfrm>
          <a:prstGeom prst="rect">
            <a:avLst/>
          </a:prstGeom>
        </p:spPr>
        <p:txBody>
          <a:bodyPr vert="horz" wrap="square" lIns="66008" tIns="33052" rIns="66008" bIns="33052" rtlCol="0" anchor="t" anchorCtr="0">
            <a:normAutofit/>
          </a:bodyPr>
          <a:lstStyle/>
          <a:p>
            <a:pPr algn="ctr">
              <a:lnSpc>
                <a:spcPct val="150000"/>
              </a:lnSpc>
            </a:pPr>
            <a:r>
              <a:rPr lang="en-US" sz="1500">
                <a:solidFill>
                  <a:srgbClr val="000000">
                    <a:alpha val="69804"/>
                    <a:alpha val="70000"/>
                  </a:srgbClr>
                </a:solidFill>
                <a:latin typeface="Noto Sans SC"/>
                <a:ea typeface="Noto Sans SC"/>
                <a:cs typeface="Noto Sans SC"/>
              </a:rPr>
              <a:t>西藏地区交通网络不发达，冷链物流覆盖率低，导致农牧产品运输效率低、损耗率高，尤其是生鲜类产品难以保质保鲜。</a:t>
            </a:r>
            <a:endParaRPr lang="en-US" sz="1500">
              <a:solidFill>
                <a:srgbClr val="000000">
                  <a:alpha val="69804"/>
                  <a:alpha val="70000"/>
                </a:srgbClr>
              </a:solidFill>
              <a:latin typeface="Noto Sans SC"/>
              <a:ea typeface="Noto Sans SC"/>
              <a:cs typeface="Noto Sans SC"/>
            </a:endParaRPr>
          </a:p>
        </p:txBody>
      </p:sp>
      <p:sp>
        <p:nvSpPr>
          <p:cNvPr id="7" name="AutoShape 7"/>
          <p:cNvSpPr/>
          <p:nvPr/>
        </p:nvSpPr>
        <p:spPr>
          <a:xfrm>
            <a:off x="4406271" y="1909494"/>
            <a:ext cx="3394942" cy="4124325"/>
          </a:xfrm>
          <a:prstGeom prst="roundRect">
            <a:avLst>
              <a:gd name="adj" fmla="val 7195"/>
            </a:avLst>
          </a:prstGeom>
          <a:solidFill>
            <a:srgbClr val="FFFFFF">
              <a:alpha val="100000"/>
            </a:srgbClr>
          </a:solidFill>
          <a:effectLst>
            <a:outerShdw blurRad="342900">
              <a:srgbClr val="000000">
                <a:alpha val="5000"/>
              </a:srgbClr>
            </a:outerShdw>
          </a:effectLst>
        </p:spPr>
      </p:sp>
      <p:sp>
        <p:nvSpPr>
          <p:cNvPr id="8" name="TextBox 8"/>
          <p:cNvSpPr txBox="1"/>
          <p:nvPr/>
        </p:nvSpPr>
        <p:spPr>
          <a:xfrm>
            <a:off x="4511682"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Noto Sans SC"/>
                <a:ea typeface="Noto Sans SC"/>
                <a:cs typeface="Noto Sans SC"/>
              </a:rPr>
              <a:t>供应链分散化</a:t>
            </a:r>
            <a:endParaRPr lang="en-US" sz="2400" b="1">
              <a:solidFill>
                <a:srgbClr val="000000">
                  <a:alpha val="100000"/>
                </a:srgbClr>
              </a:solidFill>
              <a:latin typeface="Noto Sans SC"/>
              <a:ea typeface="Noto Sans SC"/>
              <a:cs typeface="Noto Sans SC"/>
            </a:endParaRPr>
          </a:p>
        </p:txBody>
      </p:sp>
      <p:sp>
        <p:nvSpPr>
          <p:cNvPr id="9" name="TextBox 9"/>
          <p:cNvSpPr txBox="1"/>
          <p:nvPr/>
        </p:nvSpPr>
        <p:spPr>
          <a:xfrm>
            <a:off x="8294976" y="3939624"/>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Noto Sans SC"/>
                <a:ea typeface="Noto Sans SC"/>
                <a:cs typeface="Noto Sans SC"/>
              </a:rPr>
              <a:t>市场需求不匹配</a:t>
            </a:r>
            <a:endParaRPr lang="en-US" sz="2400" b="1">
              <a:solidFill>
                <a:srgbClr val="000000">
                  <a:alpha val="100000"/>
                </a:srgbClr>
              </a:solidFill>
              <a:latin typeface="Noto Sans SC"/>
              <a:ea typeface="Noto Sans SC"/>
              <a:cs typeface="Noto Sans SC"/>
            </a:endParaRPr>
          </a:p>
        </p:txBody>
      </p:sp>
      <p:sp>
        <p:nvSpPr>
          <p:cNvPr id="10" name="TextBox 10"/>
          <p:cNvSpPr txBox="1"/>
          <p:nvPr/>
        </p:nvSpPr>
        <p:spPr>
          <a:xfrm>
            <a:off x="4594368" y="4164695"/>
            <a:ext cx="3018080" cy="1613061"/>
          </a:xfrm>
          <a:prstGeom prst="rect">
            <a:avLst/>
          </a:prstGeom>
        </p:spPr>
        <p:txBody>
          <a:bodyPr vert="horz" wrap="square" lIns="66008" tIns="33052" rIns="66008" bIns="33052" rtlCol="0" anchor="t" anchorCtr="0">
            <a:normAutofit/>
          </a:bodyPr>
          <a:lstStyle/>
          <a:p>
            <a:pPr algn="ctr">
              <a:lnSpc>
                <a:spcPct val="150000"/>
              </a:lnSpc>
            </a:pPr>
            <a:r>
              <a:rPr lang="en-US" sz="1500">
                <a:solidFill>
                  <a:srgbClr val="000000">
                    <a:alpha val="69804"/>
                    <a:alpha val="70000"/>
                  </a:srgbClr>
                </a:solidFill>
                <a:latin typeface="Noto Sans SC"/>
                <a:ea typeface="Noto Sans SC"/>
                <a:cs typeface="Noto Sans SC"/>
              </a:rPr>
              <a:t>农牧民多以家庭为单位生产，缺乏规模化组织，中间环节多且信息不透明，导致利润分配不均，生产者收益受限。</a:t>
            </a:r>
            <a:endParaRPr lang="en-US" sz="1500">
              <a:solidFill>
                <a:srgbClr val="000000">
                  <a:alpha val="69804"/>
                  <a:alpha val="70000"/>
                </a:srgbClr>
              </a:solidFill>
              <a:latin typeface="Noto Sans SC"/>
              <a:ea typeface="Noto Sans SC"/>
              <a:cs typeface="Noto Sans SC"/>
            </a:endParaRPr>
          </a:p>
        </p:txBody>
      </p:sp>
      <p:sp>
        <p:nvSpPr>
          <p:cNvPr id="11" name="TextBox 11"/>
          <p:cNvSpPr txBox="1"/>
          <p:nvPr/>
        </p:nvSpPr>
        <p:spPr>
          <a:xfrm>
            <a:off x="8377661" y="4650768"/>
            <a:ext cx="3018080" cy="1613061"/>
          </a:xfrm>
          <a:prstGeom prst="rect">
            <a:avLst/>
          </a:prstGeom>
        </p:spPr>
        <p:txBody>
          <a:bodyPr vert="horz" wrap="square" lIns="66008" tIns="33052" rIns="66008" bIns="33052" rtlCol="0" anchor="t" anchorCtr="0">
            <a:normAutofit/>
          </a:bodyPr>
          <a:lstStyle/>
          <a:p>
            <a:pPr algn="ctr">
              <a:lnSpc>
                <a:spcPct val="150000"/>
              </a:lnSpc>
            </a:pPr>
            <a:r>
              <a:rPr lang="en-US" sz="1500">
                <a:solidFill>
                  <a:srgbClr val="000000">
                    <a:alpha val="69804"/>
                    <a:alpha val="70000"/>
                  </a:srgbClr>
                </a:solidFill>
                <a:latin typeface="Noto Sans SC"/>
                <a:ea typeface="Noto Sans SC"/>
                <a:cs typeface="Noto Sans SC"/>
              </a:rPr>
              <a:t>由于信息滞后，传统供应链难以精准对接内地高端市场需求，高附加值产品（如有机牦牛肉、青稞制品）未能充分开发。</a:t>
            </a:r>
            <a:endParaRPr lang="en-US" sz="1500">
              <a:solidFill>
                <a:srgbClr val="000000">
                  <a:alpha val="69804"/>
                  <a:alpha val="70000"/>
                </a:srgbClr>
              </a:solidFill>
              <a:latin typeface="Noto Sans SC"/>
              <a:ea typeface="Noto Sans SC"/>
              <a:cs typeface="Noto Sans SC"/>
            </a:endParaRPr>
          </a:p>
        </p:txBody>
      </p:sp>
      <p:sp>
        <p:nvSpPr>
          <p:cNvPr id="12" name="AutoShape 12"/>
          <p:cNvSpPr/>
          <p:nvPr/>
        </p:nvSpPr>
        <p:spPr>
          <a:xfrm>
            <a:off x="1834709" y="1644297"/>
            <a:ext cx="972148" cy="972148"/>
          </a:xfrm>
          <a:prstGeom prst="ellipse">
            <a:avLst/>
          </a:prstGeom>
          <a:solidFill>
            <a:schemeClr val="lt2">
              <a:alpha val="100000"/>
            </a:schemeClr>
          </a:solidFill>
        </p:spPr>
      </p:sp>
      <p:sp>
        <p:nvSpPr>
          <p:cNvPr id="13" name="AutoShape 13"/>
          <p:cNvSpPr/>
          <p:nvPr/>
        </p:nvSpPr>
        <p:spPr>
          <a:xfrm>
            <a:off x="5609699" y="2170959"/>
            <a:ext cx="972148" cy="972148"/>
          </a:xfrm>
          <a:prstGeom prst="ellipse">
            <a:avLst/>
          </a:prstGeom>
          <a:solidFill>
            <a:schemeClr val="lt2">
              <a:alpha val="100000"/>
            </a:schemeClr>
          </a:solidFill>
        </p:spPr>
      </p:sp>
      <p:sp>
        <p:nvSpPr>
          <p:cNvPr id="14" name="AutoShape 14"/>
          <p:cNvSpPr/>
          <p:nvPr/>
        </p:nvSpPr>
        <p:spPr>
          <a:xfrm>
            <a:off x="9400628" y="2697621"/>
            <a:ext cx="972148" cy="972148"/>
          </a:xfrm>
          <a:prstGeom prst="ellipse">
            <a:avLst/>
          </a:prstGeom>
          <a:solidFill>
            <a:schemeClr val="lt2">
              <a:alpha val="100000"/>
            </a:schemeClr>
          </a:solidFill>
        </p:spPr>
      </p:sp>
      <p:sp>
        <p:nvSpPr>
          <p:cNvPr id="15" name="Freeform 15"/>
          <p:cNvSpPr/>
          <p:nvPr/>
        </p:nvSpPr>
        <p:spPr>
          <a:xfrm>
            <a:off x="2067179" y="1848192"/>
            <a:ext cx="507207" cy="507207"/>
          </a:xfrm>
          <a:custGeom>
            <a:avLst/>
            <a:gdLst/>
            <a:ahLst/>
            <a:cxnLst/>
            <a:rect l="l" t="t" r="r" b="b"/>
            <a:pathLst>
              <a:path w="323850" h="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662"/>
                </a:cubicBezTo>
              </a:path>
            </a:pathLst>
          </a:custGeom>
          <a:solidFill>
            <a:schemeClr val="accent1">
              <a:alpha val="100000"/>
            </a:schemeClr>
          </a:solidFill>
        </p:spPr>
      </p:sp>
      <p:sp>
        <p:nvSpPr>
          <p:cNvPr id="16" name="Freeform 16"/>
          <p:cNvSpPr/>
          <p:nvPr/>
        </p:nvSpPr>
        <p:spPr>
          <a:xfrm>
            <a:off x="9643665" y="2977240"/>
            <a:ext cx="486074" cy="486074"/>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chemeClr val="accent1">
              <a:alpha val="100000"/>
            </a:schemeClr>
          </a:solidFill>
        </p:spPr>
      </p:sp>
      <p:sp>
        <p:nvSpPr>
          <p:cNvPr id="17" name="Freeform 17"/>
          <p:cNvSpPr/>
          <p:nvPr/>
        </p:nvSpPr>
        <p:spPr>
          <a:xfrm>
            <a:off x="5899124" y="2460383"/>
            <a:ext cx="393299" cy="393299"/>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path>
              <a:path w="304800" h="304800">
                <a:moveTo>
                  <a:pt x="259080" y="152400"/>
                </a:moveTo>
                <a:lnTo>
                  <a:pt x="304800" y="152400"/>
                </a:lnTo>
                <a:lnTo>
                  <a:pt x="304800" y="304800"/>
                </a:lnTo>
                <a:lnTo>
                  <a:pt x="259080" y="304800"/>
                </a:lnTo>
                <a:lnTo>
                  <a:pt x="259080" y="152400"/>
                </a:lnTo>
              </a:path>
            </a:pathLst>
          </a:custGeom>
          <a:solidFill>
            <a:schemeClr val="accent1">
              <a:alpha val="100000"/>
            </a:schemeClr>
          </a:solid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2714886">
            <a:off x="5094176" y="2836252"/>
            <a:ext cx="2009746" cy="2009746"/>
          </a:xfrm>
          <a:prstGeom prst="rect">
            <a:avLst/>
          </a:prstGeom>
          <a:noFill/>
          <a:ln w="9525">
            <a:solidFill>
              <a:schemeClr val="accent1">
                <a:alpha val="100000"/>
              </a:schemeClr>
            </a:solidFill>
            <a:prstDash val="solid"/>
          </a:ln>
        </p:spPr>
      </p:sp>
      <p:sp>
        <p:nvSpPr>
          <p:cNvPr id="3" name="AutoShape 3"/>
          <p:cNvSpPr/>
          <p:nvPr/>
        </p:nvSpPr>
        <p:spPr>
          <a:xfrm>
            <a:off x="5669280" y="2019239"/>
            <a:ext cx="907085" cy="907085"/>
          </a:xfrm>
          <a:prstGeom prst="ellipse">
            <a:avLst/>
          </a:prstGeom>
          <a:solidFill>
            <a:schemeClr val="accent1">
              <a:alpha val="100000"/>
            </a:schemeClr>
          </a:solidFill>
        </p:spPr>
      </p:sp>
      <p:sp>
        <p:nvSpPr>
          <p:cNvPr id="4" name="AutoShape 4"/>
          <p:cNvSpPr/>
          <p:nvPr/>
        </p:nvSpPr>
        <p:spPr>
          <a:xfrm>
            <a:off x="4308287" y="3403519"/>
            <a:ext cx="827715" cy="827715"/>
          </a:xfrm>
          <a:prstGeom prst="ellipse">
            <a:avLst/>
          </a:prstGeom>
          <a:solidFill>
            <a:schemeClr val="accent1">
              <a:alpha val="100000"/>
            </a:schemeClr>
          </a:solidFill>
        </p:spPr>
      </p:sp>
      <p:sp>
        <p:nvSpPr>
          <p:cNvPr id="5" name="AutoShape 5"/>
          <p:cNvSpPr/>
          <p:nvPr/>
        </p:nvSpPr>
        <p:spPr>
          <a:xfrm>
            <a:off x="5669280" y="4551274"/>
            <a:ext cx="907085" cy="907085"/>
          </a:xfrm>
          <a:prstGeom prst="ellipse">
            <a:avLst/>
          </a:prstGeom>
          <a:solidFill>
            <a:schemeClr val="accent1">
              <a:alpha val="100000"/>
            </a:schemeClr>
          </a:solidFill>
        </p:spPr>
      </p:sp>
      <p:sp>
        <p:nvSpPr>
          <p:cNvPr id="6" name="AutoShape 6"/>
          <p:cNvSpPr/>
          <p:nvPr/>
        </p:nvSpPr>
        <p:spPr>
          <a:xfrm>
            <a:off x="7062094" y="3403519"/>
            <a:ext cx="827715" cy="827715"/>
          </a:xfrm>
          <a:prstGeom prst="ellipse">
            <a:avLst/>
          </a:prstGeom>
          <a:solidFill>
            <a:schemeClr val="accent1">
              <a:alpha val="100000"/>
            </a:schemeClr>
          </a:solidFill>
        </p:spPr>
      </p:sp>
      <p:sp>
        <p:nvSpPr>
          <p:cNvPr id="7" name="AutoShape 7"/>
          <p:cNvSpPr/>
          <p:nvPr/>
        </p:nvSpPr>
        <p:spPr>
          <a:xfrm>
            <a:off x="724975" y="1688692"/>
            <a:ext cx="3241937" cy="407270"/>
          </a:xfrm>
          <a:prstGeom prst="rect">
            <a:avLst/>
          </a:prstGeom>
          <a:noFill/>
        </p:spPr>
        <p:txBody>
          <a:bodyPr vert="horz" wrap="square" lIns="85725" tIns="85725" rIns="47625" bIns="85725" rtlCol="0" anchor="b" anchorCtr="0">
            <a:noAutofit/>
          </a:bodyPr>
          <a:lstStyle/>
          <a:p>
            <a:pPr algn="r">
              <a:lnSpc>
                <a:spcPct val="120000"/>
              </a:lnSpc>
              <a:spcBef>
                <a:spcPts val="375"/>
              </a:spcBef>
              <a:defRPr/>
            </a:pPr>
            <a:r>
              <a:rPr lang="en-US" sz="2400" b="1">
                <a:solidFill>
                  <a:schemeClr val="accent1">
                    <a:alpha val="100000"/>
                  </a:schemeClr>
                </a:solidFill>
                <a:latin typeface="Noto Sans SC"/>
                <a:ea typeface="Noto Sans SC"/>
                <a:cs typeface="Noto Sans SC"/>
              </a:rPr>
              <a:t>电商与直播带货兴起</a:t>
            </a:r>
            <a:endParaRPr lang="en-US" sz="1100"/>
          </a:p>
        </p:txBody>
      </p:sp>
      <p:sp>
        <p:nvSpPr>
          <p:cNvPr id="8" name="AutoShape 8"/>
          <p:cNvSpPr/>
          <p:nvPr/>
        </p:nvSpPr>
        <p:spPr>
          <a:xfrm>
            <a:off x="724975" y="2014081"/>
            <a:ext cx="3241937" cy="1625801"/>
          </a:xfrm>
          <a:prstGeom prst="rect">
            <a:avLst/>
          </a:prstGeom>
          <a:noFill/>
        </p:spPr>
        <p:txBody>
          <a:bodyPr vert="horz" wrap="square" lIns="85725" tIns="85725" rIns="47625" bIns="85725" rtlCol="0" anchor="t" anchorCtr="0">
            <a:noAutofit/>
          </a:bodyPr>
          <a:lstStyle/>
          <a:p>
            <a:pPr algn="r">
              <a:lnSpc>
                <a:spcPct val="140000"/>
              </a:lnSpc>
              <a:spcBef>
                <a:spcPts val="375"/>
              </a:spcBef>
              <a:defRPr/>
            </a:pPr>
            <a:r>
              <a:rPr lang="en-US" sz="1500">
                <a:solidFill>
                  <a:schemeClr val="dk1">
                    <a:alpha val="100000"/>
                  </a:schemeClr>
                </a:solidFill>
                <a:latin typeface="Noto Sans SC"/>
                <a:ea typeface="Noto Sans SC"/>
                <a:cs typeface="Noto Sans SC"/>
              </a:rPr>
              <a:t>年轻群体对线上销售模式接受度高，通过抖音、拼多多等平台可快速打开销路，但缺乏供应链管理知识导致履约困难。</a:t>
            </a:r>
            <a:endParaRPr lang="en-US" sz="1100"/>
          </a:p>
        </p:txBody>
      </p:sp>
      <p:sp>
        <p:nvSpPr>
          <p:cNvPr id="9" name="AutoShape 9"/>
          <p:cNvSpPr/>
          <p:nvPr/>
        </p:nvSpPr>
        <p:spPr>
          <a:xfrm>
            <a:off x="8231186" y="1658092"/>
            <a:ext cx="3241937" cy="407270"/>
          </a:xfrm>
          <a:prstGeom prst="rect">
            <a:avLst/>
          </a:prstGeom>
          <a:noFill/>
        </p:spPr>
        <p:txBody>
          <a:bodyPr vert="horz" wrap="square" lIns="85725" tIns="85725" rIns="47625" bIns="85725" rtlCol="0" anchor="b" anchorCtr="0">
            <a:noAutofit/>
          </a:bodyPr>
          <a:lstStyle/>
          <a:p>
            <a:pPr algn="l">
              <a:lnSpc>
                <a:spcPct val="120000"/>
              </a:lnSpc>
              <a:spcBef>
                <a:spcPts val="375"/>
              </a:spcBef>
              <a:defRPr/>
            </a:pPr>
            <a:r>
              <a:rPr lang="en-US" sz="2400" b="1">
                <a:solidFill>
                  <a:schemeClr val="accent1">
                    <a:alpha val="100000"/>
                  </a:schemeClr>
                </a:solidFill>
                <a:latin typeface="Noto Sans SC"/>
                <a:ea typeface="Noto Sans SC"/>
                <a:cs typeface="Noto Sans SC"/>
              </a:rPr>
              <a:t>政策扶持红利</a:t>
            </a:r>
            <a:endParaRPr lang="en-US" sz="1100"/>
          </a:p>
        </p:txBody>
      </p:sp>
      <p:sp>
        <p:nvSpPr>
          <p:cNvPr id="10" name="AutoShape 10"/>
          <p:cNvSpPr/>
          <p:nvPr/>
        </p:nvSpPr>
        <p:spPr>
          <a:xfrm>
            <a:off x="8231186" y="1983478"/>
            <a:ext cx="3241937" cy="1647503"/>
          </a:xfrm>
          <a:prstGeom prst="rect">
            <a:avLst/>
          </a:prstGeom>
          <a:noFill/>
        </p:spPr>
        <p:txBody>
          <a:bodyPr vert="horz" wrap="square" lIns="85725" tIns="85725" rIns="47625" bIns="85725" rtlCol="0" anchor="t" anchorCtr="0">
            <a:noAutofit/>
          </a:bodyPr>
          <a:lstStyle/>
          <a:p>
            <a:pPr algn="l">
              <a:lnSpc>
                <a:spcPct val="140000"/>
              </a:lnSpc>
              <a:spcBef>
                <a:spcPts val="375"/>
              </a:spcBef>
              <a:defRPr/>
            </a:pPr>
            <a:r>
              <a:rPr lang="en-US" sz="1500">
                <a:solidFill>
                  <a:schemeClr val="dk1">
                    <a:alpha val="100000"/>
                  </a:schemeClr>
                </a:solidFill>
                <a:latin typeface="Noto Sans SC"/>
                <a:ea typeface="Noto Sans SC"/>
                <a:cs typeface="Noto Sans SC"/>
              </a:rPr>
              <a:t>国家乡村振兴战略下，西藏地方政府提供创业补贴、税收减免等支持，但创业者需掌握从生产到品牌运营的全链条技能。</a:t>
            </a:r>
            <a:endParaRPr lang="en-US" sz="1100"/>
          </a:p>
        </p:txBody>
      </p:sp>
      <p:sp>
        <p:nvSpPr>
          <p:cNvPr id="11" name="AutoShape 11"/>
          <p:cNvSpPr/>
          <p:nvPr/>
        </p:nvSpPr>
        <p:spPr>
          <a:xfrm>
            <a:off x="724975" y="3885433"/>
            <a:ext cx="3241937" cy="407270"/>
          </a:xfrm>
          <a:prstGeom prst="rect">
            <a:avLst/>
          </a:prstGeom>
          <a:noFill/>
        </p:spPr>
        <p:txBody>
          <a:bodyPr vert="horz" wrap="square" lIns="85725" tIns="85725" rIns="47625" bIns="85725" rtlCol="0" anchor="b" anchorCtr="0">
            <a:noAutofit/>
          </a:bodyPr>
          <a:lstStyle/>
          <a:p>
            <a:pPr algn="r">
              <a:lnSpc>
                <a:spcPct val="120000"/>
              </a:lnSpc>
              <a:spcBef>
                <a:spcPts val="375"/>
              </a:spcBef>
              <a:defRPr/>
            </a:pPr>
            <a:r>
              <a:rPr lang="en-US" sz="2400" b="1">
                <a:solidFill>
                  <a:schemeClr val="accent1">
                    <a:alpha val="100000"/>
                  </a:schemeClr>
                </a:solidFill>
                <a:latin typeface="Noto Sans SC"/>
                <a:ea typeface="Noto Sans SC"/>
                <a:cs typeface="Noto Sans SC"/>
              </a:rPr>
              <a:t>冷链技术人才缺口</a:t>
            </a:r>
            <a:endParaRPr lang="en-US" sz="1100"/>
          </a:p>
        </p:txBody>
      </p:sp>
      <p:sp>
        <p:nvSpPr>
          <p:cNvPr id="12" name="AutoShape 12"/>
          <p:cNvSpPr/>
          <p:nvPr/>
        </p:nvSpPr>
        <p:spPr>
          <a:xfrm>
            <a:off x="724975" y="4210824"/>
            <a:ext cx="3241937" cy="1638335"/>
          </a:xfrm>
          <a:prstGeom prst="rect">
            <a:avLst/>
          </a:prstGeom>
          <a:noFill/>
        </p:spPr>
        <p:txBody>
          <a:bodyPr vert="horz" wrap="square" lIns="85725" tIns="85725" rIns="47625" bIns="85725" rtlCol="0" anchor="t" anchorCtr="0">
            <a:noAutofit/>
          </a:bodyPr>
          <a:lstStyle/>
          <a:p>
            <a:pPr algn="r">
              <a:lnSpc>
                <a:spcPct val="140000"/>
              </a:lnSpc>
              <a:spcBef>
                <a:spcPts val="375"/>
              </a:spcBef>
              <a:defRPr/>
            </a:pPr>
            <a:r>
              <a:rPr lang="en-US" sz="1500">
                <a:solidFill>
                  <a:schemeClr val="dk1">
                    <a:alpha val="100000"/>
                  </a:schemeClr>
                </a:solidFill>
                <a:latin typeface="Noto Sans SC"/>
                <a:ea typeface="Noto Sans SC"/>
                <a:cs typeface="Noto Sans SC"/>
              </a:rPr>
              <a:t>随着生鲜电商发展，懂冷链仓储、温控物流的专业人才需求激增，现有培训体系尚未覆盖这一领域。</a:t>
            </a:r>
            <a:endParaRPr lang="en-US" sz="1100"/>
          </a:p>
        </p:txBody>
      </p:sp>
      <p:sp>
        <p:nvSpPr>
          <p:cNvPr id="13" name="AutoShape 13"/>
          <p:cNvSpPr/>
          <p:nvPr/>
        </p:nvSpPr>
        <p:spPr>
          <a:xfrm>
            <a:off x="8231186" y="3854834"/>
            <a:ext cx="3241937" cy="407270"/>
          </a:xfrm>
          <a:prstGeom prst="rect">
            <a:avLst/>
          </a:prstGeom>
          <a:noFill/>
        </p:spPr>
        <p:txBody>
          <a:bodyPr vert="horz" wrap="square" lIns="85725" tIns="85725" rIns="47625" bIns="85725" rtlCol="0" anchor="b" anchorCtr="0">
            <a:noAutofit/>
          </a:bodyPr>
          <a:lstStyle/>
          <a:p>
            <a:pPr algn="l">
              <a:lnSpc>
                <a:spcPct val="120000"/>
              </a:lnSpc>
              <a:spcBef>
                <a:spcPts val="375"/>
              </a:spcBef>
              <a:defRPr/>
            </a:pPr>
            <a:r>
              <a:rPr lang="en-US" sz="2400" b="1">
                <a:solidFill>
                  <a:schemeClr val="accent1">
                    <a:alpha val="100000"/>
                  </a:schemeClr>
                </a:solidFill>
                <a:latin typeface="Noto Sans SC"/>
                <a:ea typeface="Noto Sans SC"/>
                <a:cs typeface="Noto Sans SC"/>
              </a:rPr>
              <a:t>合作社模式推广</a:t>
            </a:r>
            <a:endParaRPr lang="en-US" sz="1100"/>
          </a:p>
        </p:txBody>
      </p:sp>
      <p:sp>
        <p:nvSpPr>
          <p:cNvPr id="14" name="AutoShape 14"/>
          <p:cNvSpPr/>
          <p:nvPr/>
        </p:nvSpPr>
        <p:spPr>
          <a:xfrm>
            <a:off x="8231186" y="4180220"/>
            <a:ext cx="3241937" cy="1668938"/>
          </a:xfrm>
          <a:prstGeom prst="rect">
            <a:avLst/>
          </a:prstGeom>
          <a:noFill/>
        </p:spPr>
        <p:txBody>
          <a:bodyPr vert="horz" wrap="square" lIns="85725" tIns="85725" rIns="47625" bIns="85725" rtlCol="0" anchor="t" anchorCtr="0">
            <a:noAutofit/>
          </a:bodyPr>
          <a:lstStyle/>
          <a:p>
            <a:pPr algn="l">
              <a:lnSpc>
                <a:spcPct val="140000"/>
              </a:lnSpc>
              <a:spcBef>
                <a:spcPts val="375"/>
              </a:spcBef>
              <a:defRPr/>
            </a:pPr>
            <a:r>
              <a:rPr lang="en-US" sz="1500">
                <a:solidFill>
                  <a:schemeClr val="dk1">
                    <a:alpha val="100000"/>
                  </a:schemeClr>
                </a:solidFill>
                <a:latin typeface="Noto Sans SC"/>
                <a:ea typeface="Noto Sans SC"/>
                <a:cs typeface="Noto Sans SC"/>
              </a:rPr>
              <a:t>新型农牧合作社需要既懂传统养殖又熟悉现代供应链管理的复合型人才，以整合分散资源、提升议价能力。</a:t>
            </a:r>
            <a:endParaRPr lang="en-US" sz="1100"/>
          </a:p>
        </p:txBody>
      </p:sp>
      <p:grpSp>
        <p:nvGrpSpPr>
          <p:cNvPr id="15" name="Group 15"/>
          <p:cNvGrpSpPr/>
          <p:nvPr/>
        </p:nvGrpSpPr>
        <p:grpSpPr>
          <a:xfrm rot="0">
            <a:off x="5835091" y="2197120"/>
            <a:ext cx="575584" cy="551200"/>
            <a:chOff x="5835091" y="2197120"/>
            <a:chExt cx="575584" cy="551200"/>
          </a:xfrm>
        </p:grpSpPr>
        <p:sp>
          <p:nvSpPr>
            <p:cNvPr id="16" name="Freeform 16"/>
            <p:cNvSpPr/>
            <p:nvPr/>
          </p:nvSpPr>
          <p:spPr>
            <a:xfrm>
              <a:off x="5835091" y="2197120"/>
              <a:ext cx="575584" cy="551200"/>
            </a:xfrm>
            <a:custGeom>
              <a:avLst/>
              <a:gdLst/>
              <a:ahLst/>
              <a:cxnLst/>
              <a:rect l="l" t="t"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path>
                <a:path w="21600" h="21600">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FFFFFF">
                <a:alpha val="100000"/>
              </a:srgbClr>
            </a:solidFill>
          </p:spPr>
        </p:sp>
        <p:sp>
          <p:nvSpPr>
            <p:cNvPr id="17" name="Freeform 17"/>
            <p:cNvSpPr/>
            <p:nvPr/>
          </p:nvSpPr>
          <p:spPr>
            <a:xfrm>
              <a:off x="5997366" y="2351715"/>
              <a:ext cx="251887" cy="241158"/>
            </a:xfrm>
            <a:custGeom>
              <a:avLst/>
              <a:gdLst/>
              <a:ahLst/>
              <a:cxnLst/>
              <a:rect l="l" t="t"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path>
                <a:path w="21600" h="21600">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FFFFFF">
                <a:alpha val="100000"/>
              </a:srgbClr>
            </a:solidFill>
          </p:spPr>
        </p:sp>
        <p:sp>
          <p:nvSpPr>
            <p:cNvPr id="18" name="Freeform 18"/>
            <p:cNvSpPr/>
            <p:nvPr/>
          </p:nvSpPr>
          <p:spPr>
            <a:xfrm>
              <a:off x="6050524" y="2403531"/>
              <a:ext cx="144597" cy="138501"/>
            </a:xfrm>
            <a:custGeom>
              <a:avLst/>
              <a:gdLst/>
              <a:ahLst/>
              <a:cxnLst/>
              <a:rect l="l" t="t"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path>
                <a:path w="21600" h="21600">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FFFFFF">
                <a:alpha val="100000"/>
              </a:srgbClr>
            </a:solidFill>
          </p:spPr>
        </p:sp>
      </p:grpSp>
      <p:sp>
        <p:nvSpPr>
          <p:cNvPr id="19" name="Freeform 19"/>
          <p:cNvSpPr/>
          <p:nvPr/>
        </p:nvSpPr>
        <p:spPr>
          <a:xfrm>
            <a:off x="4521769" y="3583229"/>
            <a:ext cx="400751" cy="515722"/>
          </a:xfrm>
          <a:custGeom>
            <a:avLst/>
            <a:gdLst/>
            <a:ahLst/>
            <a:cxnLst/>
            <a:rect l="l" t="t"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path>
              <a:path w="21600" h="21600">
                <a:moveTo>
                  <a:pt x="10800" y="20249"/>
                </a:moveTo>
                <a:cubicBezTo>
                  <a:pt x="9805" y="20249"/>
                  <a:pt x="9347" y="20171"/>
                  <a:pt x="8839" y="19406"/>
                </a:cubicBezTo>
                <a:lnTo>
                  <a:pt x="13000" y="19048"/>
                </a:lnTo>
                <a:cubicBezTo>
                  <a:pt x="12398" y="20164"/>
                  <a:pt x="11959" y="20249"/>
                  <a:pt x="10800" y="20249"/>
                </a:cubicBezTo>
              </a:path>
              <a:path w="21600" h="21600">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path>
              <a:path w="21600" h="21600">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path>
              <a:path w="21600" h="21600">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FFFFFF">
              <a:alpha val="100000"/>
            </a:srgbClr>
          </a:solidFill>
        </p:spPr>
      </p:sp>
      <p:sp>
        <p:nvSpPr>
          <p:cNvPr id="20" name="Freeform 20"/>
          <p:cNvSpPr/>
          <p:nvPr/>
        </p:nvSpPr>
        <p:spPr>
          <a:xfrm>
            <a:off x="7254083" y="3590222"/>
            <a:ext cx="480270" cy="477455"/>
          </a:xfrm>
          <a:custGeom>
            <a:avLst/>
            <a:gdLst/>
            <a:ahLst/>
            <a:cxnLst/>
            <a:rect l="l" t="t"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path>
              <a:path w="21020" h="21600">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path>
              <a:path w="21020" h="21600">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path>
              <a:path w="21020" h="21600">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path>
              <a:path w="21020" h="21600">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path>
              <a:path w="21020" h="21600">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path>
              <a:path w="21020" h="21600">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FFFFFF">
              <a:alpha val="100000"/>
            </a:srgbClr>
          </a:solidFill>
        </p:spPr>
      </p:sp>
      <p:grpSp>
        <p:nvGrpSpPr>
          <p:cNvPr id="21" name="Group 21"/>
          <p:cNvGrpSpPr/>
          <p:nvPr/>
        </p:nvGrpSpPr>
        <p:grpSpPr>
          <a:xfrm rot="0">
            <a:off x="5877641" y="4747565"/>
            <a:ext cx="490362" cy="514624"/>
            <a:chOff x="5877641" y="4747565"/>
            <a:chExt cx="490362" cy="514624"/>
          </a:xfrm>
        </p:grpSpPr>
        <p:sp>
          <p:nvSpPr>
            <p:cNvPr id="22" name="Freeform 22"/>
            <p:cNvSpPr/>
            <p:nvPr/>
          </p:nvSpPr>
          <p:spPr>
            <a:xfrm>
              <a:off x="5877641" y="4747565"/>
              <a:ext cx="490362" cy="514624"/>
            </a:xfrm>
            <a:custGeom>
              <a:avLst/>
              <a:gdLst/>
              <a:ahLst/>
              <a:cxnLst/>
              <a:rect l="l" t="t"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path>
                <a:path w="21600" h="21600">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path>
                <a:path w="21600" h="21600">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rgbClr val="FFFFFF">
                <a:alpha val="100000"/>
              </a:srgbClr>
            </a:solidFill>
          </p:spPr>
        </p:sp>
        <p:sp>
          <p:nvSpPr>
            <p:cNvPr id="23" name="Freeform 23"/>
            <p:cNvSpPr/>
            <p:nvPr/>
          </p:nvSpPr>
          <p:spPr>
            <a:xfrm>
              <a:off x="6076371" y="4827666"/>
              <a:ext cx="115580" cy="120457"/>
            </a:xfrm>
            <a:custGeom>
              <a:avLst/>
              <a:gdLst/>
              <a:ahLst/>
              <a:cxnLst/>
              <a:rect l="l" t="t"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rgbClr val="FFFFFF">
                <a:alpha val="100000"/>
              </a:srgbClr>
            </a:solidFill>
          </p:spPr>
        </p:sp>
      </p:grpSp>
      <p:sp>
        <p:nvSpPr>
          <p:cNvPr id="24" name="TextBox 2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新业态就业创业需求分析</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33157" y="4933294"/>
            <a:ext cx="3323740" cy="1499660"/>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通过模拟高原农牧产品从采摘、加工到跨省物流的全流程，学员可直观理解供应链关键节点（如仓储选址、运输成本核算）。</a:t>
            </a:r>
            <a:endParaRPr lang="en-US" sz="1500">
              <a:solidFill>
                <a:schemeClr val="dk1">
                  <a:alpha val="100000"/>
                </a:schemeClr>
              </a:solidFill>
              <a:latin typeface="Noto Sans SC"/>
              <a:ea typeface="Noto Sans SC"/>
              <a:cs typeface="Noto Sans SC"/>
            </a:endParaRPr>
          </a:p>
        </p:txBody>
      </p:sp>
      <p:sp>
        <p:nvSpPr>
          <p:cNvPr id="3" name="TextBox 3"/>
          <p:cNvSpPr txBox="1"/>
          <p:nvPr/>
        </p:nvSpPr>
        <p:spPr>
          <a:xfrm>
            <a:off x="861623" y="4085631"/>
            <a:ext cx="3066807" cy="507055"/>
          </a:xfrm>
          <a:prstGeom prst="rect">
            <a:avLst/>
          </a:prstGeom>
          <a:ln>
            <a:solidFill>
              <a:schemeClr val="accent1">
                <a:alpha val="100000"/>
              </a:schemeClr>
            </a:solidFill>
          </a:ln>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实战化场景还原</a:t>
            </a:r>
            <a:endParaRPr lang="en-US" sz="2400" b="1">
              <a:solidFill>
                <a:schemeClr val="accent1">
                  <a:alpha val="100000"/>
                </a:schemeClr>
              </a:solidFill>
              <a:latin typeface="Noto Sans SC"/>
              <a:ea typeface="Noto Sans SC"/>
              <a:cs typeface="Noto Sans SC"/>
            </a:endParaRPr>
          </a:p>
        </p:txBody>
      </p:sp>
      <p:cxnSp>
        <p:nvCxnSpPr>
          <p:cNvPr id="4" name="Connector 4"/>
          <p:cNvCxnSpPr/>
          <p:nvPr/>
        </p:nvCxnSpPr>
        <p:spPr>
          <a:xfrm>
            <a:off x="1056616"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5" name="Picture 5"/>
          <p:cNvPicPr>
            <a:picLocks noChangeAspect="1"/>
          </p:cNvPicPr>
          <p:nvPr/>
        </p:nvPicPr>
        <p:blipFill>
          <a:blip r:embed="rId2"/>
          <a:srcRect/>
          <a:stretch>
            <a:fillRect/>
          </a:stretch>
        </p:blipFill>
        <p:spPr>
          <a:xfrm>
            <a:off x="4980951" y="1649322"/>
            <a:ext cx="2231507" cy="2231507"/>
          </a:xfrm>
          <a:prstGeom prst="ellipse">
            <a:avLst/>
          </a:prstGeom>
        </p:spPr>
      </p:pic>
      <p:sp>
        <p:nvSpPr>
          <p:cNvPr id="6" name="TextBox 6"/>
          <p:cNvSpPr txBox="1"/>
          <p:nvPr/>
        </p:nvSpPr>
        <p:spPr>
          <a:xfrm>
            <a:off x="4575820" y="4085631"/>
            <a:ext cx="3041768" cy="507055"/>
          </a:xfrm>
          <a:prstGeom prst="rect">
            <a:avLst/>
          </a:prstGeom>
          <a:ln>
            <a:solidFill>
              <a:schemeClr val="accent1">
                <a:alpha val="100000"/>
              </a:schemeClr>
            </a:solidFill>
          </a:ln>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风险决策训练</a:t>
            </a:r>
            <a:endParaRPr lang="en-US" sz="2400" b="1">
              <a:solidFill>
                <a:schemeClr val="accent1">
                  <a:alpha val="100000"/>
                </a:schemeClr>
              </a:solidFill>
              <a:latin typeface="Noto Sans SC"/>
              <a:ea typeface="Noto Sans SC"/>
              <a:cs typeface="Noto Sans SC"/>
            </a:endParaRPr>
          </a:p>
        </p:txBody>
      </p:sp>
      <p:cxnSp>
        <p:nvCxnSpPr>
          <p:cNvPr id="7" name="Connector 7"/>
          <p:cNvCxnSpPr/>
          <p:nvPr/>
        </p:nvCxnSpPr>
        <p:spPr>
          <a:xfrm>
            <a:off x="4758293"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8" name="Picture 8"/>
          <p:cNvPicPr>
            <a:picLocks noChangeAspect="1"/>
          </p:cNvPicPr>
          <p:nvPr/>
        </p:nvPicPr>
        <p:blipFill>
          <a:blip r:embed="rId3"/>
          <a:srcRect/>
          <a:stretch>
            <a:fillRect/>
          </a:stretch>
        </p:blipFill>
        <p:spPr>
          <a:xfrm>
            <a:off x="8682668" y="1649322"/>
            <a:ext cx="2231507" cy="2231507"/>
          </a:xfrm>
          <a:prstGeom prst="ellipse">
            <a:avLst/>
          </a:prstGeom>
        </p:spPr>
      </p:pic>
      <p:sp>
        <p:nvSpPr>
          <p:cNvPr id="9" name="TextBox 9"/>
          <p:cNvSpPr txBox="1"/>
          <p:nvPr/>
        </p:nvSpPr>
        <p:spPr>
          <a:xfrm>
            <a:off x="8240653" y="4085631"/>
            <a:ext cx="3115538" cy="507055"/>
          </a:xfrm>
          <a:prstGeom prst="rect">
            <a:avLst/>
          </a:prstGeom>
          <a:ln>
            <a:solidFill>
              <a:schemeClr val="accent1">
                <a:alpha val="100000"/>
              </a:schemeClr>
            </a:solidFill>
          </a:ln>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团队协作能力提升</a:t>
            </a:r>
            <a:endParaRPr lang="en-US" sz="2400" b="1">
              <a:solidFill>
                <a:schemeClr val="accent1">
                  <a:alpha val="100000"/>
                </a:schemeClr>
              </a:solidFill>
              <a:latin typeface="Noto Sans SC"/>
              <a:ea typeface="Noto Sans SC"/>
              <a:cs typeface="Noto Sans SC"/>
            </a:endParaRPr>
          </a:p>
        </p:txBody>
      </p:sp>
      <p:cxnSp>
        <p:nvCxnSpPr>
          <p:cNvPr id="10" name="Connector 10"/>
          <p:cNvCxnSpPr/>
          <p:nvPr/>
        </p:nvCxnSpPr>
        <p:spPr>
          <a:xfrm>
            <a:off x="8460012"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1" name="Picture 11"/>
          <p:cNvPicPr>
            <a:picLocks noChangeAspect="1"/>
          </p:cNvPicPr>
          <p:nvPr/>
        </p:nvPicPr>
        <p:blipFill>
          <a:blip r:embed="rId4"/>
          <a:srcRect/>
          <a:stretch>
            <a:fillRect/>
          </a:stretch>
        </p:blipFill>
        <p:spPr>
          <a:xfrm>
            <a:off x="1279273" y="1649322"/>
            <a:ext cx="2231507" cy="2231507"/>
          </a:xfrm>
          <a:prstGeom prst="ellipse">
            <a:avLst/>
          </a:prstGeom>
        </p:spPr>
      </p:pic>
      <p:sp>
        <p:nvSpPr>
          <p:cNvPr id="12" name="TextBox 12"/>
          <p:cNvSpPr txBox="1"/>
          <p:nvPr/>
        </p:nvSpPr>
        <p:spPr>
          <a:xfrm>
            <a:off x="4426536" y="4933294"/>
            <a:ext cx="3340337" cy="1419818"/>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设置市场价格波动、自然灾害等变量，培养学员灵活调整采购计划、库存管理的能力，降低实际运营试错成本。</a:t>
            </a:r>
            <a:endParaRPr lang="en-US" sz="1500">
              <a:solidFill>
                <a:schemeClr val="dk1">
                  <a:alpha val="100000"/>
                </a:schemeClr>
              </a:solidFill>
              <a:latin typeface="Noto Sans SC"/>
              <a:ea typeface="Noto Sans SC"/>
              <a:cs typeface="Noto Sans SC"/>
            </a:endParaRPr>
          </a:p>
        </p:txBody>
      </p:sp>
      <p:sp>
        <p:nvSpPr>
          <p:cNvPr id="13" name="TextBox 13"/>
          <p:cNvSpPr txBox="1"/>
          <p:nvPr/>
        </p:nvSpPr>
        <p:spPr>
          <a:xfrm>
            <a:off x="8106871" y="4933294"/>
            <a:ext cx="3383101" cy="1419818"/>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分组扮演生产者、物流商、零售商等角色，强化跨部门协作意识，解决西藏供应链中常见的沟通低效问题。</a:t>
            </a:r>
            <a:endParaRPr lang="en-US" sz="1500">
              <a:solidFill>
                <a:schemeClr val="dk1">
                  <a:alpha val="100000"/>
                </a:schemeClr>
              </a:solidFill>
              <a:latin typeface="Noto Sans SC"/>
              <a:ea typeface="Noto Sans SC"/>
              <a:cs typeface="Noto Sans SC"/>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沙盘模拟的教学价值</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11871" y="2783306"/>
            <a:ext cx="1943100"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FFFFFF">
                    <a:alpha val="100000"/>
                  </a:srgbClr>
                </a:solidFill>
                <a:latin typeface="Noto Sans SC"/>
                <a:ea typeface="Noto Sans SC"/>
                <a:cs typeface="Noto Sans SC"/>
              </a:rPr>
              <a:t>02</a:t>
            </a:r>
            <a:endParaRPr lang="en-US" sz="6600" b="1">
              <a:solidFill>
                <a:srgbClr val="FFFFFF">
                  <a:alpha val="100000"/>
                </a:srgbClr>
              </a:solidFill>
              <a:latin typeface="Noto Sans SC"/>
              <a:ea typeface="Noto Sans SC"/>
              <a:cs typeface="Noto Sans SC"/>
            </a:endParaRPr>
          </a:p>
        </p:txBody>
      </p:sp>
      <p:sp>
        <p:nvSpPr>
          <p:cNvPr id="3" name="TextBox 3"/>
          <p:cNvSpPr txBox="1"/>
          <p:nvPr/>
        </p:nvSpPr>
        <p:spPr>
          <a:xfrm>
            <a:off x="3909977" y="2621820"/>
            <a:ext cx="7388990"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供应链基础理论</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供应链概念与组成</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384075" y="1963339"/>
            <a:ext cx="3637467" cy="1772200"/>
          </a:xfrm>
          <a:prstGeom prst="roundRect">
            <a:avLst>
              <a:gd name="adj" fmla="val 7233"/>
            </a:avLst>
          </a:prstGeom>
          <a:solidFill>
            <a:schemeClr val="lt2">
              <a:alpha val="61000"/>
            </a:schemeClr>
          </a:solidFill>
        </p:spPr>
      </p:sp>
      <p:sp>
        <p:nvSpPr>
          <p:cNvPr id="4" name="TextBox 4"/>
          <p:cNvSpPr txBox="1"/>
          <p:nvPr/>
        </p:nvSpPr>
        <p:spPr>
          <a:xfrm>
            <a:off x="454011" y="2110898"/>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供应链是由供应商、制造商、分销商、零售商和最终消费者组成的网络结构，涵盖从原材料采购到产品交付的全过程。</a:t>
            </a:r>
            <a:endParaRPr lang="en-US" sz="1250">
              <a:solidFill>
                <a:schemeClr val="dk1">
                  <a:alpha val="100000"/>
                </a:schemeClr>
              </a:solidFill>
              <a:latin typeface="Noto Sans SC"/>
              <a:ea typeface="Noto Sans SC"/>
              <a:cs typeface="Noto Sans SC"/>
            </a:endParaRPr>
          </a:p>
        </p:txBody>
      </p:sp>
      <p:sp>
        <p:nvSpPr>
          <p:cNvPr id="5" name="TextBox 5"/>
          <p:cNvSpPr txBox="1"/>
          <p:nvPr/>
        </p:nvSpPr>
        <p:spPr>
          <a:xfrm>
            <a:off x="358275" y="1468323"/>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网络化结构</a:t>
            </a:r>
            <a:endParaRPr lang="en-US" sz="1700" b="1">
              <a:solidFill>
                <a:schemeClr val="accent1">
                  <a:alpha val="100000"/>
                </a:schemeClr>
              </a:solidFill>
              <a:latin typeface="Noto Sans SC"/>
              <a:ea typeface="Noto Sans SC"/>
              <a:cs typeface="Noto Sans SC"/>
            </a:endParaRPr>
          </a:p>
        </p:txBody>
      </p:sp>
      <p:sp>
        <p:nvSpPr>
          <p:cNvPr id="6" name="AutoShape 6"/>
          <p:cNvSpPr/>
          <p:nvPr/>
        </p:nvSpPr>
        <p:spPr>
          <a:xfrm>
            <a:off x="4297736" y="1963339"/>
            <a:ext cx="3637467" cy="1772200"/>
          </a:xfrm>
          <a:prstGeom prst="roundRect">
            <a:avLst>
              <a:gd name="adj" fmla="val 7233"/>
            </a:avLst>
          </a:prstGeom>
          <a:solidFill>
            <a:schemeClr val="lt2">
              <a:alpha val="61000"/>
            </a:schemeClr>
          </a:solidFill>
        </p:spPr>
      </p:sp>
      <p:sp>
        <p:nvSpPr>
          <p:cNvPr id="7" name="TextBox 7"/>
          <p:cNvSpPr txBox="1"/>
          <p:nvPr/>
        </p:nvSpPr>
        <p:spPr>
          <a:xfrm>
            <a:off x="4367671" y="2110898"/>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包括计划、采购、生产、物流和退货五大核心流程，通过信息流、物流和资金流实现各环节协同运作。</a:t>
            </a:r>
            <a:endParaRPr lang="en-US" sz="1250">
              <a:solidFill>
                <a:schemeClr val="dk1">
                  <a:alpha val="100000"/>
                </a:schemeClr>
              </a:solidFill>
              <a:latin typeface="Noto Sans SC"/>
              <a:ea typeface="Noto Sans SC"/>
              <a:cs typeface="Noto Sans SC"/>
            </a:endParaRPr>
          </a:p>
        </p:txBody>
      </p:sp>
      <p:sp>
        <p:nvSpPr>
          <p:cNvPr id="8" name="TextBox 8"/>
          <p:cNvSpPr txBox="1"/>
          <p:nvPr/>
        </p:nvSpPr>
        <p:spPr>
          <a:xfrm>
            <a:off x="4271935" y="1468323"/>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流程集成</a:t>
            </a:r>
            <a:endParaRPr lang="en-US" sz="1700" b="1">
              <a:solidFill>
                <a:schemeClr val="accent1">
                  <a:alpha val="100000"/>
                </a:schemeClr>
              </a:solidFill>
              <a:latin typeface="Noto Sans SC"/>
              <a:ea typeface="Noto Sans SC"/>
              <a:cs typeface="Noto Sans SC"/>
            </a:endParaRPr>
          </a:p>
        </p:txBody>
      </p:sp>
      <p:sp>
        <p:nvSpPr>
          <p:cNvPr id="9" name="AutoShape 9"/>
          <p:cNvSpPr/>
          <p:nvPr/>
        </p:nvSpPr>
        <p:spPr>
          <a:xfrm>
            <a:off x="2127802" y="4534143"/>
            <a:ext cx="3637467" cy="1772200"/>
          </a:xfrm>
          <a:prstGeom prst="roundRect">
            <a:avLst>
              <a:gd name="adj" fmla="val 7233"/>
            </a:avLst>
          </a:prstGeom>
          <a:solidFill>
            <a:schemeClr val="lt2">
              <a:alpha val="61000"/>
            </a:schemeClr>
          </a:solidFill>
        </p:spPr>
      </p:sp>
      <p:sp>
        <p:nvSpPr>
          <p:cNvPr id="10" name="TextBox 10"/>
          <p:cNvSpPr txBox="1"/>
          <p:nvPr/>
        </p:nvSpPr>
        <p:spPr>
          <a:xfrm>
            <a:off x="2197737" y="4681702"/>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现代供应链依赖ERP、WMS、TMS等信息系统实现数据共享，运用物联网技术实现全链路可视化追踪。</a:t>
            </a:r>
            <a:endParaRPr lang="en-US" sz="1250">
              <a:solidFill>
                <a:schemeClr val="dk1">
                  <a:alpha val="100000"/>
                </a:schemeClr>
              </a:solidFill>
              <a:latin typeface="Noto Sans SC"/>
              <a:ea typeface="Noto Sans SC"/>
              <a:cs typeface="Noto Sans SC"/>
            </a:endParaRPr>
          </a:p>
        </p:txBody>
      </p:sp>
      <p:sp>
        <p:nvSpPr>
          <p:cNvPr id="11" name="TextBox 11"/>
          <p:cNvSpPr txBox="1"/>
          <p:nvPr/>
        </p:nvSpPr>
        <p:spPr>
          <a:xfrm>
            <a:off x="2102002" y="4039126"/>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技术支持</a:t>
            </a:r>
            <a:endParaRPr lang="en-US" sz="1700" b="1">
              <a:solidFill>
                <a:schemeClr val="accent1">
                  <a:alpha val="100000"/>
                </a:schemeClr>
              </a:solidFill>
              <a:latin typeface="Noto Sans SC"/>
              <a:ea typeface="Noto Sans SC"/>
              <a:cs typeface="Noto Sans SC"/>
            </a:endParaRPr>
          </a:p>
        </p:txBody>
      </p:sp>
      <p:sp>
        <p:nvSpPr>
          <p:cNvPr id="12" name="AutoShape 12"/>
          <p:cNvSpPr/>
          <p:nvPr/>
        </p:nvSpPr>
        <p:spPr>
          <a:xfrm>
            <a:off x="6142390" y="4534143"/>
            <a:ext cx="3637467" cy="1772200"/>
          </a:xfrm>
          <a:prstGeom prst="roundRect">
            <a:avLst>
              <a:gd name="adj" fmla="val 7233"/>
            </a:avLst>
          </a:prstGeom>
          <a:solidFill>
            <a:schemeClr val="lt2">
              <a:alpha val="61000"/>
            </a:schemeClr>
          </a:solidFill>
        </p:spPr>
      </p:sp>
      <p:sp>
        <p:nvSpPr>
          <p:cNvPr id="13" name="TextBox 13"/>
          <p:cNvSpPr txBox="1"/>
          <p:nvPr/>
        </p:nvSpPr>
        <p:spPr>
          <a:xfrm>
            <a:off x="6212325" y="4681702"/>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通过库存周转率、订单满足率、现金周转周期等KPI衡量供应链整体运营效率。</a:t>
            </a:r>
            <a:endParaRPr lang="en-US" sz="1250">
              <a:solidFill>
                <a:schemeClr val="dk1">
                  <a:alpha val="100000"/>
                </a:schemeClr>
              </a:solidFill>
              <a:latin typeface="Noto Sans SC"/>
              <a:ea typeface="Noto Sans SC"/>
              <a:cs typeface="Noto Sans SC"/>
            </a:endParaRPr>
          </a:p>
        </p:txBody>
      </p:sp>
      <p:sp>
        <p:nvSpPr>
          <p:cNvPr id="14" name="TextBox 14"/>
          <p:cNvSpPr txBox="1"/>
          <p:nvPr/>
        </p:nvSpPr>
        <p:spPr>
          <a:xfrm>
            <a:off x="6116589" y="4039126"/>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绩效指标</a:t>
            </a:r>
            <a:endParaRPr lang="en-US" sz="1700" b="1">
              <a:solidFill>
                <a:schemeClr val="accent1">
                  <a:alpha val="100000"/>
                </a:schemeClr>
              </a:solidFill>
              <a:latin typeface="Noto Sans SC"/>
              <a:ea typeface="Noto Sans SC"/>
              <a:cs typeface="Noto Sans SC"/>
            </a:endParaRPr>
          </a:p>
        </p:txBody>
      </p:sp>
      <p:sp>
        <p:nvSpPr>
          <p:cNvPr id="15" name="AutoShape 15"/>
          <p:cNvSpPr/>
          <p:nvPr/>
        </p:nvSpPr>
        <p:spPr>
          <a:xfrm>
            <a:off x="8177754" y="1963339"/>
            <a:ext cx="3637467" cy="1772200"/>
          </a:xfrm>
          <a:prstGeom prst="roundRect">
            <a:avLst>
              <a:gd name="adj" fmla="val 7233"/>
            </a:avLst>
          </a:prstGeom>
          <a:solidFill>
            <a:schemeClr val="lt2">
              <a:alpha val="61000"/>
            </a:schemeClr>
          </a:solidFill>
        </p:spPr>
      </p:sp>
      <p:sp>
        <p:nvSpPr>
          <p:cNvPr id="16" name="TextBox 16"/>
          <p:cNvSpPr txBox="1"/>
          <p:nvPr/>
        </p:nvSpPr>
        <p:spPr>
          <a:xfrm>
            <a:off x="8247690" y="2110898"/>
            <a:ext cx="3497596" cy="1379868"/>
          </a:xfrm>
          <a:prstGeom prst="rect">
            <a:avLst/>
          </a:prstGeom>
        </p:spPr>
        <p:txBody>
          <a:bodyPr vert="horz" wrap="square" lIns="66008" tIns="33052" rIns="66008" bIns="33052"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核心企业作为链主承担协调职能，上下游企业形成战略联盟，共同应对市场波动和需求变化。</a:t>
            </a:r>
            <a:endParaRPr lang="en-US" sz="1250">
              <a:solidFill>
                <a:schemeClr val="dk1">
                  <a:alpha val="100000"/>
                </a:schemeClr>
              </a:solidFill>
              <a:latin typeface="Noto Sans SC"/>
              <a:ea typeface="Noto Sans SC"/>
              <a:cs typeface="Noto Sans SC"/>
            </a:endParaRPr>
          </a:p>
        </p:txBody>
      </p:sp>
      <p:sp>
        <p:nvSpPr>
          <p:cNvPr id="17" name="TextBox 17"/>
          <p:cNvSpPr txBox="1"/>
          <p:nvPr/>
        </p:nvSpPr>
        <p:spPr>
          <a:xfrm>
            <a:off x="8151954" y="1468323"/>
            <a:ext cx="3689067" cy="560391"/>
          </a:xfrm>
          <a:prstGeom prst="rect">
            <a:avLst/>
          </a:prstGeom>
        </p:spPr>
        <p:txBody>
          <a:bodyPr vert="horz" wrap="square" lIns="91440" tIns="45720" rIns="91440" bIns="45720" rtlCol="0" anchor="t" anchorCtr="0">
            <a:noAutofit/>
          </a:bodyPr>
          <a:lstStyle/>
          <a:p>
            <a:pPr algn="l">
              <a:lnSpc>
                <a:spcPct val="100000"/>
              </a:lnSpc>
              <a:spcBef>
                <a:spcPts val="375"/>
              </a:spcBef>
            </a:pPr>
            <a:r>
              <a:rPr lang="en-US" sz="1700" b="1">
                <a:solidFill>
                  <a:schemeClr val="accent1">
                    <a:alpha val="100000"/>
                  </a:schemeClr>
                </a:solidFill>
                <a:latin typeface="Noto Sans SC"/>
                <a:ea typeface="Noto Sans SC"/>
                <a:cs typeface="Noto Sans SC"/>
              </a:rPr>
              <a:t>主体角色</a:t>
            </a:r>
            <a:endParaRPr lang="en-US" sz="1700" b="1">
              <a:solidFill>
                <a:schemeClr val="accent1">
                  <a:alpha val="100000"/>
                </a:schemeClr>
              </a:solidFill>
              <a:latin typeface="Noto Sans SC"/>
              <a:ea typeface="Noto Sans SC"/>
              <a:cs typeface="Noto Sans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农牧产品供应链特点</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485734" y="1865975"/>
            <a:ext cx="2667000" cy="3742729"/>
          </a:xfrm>
          <a:prstGeom prst="roundRect">
            <a:avLst>
              <a:gd name="adj" fmla="val 12997"/>
            </a:avLst>
          </a:prstGeom>
          <a:solidFill>
            <a:srgbClr val="FFFFFF">
              <a:alpha val="100000"/>
            </a:srgbClr>
          </a:solidFill>
          <a:effectLst>
            <a:outerShdw blurRad="342900">
              <a:srgbClr val="000000">
                <a:alpha val="7000"/>
              </a:srgbClr>
            </a:outerShdw>
          </a:effectLst>
        </p:spPr>
      </p:sp>
      <p:sp>
        <p:nvSpPr>
          <p:cNvPr id="4" name="AutoShape 4"/>
          <p:cNvSpPr/>
          <p:nvPr/>
        </p:nvSpPr>
        <p:spPr>
          <a:xfrm>
            <a:off x="1390895" y="2133631"/>
            <a:ext cx="856678" cy="856678"/>
          </a:xfrm>
          <a:prstGeom prst="roundRect">
            <a:avLst/>
          </a:prstGeom>
          <a:solidFill>
            <a:schemeClr val="lt2">
              <a:alpha val="100000"/>
            </a:schemeClr>
          </a:solidFill>
        </p:spPr>
      </p:sp>
      <p:sp>
        <p:nvSpPr>
          <p:cNvPr id="5" name="TextBox 5"/>
          <p:cNvSpPr txBox="1"/>
          <p:nvPr/>
        </p:nvSpPr>
        <p:spPr>
          <a:xfrm>
            <a:off x="580984" y="3747064"/>
            <a:ext cx="2476500" cy="1529356"/>
          </a:xfrm>
          <a:prstGeom prst="rect">
            <a:avLst/>
          </a:prstGeom>
        </p:spPr>
        <p:txBody>
          <a:bodyPr vert="horz" wrap="square" lIns="57150" tIns="57150" rIns="57150" bIns="57150" rtlCol="0" anchor="t" anchorCtr="0">
            <a:noAutofit/>
          </a:bodyPr>
          <a:lstStyle/>
          <a:p>
            <a:pPr algn="ctr">
              <a:lnSpc>
                <a:spcPct val="140000"/>
              </a:lnSpc>
              <a:spcBef>
                <a:spcPct val="0"/>
              </a:spcBef>
            </a:pPr>
            <a:r>
              <a:rPr lang="en-US" sz="1500">
                <a:solidFill>
                  <a:srgbClr val="1F1F1F">
                    <a:alpha val="100000"/>
                  </a:srgbClr>
                </a:solidFill>
                <a:latin typeface="Noto Sans SC"/>
                <a:ea typeface="Noto Sans SC"/>
                <a:cs typeface="Noto Sans SC"/>
              </a:rPr>
              <a:t>受农作物生长周期和畜牧养殖规律影响，供给呈现明显季节性特征，需建立动态缓冲库存机制。</a:t>
            </a:r>
            <a:endParaRPr lang="en-US" sz="1500">
              <a:solidFill>
                <a:srgbClr val="1F1F1F">
                  <a:alpha val="100000"/>
                </a:srgbClr>
              </a:solidFill>
              <a:latin typeface="Noto Sans SC"/>
              <a:ea typeface="Noto Sans SC"/>
              <a:cs typeface="Noto Sans SC"/>
            </a:endParaRPr>
          </a:p>
        </p:txBody>
      </p:sp>
      <p:sp>
        <p:nvSpPr>
          <p:cNvPr id="6" name="TextBox 6"/>
          <p:cNvSpPr txBox="1"/>
          <p:nvPr/>
        </p:nvSpPr>
        <p:spPr>
          <a:xfrm>
            <a:off x="580984" y="3132893"/>
            <a:ext cx="2476500" cy="628650"/>
          </a:xfrm>
          <a:prstGeom prst="rect">
            <a:avLst/>
          </a:prstGeom>
        </p:spPr>
        <p:txBody>
          <a:bodyPr vert="horz" wrap="square" lIns="0" tIns="0" rIns="0" bIns="0" rtlCol="0" anchor="ctr" anchorCtr="0">
            <a:noAutofit/>
          </a:bodyPr>
          <a:lstStyle/>
          <a:p>
            <a:pPr algn="ctr">
              <a:lnSpc>
                <a:spcPct val="120000"/>
              </a:lnSpc>
            </a:pPr>
            <a:r>
              <a:rPr lang="en-US" sz="2400" b="1">
                <a:solidFill>
                  <a:srgbClr val="1F1F1F">
                    <a:alpha val="100000"/>
                  </a:srgbClr>
                </a:solidFill>
                <a:latin typeface="Noto Sans SC"/>
                <a:ea typeface="Noto Sans SC"/>
                <a:cs typeface="Noto Sans SC"/>
              </a:rPr>
              <a:t>季节性波动</a:t>
            </a:r>
            <a:endParaRPr lang="en-US" sz="2400" b="1">
              <a:solidFill>
                <a:srgbClr val="1F1F1F">
                  <a:alpha val="100000"/>
                </a:srgbClr>
              </a:solidFill>
              <a:latin typeface="Noto Sans SC"/>
              <a:ea typeface="Noto Sans SC"/>
              <a:cs typeface="Noto Sans SC"/>
            </a:endParaRPr>
          </a:p>
        </p:txBody>
      </p:sp>
      <p:sp>
        <p:nvSpPr>
          <p:cNvPr id="7" name="TextBox 7"/>
          <p:cNvSpPr txBox="1"/>
          <p:nvPr/>
        </p:nvSpPr>
        <p:spPr>
          <a:xfrm>
            <a:off x="580984" y="2247645"/>
            <a:ext cx="2476500" cy="628650"/>
          </a:xfrm>
          <a:prstGeom prst="rect">
            <a:avLst/>
          </a:prstGeom>
        </p:spPr>
        <p:txBody>
          <a:bodyPr vert="horz" wrap="square" lIns="0" tIns="0" rIns="0" bIns="0" rtlCol="0" anchor="ctr" anchorCtr="0">
            <a:noAutofit/>
          </a:bodyPr>
          <a:lstStyle/>
          <a:p>
            <a:pPr algn="ctr">
              <a:lnSpc>
                <a:spcPct val="120000"/>
              </a:lnSpc>
            </a:pPr>
            <a:r>
              <a:rPr lang="en-US" sz="2400" b="1">
                <a:solidFill>
                  <a:schemeClr val="dk1">
                    <a:alpha val="100000"/>
                  </a:schemeClr>
                </a:solidFill>
                <a:latin typeface="Noto Sans SC"/>
                <a:ea typeface="Noto Sans SC"/>
                <a:cs typeface="Noto Sans SC"/>
              </a:rPr>
              <a:t>01</a:t>
            </a:r>
            <a:endParaRPr lang="en-US" sz="2400" b="1">
              <a:solidFill>
                <a:schemeClr val="dk1">
                  <a:alpha val="100000"/>
                </a:schemeClr>
              </a:solidFill>
              <a:latin typeface="Noto Sans SC"/>
              <a:ea typeface="Noto Sans SC"/>
              <a:cs typeface="Noto Sans SC"/>
            </a:endParaRPr>
          </a:p>
        </p:txBody>
      </p:sp>
      <p:sp>
        <p:nvSpPr>
          <p:cNvPr id="8" name="AutoShape 8"/>
          <p:cNvSpPr/>
          <p:nvPr/>
        </p:nvSpPr>
        <p:spPr>
          <a:xfrm>
            <a:off x="3349491" y="1865975"/>
            <a:ext cx="2667000" cy="3742729"/>
          </a:xfrm>
          <a:prstGeom prst="roundRect">
            <a:avLst>
              <a:gd name="adj" fmla="val 12997"/>
            </a:avLst>
          </a:prstGeom>
          <a:solidFill>
            <a:srgbClr val="FFFFFF">
              <a:alpha val="100000"/>
            </a:srgbClr>
          </a:solidFill>
          <a:effectLst>
            <a:outerShdw blurRad="342900">
              <a:srgbClr val="000000">
                <a:alpha val="7000"/>
              </a:srgbClr>
            </a:outerShdw>
          </a:effectLst>
        </p:spPr>
      </p:sp>
      <p:sp>
        <p:nvSpPr>
          <p:cNvPr id="9" name="AutoShape 9"/>
          <p:cNvSpPr/>
          <p:nvPr/>
        </p:nvSpPr>
        <p:spPr>
          <a:xfrm>
            <a:off x="4254652" y="2165480"/>
            <a:ext cx="856678" cy="856678"/>
          </a:xfrm>
          <a:prstGeom prst="roundRect">
            <a:avLst/>
          </a:prstGeom>
          <a:solidFill>
            <a:schemeClr val="lt2">
              <a:alpha val="100000"/>
            </a:schemeClr>
          </a:solidFill>
        </p:spPr>
      </p:sp>
      <p:sp>
        <p:nvSpPr>
          <p:cNvPr id="10" name="TextBox 10"/>
          <p:cNvSpPr txBox="1"/>
          <p:nvPr/>
        </p:nvSpPr>
        <p:spPr>
          <a:xfrm>
            <a:off x="3444741" y="3778913"/>
            <a:ext cx="2476500" cy="1529356"/>
          </a:xfrm>
          <a:prstGeom prst="rect">
            <a:avLst/>
          </a:prstGeom>
        </p:spPr>
        <p:txBody>
          <a:bodyPr vert="horz" wrap="square" lIns="57150" tIns="57150" rIns="57150" bIns="57150" rtlCol="0" anchor="t" anchorCtr="0">
            <a:noAutofit/>
          </a:bodyPr>
          <a:lstStyle/>
          <a:p>
            <a:pPr algn="ctr">
              <a:lnSpc>
                <a:spcPct val="140000"/>
              </a:lnSpc>
              <a:spcBef>
                <a:spcPct val="0"/>
              </a:spcBef>
            </a:pPr>
            <a:r>
              <a:rPr lang="en-US" sz="1500">
                <a:solidFill>
                  <a:srgbClr val="1F1F1F">
                    <a:alpha val="100000"/>
                  </a:srgbClr>
                </a:solidFill>
                <a:latin typeface="Noto Sans SC"/>
                <a:ea typeface="Noto Sans SC"/>
                <a:cs typeface="Noto Sans SC"/>
              </a:rPr>
              <a:t>产品易腐变质特性要求冷链覆盖率≥85%，需建立从田间到餐桌的全程温控追溯体系。</a:t>
            </a:r>
            <a:endParaRPr lang="en-US" sz="1500">
              <a:solidFill>
                <a:srgbClr val="1F1F1F">
                  <a:alpha val="100000"/>
                </a:srgbClr>
              </a:solidFill>
              <a:latin typeface="Noto Sans SC"/>
              <a:ea typeface="Noto Sans SC"/>
              <a:cs typeface="Noto Sans SC"/>
            </a:endParaRPr>
          </a:p>
        </p:txBody>
      </p:sp>
      <p:sp>
        <p:nvSpPr>
          <p:cNvPr id="11" name="TextBox 11"/>
          <p:cNvSpPr txBox="1"/>
          <p:nvPr/>
        </p:nvSpPr>
        <p:spPr>
          <a:xfrm>
            <a:off x="3444741" y="3164742"/>
            <a:ext cx="2476500" cy="628650"/>
          </a:xfrm>
          <a:prstGeom prst="rect">
            <a:avLst/>
          </a:prstGeom>
        </p:spPr>
        <p:txBody>
          <a:bodyPr vert="horz" wrap="square" lIns="0" tIns="0" rIns="0" bIns="0" rtlCol="0" anchor="ctr" anchorCtr="0">
            <a:noAutofit/>
          </a:bodyPr>
          <a:lstStyle/>
          <a:p>
            <a:pPr algn="ctr">
              <a:lnSpc>
                <a:spcPct val="120000"/>
              </a:lnSpc>
            </a:pPr>
            <a:r>
              <a:rPr lang="en-US" sz="2400" b="1">
                <a:solidFill>
                  <a:srgbClr val="1F1F1F">
                    <a:alpha val="100000"/>
                  </a:srgbClr>
                </a:solidFill>
                <a:latin typeface="Noto Sans SC"/>
                <a:ea typeface="Noto Sans SC"/>
                <a:cs typeface="Noto Sans SC"/>
              </a:rPr>
              <a:t>质量敏感性</a:t>
            </a:r>
            <a:endParaRPr lang="en-US" sz="2400" b="1">
              <a:solidFill>
                <a:srgbClr val="1F1F1F">
                  <a:alpha val="100000"/>
                </a:srgbClr>
              </a:solidFill>
              <a:latin typeface="Noto Sans SC"/>
              <a:ea typeface="Noto Sans SC"/>
              <a:cs typeface="Noto Sans SC"/>
            </a:endParaRPr>
          </a:p>
        </p:txBody>
      </p:sp>
      <p:sp>
        <p:nvSpPr>
          <p:cNvPr id="12" name="TextBox 12"/>
          <p:cNvSpPr txBox="1"/>
          <p:nvPr/>
        </p:nvSpPr>
        <p:spPr>
          <a:xfrm>
            <a:off x="3444741" y="2279494"/>
            <a:ext cx="2476500" cy="628650"/>
          </a:xfrm>
          <a:prstGeom prst="rect">
            <a:avLst/>
          </a:prstGeom>
        </p:spPr>
        <p:txBody>
          <a:bodyPr vert="horz" wrap="square" lIns="0" tIns="0" rIns="0" bIns="0" rtlCol="0" anchor="ctr" anchorCtr="0">
            <a:noAutofit/>
          </a:bodyPr>
          <a:lstStyle/>
          <a:p>
            <a:pPr algn="ctr">
              <a:lnSpc>
                <a:spcPct val="120000"/>
              </a:lnSpc>
            </a:pPr>
            <a:r>
              <a:rPr lang="en-US" sz="2400" b="1">
                <a:solidFill>
                  <a:schemeClr val="dk1">
                    <a:alpha val="100000"/>
                  </a:schemeClr>
                </a:solidFill>
                <a:latin typeface="Noto Sans SC"/>
                <a:ea typeface="Noto Sans SC"/>
                <a:cs typeface="Noto Sans SC"/>
              </a:rPr>
              <a:t>02</a:t>
            </a:r>
            <a:endParaRPr lang="en-US" sz="2400" b="1">
              <a:solidFill>
                <a:schemeClr val="dk1">
                  <a:alpha val="100000"/>
                </a:schemeClr>
              </a:solidFill>
              <a:latin typeface="Noto Sans SC"/>
              <a:ea typeface="Noto Sans SC"/>
              <a:cs typeface="Noto Sans SC"/>
            </a:endParaRPr>
          </a:p>
        </p:txBody>
      </p:sp>
      <p:sp>
        <p:nvSpPr>
          <p:cNvPr id="13" name="AutoShape 13"/>
          <p:cNvSpPr/>
          <p:nvPr/>
        </p:nvSpPr>
        <p:spPr>
          <a:xfrm>
            <a:off x="6213249" y="1865975"/>
            <a:ext cx="2667000" cy="3742729"/>
          </a:xfrm>
          <a:prstGeom prst="roundRect">
            <a:avLst>
              <a:gd name="adj" fmla="val 12997"/>
            </a:avLst>
          </a:prstGeom>
          <a:solidFill>
            <a:srgbClr val="FFFFFF">
              <a:alpha val="100000"/>
            </a:srgbClr>
          </a:solidFill>
          <a:effectLst>
            <a:outerShdw blurRad="342900">
              <a:srgbClr val="000000">
                <a:alpha val="7000"/>
              </a:srgbClr>
            </a:outerShdw>
          </a:effectLst>
        </p:spPr>
      </p:sp>
      <p:sp>
        <p:nvSpPr>
          <p:cNvPr id="14" name="AutoShape 14"/>
          <p:cNvSpPr/>
          <p:nvPr/>
        </p:nvSpPr>
        <p:spPr>
          <a:xfrm>
            <a:off x="7118410" y="2176196"/>
            <a:ext cx="856678" cy="856678"/>
          </a:xfrm>
          <a:prstGeom prst="roundRect">
            <a:avLst/>
          </a:prstGeom>
          <a:solidFill>
            <a:schemeClr val="lt2">
              <a:alpha val="100000"/>
            </a:schemeClr>
          </a:solidFill>
        </p:spPr>
      </p:sp>
      <p:sp>
        <p:nvSpPr>
          <p:cNvPr id="15" name="TextBox 15"/>
          <p:cNvSpPr txBox="1"/>
          <p:nvPr/>
        </p:nvSpPr>
        <p:spPr>
          <a:xfrm>
            <a:off x="6308499" y="3789628"/>
            <a:ext cx="2476500" cy="1529356"/>
          </a:xfrm>
          <a:prstGeom prst="rect">
            <a:avLst/>
          </a:prstGeom>
        </p:spPr>
        <p:txBody>
          <a:bodyPr vert="horz" wrap="square" lIns="57150" tIns="57150" rIns="57150" bIns="57150" rtlCol="0" anchor="t" anchorCtr="0">
            <a:noAutofit/>
          </a:bodyPr>
          <a:lstStyle/>
          <a:p>
            <a:pPr algn="ctr">
              <a:lnSpc>
                <a:spcPct val="140000"/>
              </a:lnSpc>
              <a:spcBef>
                <a:spcPct val="0"/>
              </a:spcBef>
            </a:pPr>
            <a:r>
              <a:rPr lang="en-US" sz="1500">
                <a:solidFill>
                  <a:srgbClr val="1F1F1F">
                    <a:alpha val="100000"/>
                  </a:srgbClr>
                </a:solidFill>
                <a:latin typeface="Noto Sans SC"/>
                <a:ea typeface="Noto Sans SC"/>
                <a:cs typeface="Noto Sans SC"/>
              </a:rPr>
              <a:t>原料产地与加工基地分布广泛，运输半径常超过500公里，需优化多式联运网络降低物流成本。</a:t>
            </a:r>
            <a:endParaRPr lang="en-US" sz="1500">
              <a:solidFill>
                <a:srgbClr val="1F1F1F">
                  <a:alpha val="100000"/>
                </a:srgbClr>
              </a:solidFill>
              <a:latin typeface="Noto Sans SC"/>
              <a:ea typeface="Noto Sans SC"/>
              <a:cs typeface="Noto Sans SC"/>
            </a:endParaRPr>
          </a:p>
        </p:txBody>
      </p:sp>
      <p:sp>
        <p:nvSpPr>
          <p:cNvPr id="16" name="TextBox 16"/>
          <p:cNvSpPr txBox="1"/>
          <p:nvPr/>
        </p:nvSpPr>
        <p:spPr>
          <a:xfrm>
            <a:off x="6308499" y="3175458"/>
            <a:ext cx="2476500" cy="628650"/>
          </a:xfrm>
          <a:prstGeom prst="rect">
            <a:avLst/>
          </a:prstGeom>
        </p:spPr>
        <p:txBody>
          <a:bodyPr vert="horz" wrap="square" lIns="0" tIns="0" rIns="0" bIns="0" rtlCol="0" anchor="ctr" anchorCtr="0">
            <a:noAutofit/>
          </a:bodyPr>
          <a:lstStyle/>
          <a:p>
            <a:pPr algn="ctr">
              <a:lnSpc>
                <a:spcPct val="120000"/>
              </a:lnSpc>
            </a:pPr>
            <a:r>
              <a:rPr lang="en-US" sz="2400" b="1">
                <a:solidFill>
                  <a:srgbClr val="1F1F1F">
                    <a:alpha val="100000"/>
                  </a:srgbClr>
                </a:solidFill>
                <a:latin typeface="Noto Sans SC"/>
                <a:ea typeface="Noto Sans SC"/>
                <a:cs typeface="Noto Sans SC"/>
              </a:rPr>
              <a:t>地域分散性</a:t>
            </a:r>
            <a:endParaRPr lang="en-US" sz="2400" b="1">
              <a:solidFill>
                <a:srgbClr val="1F1F1F">
                  <a:alpha val="100000"/>
                </a:srgbClr>
              </a:solidFill>
              <a:latin typeface="Noto Sans SC"/>
              <a:ea typeface="Noto Sans SC"/>
              <a:cs typeface="Noto Sans SC"/>
            </a:endParaRPr>
          </a:p>
        </p:txBody>
      </p:sp>
      <p:sp>
        <p:nvSpPr>
          <p:cNvPr id="17" name="TextBox 17"/>
          <p:cNvSpPr txBox="1"/>
          <p:nvPr/>
        </p:nvSpPr>
        <p:spPr>
          <a:xfrm>
            <a:off x="6308499" y="2290210"/>
            <a:ext cx="2476500" cy="628650"/>
          </a:xfrm>
          <a:prstGeom prst="rect">
            <a:avLst/>
          </a:prstGeom>
        </p:spPr>
        <p:txBody>
          <a:bodyPr vert="horz" wrap="square" lIns="0" tIns="0" rIns="0" bIns="0" rtlCol="0" anchor="ctr" anchorCtr="0">
            <a:noAutofit/>
          </a:bodyPr>
          <a:lstStyle/>
          <a:p>
            <a:pPr algn="ctr">
              <a:lnSpc>
                <a:spcPct val="120000"/>
              </a:lnSpc>
            </a:pPr>
            <a:r>
              <a:rPr lang="en-US" sz="2400" b="1">
                <a:solidFill>
                  <a:schemeClr val="dk1">
                    <a:alpha val="100000"/>
                  </a:schemeClr>
                </a:solidFill>
                <a:latin typeface="Noto Sans SC"/>
                <a:ea typeface="Noto Sans SC"/>
                <a:cs typeface="Noto Sans SC"/>
              </a:rPr>
              <a:t>03</a:t>
            </a:r>
            <a:endParaRPr lang="en-US" sz="2400" b="1">
              <a:solidFill>
                <a:schemeClr val="dk1">
                  <a:alpha val="100000"/>
                </a:schemeClr>
              </a:solidFill>
              <a:latin typeface="Noto Sans SC"/>
              <a:ea typeface="Noto Sans SC"/>
              <a:cs typeface="Noto Sans SC"/>
            </a:endParaRPr>
          </a:p>
        </p:txBody>
      </p:sp>
      <p:sp>
        <p:nvSpPr>
          <p:cNvPr id="18" name="AutoShape 18"/>
          <p:cNvSpPr/>
          <p:nvPr/>
        </p:nvSpPr>
        <p:spPr>
          <a:xfrm>
            <a:off x="9077006" y="1865975"/>
            <a:ext cx="2667000" cy="3742729"/>
          </a:xfrm>
          <a:prstGeom prst="roundRect">
            <a:avLst>
              <a:gd name="adj" fmla="val 12997"/>
            </a:avLst>
          </a:prstGeom>
          <a:solidFill>
            <a:srgbClr val="FFFFFF">
              <a:alpha val="100000"/>
            </a:srgbClr>
          </a:solidFill>
          <a:effectLst>
            <a:outerShdw blurRad="342900">
              <a:srgbClr val="000000">
                <a:alpha val="7000"/>
              </a:srgbClr>
            </a:outerShdw>
          </a:effectLst>
        </p:spPr>
      </p:sp>
      <p:sp>
        <p:nvSpPr>
          <p:cNvPr id="19" name="AutoShape 19"/>
          <p:cNvSpPr/>
          <p:nvPr/>
        </p:nvSpPr>
        <p:spPr>
          <a:xfrm>
            <a:off x="9982167" y="2186911"/>
            <a:ext cx="856678" cy="856678"/>
          </a:xfrm>
          <a:prstGeom prst="roundRect">
            <a:avLst/>
          </a:prstGeom>
          <a:solidFill>
            <a:schemeClr val="lt2">
              <a:alpha val="100000"/>
            </a:schemeClr>
          </a:solidFill>
        </p:spPr>
      </p:sp>
      <p:sp>
        <p:nvSpPr>
          <p:cNvPr id="20" name="TextBox 20"/>
          <p:cNvSpPr txBox="1"/>
          <p:nvPr/>
        </p:nvSpPr>
        <p:spPr>
          <a:xfrm>
            <a:off x="9172256" y="3800344"/>
            <a:ext cx="2476500" cy="1529356"/>
          </a:xfrm>
          <a:prstGeom prst="rect">
            <a:avLst/>
          </a:prstGeom>
        </p:spPr>
        <p:txBody>
          <a:bodyPr vert="horz" wrap="square" lIns="57150" tIns="57150" rIns="57150" bIns="57150" rtlCol="0" anchor="t" anchorCtr="0">
            <a:noAutofit/>
          </a:bodyPr>
          <a:lstStyle/>
          <a:p>
            <a:pPr algn="ctr">
              <a:lnSpc>
                <a:spcPct val="140000"/>
              </a:lnSpc>
              <a:spcBef>
                <a:spcPct val="0"/>
              </a:spcBef>
            </a:pPr>
            <a:r>
              <a:rPr lang="en-US" sz="1500">
                <a:solidFill>
                  <a:srgbClr val="1F1F1F">
                    <a:alpha val="100000"/>
                  </a:srgbClr>
                </a:solidFill>
                <a:latin typeface="Noto Sans SC"/>
                <a:ea typeface="Noto Sans SC"/>
                <a:cs typeface="Noto Sans SC"/>
              </a:rPr>
              <a:t>受农产品补贴、检疫检验等政策影响显著，企业需建立政府关系管理专项机制。</a:t>
            </a:r>
            <a:endParaRPr lang="en-US" sz="1500">
              <a:solidFill>
                <a:srgbClr val="1F1F1F">
                  <a:alpha val="100000"/>
                </a:srgbClr>
              </a:solidFill>
              <a:latin typeface="Noto Sans SC"/>
              <a:ea typeface="Noto Sans SC"/>
              <a:cs typeface="Noto Sans SC"/>
            </a:endParaRPr>
          </a:p>
        </p:txBody>
      </p:sp>
      <p:sp>
        <p:nvSpPr>
          <p:cNvPr id="21" name="TextBox 21"/>
          <p:cNvSpPr txBox="1"/>
          <p:nvPr/>
        </p:nvSpPr>
        <p:spPr>
          <a:xfrm>
            <a:off x="9172256" y="3186173"/>
            <a:ext cx="2476500" cy="628650"/>
          </a:xfrm>
          <a:prstGeom prst="rect">
            <a:avLst/>
          </a:prstGeom>
        </p:spPr>
        <p:txBody>
          <a:bodyPr vert="horz" wrap="square" lIns="0" tIns="0" rIns="0" bIns="0" rtlCol="0" anchor="ctr" anchorCtr="0">
            <a:noAutofit/>
          </a:bodyPr>
          <a:lstStyle/>
          <a:p>
            <a:pPr algn="ctr">
              <a:lnSpc>
                <a:spcPct val="120000"/>
              </a:lnSpc>
            </a:pPr>
            <a:r>
              <a:rPr lang="en-US" sz="2400" b="1">
                <a:solidFill>
                  <a:srgbClr val="1F1F1F">
                    <a:alpha val="100000"/>
                  </a:srgbClr>
                </a:solidFill>
                <a:latin typeface="Noto Sans SC"/>
                <a:ea typeface="Noto Sans SC"/>
                <a:cs typeface="Noto Sans SC"/>
              </a:rPr>
              <a:t>政策依赖性</a:t>
            </a:r>
            <a:endParaRPr lang="en-US" sz="2400" b="1">
              <a:solidFill>
                <a:srgbClr val="1F1F1F">
                  <a:alpha val="100000"/>
                </a:srgbClr>
              </a:solidFill>
              <a:latin typeface="Noto Sans SC"/>
              <a:ea typeface="Noto Sans SC"/>
              <a:cs typeface="Noto Sans SC"/>
            </a:endParaRPr>
          </a:p>
        </p:txBody>
      </p:sp>
      <p:sp>
        <p:nvSpPr>
          <p:cNvPr id="22" name="TextBox 22"/>
          <p:cNvSpPr txBox="1"/>
          <p:nvPr/>
        </p:nvSpPr>
        <p:spPr>
          <a:xfrm>
            <a:off x="9172256" y="2300925"/>
            <a:ext cx="2476500" cy="628650"/>
          </a:xfrm>
          <a:prstGeom prst="rect">
            <a:avLst/>
          </a:prstGeom>
        </p:spPr>
        <p:txBody>
          <a:bodyPr vert="horz" wrap="square" lIns="0" tIns="0" rIns="0" bIns="0" rtlCol="0" anchor="ctr" anchorCtr="0">
            <a:noAutofit/>
          </a:bodyPr>
          <a:lstStyle/>
          <a:p>
            <a:pPr algn="ctr">
              <a:lnSpc>
                <a:spcPct val="120000"/>
              </a:lnSpc>
            </a:pPr>
            <a:r>
              <a:rPr lang="en-US" sz="2400" b="1">
                <a:solidFill>
                  <a:schemeClr val="dk1">
                    <a:alpha val="100000"/>
                  </a:schemeClr>
                </a:solidFill>
                <a:latin typeface="Noto Sans SC"/>
                <a:ea typeface="Noto Sans SC"/>
                <a:cs typeface="Noto Sans SC"/>
              </a:rPr>
              <a:t>04</a:t>
            </a:r>
            <a:endParaRPr lang="en-US" sz="2400" b="1">
              <a:solidFill>
                <a:schemeClr val="dk1">
                  <a:alpha val="100000"/>
                </a:schemeClr>
              </a:solidFill>
              <a:latin typeface="Noto Sans SC"/>
              <a:ea typeface="Noto Sans SC"/>
              <a:cs typeface="Noto Sans SC"/>
            </a:endParaRPr>
          </a:p>
        </p:txBody>
      </p:sp>
    </p:spTree>
  </p:cSld>
  <p:clrMapOvr>
    <a:masterClrMapping/>
  </p:clrMapOvr>
</p:sld>
</file>

<file path=ppt/theme/theme1.xml><?xml version="1.0" encoding="utf-8"?>
<a:theme xmlns:a="http://schemas.openxmlformats.org/drawingml/2006/main" name="Office Theme">
  <a:themeElements>
    <a:clrScheme name="Office">
      <a:dk1>
        <a:srgbClr val="1F1F1F"/>
      </a:dk1>
      <a:lt1>
        <a:srgbClr val="EAEAEA"/>
      </a:lt1>
      <a:dk2>
        <a:srgbClr val="01A5B1"/>
      </a:dk2>
      <a:lt2>
        <a:srgbClr val="C5D1D7"/>
      </a:lt2>
      <a:accent1>
        <a:srgbClr val="01A5B1"/>
      </a:accent1>
      <a:accent2>
        <a:srgbClr val="01A5B1"/>
      </a:accent2>
      <a:accent3>
        <a:srgbClr val="1E959E"/>
      </a:accent3>
      <a:accent4>
        <a:srgbClr val="06828B"/>
      </a:accent4>
      <a:accent5>
        <a:srgbClr val="006B72"/>
      </a:accent5>
      <a:accent6>
        <a:srgbClr val="00585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4256</Words>
  <Application>WPS 演示</Application>
  <PresentationFormat>On-screen Show (4:3)</PresentationFormat>
  <Paragraphs>411</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Arial</vt:lpstr>
      <vt:lpstr>宋体</vt:lpstr>
      <vt:lpstr>Wingdings</vt:lpstr>
      <vt:lpstr>Noto Sans SC</vt:lpstr>
      <vt:lpstr>Segoe Print</vt:lpstr>
      <vt:lpstr>Calibri</vt:lpstr>
      <vt:lpstr>微软雅黑</vt:lpstr>
      <vt:lpstr>Arial Unicode MS</vt:lpstr>
      <vt:lpstr>Arial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WPS_1670391199</cp:lastModifiedBy>
  <cp:revision>4</cp:revision>
  <dcterms:created xsi:type="dcterms:W3CDTF">2006-08-16T00:00:00Z</dcterms:created>
  <dcterms:modified xsi:type="dcterms:W3CDTF">2025-10-14T03:49:55Z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f2aff4e177db83d1f076cc9de710864e_1760344004_a08f490f0a751f73ad43df85158dc149","ReservedCode1":"2b27891be3bad0b13e6e3921e70e7086e4603f17b834b980438988bb16c5fc20","ContentPropagator":"001191110000802100433B10001","PropagateID":"f2aff4e177db83d1f076cc9de710864e_1760344004_a08f490f0a751f73ad43df85158dc149","ReservedCode2":"2b27891be3bad0b13e6e3921e70e7086e4603f17b834b980438988bb16c5fc20"}</vt:lpwstr>
  </property>
  <property fmtid="{D5CDD505-2E9C-101B-9397-08002B2CF9AE}" pid="3" name="ICV">
    <vt:lpwstr>9DFD0F4556524C568BB2AB5A68A34FC8_12</vt:lpwstr>
  </property>
  <property fmtid="{D5CDD505-2E9C-101B-9397-08002B2CF9AE}" pid="4" name="KSOProductBuildVer">
    <vt:lpwstr>2052-12.1.0.22529</vt:lpwstr>
  </property>
</Properties>
</file>