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jpeg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jpeg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1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7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BE2DC">
              <a:alpha val="100000"/>
            </a:srgbClr>
          </a:solidFill>
        </p:spPr>
      </p:sp>
      <p:sp>
        <p:nvSpPr>
          <p:cNvPr id="100008" name="Freeform 3"/>
          <p:cNvSpPr/>
          <p:nvPr/>
        </p:nvSpPr>
        <p:spPr>
          <a:xfrm>
            <a:off x="10770758" y="1"/>
            <a:ext cx="1421243" cy="1419015"/>
          </a:xfrm>
          <a:custGeom>
            <a:avLst/>
            <a:gdLst/>
            <a:ahLst/>
            <a:cxnLst/>
            <a:rect l="l" t="t" r="r" b="b"/>
            <a:pathLst>
              <a:path w="1421243" h="1419015">
                <a:moveTo>
                  <a:pt x="23300" y="0"/>
                </a:moveTo>
                <a:lnTo>
                  <a:pt x="348986" y="0"/>
                </a:lnTo>
                <a:lnTo>
                  <a:pt x="331898" y="55048"/>
                </a:lnTo>
                <a:cubicBezTo>
                  <a:pt x="320259" y="111925"/>
                  <a:pt x="314147" y="170816"/>
                  <a:pt x="314147" y="231135"/>
                </a:cubicBezTo>
                <a:cubicBezTo>
                  <a:pt x="314147" y="713684"/>
                  <a:pt x="705331" y="1104868"/>
                  <a:pt x="1187880" y="1104868"/>
                </a:cubicBezTo>
                <a:cubicBezTo>
                  <a:pt x="1248199" y="1104868"/>
                  <a:pt x="1307090" y="1098756"/>
                  <a:pt x="1363968" y="1087117"/>
                </a:cubicBezTo>
                <a:lnTo>
                  <a:pt x="1421243" y="1072390"/>
                </a:lnTo>
                <a:lnTo>
                  <a:pt x="1421243" y="1395803"/>
                </a:lnTo>
                <a:lnTo>
                  <a:pt x="1309334" y="1412882"/>
                </a:lnTo>
                <a:cubicBezTo>
                  <a:pt x="1269401" y="1416938"/>
                  <a:pt x="1228883" y="1419015"/>
                  <a:pt x="1187880" y="1419015"/>
                </a:cubicBezTo>
                <a:cubicBezTo>
                  <a:pt x="531832" y="1419015"/>
                  <a:pt x="0" y="887183"/>
                  <a:pt x="0" y="231135"/>
                </a:cubicBezTo>
              </a:path>
            </a:pathLst>
          </a:custGeom>
          <a:solidFill>
            <a:srgbClr val="F6BEB1">
              <a:alpha val="100000"/>
            </a:srgbClr>
          </a:solidFill>
        </p:spPr>
      </p:sp>
      <p:sp>
        <p:nvSpPr>
          <p:cNvPr id="100009" name="Freeform 4"/>
          <p:cNvSpPr/>
          <p:nvPr/>
        </p:nvSpPr>
        <p:spPr>
          <a:xfrm>
            <a:off x="11710988" y="3856598"/>
            <a:ext cx="481013" cy="481013"/>
          </a:xfrm>
          <a:custGeom>
            <a:avLst/>
            <a:gdLst/>
            <a:ahLst/>
            <a:cxnLst/>
            <a:rect l="l" t="t" r="r" b="b"/>
            <a:pathLst>
              <a:path w="481013" h="481013">
                <a:moveTo>
                  <a:pt x="0" y="0"/>
                </a:moveTo>
                <a:lnTo>
                  <a:pt x="481013" y="0"/>
                </a:lnTo>
                <a:lnTo>
                  <a:pt x="481013" y="481013"/>
                </a:lnTo>
                <a:cubicBezTo>
                  <a:pt x="215357" y="481013"/>
                  <a:pt x="0" y="265656"/>
                  <a:pt x="0" y="0"/>
                </a:cubicBezTo>
              </a:path>
            </a:pathLst>
          </a:custGeom>
          <a:solidFill>
            <a:srgbClr val="FF6161">
              <a:alpha val="100000"/>
            </a:srgbClr>
          </a:solidFill>
        </p:spPr>
      </p:sp>
      <p:sp>
        <p:nvSpPr>
          <p:cNvPr id="100010" name="Freeform 5"/>
          <p:cNvSpPr/>
          <p:nvPr/>
        </p:nvSpPr>
        <p:spPr>
          <a:xfrm>
            <a:off x="0" y="4818743"/>
            <a:ext cx="2419242" cy="2039257"/>
          </a:xfrm>
          <a:custGeom>
            <a:avLst/>
            <a:gdLst/>
            <a:ahLst/>
            <a:cxnLst/>
            <a:rect l="l" t="t" r="r" b="b"/>
            <a:pathLst>
              <a:path w="1694314" h="1428192">
                <a:moveTo>
                  <a:pt x="450087" y="0"/>
                </a:moveTo>
                <a:cubicBezTo>
                  <a:pt x="1137255" y="0"/>
                  <a:pt x="1694314" y="557059"/>
                  <a:pt x="1694314" y="1244227"/>
                </a:cubicBezTo>
                <a:cubicBezTo>
                  <a:pt x="1694314" y="1287175"/>
                  <a:pt x="1692138" y="1329615"/>
                  <a:pt x="1687891" y="1371442"/>
                </a:cubicBezTo>
                <a:lnTo>
                  <a:pt x="1679229" y="1428192"/>
                </a:lnTo>
                <a:lnTo>
                  <a:pt x="0" y="1428192"/>
                </a:lnTo>
                <a:lnTo>
                  <a:pt x="0" y="85252"/>
                </a:lnTo>
                <a:lnTo>
                  <a:pt x="80092" y="55938"/>
                </a:lnTo>
                <a:cubicBezTo>
                  <a:pt x="196973" y="19584"/>
                  <a:pt x="321243" y="0"/>
                  <a:pt x="450087" y="0"/>
                </a:cubicBezTo>
              </a:path>
            </a:pathLst>
          </a:custGeom>
          <a:solidFill>
            <a:srgbClr val="FF6161">
              <a:alpha val="100000"/>
            </a:srgbClr>
          </a:solidFill>
        </p:spPr>
      </p:sp>
      <p:sp>
        <p:nvSpPr>
          <p:cNvPr id="100011" name="AutoShape 6"/>
          <p:cNvSpPr/>
          <p:nvPr/>
        </p:nvSpPr>
        <p:spPr>
          <a:xfrm>
            <a:off x="190500" y="234950"/>
            <a:ext cx="11811000" cy="6388100"/>
          </a:xfrm>
          <a:prstGeom prst="roundRect">
            <a:avLst>
              <a:gd name="adj" fmla="val 3138"/>
            </a:avLst>
          </a:prstGeom>
          <a:solidFill>
            <a:srgbClr val="FFFFFF">
              <a:alpha val="100000"/>
            </a:srgbClr>
          </a:solidFill>
          <a:ln w="12700">
            <a:solidFill>
              <a:srgbClr val="FBE2DC">
                <a:alpha val="100000"/>
              </a:srgbClr>
            </a:solidFill>
            <a:prstDash val="solid"/>
          </a:ln>
          <a:effectLst>
            <a:outerShdw blurRad="228600" dir="2700000">
              <a:schemeClr val="accent2">
                <a:alpha val="40000"/>
              </a:schemeClr>
            </a:outerShdw>
          </a:effectLst>
        </p:spPr>
      </p:sp>
      <p:pic>
        <p:nvPicPr>
          <p:cNvPr id="100017" name="Picture 7"/>
          <p:cNvPicPr>
            <a:picLocks noChangeAspect="1"/>
          </p:cNvPicPr>
          <p:nvPr/>
        </p:nvPicPr>
        <p:blipFill>
          <a:blip r:embed="rId2"/>
          <a:srcRect t="-1" b="-1"/>
          <a:stretch>
            <a:fillRect/>
          </a:stretch>
        </p:blipFill>
        <p:spPr>
          <a:xfrm>
            <a:off x="-8307" y="-13167"/>
            <a:ext cx="12192000" cy="6858000"/>
          </a:xfrm>
          <a:prstGeom prst="rect">
            <a:avLst/>
          </a:prstGeom>
        </p:spPr>
      </p:pic>
      <p:sp>
        <p:nvSpPr>
          <p:cNvPr id="100020" name="AutoShape 8"/>
          <p:cNvSpPr/>
          <p:nvPr/>
        </p:nvSpPr>
        <p:spPr>
          <a:xfrm>
            <a:off x="4559215" y="589300"/>
            <a:ext cx="168388" cy="168388"/>
          </a:xfrm>
          <a:prstGeom prst="ellipse">
            <a:avLst/>
          </a:prstGeom>
          <a:solidFill>
            <a:srgbClr val="FF6161">
              <a:alpha val="100000"/>
            </a:srgbClr>
          </a:solidFill>
        </p:spPr>
      </p:sp>
      <p:sp>
        <p:nvSpPr>
          <p:cNvPr id="100022" name="AutoShape 9"/>
          <p:cNvSpPr/>
          <p:nvPr/>
        </p:nvSpPr>
        <p:spPr>
          <a:xfrm>
            <a:off x="415223" y="779491"/>
            <a:ext cx="434338" cy="434338"/>
          </a:xfrm>
          <a:prstGeom prst="ellipse">
            <a:avLst/>
          </a:prstGeom>
          <a:solidFill>
            <a:srgbClr val="F6BEB1">
              <a:alpha val="100000"/>
            </a:srgbClr>
          </a:solidFill>
        </p:spPr>
      </p:sp>
      <p:sp>
        <p:nvSpPr>
          <p:cNvPr id="100004" name="AutoShape 10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BE2DC">
              <a:alpha val="100000"/>
            </a:srgbClr>
          </a:solidFill>
        </p:spPr>
      </p:sp>
      <p:sp>
        <p:nvSpPr>
          <p:cNvPr id="100042" name="Freeform 11"/>
          <p:cNvSpPr/>
          <p:nvPr/>
        </p:nvSpPr>
        <p:spPr>
          <a:xfrm>
            <a:off x="8383836" y="-20082"/>
            <a:ext cx="3816471" cy="3520520"/>
          </a:xfrm>
          <a:custGeom>
            <a:avLst/>
            <a:gdLst/>
            <a:ahLst/>
            <a:cxnLst/>
            <a:rect l="l" t="t" r="r" b="b"/>
            <a:pathLst>
              <a:path w="3816471" h="3520520">
                <a:moveTo>
                  <a:pt x="132946" y="0"/>
                </a:moveTo>
                <a:lnTo>
                  <a:pt x="3816471" y="0"/>
                </a:lnTo>
                <a:lnTo>
                  <a:pt x="3816471" y="3269764"/>
                </a:lnTo>
                <a:lnTo>
                  <a:pt x="3734452" y="3309275"/>
                </a:lnTo>
                <a:cubicBezTo>
                  <a:pt x="3412850" y="3445301"/>
                  <a:pt x="3059267" y="3520520"/>
                  <a:pt x="2688116" y="3520520"/>
                </a:cubicBezTo>
                <a:cubicBezTo>
                  <a:pt x="1203511" y="3520520"/>
                  <a:pt x="0" y="2317009"/>
                  <a:pt x="0" y="832404"/>
                </a:cubicBezTo>
                <a:cubicBezTo>
                  <a:pt x="0" y="554041"/>
                  <a:pt x="42311" y="285559"/>
                  <a:pt x="120853" y="33041"/>
                </a:cubicBezTo>
              </a:path>
            </a:pathLst>
          </a:custGeom>
          <a:solidFill>
            <a:srgbClr val="FFBFBF">
              <a:alpha val="100000"/>
            </a:srgbClr>
          </a:solidFill>
        </p:spPr>
      </p:sp>
      <p:pic>
        <p:nvPicPr>
          <p:cNvPr id="100051" name="Picture 12"/>
          <p:cNvPicPr>
            <a:picLocks noChangeAspect="1"/>
          </p:cNvPicPr>
          <p:nvPr/>
        </p:nvPicPr>
        <p:blipFill>
          <a:blip r:embed="rId2"/>
          <a:srcRect t="-1" b="-1"/>
          <a:stretch>
            <a:fillRect/>
          </a:stretch>
        </p:blipFill>
        <p:spPr>
          <a:xfrm>
            <a:off x="-8307" y="-13167"/>
            <a:ext cx="12192000" cy="6858000"/>
          </a:xfrm>
          <a:prstGeom prst="rect">
            <a:avLst/>
          </a:prstGeom>
        </p:spPr>
      </p:pic>
      <p:sp>
        <p:nvSpPr>
          <p:cNvPr id="100012" name="Freeform 13"/>
          <p:cNvSpPr/>
          <p:nvPr/>
        </p:nvSpPr>
        <p:spPr>
          <a:xfrm>
            <a:off x="0" y="3624549"/>
            <a:ext cx="3272011" cy="3250555"/>
          </a:xfrm>
          <a:custGeom>
            <a:avLst/>
            <a:gdLst/>
            <a:ahLst/>
            <a:cxnLst/>
            <a:rect l="l" t="t" r="r" b="b"/>
            <a:pathLst>
              <a:path w="3272011" h="3250555">
                <a:moveTo>
                  <a:pt x="699572" y="0"/>
                </a:moveTo>
                <a:cubicBezTo>
                  <a:pt x="2120291" y="0"/>
                  <a:pt x="3272011" y="1151720"/>
                  <a:pt x="3272011" y="2572439"/>
                </a:cubicBezTo>
                <a:cubicBezTo>
                  <a:pt x="3272011" y="2750029"/>
                  <a:pt x="3254016" y="2923416"/>
                  <a:pt x="3219749" y="3090876"/>
                </a:cubicBezTo>
                <a:lnTo>
                  <a:pt x="3178691" y="3250555"/>
                </a:lnTo>
                <a:lnTo>
                  <a:pt x="2341226" y="3250555"/>
                </a:lnTo>
                <a:lnTo>
                  <a:pt x="2396082" y="3100678"/>
                </a:lnTo>
                <a:cubicBezTo>
                  <a:pt x="2447984" y="2933808"/>
                  <a:pt x="2475944" y="2756389"/>
                  <a:pt x="2475944" y="2572439"/>
                </a:cubicBezTo>
                <a:cubicBezTo>
                  <a:pt x="2475944" y="1591376"/>
                  <a:pt x="1680635" y="796067"/>
                  <a:pt x="699572" y="796067"/>
                </a:cubicBezTo>
                <a:cubicBezTo>
                  <a:pt x="454306" y="796067"/>
                  <a:pt x="220650" y="845774"/>
                  <a:pt x="8128" y="935663"/>
                </a:cubicBezTo>
                <a:lnTo>
                  <a:pt x="0" y="939579"/>
                </a:lnTo>
                <a:lnTo>
                  <a:pt x="0" y="98838"/>
                </a:lnTo>
                <a:lnTo>
                  <a:pt x="181136" y="52263"/>
                </a:lnTo>
                <a:cubicBezTo>
                  <a:pt x="348595" y="17996"/>
                  <a:pt x="521982" y="0"/>
                  <a:pt x="699572" y="0"/>
                </a:cubicBezTo>
              </a:path>
            </a:pathLst>
          </a:custGeom>
          <a:solidFill>
            <a:srgbClr val="FF6161">
              <a:alpha val="100000"/>
            </a:srgbClr>
          </a:solidFill>
        </p:spPr>
      </p:sp>
      <p:sp>
        <p:nvSpPr>
          <p:cNvPr id="100013" name="AutoShape 14"/>
          <p:cNvSpPr/>
          <p:nvPr/>
        </p:nvSpPr>
        <p:spPr>
          <a:xfrm>
            <a:off x="587566" y="592156"/>
            <a:ext cx="11016868" cy="5673687"/>
          </a:xfrm>
          <a:prstGeom prst="roundRect">
            <a:avLst>
              <a:gd name="adj" fmla="val 3138"/>
            </a:avLst>
          </a:prstGeom>
          <a:solidFill>
            <a:srgbClr val="FFFFFF">
              <a:alpha val="100000"/>
            </a:srgbClr>
          </a:solidFill>
          <a:ln w="12700">
            <a:solidFill>
              <a:srgbClr val="FBE2DC">
                <a:alpha val="100000"/>
              </a:srgbClr>
            </a:solidFill>
            <a:prstDash val="solid"/>
          </a:ln>
        </p:spPr>
      </p:sp>
      <p:pic>
        <p:nvPicPr>
          <p:cNvPr id="100014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428351" y="899659"/>
            <a:ext cx="1890992" cy="1038714"/>
          </a:xfrm>
          <a:prstGeom prst="rect">
            <a:avLst/>
          </a:prstGeom>
        </p:spPr>
      </p:pic>
      <p:sp>
        <p:nvSpPr>
          <p:cNvPr id="100024" name="AutoShape 16"/>
          <p:cNvSpPr/>
          <p:nvPr/>
        </p:nvSpPr>
        <p:spPr>
          <a:xfrm>
            <a:off x="7957619" y="1994053"/>
            <a:ext cx="330505" cy="330505"/>
          </a:xfrm>
          <a:prstGeom prst="ellipse">
            <a:avLst/>
          </a:prstGeom>
          <a:solidFill>
            <a:srgbClr val="FFBFBF">
              <a:alpha val="100000"/>
            </a:srgbClr>
          </a:solidFill>
        </p:spPr>
      </p:sp>
      <p:cxnSp>
        <p:nvCxnSpPr>
          <p:cNvPr id="17" name="Connector 17"/>
          <p:cNvCxnSpPr/>
          <p:nvPr/>
        </p:nvCxnSpPr>
        <p:spPr>
          <a:xfrm flipV="1">
            <a:off x="8108926" y="598278"/>
            <a:ext cx="0" cy="1120695"/>
          </a:xfrm>
          <a:prstGeom prst="line">
            <a:avLst/>
          </a:prstGeom>
          <a:ln w="6350">
            <a:solidFill>
              <a:srgbClr val="FC5046">
                <a:alpha val="100000"/>
              </a:srgbClr>
            </a:solidFill>
            <a:prstDash val="solid"/>
            <a:headEnd type="none"/>
            <a:tailEnd type="none"/>
          </a:ln>
        </p:spPr>
      </p:cxnSp>
      <p:sp>
        <p:nvSpPr>
          <p:cNvPr id="100025" name="Freeform 18"/>
          <p:cNvSpPr/>
          <p:nvPr/>
        </p:nvSpPr>
        <p:spPr>
          <a:xfrm>
            <a:off x="7601639" y="1682556"/>
            <a:ext cx="1014575" cy="454717"/>
          </a:xfrm>
          <a:custGeom>
            <a:avLst/>
            <a:gdLst/>
            <a:ahLst/>
            <a:cxnLst/>
            <a:rect l="l" t="t" r="r" b="b"/>
            <a:pathLst>
              <a:path w="1720675" h="771181">
                <a:moveTo>
                  <a:pt x="860337" y="0"/>
                </a:moveTo>
                <a:cubicBezTo>
                  <a:pt x="1280925" y="0"/>
                  <a:pt x="1631833" y="298334"/>
                  <a:pt x="1712988" y="694930"/>
                </a:cubicBezTo>
                <a:lnTo>
                  <a:pt x="1720675" y="771181"/>
                </a:lnTo>
                <a:lnTo>
                  <a:pt x="0" y="771181"/>
                </a:lnTo>
                <a:lnTo>
                  <a:pt x="7686" y="694930"/>
                </a:lnTo>
                <a:cubicBezTo>
                  <a:pt x="88842" y="298334"/>
                  <a:pt x="439749" y="0"/>
                  <a:pt x="860337" y="0"/>
                </a:cubicBezTo>
              </a:path>
            </a:pathLst>
          </a:custGeom>
          <a:solidFill>
            <a:srgbClr val="FBE2DC">
              <a:alpha val="100000"/>
            </a:srgbClr>
          </a:solidFill>
          <a:ln w="12700">
            <a:solidFill>
              <a:schemeClr val="accent2">
                <a:alpha val="100000"/>
                <a:lumMod val="60000"/>
                <a:lumMod val="40000"/>
              </a:schemeClr>
            </a:solidFill>
            <a:prstDash val="solid"/>
          </a:ln>
        </p:spPr>
      </p:sp>
      <p:pic>
        <p:nvPicPr>
          <p:cNvPr id="100027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13960" y="2636055"/>
            <a:ext cx="3287317" cy="3319865"/>
          </a:xfrm>
          <a:prstGeom prst="rect">
            <a:avLst/>
          </a:prstGeom>
        </p:spPr>
      </p:pic>
      <p:pic>
        <p:nvPicPr>
          <p:cNvPr id="100044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22606" y="2235668"/>
            <a:ext cx="4250244" cy="4056317"/>
          </a:xfrm>
          <a:prstGeom prst="rect">
            <a:avLst/>
          </a:prstGeom>
        </p:spPr>
      </p:pic>
      <p:pic>
        <p:nvPicPr>
          <p:cNvPr id="100053" name="Picture 2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159407">
            <a:off x="5517088" y="3248532"/>
            <a:ext cx="460689" cy="676637"/>
          </a:xfrm>
          <a:prstGeom prst="rect">
            <a:avLst/>
          </a:prstGeom>
        </p:spPr>
      </p:pic>
      <p:pic>
        <p:nvPicPr>
          <p:cNvPr id="100055" name="Picture 2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9956519">
            <a:off x="6132157" y="3447215"/>
            <a:ext cx="610115" cy="525843"/>
          </a:xfrm>
          <a:prstGeom prst="rect">
            <a:avLst/>
          </a:prstGeom>
        </p:spPr>
      </p:pic>
      <p:sp>
        <p:nvSpPr>
          <p:cNvPr id="100056" name="TextBox 23"/>
          <p:cNvSpPr txBox="1"/>
          <p:nvPr/>
        </p:nvSpPr>
        <p:spPr>
          <a:xfrm>
            <a:off x="1081480" y="842307"/>
            <a:ext cx="6265046" cy="301429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59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电商营销推广</a:t>
            </a:r>
            <a:endParaRPr lang="en-US" sz="59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algn="l">
              <a:lnSpc>
                <a:spcPct val="100000"/>
              </a:lnSpc>
            </a:pPr>
            <a:r>
              <a:rPr lang="en-US" sz="59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策略</a:t>
            </a:r>
            <a:endParaRPr lang="en-US" sz="59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0057" name="AutoShape 24"/>
          <p:cNvSpPr/>
          <p:nvPr/>
        </p:nvSpPr>
        <p:spPr>
          <a:xfrm>
            <a:off x="1191990" y="5168354"/>
            <a:ext cx="1842049" cy="425680"/>
          </a:xfrm>
          <a:prstGeom prst="roundRect">
            <a:avLst>
              <a:gd name="adj" fmla="val 50000"/>
            </a:avLst>
          </a:prstGeom>
          <a:solidFill>
            <a:srgbClr val="FF6161">
              <a:alpha val="100000"/>
            </a:srgbClr>
          </a:solidFill>
          <a:ln w="19050">
            <a:solidFill>
              <a:schemeClr val="dk1">
                <a:alpha val="100000"/>
                <a:lumMod val="75000"/>
                <a:lumMod val="25000"/>
              </a:schemeClr>
            </a:solidFill>
            <a:prstDash val="solid"/>
          </a:ln>
          <a:effectLst>
            <a:outerShdw dist="114300" dir="1800000">
              <a:srgbClr val="000000">
                <a:alpha val="100000"/>
              </a:srgbClr>
            </a:outerShdw>
          </a:effectLst>
        </p:spPr>
        <p:txBody>
          <a:bodyPr vert="horz" wrap="square" lIns="91440" tIns="45720" rIns="91440" bIns="45720" rtlCol="0" anchor="ctr" anchorCtr="0">
            <a:normAutofit fontScale="70000"/>
          </a:bodyPr>
          <a:lstStyle/>
          <a:p>
            <a:pPr algn="ctr">
              <a:defRPr/>
            </a:pPr>
            <a:r>
              <a:rPr lang="en-US" sz="1600">
                <a:solidFill>
                  <a:schemeClr val="l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汇报人：XXX</a:t>
            </a:r>
            <a:endParaRPr lang="en-US" sz="1100"/>
          </a:p>
        </p:txBody>
      </p:sp>
      <p:cxnSp>
        <p:nvCxnSpPr>
          <p:cNvPr id="25" name="Connector 25"/>
          <p:cNvCxnSpPr/>
          <p:nvPr/>
        </p:nvCxnSpPr>
        <p:spPr>
          <a:xfrm>
            <a:off x="1180488" y="4075169"/>
            <a:ext cx="4782197" cy="0"/>
          </a:xfrm>
          <a:prstGeom prst="line">
            <a:avLst/>
          </a:prstGeom>
          <a:ln w="6350">
            <a:solidFill>
              <a:srgbClr val="BFBFBF">
                <a:alpha val="100000"/>
              </a:srgbClr>
            </a:solidFill>
            <a:prstDash val="solid"/>
            <a:headEnd type="none"/>
            <a:tailEnd type="none"/>
          </a:ln>
        </p:spPr>
      </p:cxnSp>
      <p:sp>
        <p:nvSpPr>
          <p:cNvPr id="45" name="文本框 44"/>
          <p:cNvSpPr txBox="1"/>
          <p:nvPr/>
        </p:nvSpPr>
        <p:spPr>
          <a:xfrm>
            <a:off x="587375" y="152400"/>
            <a:ext cx="3068320" cy="31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noAutofit/>
          </a:bodyPr>
          <a:p>
            <a:pPr algn="l"/>
            <a:r>
              <a:rPr lang="zh-CN" altLang="en-US" sz="2000" b="1">
                <a:solidFill>
                  <a:srgbClr val="0070C0"/>
                </a:solidFill>
                <a:latin typeface="+mj-ea"/>
                <a:ea typeface="+mj-ea"/>
                <a:cs typeface="Arial" panose="020B0604020202020204" pitchFamily="34" charset="0"/>
                <a:sym typeface="+mn-ea"/>
              </a:rPr>
              <a:t>新业态就业创业专项工程</a:t>
            </a:r>
            <a:endParaRPr lang="zh-CN" altLang="en-US" sz="2000" b="1">
              <a:solidFill>
                <a:srgbClr val="0070C0"/>
              </a:solidFill>
              <a:latin typeface="+mj-ea"/>
              <a:ea typeface="+mj-ea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 l="16667" r="16667"/>
          <a:stretch>
            <a:fillRect/>
          </a:stretch>
        </p:blipFill>
        <p:spPr>
          <a:xfrm>
            <a:off x="425795" y="2384018"/>
            <a:ext cx="3415971" cy="341597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4P与4C营销组合策略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4113475" y="1643082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4312581" y="1836534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产品策略（Product）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312581" y="2273337"/>
            <a:ext cx="3251104" cy="1308693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开发符合藏族文化特色的电商产品线，如唐卡数字藏品、青稞健康食品等，注重包装设计的文化符号植入和实用功能结合。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8070842" y="1650556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8269948" y="1844009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价格策略（Price）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269948" y="2280812"/>
            <a:ext cx="3251104" cy="130121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采用渗透定价打开市场后阶梯式提价，或运用"高原珍品"的高价值认知实施溢价策略，同步设置会员等级折扣体系。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120950" y="4294709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4320056" y="4488162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渠道策略（Place）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320056" y="4924965"/>
            <a:ext cx="3251104" cy="13161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构建"抖音小店+微信私域+本地生活服务平台"的全渠道矩阵，特别强化冷链物流解决方案以保障生鲜产品配送。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078316" y="4302184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8277423" y="4495637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传播策略（Promotion）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277423" y="4932440"/>
            <a:ext cx="3251104" cy="1308693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结合藏历节日策划事件营销，联动当地旅游景点开展"打卡送优惠券"活动，利用短视频挑战赛实现裂变传播。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07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BE2DC">
              <a:alpha val="100000"/>
            </a:srgbClr>
          </a:solidFill>
        </p:spPr>
      </p:sp>
      <p:sp>
        <p:nvSpPr>
          <p:cNvPr id="300008" name="Freeform 3"/>
          <p:cNvSpPr/>
          <p:nvPr/>
        </p:nvSpPr>
        <p:spPr>
          <a:xfrm>
            <a:off x="10770758" y="1"/>
            <a:ext cx="1421243" cy="1419015"/>
          </a:xfrm>
          <a:custGeom>
            <a:avLst/>
            <a:gdLst/>
            <a:ahLst/>
            <a:cxnLst/>
            <a:rect l="l" t="t" r="r" b="b"/>
            <a:pathLst>
              <a:path w="1421243" h="1419015">
                <a:moveTo>
                  <a:pt x="23300" y="0"/>
                </a:moveTo>
                <a:lnTo>
                  <a:pt x="348986" y="0"/>
                </a:lnTo>
                <a:lnTo>
                  <a:pt x="331898" y="55048"/>
                </a:lnTo>
                <a:cubicBezTo>
                  <a:pt x="320259" y="111925"/>
                  <a:pt x="314147" y="170816"/>
                  <a:pt x="314147" y="231135"/>
                </a:cubicBezTo>
                <a:cubicBezTo>
                  <a:pt x="314147" y="713684"/>
                  <a:pt x="705331" y="1104868"/>
                  <a:pt x="1187880" y="1104868"/>
                </a:cubicBezTo>
                <a:cubicBezTo>
                  <a:pt x="1248199" y="1104868"/>
                  <a:pt x="1307090" y="1098756"/>
                  <a:pt x="1363968" y="1087117"/>
                </a:cubicBezTo>
                <a:lnTo>
                  <a:pt x="1421243" y="1072390"/>
                </a:lnTo>
                <a:lnTo>
                  <a:pt x="1421243" y="1395803"/>
                </a:lnTo>
                <a:lnTo>
                  <a:pt x="1309334" y="1412882"/>
                </a:lnTo>
                <a:cubicBezTo>
                  <a:pt x="1269401" y="1416938"/>
                  <a:pt x="1228883" y="1419015"/>
                  <a:pt x="1187880" y="1419015"/>
                </a:cubicBezTo>
                <a:cubicBezTo>
                  <a:pt x="531832" y="1419015"/>
                  <a:pt x="0" y="887183"/>
                  <a:pt x="0" y="231135"/>
                </a:cubicBezTo>
              </a:path>
            </a:pathLst>
          </a:custGeom>
          <a:solidFill>
            <a:srgbClr val="F6BEB1">
              <a:alpha val="100000"/>
            </a:srgbClr>
          </a:solidFill>
        </p:spPr>
      </p:sp>
      <p:sp>
        <p:nvSpPr>
          <p:cNvPr id="300009" name="Freeform 4"/>
          <p:cNvSpPr/>
          <p:nvPr/>
        </p:nvSpPr>
        <p:spPr>
          <a:xfrm>
            <a:off x="11710988" y="3856598"/>
            <a:ext cx="481013" cy="481013"/>
          </a:xfrm>
          <a:custGeom>
            <a:avLst/>
            <a:gdLst/>
            <a:ahLst/>
            <a:cxnLst/>
            <a:rect l="l" t="t" r="r" b="b"/>
            <a:pathLst>
              <a:path w="481013" h="481013">
                <a:moveTo>
                  <a:pt x="0" y="0"/>
                </a:moveTo>
                <a:lnTo>
                  <a:pt x="481013" y="0"/>
                </a:lnTo>
                <a:lnTo>
                  <a:pt x="481013" y="481013"/>
                </a:lnTo>
                <a:cubicBezTo>
                  <a:pt x="215357" y="481013"/>
                  <a:pt x="0" y="265656"/>
                  <a:pt x="0" y="0"/>
                </a:cubicBezTo>
              </a:path>
            </a:pathLst>
          </a:custGeom>
          <a:solidFill>
            <a:srgbClr val="FF6161">
              <a:alpha val="100000"/>
            </a:srgbClr>
          </a:solidFill>
        </p:spPr>
      </p:sp>
      <p:sp>
        <p:nvSpPr>
          <p:cNvPr id="300010" name="Freeform 5"/>
          <p:cNvSpPr/>
          <p:nvPr/>
        </p:nvSpPr>
        <p:spPr>
          <a:xfrm>
            <a:off x="0" y="4818743"/>
            <a:ext cx="2419242" cy="2039257"/>
          </a:xfrm>
          <a:custGeom>
            <a:avLst/>
            <a:gdLst/>
            <a:ahLst/>
            <a:cxnLst/>
            <a:rect l="l" t="t" r="r" b="b"/>
            <a:pathLst>
              <a:path w="1694314" h="1428192">
                <a:moveTo>
                  <a:pt x="450087" y="0"/>
                </a:moveTo>
                <a:cubicBezTo>
                  <a:pt x="1137255" y="0"/>
                  <a:pt x="1694314" y="557059"/>
                  <a:pt x="1694314" y="1244227"/>
                </a:cubicBezTo>
                <a:cubicBezTo>
                  <a:pt x="1694314" y="1287175"/>
                  <a:pt x="1692138" y="1329615"/>
                  <a:pt x="1687891" y="1371442"/>
                </a:cubicBezTo>
                <a:lnTo>
                  <a:pt x="1679229" y="1428192"/>
                </a:lnTo>
                <a:lnTo>
                  <a:pt x="0" y="1428192"/>
                </a:lnTo>
                <a:lnTo>
                  <a:pt x="0" y="85252"/>
                </a:lnTo>
                <a:lnTo>
                  <a:pt x="80092" y="55938"/>
                </a:lnTo>
                <a:cubicBezTo>
                  <a:pt x="196973" y="19584"/>
                  <a:pt x="321243" y="0"/>
                  <a:pt x="450087" y="0"/>
                </a:cubicBezTo>
              </a:path>
            </a:pathLst>
          </a:custGeom>
          <a:solidFill>
            <a:srgbClr val="FF6161">
              <a:alpha val="100000"/>
            </a:srgbClr>
          </a:solidFill>
        </p:spPr>
      </p:sp>
      <p:sp>
        <p:nvSpPr>
          <p:cNvPr id="300011" name="AutoShape 6"/>
          <p:cNvSpPr/>
          <p:nvPr/>
        </p:nvSpPr>
        <p:spPr>
          <a:xfrm>
            <a:off x="190500" y="234950"/>
            <a:ext cx="11811000" cy="6388100"/>
          </a:xfrm>
          <a:prstGeom prst="roundRect">
            <a:avLst>
              <a:gd name="adj" fmla="val 3138"/>
            </a:avLst>
          </a:prstGeom>
          <a:solidFill>
            <a:srgbClr val="FFFFFF">
              <a:alpha val="100000"/>
            </a:srgbClr>
          </a:solidFill>
          <a:ln w="12700">
            <a:solidFill>
              <a:srgbClr val="FBE2DC">
                <a:alpha val="100000"/>
              </a:srgbClr>
            </a:solidFill>
            <a:prstDash val="solid"/>
          </a:ln>
          <a:effectLst>
            <a:outerShdw blurRad="228600" dir="2700000">
              <a:schemeClr val="accent2">
                <a:alpha val="40000"/>
              </a:schemeClr>
            </a:outerShdw>
          </a:effectLst>
        </p:spPr>
      </p:sp>
      <p:pic>
        <p:nvPicPr>
          <p:cNvPr id="300017" name="Picture 7"/>
          <p:cNvPicPr>
            <a:picLocks noChangeAspect="1"/>
          </p:cNvPicPr>
          <p:nvPr/>
        </p:nvPicPr>
        <p:blipFill>
          <a:blip r:embed="rId2"/>
          <a:srcRect t="-1" b="-1"/>
          <a:stretch>
            <a:fillRect/>
          </a:stretch>
        </p:blipFill>
        <p:spPr>
          <a:xfrm>
            <a:off x="-8307" y="-13167"/>
            <a:ext cx="12192000" cy="6858000"/>
          </a:xfrm>
          <a:prstGeom prst="rect">
            <a:avLst/>
          </a:prstGeom>
        </p:spPr>
      </p:pic>
      <p:sp>
        <p:nvSpPr>
          <p:cNvPr id="300020" name="AutoShape 8"/>
          <p:cNvSpPr/>
          <p:nvPr/>
        </p:nvSpPr>
        <p:spPr>
          <a:xfrm>
            <a:off x="4559215" y="589300"/>
            <a:ext cx="168388" cy="168388"/>
          </a:xfrm>
          <a:prstGeom prst="ellipse">
            <a:avLst/>
          </a:prstGeom>
          <a:solidFill>
            <a:srgbClr val="FF6161">
              <a:alpha val="100000"/>
            </a:srgbClr>
          </a:solidFill>
        </p:spPr>
      </p:sp>
      <p:sp>
        <p:nvSpPr>
          <p:cNvPr id="300022" name="AutoShape 9"/>
          <p:cNvSpPr/>
          <p:nvPr/>
        </p:nvSpPr>
        <p:spPr>
          <a:xfrm>
            <a:off x="415223" y="779491"/>
            <a:ext cx="434338" cy="434338"/>
          </a:xfrm>
          <a:prstGeom prst="ellipse">
            <a:avLst/>
          </a:prstGeom>
          <a:solidFill>
            <a:srgbClr val="F6BEB1">
              <a:alpha val="100000"/>
            </a:srgbClr>
          </a:solidFill>
        </p:spPr>
      </p:sp>
      <p:grpSp>
        <p:nvGrpSpPr>
          <p:cNvPr id="300003" name="Group 10"/>
          <p:cNvGrpSpPr/>
          <p:nvPr/>
        </p:nvGrpSpPr>
        <p:grpSpPr>
          <a:xfrm rot="0" flipH="1">
            <a:off x="-8287" y="-20098"/>
            <a:ext cx="12208574" cy="6895243"/>
            <a:chOff x="-8287" y="-20098"/>
            <a:chExt cx="12208574" cy="6895243"/>
          </a:xfrm>
        </p:grpSpPr>
        <p:sp>
          <p:nvSpPr>
            <p:cNvPr id="300004" name="AutoShape 11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>
                <a:gd name="adj" fmla="val 0"/>
              </a:avLst>
            </a:prstGeom>
            <a:solidFill>
              <a:srgbClr val="FBE2DC">
                <a:alpha val="100000"/>
              </a:srgbClr>
            </a:solidFill>
          </p:spPr>
        </p:sp>
        <p:sp>
          <p:nvSpPr>
            <p:cNvPr id="300042" name="Freeform 12"/>
            <p:cNvSpPr/>
            <p:nvPr/>
          </p:nvSpPr>
          <p:spPr>
            <a:xfrm>
              <a:off x="8383810" y="-20098"/>
              <a:ext cx="3816477" cy="3520535"/>
            </a:xfrm>
            <a:custGeom>
              <a:avLst/>
              <a:gdLst/>
              <a:ahLst/>
              <a:cxnLst/>
              <a:rect l="l" t="t" r="r" b="b"/>
              <a:pathLst>
                <a:path w="3816471" h="3520520">
                  <a:moveTo>
                    <a:pt x="132946" y="0"/>
                  </a:moveTo>
                  <a:lnTo>
                    <a:pt x="3816471" y="0"/>
                  </a:lnTo>
                  <a:lnTo>
                    <a:pt x="3816471" y="3269764"/>
                  </a:lnTo>
                  <a:lnTo>
                    <a:pt x="3734452" y="3309275"/>
                  </a:lnTo>
                  <a:cubicBezTo>
                    <a:pt x="3412850" y="3445301"/>
                    <a:pt x="3059267" y="3520520"/>
                    <a:pt x="2688116" y="3520520"/>
                  </a:cubicBezTo>
                  <a:cubicBezTo>
                    <a:pt x="1203511" y="3520520"/>
                    <a:pt x="0" y="2317009"/>
                    <a:pt x="0" y="832404"/>
                  </a:cubicBezTo>
                  <a:cubicBezTo>
                    <a:pt x="0" y="554041"/>
                    <a:pt x="42311" y="285559"/>
                    <a:pt x="120853" y="33041"/>
                  </a:cubicBezTo>
                </a:path>
              </a:pathLst>
            </a:custGeom>
            <a:solidFill>
              <a:srgbClr val="FFBFBF">
                <a:alpha val="100000"/>
              </a:srgbClr>
            </a:solidFill>
          </p:spPr>
        </p:sp>
        <p:pic>
          <p:nvPicPr>
            <p:cNvPr id="300051" name="Picture 13"/>
            <p:cNvPicPr>
              <a:picLocks noChangeAspect="1"/>
            </p:cNvPicPr>
            <p:nvPr/>
          </p:nvPicPr>
          <p:blipFill>
            <a:blip r:embed="rId2"/>
            <a:srcRect t="-1" b="-1"/>
            <a:stretch>
              <a:fillRect/>
            </a:stretch>
          </p:blipFill>
          <p:spPr>
            <a:xfrm>
              <a:off x="-8287" y="-13144"/>
              <a:ext cx="12192000" cy="6858000"/>
            </a:xfrm>
            <a:prstGeom prst="rect">
              <a:avLst/>
            </a:prstGeom>
          </p:spPr>
        </p:pic>
        <p:sp>
          <p:nvSpPr>
            <p:cNvPr id="300012" name="Freeform 14"/>
            <p:cNvSpPr/>
            <p:nvPr/>
          </p:nvSpPr>
          <p:spPr>
            <a:xfrm>
              <a:off x="0" y="2818829"/>
              <a:ext cx="4083082" cy="4056316"/>
            </a:xfrm>
            <a:custGeom>
              <a:avLst/>
              <a:gdLst/>
              <a:ahLst/>
              <a:cxnLst/>
              <a:rect l="l" t="t" r="r" b="b"/>
              <a:pathLst>
                <a:path w="3272011" h="3250555">
                  <a:moveTo>
                    <a:pt x="699572" y="0"/>
                  </a:moveTo>
                  <a:cubicBezTo>
                    <a:pt x="2120291" y="0"/>
                    <a:pt x="3272011" y="1151720"/>
                    <a:pt x="3272011" y="2572439"/>
                  </a:cubicBezTo>
                  <a:cubicBezTo>
                    <a:pt x="3272011" y="2750029"/>
                    <a:pt x="3254016" y="2923416"/>
                    <a:pt x="3219749" y="3090876"/>
                  </a:cubicBezTo>
                  <a:lnTo>
                    <a:pt x="3178691" y="3250555"/>
                  </a:lnTo>
                  <a:lnTo>
                    <a:pt x="2341226" y="3250555"/>
                  </a:lnTo>
                  <a:lnTo>
                    <a:pt x="2396082" y="3100678"/>
                  </a:lnTo>
                  <a:cubicBezTo>
                    <a:pt x="2447984" y="2933808"/>
                    <a:pt x="2475944" y="2756389"/>
                    <a:pt x="2475944" y="2572439"/>
                  </a:cubicBezTo>
                  <a:cubicBezTo>
                    <a:pt x="2475944" y="1591376"/>
                    <a:pt x="1680635" y="796067"/>
                    <a:pt x="699572" y="796067"/>
                  </a:cubicBezTo>
                  <a:cubicBezTo>
                    <a:pt x="454306" y="796067"/>
                    <a:pt x="220650" y="845774"/>
                    <a:pt x="8128" y="935663"/>
                  </a:cubicBezTo>
                  <a:lnTo>
                    <a:pt x="0" y="939579"/>
                  </a:lnTo>
                  <a:lnTo>
                    <a:pt x="0" y="98838"/>
                  </a:lnTo>
                  <a:lnTo>
                    <a:pt x="181136" y="52263"/>
                  </a:lnTo>
                  <a:cubicBezTo>
                    <a:pt x="348595" y="17996"/>
                    <a:pt x="521982" y="0"/>
                    <a:pt x="699572" y="0"/>
                  </a:cubicBezTo>
                </a:path>
              </a:pathLst>
            </a:custGeom>
            <a:solidFill>
              <a:srgbClr val="FF6161">
                <a:alpha val="100000"/>
              </a:srgbClr>
            </a:solidFill>
          </p:spPr>
        </p:sp>
      </p:grpSp>
      <p:pic>
        <p:nvPicPr>
          <p:cNvPr id="300070" name="Picture 15"/>
          <p:cNvPicPr>
            <a:picLocks noChangeAspect="1"/>
          </p:cNvPicPr>
          <p:nvPr/>
        </p:nvPicPr>
        <p:blipFill>
          <a:blip r:embed="rId2"/>
          <a:srcRect t="-1" b="-1"/>
          <a:stretch>
            <a:fillRect/>
          </a:stretch>
        </p:blipFill>
        <p:spPr>
          <a:xfrm>
            <a:off x="-8307" y="-13167"/>
            <a:ext cx="12192000" cy="6858000"/>
          </a:xfrm>
          <a:prstGeom prst="rect">
            <a:avLst/>
          </a:prstGeom>
        </p:spPr>
      </p:pic>
      <p:sp>
        <p:nvSpPr>
          <p:cNvPr id="300071" name="AutoShape 16"/>
          <p:cNvSpPr/>
          <p:nvPr/>
        </p:nvSpPr>
        <p:spPr>
          <a:xfrm flipH="1">
            <a:off x="587566" y="592156"/>
            <a:ext cx="11016868" cy="5673687"/>
          </a:xfrm>
          <a:prstGeom prst="roundRect">
            <a:avLst>
              <a:gd name="adj" fmla="val 3138"/>
            </a:avLst>
          </a:prstGeom>
          <a:solidFill>
            <a:srgbClr val="FFFFFF">
              <a:alpha val="100000"/>
            </a:srgbClr>
          </a:solidFill>
          <a:ln w="12700">
            <a:solidFill>
              <a:srgbClr val="FBE2DC">
                <a:alpha val="100000"/>
              </a:srgbClr>
            </a:solidFill>
            <a:prstDash val="solid"/>
          </a:ln>
        </p:spPr>
      </p:sp>
      <p:pic>
        <p:nvPicPr>
          <p:cNvPr id="300072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4389686" y="955339"/>
            <a:ext cx="1890992" cy="1038714"/>
          </a:xfrm>
          <a:prstGeom prst="rect">
            <a:avLst/>
          </a:prstGeom>
        </p:spPr>
      </p:pic>
      <p:sp>
        <p:nvSpPr>
          <p:cNvPr id="300073" name="AutoShape 18"/>
          <p:cNvSpPr/>
          <p:nvPr/>
        </p:nvSpPr>
        <p:spPr>
          <a:xfrm flipH="1">
            <a:off x="1779091" y="1994053"/>
            <a:ext cx="330505" cy="330505"/>
          </a:xfrm>
          <a:prstGeom prst="ellipse">
            <a:avLst/>
          </a:prstGeom>
          <a:solidFill>
            <a:srgbClr val="FFBFBF">
              <a:alpha val="100000"/>
            </a:srgbClr>
          </a:solidFill>
        </p:spPr>
      </p:sp>
      <p:cxnSp>
        <p:nvCxnSpPr>
          <p:cNvPr id="19" name="Connector 19"/>
          <p:cNvCxnSpPr/>
          <p:nvPr/>
        </p:nvCxnSpPr>
        <p:spPr>
          <a:xfrm flipV="1">
            <a:off x="1958289" y="598278"/>
            <a:ext cx="0" cy="1120695"/>
          </a:xfrm>
          <a:prstGeom prst="line">
            <a:avLst/>
          </a:prstGeom>
          <a:ln w="6350">
            <a:solidFill>
              <a:srgbClr val="FC5046">
                <a:alpha val="100000"/>
              </a:srgbClr>
            </a:solidFill>
            <a:prstDash val="solid"/>
            <a:headEnd type="none"/>
            <a:tailEnd type="none"/>
          </a:ln>
        </p:spPr>
      </p:cxnSp>
      <p:sp>
        <p:nvSpPr>
          <p:cNvPr id="300075" name="Freeform 20"/>
          <p:cNvSpPr/>
          <p:nvPr/>
        </p:nvSpPr>
        <p:spPr>
          <a:xfrm flipH="1">
            <a:off x="1451001" y="1682556"/>
            <a:ext cx="1014575" cy="454717"/>
          </a:xfrm>
          <a:custGeom>
            <a:avLst/>
            <a:gdLst/>
            <a:ahLst/>
            <a:cxnLst/>
            <a:rect l="l" t="t" r="r" b="b"/>
            <a:pathLst>
              <a:path w="1720675" h="771181">
                <a:moveTo>
                  <a:pt x="860337" y="0"/>
                </a:moveTo>
                <a:cubicBezTo>
                  <a:pt x="1280925" y="0"/>
                  <a:pt x="1631833" y="298334"/>
                  <a:pt x="1712988" y="694930"/>
                </a:cubicBezTo>
                <a:lnTo>
                  <a:pt x="1720675" y="771181"/>
                </a:lnTo>
                <a:lnTo>
                  <a:pt x="0" y="771181"/>
                </a:lnTo>
                <a:lnTo>
                  <a:pt x="7686" y="694930"/>
                </a:lnTo>
                <a:cubicBezTo>
                  <a:pt x="88842" y="298334"/>
                  <a:pt x="439749" y="0"/>
                  <a:pt x="860337" y="0"/>
                </a:cubicBezTo>
              </a:path>
            </a:pathLst>
          </a:custGeom>
          <a:solidFill>
            <a:srgbClr val="FBE2DC">
              <a:alpha val="100000"/>
            </a:srgbClr>
          </a:solidFill>
          <a:ln w="12700">
            <a:solidFill>
              <a:schemeClr val="accent2">
                <a:alpha val="100000"/>
                <a:lumMod val="60000"/>
                <a:lumMod val="40000"/>
              </a:schemeClr>
            </a:solidFill>
            <a:prstDash val="solid"/>
          </a:ln>
        </p:spPr>
      </p:sp>
      <p:pic>
        <p:nvPicPr>
          <p:cNvPr id="300076" name="Picture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5873" y="2997679"/>
            <a:ext cx="3287317" cy="3319865"/>
          </a:xfrm>
          <a:prstGeom prst="rect">
            <a:avLst/>
          </a:prstGeom>
        </p:spPr>
      </p:pic>
      <p:pic>
        <p:nvPicPr>
          <p:cNvPr id="300078" name="Picture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320800" y="1593215"/>
            <a:ext cx="3475355" cy="4634865"/>
          </a:xfrm>
          <a:prstGeom prst="rect">
            <a:avLst/>
          </a:prstGeom>
        </p:spPr>
      </p:pic>
      <p:sp>
        <p:nvSpPr>
          <p:cNvPr id="300080" name="TextBox 23"/>
          <p:cNvSpPr txBox="1"/>
          <p:nvPr/>
        </p:nvSpPr>
        <p:spPr>
          <a:xfrm>
            <a:off x="5467424" y="3412479"/>
            <a:ext cx="5949876" cy="21297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4875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主流电商推广渠道</a:t>
            </a:r>
            <a:endParaRPr lang="en-US" sz="4875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00083" name="Picture 2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643481" flipH="1">
            <a:off x="6888448" y="2516318"/>
            <a:ext cx="874557" cy="753759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5577549" y="2647156"/>
            <a:ext cx="1299253" cy="70104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5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35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62463" y="2088071"/>
            <a:ext cx="3267075" cy="3267075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3" name="TextBox 3"/>
          <p:cNvSpPr txBox="1"/>
          <p:nvPr/>
        </p:nvSpPr>
        <p:spPr>
          <a:xfrm>
            <a:off x="742971" y="2306715"/>
            <a:ext cx="3314231" cy="64799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短视频内容策划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59848" y="1716027"/>
            <a:ext cx="3794740" cy="19681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培训学员掌握直播脚本设计、场景搭建、互动话术等核心技能，重点突出高原产品“原生态”“稀缺性”卖点。建议采用“产地直播”模式，在牧场或青稞田间实时展示产品生产环境，增强消费者信任感。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59848" y="1097369"/>
            <a:ext cx="3314231" cy="62295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96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直播带货技巧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59848" y="4019931"/>
            <a:ext cx="3314231" cy="547835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达人矩阵搭建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59848" y="4565142"/>
            <a:ext cx="3794740" cy="199583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联动本地文旅博主、美食探店账号形成传播矩阵，通过“达人种草+素人测评”组合营销。可建立西藏大学生主播联盟，共享平台流量扶持政策，如快手“幸福乡村带头人”计划。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01071" y="2954711"/>
            <a:ext cx="3656131" cy="21159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结合西藏文旅特色，制作高原风光、非遗技艺展示、农牧产品溯源等垂直领域内容，通过算法推荐精准触达目标用户群体，提升账号权重和转化率。例如，可设计“藏地手工艺人一日纪实”系列短视频，植入牦牛绒制品购买链接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社交电商平台运营（抖音/快手）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8633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578633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跨境电商平台实操（亚马逊/Shopee）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6698935" y="1489452"/>
            <a:ext cx="2914650" cy="29146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9780389" y="1489452"/>
            <a:ext cx="1714500" cy="2914650"/>
          </a:xfrm>
          <a:prstGeom prst="rect">
            <a:avLst/>
          </a:prstGeom>
          <a:solidFill>
            <a:schemeClr val="accent2">
              <a:alpha val="20000"/>
              <a:lumMod val="75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6698935" y="4585077"/>
            <a:ext cx="2914650" cy="1619250"/>
          </a:xfrm>
          <a:prstGeom prst="rect">
            <a:avLst/>
          </a:prstGeom>
          <a:solidFill>
            <a:schemeClr val="accent4">
              <a:alpha val="2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9780389" y="4585077"/>
            <a:ext cx="1714500" cy="16192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6784660" y="1575177"/>
            <a:ext cx="2743200" cy="2743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6784660" y="4670802"/>
            <a:ext cx="2743200" cy="1447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9866114" y="1575177"/>
            <a:ext cx="1543050" cy="27432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9866114" y="4670802"/>
            <a:ext cx="1543050" cy="1447800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Freeform 13"/>
          <p:cNvSpPr/>
          <p:nvPr/>
        </p:nvSpPr>
        <p:spPr>
          <a:xfrm>
            <a:off x="10232888" y="5037575"/>
            <a:ext cx="809504" cy="80950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</a:path>
            </a:pathLst>
          </a:custGeom>
          <a:solidFill>
            <a:schemeClr val="accent1">
              <a:alpha val="100000"/>
              <a:lumMod val="5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1382164" y="1579985"/>
            <a:ext cx="2088193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选品策略优化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 rot="5400000">
            <a:off x="667791" y="140029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1">
              <a:alpha val="20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756538" y="213757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针对欧美市场偏好，筛选藏香、唐卡衍生品等具有文化差异化的商品，注重产品认证（如有机认证、非遗标识），规避宗教文化敏感元素。建议采用“轻小件优先”原则降低物流成本。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AutoShape 17"/>
          <p:cNvSpPr/>
          <p:nvPr/>
        </p:nvSpPr>
        <p:spPr>
          <a:xfrm rot="5400000">
            <a:off x="658476" y="140960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597683" y="157517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3628068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0" name="TextBox 20"/>
          <p:cNvSpPr txBox="1"/>
          <p:nvPr/>
        </p:nvSpPr>
        <p:spPr>
          <a:xfrm>
            <a:off x="4431599" y="157998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海外仓储布局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AutoShape 21"/>
          <p:cNvSpPr/>
          <p:nvPr/>
        </p:nvSpPr>
        <p:spPr>
          <a:xfrm rot="5400000">
            <a:off x="3717225" y="140029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2">
              <a:alpha val="20000"/>
              <a:lumMod val="75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3805973" y="213757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讲解如何利用成都等枢纽城市的保税仓进行中转，解决西藏跨境物流时效难题。可演示通过Shopee“SLS物流服务”实现东南亚市场72小时达的具体操作流程。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AutoShape 23"/>
          <p:cNvSpPr/>
          <p:nvPr/>
        </p:nvSpPr>
        <p:spPr>
          <a:xfrm rot="5400000">
            <a:off x="3707910" y="140960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2">
              <a:alpha val="100000"/>
              <a:lumMod val="75000"/>
            </a:schemeClr>
          </a:solidFill>
        </p:spPr>
      </p:sp>
      <p:sp>
        <p:nvSpPr>
          <p:cNvPr id="24" name="TextBox 24"/>
          <p:cNvSpPr txBox="1"/>
          <p:nvPr/>
        </p:nvSpPr>
        <p:spPr>
          <a:xfrm>
            <a:off x="1382164" y="402489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本土化运营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AutoShape 25"/>
          <p:cNvSpPr/>
          <p:nvPr/>
        </p:nvSpPr>
        <p:spPr>
          <a:xfrm rot="5400000">
            <a:off x="667791" y="384520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3">
              <a:alpha val="20000"/>
              <a:lumMod val="75000"/>
            </a:schemeClr>
          </a:solidFill>
        </p:spPr>
      </p:sp>
      <p:sp>
        <p:nvSpPr>
          <p:cNvPr id="26" name="TextBox 26"/>
          <p:cNvSpPr txBox="1"/>
          <p:nvPr/>
        </p:nvSpPr>
        <p:spPr>
          <a:xfrm>
            <a:off x="756538" y="458248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培训多语言Listing撰写技巧，重点指导产品页面的文化语境转换。例如，将藏药浴包重新定位为“喜马拉雅草本SPA套装”，符合海外消费者健康养生需求。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7" name="AutoShape 27"/>
          <p:cNvSpPr/>
          <p:nvPr/>
        </p:nvSpPr>
        <p:spPr>
          <a:xfrm rot="5400000">
            <a:off x="658476" y="385451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3">
              <a:alpha val="100000"/>
              <a:lumMod val="75000"/>
            </a:schemeClr>
          </a:solidFill>
        </p:spPr>
      </p:sp>
      <p:sp>
        <p:nvSpPr>
          <p:cNvPr id="28" name="AutoShape 28"/>
          <p:cNvSpPr/>
          <p:nvPr/>
        </p:nvSpPr>
        <p:spPr>
          <a:xfrm>
            <a:off x="3628068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9" name="TextBox 29"/>
          <p:cNvSpPr txBox="1"/>
          <p:nvPr/>
        </p:nvSpPr>
        <p:spPr>
          <a:xfrm>
            <a:off x="4431599" y="402489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合规化运营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" name="AutoShape 30"/>
          <p:cNvSpPr/>
          <p:nvPr/>
        </p:nvSpPr>
        <p:spPr>
          <a:xfrm rot="5400000">
            <a:off x="3717225" y="384520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4">
              <a:alpha val="20000"/>
              <a:lumMod val="75000"/>
            </a:schemeClr>
          </a:solidFill>
        </p:spPr>
      </p:sp>
      <p:sp>
        <p:nvSpPr>
          <p:cNvPr id="31" name="TextBox 31"/>
          <p:cNvSpPr txBox="1"/>
          <p:nvPr/>
        </p:nvSpPr>
        <p:spPr>
          <a:xfrm>
            <a:off x="3805973" y="458248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详解FDA、CE等国际认证获取路径，分析跨境电商税务筹划（如VAT注册），建立知识产权保护机制，避免牦牛绒制品设计被抄袭侵权。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2" name="AutoShape 32"/>
          <p:cNvSpPr/>
          <p:nvPr/>
        </p:nvSpPr>
        <p:spPr>
          <a:xfrm rot="5400000">
            <a:off x="3707910" y="385451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4">
              <a:alpha val="100000"/>
              <a:lumMod val="75000"/>
            </a:schemeClr>
          </a:solidFill>
        </p:spPr>
      </p:sp>
      <p:sp>
        <p:nvSpPr>
          <p:cNvPr id="33" name="TextBox 33"/>
          <p:cNvSpPr txBox="1"/>
          <p:nvPr/>
        </p:nvSpPr>
        <p:spPr>
          <a:xfrm>
            <a:off x="3647118" y="157517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597683" y="402008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647118" y="402008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私域流量构建（微信生态）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580909" y="1271253"/>
            <a:ext cx="2628508" cy="5044771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3372015" y="1271253"/>
            <a:ext cx="2628508" cy="504477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3512796" y="2561882"/>
            <a:ext cx="2346946" cy="314823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设计“高原臻品会员制”，按消费频次划分普通群/VIP群，定期推送限时秒杀、新品预售等专属福利。例如针对高端客户群开展“藏历新年礼盒”定制服务。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512796" y="1399982"/>
            <a:ext cx="2346946" cy="110481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社群分层运营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6156270" y="1271253"/>
            <a:ext cx="2628508" cy="504477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6297050" y="2561882"/>
            <a:ext cx="2346946" cy="30151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教学使用有赞等SaaS工具快速创建品牌小程序，集成“AR试穿唐卡”“青稞食谱互动”等特色功能，提升用户停留时长。重点讲解如何打通公众号内容与商品页的跳转路径。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297050" y="1399982"/>
            <a:ext cx="2346946" cy="110481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小程序商城搭建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8949764" y="1271253"/>
            <a:ext cx="2628508" cy="504477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9090545" y="2561882"/>
            <a:ext cx="2346946" cy="314823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设计“老带新赠牦牛肉干”“打卡返现”等社交裂变活动，利用西藏旅游热点制造传播话题。可结合微信支付分功能建立信用消费体系，提升复购率。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090545" y="1399982"/>
            <a:ext cx="2346946" cy="110481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裂变增长模型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07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BE2DC">
              <a:alpha val="100000"/>
            </a:srgbClr>
          </a:solidFill>
        </p:spPr>
      </p:sp>
      <p:sp>
        <p:nvSpPr>
          <p:cNvPr id="300008" name="Freeform 3"/>
          <p:cNvSpPr/>
          <p:nvPr/>
        </p:nvSpPr>
        <p:spPr>
          <a:xfrm>
            <a:off x="10770758" y="1"/>
            <a:ext cx="1421243" cy="1419015"/>
          </a:xfrm>
          <a:custGeom>
            <a:avLst/>
            <a:gdLst/>
            <a:ahLst/>
            <a:cxnLst/>
            <a:rect l="l" t="t" r="r" b="b"/>
            <a:pathLst>
              <a:path w="1421243" h="1419015">
                <a:moveTo>
                  <a:pt x="23300" y="0"/>
                </a:moveTo>
                <a:lnTo>
                  <a:pt x="348986" y="0"/>
                </a:lnTo>
                <a:lnTo>
                  <a:pt x="331898" y="55048"/>
                </a:lnTo>
                <a:cubicBezTo>
                  <a:pt x="320259" y="111925"/>
                  <a:pt x="314147" y="170816"/>
                  <a:pt x="314147" y="231135"/>
                </a:cubicBezTo>
                <a:cubicBezTo>
                  <a:pt x="314147" y="713684"/>
                  <a:pt x="705331" y="1104868"/>
                  <a:pt x="1187880" y="1104868"/>
                </a:cubicBezTo>
                <a:cubicBezTo>
                  <a:pt x="1248199" y="1104868"/>
                  <a:pt x="1307090" y="1098756"/>
                  <a:pt x="1363968" y="1087117"/>
                </a:cubicBezTo>
                <a:lnTo>
                  <a:pt x="1421243" y="1072390"/>
                </a:lnTo>
                <a:lnTo>
                  <a:pt x="1421243" y="1395803"/>
                </a:lnTo>
                <a:lnTo>
                  <a:pt x="1309334" y="1412882"/>
                </a:lnTo>
                <a:cubicBezTo>
                  <a:pt x="1269401" y="1416938"/>
                  <a:pt x="1228883" y="1419015"/>
                  <a:pt x="1187880" y="1419015"/>
                </a:cubicBezTo>
                <a:cubicBezTo>
                  <a:pt x="531832" y="1419015"/>
                  <a:pt x="0" y="887183"/>
                  <a:pt x="0" y="231135"/>
                </a:cubicBezTo>
              </a:path>
            </a:pathLst>
          </a:custGeom>
          <a:solidFill>
            <a:srgbClr val="F6BEB1">
              <a:alpha val="100000"/>
            </a:srgbClr>
          </a:solidFill>
        </p:spPr>
      </p:sp>
      <p:sp>
        <p:nvSpPr>
          <p:cNvPr id="300009" name="Freeform 4"/>
          <p:cNvSpPr/>
          <p:nvPr/>
        </p:nvSpPr>
        <p:spPr>
          <a:xfrm>
            <a:off x="11710988" y="3856598"/>
            <a:ext cx="481013" cy="481013"/>
          </a:xfrm>
          <a:custGeom>
            <a:avLst/>
            <a:gdLst/>
            <a:ahLst/>
            <a:cxnLst/>
            <a:rect l="l" t="t" r="r" b="b"/>
            <a:pathLst>
              <a:path w="481013" h="481013">
                <a:moveTo>
                  <a:pt x="0" y="0"/>
                </a:moveTo>
                <a:lnTo>
                  <a:pt x="481013" y="0"/>
                </a:lnTo>
                <a:lnTo>
                  <a:pt x="481013" y="481013"/>
                </a:lnTo>
                <a:cubicBezTo>
                  <a:pt x="215357" y="481013"/>
                  <a:pt x="0" y="265656"/>
                  <a:pt x="0" y="0"/>
                </a:cubicBezTo>
              </a:path>
            </a:pathLst>
          </a:custGeom>
          <a:solidFill>
            <a:srgbClr val="FF6161">
              <a:alpha val="100000"/>
            </a:srgbClr>
          </a:solidFill>
        </p:spPr>
      </p:sp>
      <p:sp>
        <p:nvSpPr>
          <p:cNvPr id="300010" name="Freeform 5"/>
          <p:cNvSpPr/>
          <p:nvPr/>
        </p:nvSpPr>
        <p:spPr>
          <a:xfrm>
            <a:off x="0" y="4818743"/>
            <a:ext cx="2419242" cy="2039257"/>
          </a:xfrm>
          <a:custGeom>
            <a:avLst/>
            <a:gdLst/>
            <a:ahLst/>
            <a:cxnLst/>
            <a:rect l="l" t="t" r="r" b="b"/>
            <a:pathLst>
              <a:path w="1694314" h="1428192">
                <a:moveTo>
                  <a:pt x="450087" y="0"/>
                </a:moveTo>
                <a:cubicBezTo>
                  <a:pt x="1137255" y="0"/>
                  <a:pt x="1694314" y="557059"/>
                  <a:pt x="1694314" y="1244227"/>
                </a:cubicBezTo>
                <a:cubicBezTo>
                  <a:pt x="1694314" y="1287175"/>
                  <a:pt x="1692138" y="1329615"/>
                  <a:pt x="1687891" y="1371442"/>
                </a:cubicBezTo>
                <a:lnTo>
                  <a:pt x="1679229" y="1428192"/>
                </a:lnTo>
                <a:lnTo>
                  <a:pt x="0" y="1428192"/>
                </a:lnTo>
                <a:lnTo>
                  <a:pt x="0" y="85252"/>
                </a:lnTo>
                <a:lnTo>
                  <a:pt x="80092" y="55938"/>
                </a:lnTo>
                <a:cubicBezTo>
                  <a:pt x="196973" y="19584"/>
                  <a:pt x="321243" y="0"/>
                  <a:pt x="450087" y="0"/>
                </a:cubicBezTo>
              </a:path>
            </a:pathLst>
          </a:custGeom>
          <a:solidFill>
            <a:srgbClr val="FF6161">
              <a:alpha val="100000"/>
            </a:srgbClr>
          </a:solidFill>
        </p:spPr>
      </p:sp>
      <p:sp>
        <p:nvSpPr>
          <p:cNvPr id="300011" name="AutoShape 6"/>
          <p:cNvSpPr/>
          <p:nvPr/>
        </p:nvSpPr>
        <p:spPr>
          <a:xfrm>
            <a:off x="190500" y="234950"/>
            <a:ext cx="11811000" cy="6388100"/>
          </a:xfrm>
          <a:prstGeom prst="roundRect">
            <a:avLst>
              <a:gd name="adj" fmla="val 3138"/>
            </a:avLst>
          </a:prstGeom>
          <a:solidFill>
            <a:srgbClr val="FFFFFF">
              <a:alpha val="100000"/>
            </a:srgbClr>
          </a:solidFill>
          <a:ln w="12700">
            <a:solidFill>
              <a:srgbClr val="FBE2DC">
                <a:alpha val="100000"/>
              </a:srgbClr>
            </a:solidFill>
            <a:prstDash val="solid"/>
          </a:ln>
          <a:effectLst>
            <a:outerShdw blurRad="228600" dir="2700000">
              <a:schemeClr val="accent2">
                <a:alpha val="40000"/>
              </a:schemeClr>
            </a:outerShdw>
          </a:effectLst>
        </p:spPr>
      </p:sp>
      <p:pic>
        <p:nvPicPr>
          <p:cNvPr id="300017" name="Picture 7"/>
          <p:cNvPicPr>
            <a:picLocks noChangeAspect="1"/>
          </p:cNvPicPr>
          <p:nvPr/>
        </p:nvPicPr>
        <p:blipFill>
          <a:blip r:embed="rId2"/>
          <a:srcRect t="-1" b="-1"/>
          <a:stretch>
            <a:fillRect/>
          </a:stretch>
        </p:blipFill>
        <p:spPr>
          <a:xfrm>
            <a:off x="-8307" y="-13167"/>
            <a:ext cx="12192000" cy="6858000"/>
          </a:xfrm>
          <a:prstGeom prst="rect">
            <a:avLst/>
          </a:prstGeom>
        </p:spPr>
      </p:pic>
      <p:sp>
        <p:nvSpPr>
          <p:cNvPr id="300020" name="AutoShape 8"/>
          <p:cNvSpPr/>
          <p:nvPr/>
        </p:nvSpPr>
        <p:spPr>
          <a:xfrm>
            <a:off x="4559215" y="589300"/>
            <a:ext cx="168388" cy="168388"/>
          </a:xfrm>
          <a:prstGeom prst="ellipse">
            <a:avLst/>
          </a:prstGeom>
          <a:solidFill>
            <a:srgbClr val="FF6161">
              <a:alpha val="100000"/>
            </a:srgbClr>
          </a:solidFill>
        </p:spPr>
      </p:sp>
      <p:sp>
        <p:nvSpPr>
          <p:cNvPr id="300022" name="AutoShape 9"/>
          <p:cNvSpPr/>
          <p:nvPr/>
        </p:nvSpPr>
        <p:spPr>
          <a:xfrm>
            <a:off x="415223" y="779491"/>
            <a:ext cx="434338" cy="434338"/>
          </a:xfrm>
          <a:prstGeom prst="ellipse">
            <a:avLst/>
          </a:prstGeom>
          <a:solidFill>
            <a:srgbClr val="F6BEB1">
              <a:alpha val="100000"/>
            </a:srgbClr>
          </a:solidFill>
        </p:spPr>
      </p:sp>
      <p:grpSp>
        <p:nvGrpSpPr>
          <p:cNvPr id="300003" name="Group 10"/>
          <p:cNvGrpSpPr/>
          <p:nvPr/>
        </p:nvGrpSpPr>
        <p:grpSpPr>
          <a:xfrm rot="0" flipH="1">
            <a:off x="-8287" y="-20098"/>
            <a:ext cx="12208574" cy="6895243"/>
            <a:chOff x="-8287" y="-20098"/>
            <a:chExt cx="12208574" cy="6895243"/>
          </a:xfrm>
        </p:grpSpPr>
        <p:sp>
          <p:nvSpPr>
            <p:cNvPr id="300004" name="AutoShape 11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>
                <a:gd name="adj" fmla="val 0"/>
              </a:avLst>
            </a:prstGeom>
            <a:solidFill>
              <a:srgbClr val="FBE2DC">
                <a:alpha val="100000"/>
              </a:srgbClr>
            </a:solidFill>
          </p:spPr>
        </p:sp>
        <p:sp>
          <p:nvSpPr>
            <p:cNvPr id="300042" name="Freeform 12"/>
            <p:cNvSpPr/>
            <p:nvPr/>
          </p:nvSpPr>
          <p:spPr>
            <a:xfrm>
              <a:off x="8383810" y="-20098"/>
              <a:ext cx="3816477" cy="3520535"/>
            </a:xfrm>
            <a:custGeom>
              <a:avLst/>
              <a:gdLst/>
              <a:ahLst/>
              <a:cxnLst/>
              <a:rect l="l" t="t" r="r" b="b"/>
              <a:pathLst>
                <a:path w="3816471" h="3520520">
                  <a:moveTo>
                    <a:pt x="132946" y="0"/>
                  </a:moveTo>
                  <a:lnTo>
                    <a:pt x="3816471" y="0"/>
                  </a:lnTo>
                  <a:lnTo>
                    <a:pt x="3816471" y="3269764"/>
                  </a:lnTo>
                  <a:lnTo>
                    <a:pt x="3734452" y="3309275"/>
                  </a:lnTo>
                  <a:cubicBezTo>
                    <a:pt x="3412850" y="3445301"/>
                    <a:pt x="3059267" y="3520520"/>
                    <a:pt x="2688116" y="3520520"/>
                  </a:cubicBezTo>
                  <a:cubicBezTo>
                    <a:pt x="1203511" y="3520520"/>
                    <a:pt x="0" y="2317009"/>
                    <a:pt x="0" y="832404"/>
                  </a:cubicBezTo>
                  <a:cubicBezTo>
                    <a:pt x="0" y="554041"/>
                    <a:pt x="42311" y="285559"/>
                    <a:pt x="120853" y="33041"/>
                  </a:cubicBezTo>
                </a:path>
              </a:pathLst>
            </a:custGeom>
            <a:solidFill>
              <a:srgbClr val="FFBFBF">
                <a:alpha val="100000"/>
              </a:srgbClr>
            </a:solidFill>
          </p:spPr>
        </p:sp>
        <p:pic>
          <p:nvPicPr>
            <p:cNvPr id="300051" name="Picture 13"/>
            <p:cNvPicPr>
              <a:picLocks noChangeAspect="1"/>
            </p:cNvPicPr>
            <p:nvPr/>
          </p:nvPicPr>
          <p:blipFill>
            <a:blip r:embed="rId2"/>
            <a:srcRect t="-1" b="-1"/>
            <a:stretch>
              <a:fillRect/>
            </a:stretch>
          </p:blipFill>
          <p:spPr>
            <a:xfrm>
              <a:off x="-8287" y="-13144"/>
              <a:ext cx="12192000" cy="6858000"/>
            </a:xfrm>
            <a:prstGeom prst="rect">
              <a:avLst/>
            </a:prstGeom>
          </p:spPr>
        </p:pic>
        <p:sp>
          <p:nvSpPr>
            <p:cNvPr id="300012" name="Freeform 14"/>
            <p:cNvSpPr/>
            <p:nvPr/>
          </p:nvSpPr>
          <p:spPr>
            <a:xfrm>
              <a:off x="0" y="2818829"/>
              <a:ext cx="4083082" cy="4056316"/>
            </a:xfrm>
            <a:custGeom>
              <a:avLst/>
              <a:gdLst/>
              <a:ahLst/>
              <a:cxnLst/>
              <a:rect l="l" t="t" r="r" b="b"/>
              <a:pathLst>
                <a:path w="3272011" h="3250555">
                  <a:moveTo>
                    <a:pt x="699572" y="0"/>
                  </a:moveTo>
                  <a:cubicBezTo>
                    <a:pt x="2120291" y="0"/>
                    <a:pt x="3272011" y="1151720"/>
                    <a:pt x="3272011" y="2572439"/>
                  </a:cubicBezTo>
                  <a:cubicBezTo>
                    <a:pt x="3272011" y="2750029"/>
                    <a:pt x="3254016" y="2923416"/>
                    <a:pt x="3219749" y="3090876"/>
                  </a:cubicBezTo>
                  <a:lnTo>
                    <a:pt x="3178691" y="3250555"/>
                  </a:lnTo>
                  <a:lnTo>
                    <a:pt x="2341226" y="3250555"/>
                  </a:lnTo>
                  <a:lnTo>
                    <a:pt x="2396082" y="3100678"/>
                  </a:lnTo>
                  <a:cubicBezTo>
                    <a:pt x="2447984" y="2933808"/>
                    <a:pt x="2475944" y="2756389"/>
                    <a:pt x="2475944" y="2572439"/>
                  </a:cubicBezTo>
                  <a:cubicBezTo>
                    <a:pt x="2475944" y="1591376"/>
                    <a:pt x="1680635" y="796067"/>
                    <a:pt x="699572" y="796067"/>
                  </a:cubicBezTo>
                  <a:cubicBezTo>
                    <a:pt x="454306" y="796067"/>
                    <a:pt x="220650" y="845774"/>
                    <a:pt x="8128" y="935663"/>
                  </a:cubicBezTo>
                  <a:lnTo>
                    <a:pt x="0" y="939579"/>
                  </a:lnTo>
                  <a:lnTo>
                    <a:pt x="0" y="98838"/>
                  </a:lnTo>
                  <a:lnTo>
                    <a:pt x="181136" y="52263"/>
                  </a:lnTo>
                  <a:cubicBezTo>
                    <a:pt x="348595" y="17996"/>
                    <a:pt x="521982" y="0"/>
                    <a:pt x="699572" y="0"/>
                  </a:cubicBezTo>
                </a:path>
              </a:pathLst>
            </a:custGeom>
            <a:solidFill>
              <a:srgbClr val="FF6161">
                <a:alpha val="100000"/>
              </a:srgbClr>
            </a:solidFill>
          </p:spPr>
        </p:sp>
      </p:grpSp>
      <p:pic>
        <p:nvPicPr>
          <p:cNvPr id="300070" name="Picture 15"/>
          <p:cNvPicPr>
            <a:picLocks noChangeAspect="1"/>
          </p:cNvPicPr>
          <p:nvPr/>
        </p:nvPicPr>
        <p:blipFill>
          <a:blip r:embed="rId2"/>
          <a:srcRect t="-1" b="-1"/>
          <a:stretch>
            <a:fillRect/>
          </a:stretch>
        </p:blipFill>
        <p:spPr>
          <a:xfrm>
            <a:off x="-8307" y="-13167"/>
            <a:ext cx="12192000" cy="6858000"/>
          </a:xfrm>
          <a:prstGeom prst="rect">
            <a:avLst/>
          </a:prstGeom>
        </p:spPr>
      </p:pic>
      <p:sp>
        <p:nvSpPr>
          <p:cNvPr id="300071" name="AutoShape 16"/>
          <p:cNvSpPr/>
          <p:nvPr/>
        </p:nvSpPr>
        <p:spPr>
          <a:xfrm flipH="1">
            <a:off x="587566" y="592156"/>
            <a:ext cx="11016868" cy="5673687"/>
          </a:xfrm>
          <a:prstGeom prst="roundRect">
            <a:avLst>
              <a:gd name="adj" fmla="val 3138"/>
            </a:avLst>
          </a:prstGeom>
          <a:solidFill>
            <a:srgbClr val="FFFFFF">
              <a:alpha val="100000"/>
            </a:srgbClr>
          </a:solidFill>
          <a:ln w="12700">
            <a:solidFill>
              <a:srgbClr val="FBE2DC">
                <a:alpha val="100000"/>
              </a:srgbClr>
            </a:solidFill>
            <a:prstDash val="solid"/>
          </a:ln>
        </p:spPr>
      </p:sp>
      <p:pic>
        <p:nvPicPr>
          <p:cNvPr id="300072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4389686" y="955339"/>
            <a:ext cx="1890992" cy="1038714"/>
          </a:xfrm>
          <a:prstGeom prst="rect">
            <a:avLst/>
          </a:prstGeom>
        </p:spPr>
      </p:pic>
      <p:sp>
        <p:nvSpPr>
          <p:cNvPr id="300073" name="AutoShape 18"/>
          <p:cNvSpPr/>
          <p:nvPr/>
        </p:nvSpPr>
        <p:spPr>
          <a:xfrm flipH="1">
            <a:off x="1779091" y="1994053"/>
            <a:ext cx="330505" cy="330505"/>
          </a:xfrm>
          <a:prstGeom prst="ellipse">
            <a:avLst/>
          </a:prstGeom>
          <a:solidFill>
            <a:srgbClr val="FFBFBF">
              <a:alpha val="100000"/>
            </a:srgbClr>
          </a:solidFill>
        </p:spPr>
      </p:sp>
      <p:cxnSp>
        <p:nvCxnSpPr>
          <p:cNvPr id="19" name="Connector 19"/>
          <p:cNvCxnSpPr/>
          <p:nvPr/>
        </p:nvCxnSpPr>
        <p:spPr>
          <a:xfrm flipV="1">
            <a:off x="1958289" y="598278"/>
            <a:ext cx="0" cy="1120695"/>
          </a:xfrm>
          <a:prstGeom prst="line">
            <a:avLst/>
          </a:prstGeom>
          <a:ln w="6350">
            <a:solidFill>
              <a:srgbClr val="FC5046">
                <a:alpha val="100000"/>
              </a:srgbClr>
            </a:solidFill>
            <a:prstDash val="solid"/>
            <a:headEnd type="none"/>
            <a:tailEnd type="none"/>
          </a:ln>
        </p:spPr>
      </p:cxnSp>
      <p:sp>
        <p:nvSpPr>
          <p:cNvPr id="300075" name="Freeform 20"/>
          <p:cNvSpPr/>
          <p:nvPr/>
        </p:nvSpPr>
        <p:spPr>
          <a:xfrm flipH="1">
            <a:off x="1451001" y="1682556"/>
            <a:ext cx="1014575" cy="454717"/>
          </a:xfrm>
          <a:custGeom>
            <a:avLst/>
            <a:gdLst/>
            <a:ahLst/>
            <a:cxnLst/>
            <a:rect l="l" t="t" r="r" b="b"/>
            <a:pathLst>
              <a:path w="1720675" h="771181">
                <a:moveTo>
                  <a:pt x="860337" y="0"/>
                </a:moveTo>
                <a:cubicBezTo>
                  <a:pt x="1280925" y="0"/>
                  <a:pt x="1631833" y="298334"/>
                  <a:pt x="1712988" y="694930"/>
                </a:cubicBezTo>
                <a:lnTo>
                  <a:pt x="1720675" y="771181"/>
                </a:lnTo>
                <a:lnTo>
                  <a:pt x="0" y="771181"/>
                </a:lnTo>
                <a:lnTo>
                  <a:pt x="7686" y="694930"/>
                </a:lnTo>
                <a:cubicBezTo>
                  <a:pt x="88842" y="298334"/>
                  <a:pt x="439749" y="0"/>
                  <a:pt x="860337" y="0"/>
                </a:cubicBezTo>
              </a:path>
            </a:pathLst>
          </a:custGeom>
          <a:solidFill>
            <a:srgbClr val="FBE2DC">
              <a:alpha val="100000"/>
            </a:srgbClr>
          </a:solidFill>
          <a:ln w="12700">
            <a:solidFill>
              <a:schemeClr val="accent2">
                <a:alpha val="100000"/>
                <a:lumMod val="60000"/>
                <a:lumMod val="40000"/>
              </a:schemeClr>
            </a:solidFill>
            <a:prstDash val="solid"/>
          </a:ln>
        </p:spPr>
      </p:sp>
      <p:pic>
        <p:nvPicPr>
          <p:cNvPr id="300076" name="Picture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5873" y="2997679"/>
            <a:ext cx="3287317" cy="3319865"/>
          </a:xfrm>
          <a:prstGeom prst="rect">
            <a:avLst/>
          </a:prstGeom>
        </p:spPr>
      </p:pic>
      <p:pic>
        <p:nvPicPr>
          <p:cNvPr id="300078" name="Picture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320800" y="1593215"/>
            <a:ext cx="3475355" cy="4634865"/>
          </a:xfrm>
          <a:prstGeom prst="rect">
            <a:avLst/>
          </a:prstGeom>
        </p:spPr>
      </p:pic>
      <p:sp>
        <p:nvSpPr>
          <p:cNvPr id="300080" name="TextBox 23"/>
          <p:cNvSpPr txBox="1"/>
          <p:nvPr/>
        </p:nvSpPr>
        <p:spPr>
          <a:xfrm>
            <a:off x="5467424" y="3412479"/>
            <a:ext cx="5949876" cy="21297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4875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西藏特色产品营销策略</a:t>
            </a:r>
            <a:endParaRPr lang="en-US" sz="4875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00083" name="Picture 2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643481" flipH="1">
            <a:off x="6888448" y="2516318"/>
            <a:ext cx="874557" cy="753759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5577549" y="2647156"/>
            <a:ext cx="1299253" cy="70104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5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35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589139" y="4907596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965148" y="3145225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2493889" y="1358958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3283333" y="1796843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针对冬虫夏草、藏香猪等高原特产，突出"海拔3500米以上纯净环境孕育""年产量不足10吨"等稀缺属性，通过SGS有机认证、微量元素检测报告等构建品质壁垒，与普通农产品形成鲜明区隔。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11677" r="11677"/>
          <a:stretch>
            <a:fillRect/>
          </a:stretch>
        </p:blipFill>
        <p:spPr>
          <a:xfrm>
            <a:off x="1113196" y="1262384"/>
            <a:ext cx="1926336" cy="1682496"/>
          </a:xfrm>
          <a:prstGeom prst="hexagon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t="6329" b="6329"/>
          <a:stretch>
            <a:fillRect/>
          </a:stretch>
        </p:blipFill>
        <p:spPr>
          <a:xfrm>
            <a:off x="9176895" y="3043110"/>
            <a:ext cx="1926336" cy="1682496"/>
          </a:xfrm>
          <a:prstGeom prst="hexagon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l="11845" r="11845"/>
          <a:stretch>
            <a:fillRect/>
          </a:stretch>
        </p:blipFill>
        <p:spPr>
          <a:xfrm>
            <a:off x="1113196" y="4824531"/>
            <a:ext cx="1926336" cy="1682496"/>
          </a:xfrm>
          <a:prstGeom prst="hexagon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高原特产差异化定位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273808" y="1404023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生态稀缺性价值挖掘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30470" y="3566057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联合西藏农科院发布《高原牦牛乳制品营养白皮书》，量化其蛋白质含量（≥4.2g/100ml）、共轭亚油酸（CLA）含量等核心指标，用实验室数据支撑"天然营养库"的产品定位。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520945" y="3173238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功能性卖点科学提炼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325984" y="5352046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将松茸定位为"米其林餐厅指定食材"，藏香鸡蛋打造"婴幼儿辅食专供"标签，通过场景化定位实现价格带突破，避免陷入初级农产品价格战。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316459" y="4959226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消费场景精准卡位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95363" y="4094593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3" name="AutoShape 3"/>
          <p:cNvSpPr/>
          <p:nvPr/>
        </p:nvSpPr>
        <p:spPr>
          <a:xfrm>
            <a:off x="6255856" y="1734787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4" name="AutoShape 4"/>
          <p:cNvSpPr/>
          <p:nvPr/>
        </p:nvSpPr>
        <p:spPr>
          <a:xfrm>
            <a:off x="6255856" y="4096693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5" name="TextBox 5"/>
          <p:cNvSpPr txBox="1"/>
          <p:nvPr/>
        </p:nvSpPr>
        <p:spPr>
          <a:xfrm>
            <a:off x="1530231" y="2058117"/>
            <a:ext cx="4328338" cy="1511070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为易贡藏刀设计"千年锻打技艺"AR扫描功能，消费者可通过手机观看非遗传承人锻造过程；唐卡元素提取为产品纹样，在藏香包装上形成系列文化符号。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30231" y="1480894"/>
            <a:ext cx="3681297" cy="738707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非遗技艺可视化包装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30231" y="4479705"/>
            <a:ext cx="4328338" cy="1636092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培育"藏族阿佳厨房"等乡土达人负责内容种草，邀请"西藏人文地理"等权威媒体背书文化价值，形成从民间传播到专业解读的立体传播链。</a:t>
            </a:r>
            <a:endParaRPr lang="en-US" sz="13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530231" y="3883182"/>
            <a:ext cx="3621488" cy="73687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KOL矩阵分层运营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107882" y="2054101"/>
            <a:ext cx="4328338" cy="1515086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系统梳理望果节、雪顿节等传统节日，开发"藏历新年礼盒"系列，内含青稞饼干、酥油茶粉等组合产品，配套转经筒形包装和电子祝福卡，实现文化溢价。</a:t>
            </a:r>
            <a:endParaRPr lang="en-US" sz="13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107882" y="1476878"/>
            <a:ext cx="3830818" cy="749453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节庆IP商业化开发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89863" y="1786503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89863" y="4162522"/>
            <a:ext cx="849630" cy="5200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150355" y="1794068"/>
            <a:ext cx="849630" cy="5200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695363" y="1708171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5" name="TextBox 1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民族文化IP打造方法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107882" y="4416007"/>
            <a:ext cx="4328338" cy="1699789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联合区块链平台发行限量版"格萨尔王史诗"数字藏品，购买实体藏香赠送NFT权益，吸引Z世代消费者关注传统文化衍生品。</a:t>
            </a:r>
            <a:endParaRPr lang="en-US" sz="13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107882" y="3838785"/>
            <a:ext cx="3636440" cy="749453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数字藏品创新应用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150355" y="4155975"/>
            <a:ext cx="849630" cy="5200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地域品牌故事化传播</a:t>
            </a:r>
            <a:endParaRPr lang="en-US" sz="30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1466885" y="2187982"/>
            <a:ext cx="2739046" cy="2739046"/>
          </a:xfrm>
          <a:prstGeom prst="ellipse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4509171" y="1790522"/>
            <a:ext cx="583851" cy="3533966"/>
          </a:xfrm>
          <a:custGeom>
            <a:avLst/>
            <a:gdLst/>
            <a:ahLst/>
            <a:cxnLst/>
            <a:rect l="l" t="t" r="r" b="b"/>
            <a:pathLst>
              <a:path w="583851" h="3533966">
                <a:moveTo>
                  <a:pt x="583851" y="0"/>
                </a:moveTo>
                <a:quadBezTo>
                  <a:pt x="291925" y="0"/>
                  <a:pt x="291925" y="353397"/>
                </a:quadBezTo>
                <a:lnTo>
                  <a:pt x="291925" y="1413586"/>
                </a:lnTo>
                <a:quadBezTo>
                  <a:pt x="291925" y="1766983"/>
                  <a:pt x="0" y="1766983"/>
                </a:quadBezTo>
                <a:quadBezTo>
                  <a:pt x="291925" y="1766983"/>
                  <a:pt x="291925" y="2120379"/>
                </a:quadBezTo>
                <a:lnTo>
                  <a:pt x="291925" y="3180569"/>
                </a:lnTo>
                <a:quadBezTo>
                  <a:pt x="291925" y="3533966"/>
                  <a:pt x="583851" y="3533966"/>
                </a:quadBezTo>
              </a:path>
            </a:pathLst>
          </a:cu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5" name="AutoShape 5"/>
          <p:cNvSpPr/>
          <p:nvPr/>
        </p:nvSpPr>
        <p:spPr>
          <a:xfrm>
            <a:off x="5347614" y="5067201"/>
            <a:ext cx="5299568" cy="468573"/>
          </a:xfrm>
          <a:prstGeom prst="roundRect">
            <a:avLst>
              <a:gd name="adj" fmla="val 50000"/>
            </a:avLst>
          </a:prstGeom>
          <a:solidFill>
            <a:schemeClr val="accent3">
              <a:alpha val="100000"/>
              <a:lumMod val="5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6414867" y="5045544"/>
            <a:ext cx="3165062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跨界联名破圈传播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5452715" y="5573201"/>
            <a:ext cx="5194466" cy="964797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15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与户外品牌合作推出"转山者补给包"，内含高能量牦牛肉干、便携装酥油茶；同高端酒店联名开发"藏地下午茶"套餐，通过场景嫁接触达高端客群。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5347614" y="3298365"/>
            <a:ext cx="5299568" cy="468573"/>
          </a:xfrm>
          <a:prstGeom prst="roundRect">
            <a:avLst>
              <a:gd name="adj" fmla="val 50000"/>
            </a:avLst>
          </a:prstGeom>
          <a:solidFill>
            <a:schemeClr val="accent2">
              <a:alpha val="100000"/>
              <a:lumMod val="75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6414867" y="3276708"/>
            <a:ext cx="3165062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用户体验沉浸式设计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5452715" y="3804364"/>
            <a:ext cx="5194466" cy="1061273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15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开发"云端牧场"慢直播，消费者可24小时观看放养牦牛实况；定制藏文祝福刻字服务，在包装上手写"扎西德勒"等祝福语增强情感连接。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5347614" y="1556561"/>
            <a:ext cx="5299568" cy="468573"/>
          </a:xfrm>
          <a:prstGeom prst="roundRect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6414867" y="1534903"/>
            <a:ext cx="3165062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地理标志叙事体系构建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5452715" y="2062560"/>
            <a:ext cx="5194466" cy="1057947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15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以"世界屋脊的馈赠"为核心概念，制作《藏地物产志》系列微纪录片，每期聚焦1个产区（如林芝松茸、岗巴羊），通过牧民访谈、航拍景观呈现"山水孕育"的品牌故事。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07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BE2DC">
              <a:alpha val="100000"/>
            </a:srgbClr>
          </a:solidFill>
        </p:spPr>
      </p:sp>
      <p:sp>
        <p:nvSpPr>
          <p:cNvPr id="300008" name="Freeform 3"/>
          <p:cNvSpPr/>
          <p:nvPr/>
        </p:nvSpPr>
        <p:spPr>
          <a:xfrm>
            <a:off x="10770758" y="1"/>
            <a:ext cx="1421243" cy="1419015"/>
          </a:xfrm>
          <a:custGeom>
            <a:avLst/>
            <a:gdLst/>
            <a:ahLst/>
            <a:cxnLst/>
            <a:rect l="l" t="t" r="r" b="b"/>
            <a:pathLst>
              <a:path w="1421243" h="1419015">
                <a:moveTo>
                  <a:pt x="23300" y="0"/>
                </a:moveTo>
                <a:lnTo>
                  <a:pt x="348986" y="0"/>
                </a:lnTo>
                <a:lnTo>
                  <a:pt x="331898" y="55048"/>
                </a:lnTo>
                <a:cubicBezTo>
                  <a:pt x="320259" y="111925"/>
                  <a:pt x="314147" y="170816"/>
                  <a:pt x="314147" y="231135"/>
                </a:cubicBezTo>
                <a:cubicBezTo>
                  <a:pt x="314147" y="713684"/>
                  <a:pt x="705331" y="1104868"/>
                  <a:pt x="1187880" y="1104868"/>
                </a:cubicBezTo>
                <a:cubicBezTo>
                  <a:pt x="1248199" y="1104868"/>
                  <a:pt x="1307090" y="1098756"/>
                  <a:pt x="1363968" y="1087117"/>
                </a:cubicBezTo>
                <a:lnTo>
                  <a:pt x="1421243" y="1072390"/>
                </a:lnTo>
                <a:lnTo>
                  <a:pt x="1421243" y="1395803"/>
                </a:lnTo>
                <a:lnTo>
                  <a:pt x="1309334" y="1412882"/>
                </a:lnTo>
                <a:cubicBezTo>
                  <a:pt x="1269401" y="1416938"/>
                  <a:pt x="1228883" y="1419015"/>
                  <a:pt x="1187880" y="1419015"/>
                </a:cubicBezTo>
                <a:cubicBezTo>
                  <a:pt x="531832" y="1419015"/>
                  <a:pt x="0" y="887183"/>
                  <a:pt x="0" y="231135"/>
                </a:cubicBezTo>
              </a:path>
            </a:pathLst>
          </a:custGeom>
          <a:solidFill>
            <a:srgbClr val="F6BEB1">
              <a:alpha val="100000"/>
            </a:srgbClr>
          </a:solidFill>
        </p:spPr>
      </p:sp>
      <p:sp>
        <p:nvSpPr>
          <p:cNvPr id="300009" name="Freeform 4"/>
          <p:cNvSpPr/>
          <p:nvPr/>
        </p:nvSpPr>
        <p:spPr>
          <a:xfrm>
            <a:off x="11710988" y="3856598"/>
            <a:ext cx="481013" cy="481013"/>
          </a:xfrm>
          <a:custGeom>
            <a:avLst/>
            <a:gdLst/>
            <a:ahLst/>
            <a:cxnLst/>
            <a:rect l="l" t="t" r="r" b="b"/>
            <a:pathLst>
              <a:path w="481013" h="481013">
                <a:moveTo>
                  <a:pt x="0" y="0"/>
                </a:moveTo>
                <a:lnTo>
                  <a:pt x="481013" y="0"/>
                </a:lnTo>
                <a:lnTo>
                  <a:pt x="481013" y="481013"/>
                </a:lnTo>
                <a:cubicBezTo>
                  <a:pt x="215357" y="481013"/>
                  <a:pt x="0" y="265656"/>
                  <a:pt x="0" y="0"/>
                </a:cubicBezTo>
              </a:path>
            </a:pathLst>
          </a:custGeom>
          <a:solidFill>
            <a:srgbClr val="FF6161">
              <a:alpha val="100000"/>
            </a:srgbClr>
          </a:solidFill>
        </p:spPr>
      </p:sp>
      <p:sp>
        <p:nvSpPr>
          <p:cNvPr id="300010" name="Freeform 5"/>
          <p:cNvSpPr/>
          <p:nvPr/>
        </p:nvSpPr>
        <p:spPr>
          <a:xfrm>
            <a:off x="0" y="4818743"/>
            <a:ext cx="2419242" cy="2039257"/>
          </a:xfrm>
          <a:custGeom>
            <a:avLst/>
            <a:gdLst/>
            <a:ahLst/>
            <a:cxnLst/>
            <a:rect l="l" t="t" r="r" b="b"/>
            <a:pathLst>
              <a:path w="1694314" h="1428192">
                <a:moveTo>
                  <a:pt x="450087" y="0"/>
                </a:moveTo>
                <a:cubicBezTo>
                  <a:pt x="1137255" y="0"/>
                  <a:pt x="1694314" y="557059"/>
                  <a:pt x="1694314" y="1244227"/>
                </a:cubicBezTo>
                <a:cubicBezTo>
                  <a:pt x="1694314" y="1287175"/>
                  <a:pt x="1692138" y="1329615"/>
                  <a:pt x="1687891" y="1371442"/>
                </a:cubicBezTo>
                <a:lnTo>
                  <a:pt x="1679229" y="1428192"/>
                </a:lnTo>
                <a:lnTo>
                  <a:pt x="0" y="1428192"/>
                </a:lnTo>
                <a:lnTo>
                  <a:pt x="0" y="85252"/>
                </a:lnTo>
                <a:lnTo>
                  <a:pt x="80092" y="55938"/>
                </a:lnTo>
                <a:cubicBezTo>
                  <a:pt x="196973" y="19584"/>
                  <a:pt x="321243" y="0"/>
                  <a:pt x="450087" y="0"/>
                </a:cubicBezTo>
              </a:path>
            </a:pathLst>
          </a:custGeom>
          <a:solidFill>
            <a:srgbClr val="FF6161">
              <a:alpha val="100000"/>
            </a:srgbClr>
          </a:solidFill>
        </p:spPr>
      </p:sp>
      <p:sp>
        <p:nvSpPr>
          <p:cNvPr id="300011" name="AutoShape 6"/>
          <p:cNvSpPr/>
          <p:nvPr/>
        </p:nvSpPr>
        <p:spPr>
          <a:xfrm>
            <a:off x="190500" y="234950"/>
            <a:ext cx="11811000" cy="6388100"/>
          </a:xfrm>
          <a:prstGeom prst="roundRect">
            <a:avLst>
              <a:gd name="adj" fmla="val 3138"/>
            </a:avLst>
          </a:prstGeom>
          <a:solidFill>
            <a:srgbClr val="FFFFFF">
              <a:alpha val="100000"/>
            </a:srgbClr>
          </a:solidFill>
          <a:ln w="12700">
            <a:solidFill>
              <a:srgbClr val="FBE2DC">
                <a:alpha val="100000"/>
              </a:srgbClr>
            </a:solidFill>
            <a:prstDash val="solid"/>
          </a:ln>
          <a:effectLst>
            <a:outerShdw blurRad="228600" dir="2700000">
              <a:schemeClr val="accent2">
                <a:alpha val="40000"/>
              </a:schemeClr>
            </a:outerShdw>
          </a:effectLst>
        </p:spPr>
      </p:sp>
      <p:pic>
        <p:nvPicPr>
          <p:cNvPr id="300017" name="Picture 7"/>
          <p:cNvPicPr>
            <a:picLocks noChangeAspect="1"/>
          </p:cNvPicPr>
          <p:nvPr/>
        </p:nvPicPr>
        <p:blipFill>
          <a:blip r:embed="rId2"/>
          <a:srcRect t="-1" b="-1"/>
          <a:stretch>
            <a:fillRect/>
          </a:stretch>
        </p:blipFill>
        <p:spPr>
          <a:xfrm>
            <a:off x="-8307" y="-13167"/>
            <a:ext cx="12192000" cy="6858000"/>
          </a:xfrm>
          <a:prstGeom prst="rect">
            <a:avLst/>
          </a:prstGeom>
        </p:spPr>
      </p:pic>
      <p:sp>
        <p:nvSpPr>
          <p:cNvPr id="300020" name="AutoShape 8"/>
          <p:cNvSpPr/>
          <p:nvPr/>
        </p:nvSpPr>
        <p:spPr>
          <a:xfrm>
            <a:off x="4559215" y="589300"/>
            <a:ext cx="168388" cy="168388"/>
          </a:xfrm>
          <a:prstGeom prst="ellipse">
            <a:avLst/>
          </a:prstGeom>
          <a:solidFill>
            <a:srgbClr val="FF6161">
              <a:alpha val="100000"/>
            </a:srgbClr>
          </a:solidFill>
        </p:spPr>
      </p:sp>
      <p:sp>
        <p:nvSpPr>
          <p:cNvPr id="300022" name="AutoShape 9"/>
          <p:cNvSpPr/>
          <p:nvPr/>
        </p:nvSpPr>
        <p:spPr>
          <a:xfrm>
            <a:off x="415223" y="779491"/>
            <a:ext cx="434338" cy="434338"/>
          </a:xfrm>
          <a:prstGeom prst="ellipse">
            <a:avLst/>
          </a:prstGeom>
          <a:solidFill>
            <a:srgbClr val="F6BEB1">
              <a:alpha val="100000"/>
            </a:srgbClr>
          </a:solidFill>
        </p:spPr>
      </p:sp>
      <p:grpSp>
        <p:nvGrpSpPr>
          <p:cNvPr id="300003" name="Group 10"/>
          <p:cNvGrpSpPr/>
          <p:nvPr/>
        </p:nvGrpSpPr>
        <p:grpSpPr>
          <a:xfrm rot="0" flipH="1">
            <a:off x="-8287" y="-20098"/>
            <a:ext cx="12208574" cy="6895243"/>
            <a:chOff x="-8287" y="-20098"/>
            <a:chExt cx="12208574" cy="6895243"/>
          </a:xfrm>
        </p:grpSpPr>
        <p:sp>
          <p:nvSpPr>
            <p:cNvPr id="300004" name="AutoShape 11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>
                <a:gd name="adj" fmla="val 0"/>
              </a:avLst>
            </a:prstGeom>
            <a:solidFill>
              <a:srgbClr val="FBE2DC">
                <a:alpha val="100000"/>
              </a:srgbClr>
            </a:solidFill>
          </p:spPr>
        </p:sp>
        <p:sp>
          <p:nvSpPr>
            <p:cNvPr id="300042" name="Freeform 12"/>
            <p:cNvSpPr/>
            <p:nvPr/>
          </p:nvSpPr>
          <p:spPr>
            <a:xfrm>
              <a:off x="8383810" y="-20098"/>
              <a:ext cx="3816477" cy="3520535"/>
            </a:xfrm>
            <a:custGeom>
              <a:avLst/>
              <a:gdLst/>
              <a:ahLst/>
              <a:cxnLst/>
              <a:rect l="l" t="t" r="r" b="b"/>
              <a:pathLst>
                <a:path w="3816471" h="3520520">
                  <a:moveTo>
                    <a:pt x="132946" y="0"/>
                  </a:moveTo>
                  <a:lnTo>
                    <a:pt x="3816471" y="0"/>
                  </a:lnTo>
                  <a:lnTo>
                    <a:pt x="3816471" y="3269764"/>
                  </a:lnTo>
                  <a:lnTo>
                    <a:pt x="3734452" y="3309275"/>
                  </a:lnTo>
                  <a:cubicBezTo>
                    <a:pt x="3412850" y="3445301"/>
                    <a:pt x="3059267" y="3520520"/>
                    <a:pt x="2688116" y="3520520"/>
                  </a:cubicBezTo>
                  <a:cubicBezTo>
                    <a:pt x="1203511" y="3520520"/>
                    <a:pt x="0" y="2317009"/>
                    <a:pt x="0" y="832404"/>
                  </a:cubicBezTo>
                  <a:cubicBezTo>
                    <a:pt x="0" y="554041"/>
                    <a:pt x="42311" y="285559"/>
                    <a:pt x="120853" y="33041"/>
                  </a:cubicBezTo>
                </a:path>
              </a:pathLst>
            </a:custGeom>
            <a:solidFill>
              <a:srgbClr val="FFBFBF">
                <a:alpha val="100000"/>
              </a:srgbClr>
            </a:solidFill>
          </p:spPr>
        </p:sp>
        <p:pic>
          <p:nvPicPr>
            <p:cNvPr id="300051" name="Picture 13"/>
            <p:cNvPicPr>
              <a:picLocks noChangeAspect="1"/>
            </p:cNvPicPr>
            <p:nvPr/>
          </p:nvPicPr>
          <p:blipFill>
            <a:blip r:embed="rId2"/>
            <a:srcRect t="-1" b="-1"/>
            <a:stretch>
              <a:fillRect/>
            </a:stretch>
          </p:blipFill>
          <p:spPr>
            <a:xfrm>
              <a:off x="-8287" y="-13144"/>
              <a:ext cx="12192000" cy="6858000"/>
            </a:xfrm>
            <a:prstGeom prst="rect">
              <a:avLst/>
            </a:prstGeom>
          </p:spPr>
        </p:pic>
        <p:sp>
          <p:nvSpPr>
            <p:cNvPr id="300012" name="Freeform 14"/>
            <p:cNvSpPr/>
            <p:nvPr/>
          </p:nvSpPr>
          <p:spPr>
            <a:xfrm>
              <a:off x="0" y="2818829"/>
              <a:ext cx="4083082" cy="4056316"/>
            </a:xfrm>
            <a:custGeom>
              <a:avLst/>
              <a:gdLst/>
              <a:ahLst/>
              <a:cxnLst/>
              <a:rect l="l" t="t" r="r" b="b"/>
              <a:pathLst>
                <a:path w="3272011" h="3250555">
                  <a:moveTo>
                    <a:pt x="699572" y="0"/>
                  </a:moveTo>
                  <a:cubicBezTo>
                    <a:pt x="2120291" y="0"/>
                    <a:pt x="3272011" y="1151720"/>
                    <a:pt x="3272011" y="2572439"/>
                  </a:cubicBezTo>
                  <a:cubicBezTo>
                    <a:pt x="3272011" y="2750029"/>
                    <a:pt x="3254016" y="2923416"/>
                    <a:pt x="3219749" y="3090876"/>
                  </a:cubicBezTo>
                  <a:lnTo>
                    <a:pt x="3178691" y="3250555"/>
                  </a:lnTo>
                  <a:lnTo>
                    <a:pt x="2341226" y="3250555"/>
                  </a:lnTo>
                  <a:lnTo>
                    <a:pt x="2396082" y="3100678"/>
                  </a:lnTo>
                  <a:cubicBezTo>
                    <a:pt x="2447984" y="2933808"/>
                    <a:pt x="2475944" y="2756389"/>
                    <a:pt x="2475944" y="2572439"/>
                  </a:cubicBezTo>
                  <a:cubicBezTo>
                    <a:pt x="2475944" y="1591376"/>
                    <a:pt x="1680635" y="796067"/>
                    <a:pt x="699572" y="796067"/>
                  </a:cubicBezTo>
                  <a:cubicBezTo>
                    <a:pt x="454306" y="796067"/>
                    <a:pt x="220650" y="845774"/>
                    <a:pt x="8128" y="935663"/>
                  </a:cubicBezTo>
                  <a:lnTo>
                    <a:pt x="0" y="939579"/>
                  </a:lnTo>
                  <a:lnTo>
                    <a:pt x="0" y="98838"/>
                  </a:lnTo>
                  <a:lnTo>
                    <a:pt x="181136" y="52263"/>
                  </a:lnTo>
                  <a:cubicBezTo>
                    <a:pt x="348595" y="17996"/>
                    <a:pt x="521982" y="0"/>
                    <a:pt x="699572" y="0"/>
                  </a:cubicBezTo>
                </a:path>
              </a:pathLst>
            </a:custGeom>
            <a:solidFill>
              <a:srgbClr val="FF6161">
                <a:alpha val="100000"/>
              </a:srgbClr>
            </a:solidFill>
          </p:spPr>
        </p:sp>
      </p:grpSp>
      <p:pic>
        <p:nvPicPr>
          <p:cNvPr id="300070" name="Picture 15"/>
          <p:cNvPicPr>
            <a:picLocks noChangeAspect="1"/>
          </p:cNvPicPr>
          <p:nvPr/>
        </p:nvPicPr>
        <p:blipFill>
          <a:blip r:embed="rId2"/>
          <a:srcRect t="-1" b="-1"/>
          <a:stretch>
            <a:fillRect/>
          </a:stretch>
        </p:blipFill>
        <p:spPr>
          <a:xfrm>
            <a:off x="-8307" y="-13167"/>
            <a:ext cx="12192000" cy="6858000"/>
          </a:xfrm>
          <a:prstGeom prst="rect">
            <a:avLst/>
          </a:prstGeom>
        </p:spPr>
      </p:pic>
      <p:sp>
        <p:nvSpPr>
          <p:cNvPr id="300071" name="AutoShape 16"/>
          <p:cNvSpPr/>
          <p:nvPr/>
        </p:nvSpPr>
        <p:spPr>
          <a:xfrm flipH="1">
            <a:off x="587566" y="592156"/>
            <a:ext cx="11016868" cy="5673687"/>
          </a:xfrm>
          <a:prstGeom prst="roundRect">
            <a:avLst>
              <a:gd name="adj" fmla="val 3138"/>
            </a:avLst>
          </a:prstGeom>
          <a:solidFill>
            <a:srgbClr val="FFFFFF">
              <a:alpha val="100000"/>
            </a:srgbClr>
          </a:solidFill>
          <a:ln w="12700">
            <a:solidFill>
              <a:srgbClr val="FBE2DC">
                <a:alpha val="100000"/>
              </a:srgbClr>
            </a:solidFill>
            <a:prstDash val="solid"/>
          </a:ln>
        </p:spPr>
      </p:sp>
      <p:pic>
        <p:nvPicPr>
          <p:cNvPr id="300072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4389686" y="955339"/>
            <a:ext cx="1890992" cy="1038714"/>
          </a:xfrm>
          <a:prstGeom prst="rect">
            <a:avLst/>
          </a:prstGeom>
        </p:spPr>
      </p:pic>
      <p:sp>
        <p:nvSpPr>
          <p:cNvPr id="300073" name="AutoShape 18"/>
          <p:cNvSpPr/>
          <p:nvPr/>
        </p:nvSpPr>
        <p:spPr>
          <a:xfrm flipH="1">
            <a:off x="1779091" y="1994053"/>
            <a:ext cx="330505" cy="330505"/>
          </a:xfrm>
          <a:prstGeom prst="ellipse">
            <a:avLst/>
          </a:prstGeom>
          <a:solidFill>
            <a:srgbClr val="FFBFBF">
              <a:alpha val="100000"/>
            </a:srgbClr>
          </a:solidFill>
        </p:spPr>
      </p:sp>
      <p:cxnSp>
        <p:nvCxnSpPr>
          <p:cNvPr id="19" name="Connector 19"/>
          <p:cNvCxnSpPr/>
          <p:nvPr/>
        </p:nvCxnSpPr>
        <p:spPr>
          <a:xfrm flipV="1">
            <a:off x="1958289" y="598278"/>
            <a:ext cx="0" cy="1120695"/>
          </a:xfrm>
          <a:prstGeom prst="line">
            <a:avLst/>
          </a:prstGeom>
          <a:ln w="6350">
            <a:solidFill>
              <a:srgbClr val="FC5046">
                <a:alpha val="100000"/>
              </a:srgbClr>
            </a:solidFill>
            <a:prstDash val="solid"/>
            <a:headEnd type="none"/>
            <a:tailEnd type="none"/>
          </a:ln>
        </p:spPr>
      </p:cxnSp>
      <p:sp>
        <p:nvSpPr>
          <p:cNvPr id="300075" name="Freeform 20"/>
          <p:cNvSpPr/>
          <p:nvPr/>
        </p:nvSpPr>
        <p:spPr>
          <a:xfrm flipH="1">
            <a:off x="1451001" y="1682556"/>
            <a:ext cx="1014575" cy="454717"/>
          </a:xfrm>
          <a:custGeom>
            <a:avLst/>
            <a:gdLst/>
            <a:ahLst/>
            <a:cxnLst/>
            <a:rect l="l" t="t" r="r" b="b"/>
            <a:pathLst>
              <a:path w="1720675" h="771181">
                <a:moveTo>
                  <a:pt x="860337" y="0"/>
                </a:moveTo>
                <a:cubicBezTo>
                  <a:pt x="1280925" y="0"/>
                  <a:pt x="1631833" y="298334"/>
                  <a:pt x="1712988" y="694930"/>
                </a:cubicBezTo>
                <a:lnTo>
                  <a:pt x="1720675" y="771181"/>
                </a:lnTo>
                <a:lnTo>
                  <a:pt x="0" y="771181"/>
                </a:lnTo>
                <a:lnTo>
                  <a:pt x="7686" y="694930"/>
                </a:lnTo>
                <a:cubicBezTo>
                  <a:pt x="88842" y="298334"/>
                  <a:pt x="439749" y="0"/>
                  <a:pt x="860337" y="0"/>
                </a:cubicBezTo>
              </a:path>
            </a:pathLst>
          </a:custGeom>
          <a:solidFill>
            <a:srgbClr val="FBE2DC">
              <a:alpha val="100000"/>
            </a:srgbClr>
          </a:solidFill>
          <a:ln w="12700">
            <a:solidFill>
              <a:schemeClr val="accent2">
                <a:alpha val="100000"/>
                <a:lumMod val="60000"/>
                <a:lumMod val="40000"/>
              </a:schemeClr>
            </a:solidFill>
            <a:prstDash val="solid"/>
          </a:ln>
        </p:spPr>
      </p:sp>
      <p:pic>
        <p:nvPicPr>
          <p:cNvPr id="300076" name="Picture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5873" y="2997679"/>
            <a:ext cx="3287317" cy="3319865"/>
          </a:xfrm>
          <a:prstGeom prst="rect">
            <a:avLst/>
          </a:prstGeom>
        </p:spPr>
      </p:pic>
      <p:pic>
        <p:nvPicPr>
          <p:cNvPr id="300078" name="Picture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320800" y="1593215"/>
            <a:ext cx="3475355" cy="4634865"/>
          </a:xfrm>
          <a:prstGeom prst="rect">
            <a:avLst/>
          </a:prstGeom>
        </p:spPr>
      </p:pic>
      <p:sp>
        <p:nvSpPr>
          <p:cNvPr id="300080" name="TextBox 23"/>
          <p:cNvSpPr txBox="1"/>
          <p:nvPr/>
        </p:nvSpPr>
        <p:spPr>
          <a:xfrm>
            <a:off x="5467424" y="3412479"/>
            <a:ext cx="5949876" cy="21297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4875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推广数据分析与优化</a:t>
            </a:r>
            <a:endParaRPr lang="en-US" sz="4875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00083" name="Picture 2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643481" flipH="1">
            <a:off x="6888448" y="2516318"/>
            <a:ext cx="874557" cy="753759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5577549" y="2647156"/>
            <a:ext cx="1299253" cy="70104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5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35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BE2DC">
              <a:alpha val="100000"/>
            </a:srgbClr>
          </a:solidFill>
        </p:spPr>
      </p:sp>
      <p:sp>
        <p:nvSpPr>
          <p:cNvPr id="3" name="Freeform 3"/>
          <p:cNvSpPr/>
          <p:nvPr/>
        </p:nvSpPr>
        <p:spPr>
          <a:xfrm>
            <a:off x="10770758" y="1"/>
            <a:ext cx="1421243" cy="1419015"/>
          </a:xfrm>
          <a:custGeom>
            <a:avLst/>
            <a:gdLst/>
            <a:ahLst/>
            <a:cxnLst/>
            <a:rect l="l" t="t" r="r" b="b"/>
            <a:pathLst>
              <a:path w="1421243" h="1419015">
                <a:moveTo>
                  <a:pt x="23300" y="0"/>
                </a:moveTo>
                <a:lnTo>
                  <a:pt x="348986" y="0"/>
                </a:lnTo>
                <a:lnTo>
                  <a:pt x="331898" y="55048"/>
                </a:lnTo>
                <a:cubicBezTo>
                  <a:pt x="320259" y="111925"/>
                  <a:pt x="314147" y="170816"/>
                  <a:pt x="314147" y="231135"/>
                </a:cubicBezTo>
                <a:cubicBezTo>
                  <a:pt x="314147" y="713684"/>
                  <a:pt x="705331" y="1104868"/>
                  <a:pt x="1187880" y="1104868"/>
                </a:cubicBezTo>
                <a:cubicBezTo>
                  <a:pt x="1248199" y="1104868"/>
                  <a:pt x="1307090" y="1098756"/>
                  <a:pt x="1363968" y="1087117"/>
                </a:cubicBezTo>
                <a:lnTo>
                  <a:pt x="1421243" y="1072390"/>
                </a:lnTo>
                <a:lnTo>
                  <a:pt x="1421243" y="1395803"/>
                </a:lnTo>
                <a:lnTo>
                  <a:pt x="1309334" y="1412882"/>
                </a:lnTo>
                <a:cubicBezTo>
                  <a:pt x="1269401" y="1416938"/>
                  <a:pt x="1228883" y="1419015"/>
                  <a:pt x="1187880" y="1419015"/>
                </a:cubicBezTo>
                <a:cubicBezTo>
                  <a:pt x="531832" y="1419015"/>
                  <a:pt x="0" y="887183"/>
                  <a:pt x="0" y="231135"/>
                </a:cubicBezTo>
              </a:path>
            </a:pathLst>
          </a:custGeom>
          <a:solidFill>
            <a:srgbClr val="F6BEB1">
              <a:alpha val="100000"/>
            </a:srgbClr>
          </a:solidFill>
        </p:spPr>
      </p:sp>
      <p:sp>
        <p:nvSpPr>
          <p:cNvPr id="4" name="Freeform 4"/>
          <p:cNvSpPr/>
          <p:nvPr/>
        </p:nvSpPr>
        <p:spPr>
          <a:xfrm>
            <a:off x="11710988" y="3856598"/>
            <a:ext cx="481013" cy="481013"/>
          </a:xfrm>
          <a:custGeom>
            <a:avLst/>
            <a:gdLst/>
            <a:ahLst/>
            <a:cxnLst/>
            <a:rect l="l" t="t" r="r" b="b"/>
            <a:pathLst>
              <a:path w="481013" h="481013">
                <a:moveTo>
                  <a:pt x="0" y="0"/>
                </a:moveTo>
                <a:lnTo>
                  <a:pt x="481013" y="0"/>
                </a:lnTo>
                <a:lnTo>
                  <a:pt x="481013" y="481013"/>
                </a:lnTo>
                <a:cubicBezTo>
                  <a:pt x="215357" y="481013"/>
                  <a:pt x="0" y="265656"/>
                  <a:pt x="0" y="0"/>
                </a:cubicBezTo>
              </a:path>
            </a:pathLst>
          </a:custGeom>
          <a:solidFill>
            <a:srgbClr val="FF6161">
              <a:alpha val="100000"/>
            </a:srgbClr>
          </a:solidFill>
        </p:spPr>
      </p:sp>
      <p:sp>
        <p:nvSpPr>
          <p:cNvPr id="5" name="Freeform 5"/>
          <p:cNvSpPr/>
          <p:nvPr/>
        </p:nvSpPr>
        <p:spPr>
          <a:xfrm>
            <a:off x="0" y="4818743"/>
            <a:ext cx="2419242" cy="2039257"/>
          </a:xfrm>
          <a:custGeom>
            <a:avLst/>
            <a:gdLst/>
            <a:ahLst/>
            <a:cxnLst/>
            <a:rect l="l" t="t" r="r" b="b"/>
            <a:pathLst>
              <a:path w="1694314" h="1428192">
                <a:moveTo>
                  <a:pt x="450087" y="0"/>
                </a:moveTo>
                <a:cubicBezTo>
                  <a:pt x="1137255" y="0"/>
                  <a:pt x="1694314" y="557059"/>
                  <a:pt x="1694314" y="1244227"/>
                </a:cubicBezTo>
                <a:cubicBezTo>
                  <a:pt x="1694314" y="1287175"/>
                  <a:pt x="1692138" y="1329615"/>
                  <a:pt x="1687891" y="1371442"/>
                </a:cubicBezTo>
                <a:lnTo>
                  <a:pt x="1679229" y="1428192"/>
                </a:lnTo>
                <a:lnTo>
                  <a:pt x="0" y="1428192"/>
                </a:lnTo>
                <a:lnTo>
                  <a:pt x="0" y="85252"/>
                </a:lnTo>
                <a:lnTo>
                  <a:pt x="80092" y="55938"/>
                </a:lnTo>
                <a:cubicBezTo>
                  <a:pt x="196973" y="19584"/>
                  <a:pt x="321243" y="0"/>
                  <a:pt x="450087" y="0"/>
                </a:cubicBezTo>
              </a:path>
            </a:pathLst>
          </a:custGeom>
          <a:solidFill>
            <a:srgbClr val="FF6161">
              <a:alpha val="100000"/>
            </a:srgbClr>
          </a:solidFill>
        </p:spPr>
      </p:sp>
      <p:sp>
        <p:nvSpPr>
          <p:cNvPr id="6" name="AutoShape 6"/>
          <p:cNvSpPr/>
          <p:nvPr/>
        </p:nvSpPr>
        <p:spPr>
          <a:xfrm>
            <a:off x="190500" y="234950"/>
            <a:ext cx="11811000" cy="6388100"/>
          </a:xfrm>
          <a:prstGeom prst="roundRect">
            <a:avLst>
              <a:gd name="adj" fmla="val 3138"/>
            </a:avLst>
          </a:prstGeom>
          <a:solidFill>
            <a:srgbClr val="FFFFFF">
              <a:alpha val="100000"/>
            </a:srgbClr>
          </a:solidFill>
          <a:ln w="12700">
            <a:solidFill>
              <a:srgbClr val="FBE2DC">
                <a:alpha val="100000"/>
              </a:srgbClr>
            </a:solidFill>
            <a:prstDash val="solid"/>
          </a:ln>
          <a:effectLst>
            <a:outerShdw blurRad="228600" dir="2700000">
              <a:schemeClr val="accent2">
                <a:alpha val="40000"/>
              </a:schemeClr>
            </a:outerShdw>
          </a:effectLst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t="-1" b="-1"/>
          <a:stretch>
            <a:fillRect/>
          </a:stretch>
        </p:blipFill>
        <p:spPr>
          <a:xfrm>
            <a:off x="-8307" y="-13167"/>
            <a:ext cx="12192000" cy="68580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4559215" y="589300"/>
            <a:ext cx="168388" cy="168388"/>
          </a:xfrm>
          <a:prstGeom prst="ellipse">
            <a:avLst/>
          </a:prstGeom>
          <a:solidFill>
            <a:srgbClr val="FF6161">
              <a:alpha val="100000"/>
            </a:srgbClr>
          </a:solidFill>
        </p:spPr>
      </p:sp>
      <p:sp>
        <p:nvSpPr>
          <p:cNvPr id="9" name="AutoShape 9"/>
          <p:cNvSpPr/>
          <p:nvPr/>
        </p:nvSpPr>
        <p:spPr>
          <a:xfrm>
            <a:off x="415223" y="779491"/>
            <a:ext cx="434338" cy="434338"/>
          </a:xfrm>
          <a:prstGeom prst="ellipse">
            <a:avLst/>
          </a:prstGeom>
          <a:solidFill>
            <a:srgbClr val="F6BEB1">
              <a:alpha val="100000"/>
            </a:srgbClr>
          </a:solidFill>
        </p:spPr>
      </p:sp>
      <p:grpSp>
        <p:nvGrpSpPr>
          <p:cNvPr id="10" name="Group 10"/>
          <p:cNvGrpSpPr/>
          <p:nvPr/>
        </p:nvGrpSpPr>
        <p:grpSpPr>
          <a:xfrm rot="0">
            <a:off x="-8287" y="-20098"/>
            <a:ext cx="12208574" cy="6895243"/>
            <a:chOff x="-8287" y="-20098"/>
            <a:chExt cx="12208574" cy="6895243"/>
          </a:xfrm>
        </p:grpSpPr>
        <p:sp>
          <p:nvSpPr>
            <p:cNvPr id="11" name="AutoShape 11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>
                <a:gd name="adj" fmla="val 0"/>
              </a:avLst>
            </a:prstGeom>
            <a:solidFill>
              <a:srgbClr val="FBE2DC">
                <a:alpha val="100000"/>
              </a:srgbClr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8383810" y="-20098"/>
              <a:ext cx="3816477" cy="3520535"/>
            </a:xfrm>
            <a:custGeom>
              <a:avLst/>
              <a:gdLst/>
              <a:ahLst/>
              <a:cxnLst/>
              <a:rect l="l" t="t" r="r" b="b"/>
              <a:pathLst>
                <a:path w="3816471" h="3520520">
                  <a:moveTo>
                    <a:pt x="132946" y="0"/>
                  </a:moveTo>
                  <a:lnTo>
                    <a:pt x="3816471" y="0"/>
                  </a:lnTo>
                  <a:lnTo>
                    <a:pt x="3816471" y="3269764"/>
                  </a:lnTo>
                  <a:lnTo>
                    <a:pt x="3734452" y="3309275"/>
                  </a:lnTo>
                  <a:cubicBezTo>
                    <a:pt x="3412850" y="3445301"/>
                    <a:pt x="3059267" y="3520520"/>
                    <a:pt x="2688116" y="3520520"/>
                  </a:cubicBezTo>
                  <a:cubicBezTo>
                    <a:pt x="1203511" y="3520520"/>
                    <a:pt x="0" y="2317009"/>
                    <a:pt x="0" y="832404"/>
                  </a:cubicBezTo>
                  <a:cubicBezTo>
                    <a:pt x="0" y="554041"/>
                    <a:pt x="42311" y="285559"/>
                    <a:pt x="120853" y="33041"/>
                  </a:cubicBezTo>
                </a:path>
              </a:pathLst>
            </a:custGeom>
            <a:solidFill>
              <a:srgbClr val="FFBFBF">
                <a:alpha val="100000"/>
              </a:srgbClr>
            </a:solidFill>
          </p:spPr>
        </p: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/>
            <a:srcRect t="-1" b="-1"/>
            <a:stretch>
              <a:fillRect/>
            </a:stretch>
          </p:blipFill>
          <p:spPr>
            <a:xfrm>
              <a:off x="-8287" y="-13144"/>
              <a:ext cx="12192000" cy="6858000"/>
            </a:xfrm>
            <a:prstGeom prst="rect">
              <a:avLst/>
            </a:prstGeom>
          </p:spPr>
        </p:pic>
        <p:sp>
          <p:nvSpPr>
            <p:cNvPr id="14" name="Freeform 14"/>
            <p:cNvSpPr/>
            <p:nvPr/>
          </p:nvSpPr>
          <p:spPr>
            <a:xfrm>
              <a:off x="0" y="2818829"/>
              <a:ext cx="4083082" cy="4056316"/>
            </a:xfrm>
            <a:custGeom>
              <a:avLst/>
              <a:gdLst/>
              <a:ahLst/>
              <a:cxnLst/>
              <a:rect l="l" t="t" r="r" b="b"/>
              <a:pathLst>
                <a:path w="3272011" h="3250555">
                  <a:moveTo>
                    <a:pt x="699572" y="0"/>
                  </a:moveTo>
                  <a:cubicBezTo>
                    <a:pt x="2120291" y="0"/>
                    <a:pt x="3272011" y="1151720"/>
                    <a:pt x="3272011" y="2572439"/>
                  </a:cubicBezTo>
                  <a:cubicBezTo>
                    <a:pt x="3272011" y="2750029"/>
                    <a:pt x="3254016" y="2923416"/>
                    <a:pt x="3219749" y="3090876"/>
                  </a:cubicBezTo>
                  <a:lnTo>
                    <a:pt x="3178691" y="3250555"/>
                  </a:lnTo>
                  <a:lnTo>
                    <a:pt x="2341226" y="3250555"/>
                  </a:lnTo>
                  <a:lnTo>
                    <a:pt x="2396082" y="3100678"/>
                  </a:lnTo>
                  <a:cubicBezTo>
                    <a:pt x="2447984" y="2933808"/>
                    <a:pt x="2475944" y="2756389"/>
                    <a:pt x="2475944" y="2572439"/>
                  </a:cubicBezTo>
                  <a:cubicBezTo>
                    <a:pt x="2475944" y="1591376"/>
                    <a:pt x="1680635" y="796067"/>
                    <a:pt x="699572" y="796067"/>
                  </a:cubicBezTo>
                  <a:cubicBezTo>
                    <a:pt x="454306" y="796067"/>
                    <a:pt x="220650" y="845774"/>
                    <a:pt x="8128" y="935663"/>
                  </a:cubicBezTo>
                  <a:lnTo>
                    <a:pt x="0" y="939579"/>
                  </a:lnTo>
                  <a:lnTo>
                    <a:pt x="0" y="98838"/>
                  </a:lnTo>
                  <a:lnTo>
                    <a:pt x="181136" y="52263"/>
                  </a:lnTo>
                  <a:cubicBezTo>
                    <a:pt x="348595" y="17996"/>
                    <a:pt x="521982" y="0"/>
                    <a:pt x="699572" y="0"/>
                  </a:cubicBezTo>
                </a:path>
              </a:pathLst>
            </a:custGeom>
            <a:solidFill>
              <a:srgbClr val="FF6161">
                <a:alpha val="100000"/>
              </a:srgbClr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 t="-1" b="-1"/>
          <a:stretch>
            <a:fillRect/>
          </a:stretch>
        </p:blipFill>
        <p:spPr>
          <a:xfrm>
            <a:off x="-8307" y="-13167"/>
            <a:ext cx="12192000" cy="68580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 flipH="1">
            <a:off x="587566" y="592156"/>
            <a:ext cx="11016868" cy="5673687"/>
          </a:xfrm>
          <a:prstGeom prst="roundRect">
            <a:avLst>
              <a:gd name="adj" fmla="val 3138"/>
            </a:avLst>
          </a:prstGeom>
          <a:solidFill>
            <a:srgbClr val="FFFFFF">
              <a:alpha val="100000"/>
            </a:srgbClr>
          </a:solidFill>
          <a:ln w="12700">
            <a:solidFill>
              <a:srgbClr val="FBE2DC">
                <a:alpha val="100000"/>
              </a:srgbClr>
            </a:solidFill>
            <a:prstDash val="solid"/>
          </a:ln>
        </p:spPr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5873" y="2997679"/>
            <a:ext cx="3287317" cy="3319865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550232" y="687306"/>
            <a:ext cx="5464151" cy="5483387"/>
          </a:xfrm>
          <a:prstGeom prst="rect">
            <a:avLst/>
          </a:prstGeom>
        </p:spPr>
        <p:txBody>
          <a:bodyPr vert="horz" wrap="square" lIns="95250" tIns="95250" rIns="47625" bIns="95250" rtlCol="0" anchor="ctr" anchorCtr="0">
            <a:normAutofit/>
          </a:bodyPr>
          <a:lstStyle/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电商营销推广概述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电商营销推广基础理论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主流电商推广渠道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西藏特色产品营销策略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推广数据分析与优化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创业项目实战案例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177617" y="1730562"/>
            <a:ext cx="3813883" cy="125436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68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目录</a:t>
            </a:r>
            <a:endParaRPr lang="en-US" sz="68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978706" y="2984922"/>
            <a:ext cx="2211705" cy="7200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30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contents</a:t>
            </a:r>
            <a:endParaRPr lang="en-US" sz="3300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615557" y="1293101"/>
            <a:ext cx="3938035" cy="525071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4232060" y="1718638"/>
            <a:ext cx="7211308" cy="4522346"/>
          </a:xfrm>
          <a:prstGeom prst="roundRect">
            <a:avLst>
              <a:gd name="adj" fmla="val 4504"/>
            </a:avLst>
          </a:prstGeom>
          <a:solidFill>
            <a:schemeClr val="lt2">
              <a:alpha val="100000"/>
            </a:schemeClr>
          </a:solidFill>
          <a:effectLst>
            <a:outerShdw blurRad="381000">
              <a:srgbClr val="000000">
                <a:alpha val="7000"/>
              </a:srgbClr>
            </a:outerShdw>
          </a:effectLst>
        </p:spPr>
      </p:sp>
      <p:sp>
        <p:nvSpPr>
          <p:cNvPr id="4" name="TextBox 4"/>
          <p:cNvSpPr txBox="1"/>
          <p:nvPr/>
        </p:nvSpPr>
        <p:spPr>
          <a:xfrm>
            <a:off x="4599214" y="2625365"/>
            <a:ext cx="6477000" cy="125774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明确转化率、点击率(CTR)、客户获取成本(CAC)等核心指标的计算逻辑与监测周期。例如电商场景需区分UV价值与PV价值，针对西藏特色农产品需单独设置复购率与地理分布维度指标。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99214" y="2143575"/>
            <a:ext cx="6477000" cy="645267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核心KPI定义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99214" y="4589063"/>
            <a:ext cx="6477000" cy="127152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构建包含时间序列对比（日/周/月）、渠道来源（社交媒体/搜索引擎/私域流量）、商品类目（唐卡/藏药/手工艺品）的三层分析架构，通过Tableau或Power BI实现实时可视化监控。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99214" y="4153214"/>
            <a:ext cx="6477000" cy="645267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多维度看板设计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关键指标监测体系搭建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89345" y="1687996"/>
            <a:ext cx="5229225" cy="38195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数据驱动决策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：CTR和跳出率直接反映内容吸引力，需实时监控调整标题和视觉元素。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深度粘性构建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：通过停留时长和完读率识别内容短板，用问答/测试等互动提升参与度。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漏斗优化法则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：分析转化路径各步骤流失率，减少用户操作步骤可提升15%+转化效率。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分群精准触达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：基于地域年龄标签实施AB测试，差异化内容推荐能提高30%打开率。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社交裂变设计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：分享率结合传播路径分析，植入 meme/挑战等元素可加速内容病毒式传播。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工具赋能分析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：善用百度统计等工具的热力图功能，直观发现用户点击盲区优化页面布局。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571500" y="1857375"/>
          <a:ext cx="5086352" cy="3448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1588"/>
                <a:gridCol w="1271588"/>
                <a:gridCol w="1271588"/>
                <a:gridCol w="1271588"/>
              </a:tblGrid>
              <a:tr h="381000"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分析维度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关键指标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优化策略示例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适用场景</a:t>
                      </a:r>
                      <a:endParaRPr lang="en-US" sz="1100"/>
                    </a:p>
                  </a:txBody>
                  <a:tcPr anchor="t"/>
                </a:tc>
              </a:tr>
              <a:tr h="381000"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流量质量分析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点击率(CTR)、跳出率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优化标题封面，匹配用户兴趣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内容冷启动阶段</a:t>
                      </a:r>
                      <a:endParaRPr lang="en-US" sz="1100"/>
                    </a:p>
                  </a:txBody>
                  <a:tcPr anchor="t"/>
                </a:tc>
              </a:tr>
              <a:tr h="381000"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用户粘性分析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平均停留时长、完读率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调整内容结构，增加互动环节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成熟内容留存提升</a:t>
                      </a:r>
                      <a:endParaRPr lang="en-US" sz="1100"/>
                    </a:p>
                  </a:txBody>
                  <a:tcPr anchor="t"/>
                </a:tc>
              </a:tr>
              <a:tr h="381000"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转化路径分析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转化漏斗、步骤流失率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简化操作流程，添加引导提示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电商促销活动页面</a:t>
                      </a:r>
                      <a:endParaRPr lang="en-US" sz="1100"/>
                    </a:p>
                  </a:txBody>
                  <a:tcPr anchor="t"/>
                </a:tc>
              </a:tr>
              <a:tr h="381000"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用户分群分析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地域/年龄/兴趣标签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定制化推荐，差异化运营策略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精准营销活动</a:t>
                      </a:r>
                      <a:endParaRPr lang="en-US" sz="1100"/>
                    </a:p>
                  </a:txBody>
                  <a:tcPr anchor="t"/>
                </a:tc>
              </a:tr>
              <a:tr h="381000"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内容传播分析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分享率、二次传播路径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植入社交货币，设计裂变机制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品牌话题推广</a:t>
                      </a:r>
                      <a:endParaRPr lang="en-US" sz="1100"/>
                    </a:p>
                  </a:txBody>
                  <a:tcPr anchor="t"/>
                </a:tc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用户行为数据分析工具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33355" y="2120356"/>
            <a:ext cx="7382690" cy="153140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基于历史数据建立"成本-转化"四象限模型，对微信朋友圈广告（高成本高转化）与抖音信息流广告（低成本中转化）进行动态预算分配，重点优化藏族文化相关内容的投放时段。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733355" y="1579345"/>
            <a:ext cx="738269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广告投放效益矩阵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733355" y="4698953"/>
            <a:ext cx="7382690" cy="153140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每月召开数据复盘会，结合西藏旅游旺季（7-9月）与淡季的流量特征，调整SEO关键词策略（如冬季增加"保暖藏袍"等长尾词权重），同步更新社交媒体内容运营日历。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733355" y="4157942"/>
            <a:ext cx="738269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敏捷优化机制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1587997" y="4238210"/>
            <a:ext cx="939495" cy="93949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1587997" y="1592132"/>
            <a:ext cx="939495" cy="93949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8" name="Freeform 8"/>
          <p:cNvSpPr/>
          <p:nvPr/>
        </p:nvSpPr>
        <p:spPr>
          <a:xfrm>
            <a:off x="1794154" y="4444368"/>
            <a:ext cx="527181" cy="52718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171155"/>
                </a:moveTo>
                <a:lnTo>
                  <a:pt x="304800" y="133055"/>
                </a:lnTo>
                <a:lnTo>
                  <a:pt x="259261" y="114081"/>
                </a:lnTo>
                <a:cubicBezTo>
                  <a:pt x="257994" y="110509"/>
                  <a:pt x="256661" y="107051"/>
                  <a:pt x="255022" y="103661"/>
                </a:cubicBezTo>
                <a:lnTo>
                  <a:pt x="273406" y="57893"/>
                </a:lnTo>
                <a:lnTo>
                  <a:pt x="246459" y="30956"/>
                </a:lnTo>
                <a:lnTo>
                  <a:pt x="201101" y="49635"/>
                </a:lnTo>
                <a:cubicBezTo>
                  <a:pt x="197644" y="47958"/>
                  <a:pt x="194110" y="46549"/>
                  <a:pt x="190462" y="45244"/>
                </a:cubicBezTo>
                <a:lnTo>
                  <a:pt x="171155" y="0"/>
                </a:lnTo>
                <a:lnTo>
                  <a:pt x="133055" y="0"/>
                </a:lnTo>
                <a:lnTo>
                  <a:pt x="114224" y="45091"/>
                </a:lnTo>
                <a:cubicBezTo>
                  <a:pt x="110433" y="46434"/>
                  <a:pt x="106785" y="47844"/>
                  <a:pt x="103175" y="49559"/>
                </a:cubicBezTo>
                <a:lnTo>
                  <a:pt x="57893" y="31366"/>
                </a:lnTo>
                <a:lnTo>
                  <a:pt x="30956" y="58303"/>
                </a:lnTo>
                <a:lnTo>
                  <a:pt x="49416" y="103175"/>
                </a:lnTo>
                <a:cubicBezTo>
                  <a:pt x="47625" y="106861"/>
                  <a:pt x="46177" y="110614"/>
                  <a:pt x="44796" y="114491"/>
                </a:cubicBezTo>
                <a:lnTo>
                  <a:pt x="0" y="133645"/>
                </a:lnTo>
                <a:lnTo>
                  <a:pt x="0" y="171745"/>
                </a:lnTo>
                <a:lnTo>
                  <a:pt x="44834" y="190424"/>
                </a:lnTo>
                <a:cubicBezTo>
                  <a:pt x="46215" y="194291"/>
                  <a:pt x="47701" y="198053"/>
                  <a:pt x="49482" y="201740"/>
                </a:cubicBezTo>
                <a:lnTo>
                  <a:pt x="31366" y="246907"/>
                </a:lnTo>
                <a:lnTo>
                  <a:pt x="58303" y="273844"/>
                </a:lnTo>
                <a:lnTo>
                  <a:pt x="103289" y="255318"/>
                </a:lnTo>
                <a:cubicBezTo>
                  <a:pt x="106899" y="257032"/>
                  <a:pt x="110585" y="258404"/>
                  <a:pt x="114376" y="259709"/>
                </a:cubicBezTo>
                <a:lnTo>
                  <a:pt x="133645" y="304800"/>
                </a:lnTo>
                <a:lnTo>
                  <a:pt x="171745" y="304800"/>
                </a:lnTo>
                <a:lnTo>
                  <a:pt x="190605" y="259480"/>
                </a:lnTo>
                <a:cubicBezTo>
                  <a:pt x="194215" y="258137"/>
                  <a:pt x="197787" y="256727"/>
                  <a:pt x="201206" y="255089"/>
                </a:cubicBezTo>
                <a:lnTo>
                  <a:pt x="246898" y="273396"/>
                </a:lnTo>
                <a:lnTo>
                  <a:pt x="273834" y="246459"/>
                </a:lnTo>
                <a:lnTo>
                  <a:pt x="255079" y="200997"/>
                </a:lnTo>
                <a:cubicBezTo>
                  <a:pt x="256680" y="197577"/>
                  <a:pt x="257985" y="194110"/>
                  <a:pt x="259251" y="190576"/>
                </a:cubicBezTo>
                <a:lnTo>
                  <a:pt x="304800" y="171155"/>
                </a:lnTo>
                <a:close/>
              </a:path>
              <a:path w="304800" h="304800">
                <a:moveTo>
                  <a:pt x="152105" y="209550"/>
                </a:moveTo>
                <a:cubicBezTo>
                  <a:pt x="120558" y="209550"/>
                  <a:pt x="94955" y="183947"/>
                  <a:pt x="94955" y="152400"/>
                </a:cubicBezTo>
                <a:cubicBezTo>
                  <a:pt x="94955" y="120853"/>
                  <a:pt x="120558" y="95250"/>
                  <a:pt x="152105" y="95250"/>
                </a:cubicBezTo>
                <a:cubicBezTo>
                  <a:pt x="183652" y="95250"/>
                  <a:pt x="209255" y="120853"/>
                  <a:pt x="209255" y="152400"/>
                </a:cubicBezTo>
                <a:cubicBezTo>
                  <a:pt x="209255" y="183947"/>
                  <a:pt x="183652" y="209550"/>
                  <a:pt x="152105" y="209550"/>
                </a:cubicBezTo>
              </a:path>
            </a:pathLst>
          </a:custGeom>
          <a:solidFill>
            <a:srgbClr val="FDFCFC">
              <a:alpha val="100000"/>
            </a:srgbClr>
          </a:solidFill>
        </p:spPr>
      </p:sp>
      <p:sp>
        <p:nvSpPr>
          <p:cNvPr id="9" name="Freeform 9"/>
          <p:cNvSpPr/>
          <p:nvPr/>
        </p:nvSpPr>
        <p:spPr>
          <a:xfrm>
            <a:off x="1853309" y="1857445"/>
            <a:ext cx="408870" cy="40887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</a:path>
              <a:path w="304800" h="304800"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</a:path>
              <a:path w="304800" h="304800"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</a:path>
              <a:path w="304800" h="304800"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</a:path>
              <a:path w="304800" h="304800"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</a:path>
              <a:path w="304800" h="304800"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</a:path>
            </a:pathLst>
          </a:custGeom>
          <a:solidFill>
            <a:srgbClr val="FDFCFC">
              <a:alpha val="100000"/>
            </a:srgbClr>
          </a:solidFill>
        </p:spPr>
      </p:sp>
      <p:sp>
        <p:nvSpPr>
          <p:cNvPr id="10" name="TextBox 1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ROI效果评估与策略迭代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07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BE2DC">
              <a:alpha val="100000"/>
            </a:srgbClr>
          </a:solidFill>
        </p:spPr>
      </p:sp>
      <p:sp>
        <p:nvSpPr>
          <p:cNvPr id="300008" name="Freeform 3"/>
          <p:cNvSpPr/>
          <p:nvPr/>
        </p:nvSpPr>
        <p:spPr>
          <a:xfrm>
            <a:off x="10770758" y="1"/>
            <a:ext cx="1421243" cy="1419015"/>
          </a:xfrm>
          <a:custGeom>
            <a:avLst/>
            <a:gdLst/>
            <a:ahLst/>
            <a:cxnLst/>
            <a:rect l="l" t="t" r="r" b="b"/>
            <a:pathLst>
              <a:path w="1421243" h="1419015">
                <a:moveTo>
                  <a:pt x="23300" y="0"/>
                </a:moveTo>
                <a:lnTo>
                  <a:pt x="348986" y="0"/>
                </a:lnTo>
                <a:lnTo>
                  <a:pt x="331898" y="55048"/>
                </a:lnTo>
                <a:cubicBezTo>
                  <a:pt x="320259" y="111925"/>
                  <a:pt x="314147" y="170816"/>
                  <a:pt x="314147" y="231135"/>
                </a:cubicBezTo>
                <a:cubicBezTo>
                  <a:pt x="314147" y="713684"/>
                  <a:pt x="705331" y="1104868"/>
                  <a:pt x="1187880" y="1104868"/>
                </a:cubicBezTo>
                <a:cubicBezTo>
                  <a:pt x="1248199" y="1104868"/>
                  <a:pt x="1307090" y="1098756"/>
                  <a:pt x="1363968" y="1087117"/>
                </a:cubicBezTo>
                <a:lnTo>
                  <a:pt x="1421243" y="1072390"/>
                </a:lnTo>
                <a:lnTo>
                  <a:pt x="1421243" y="1395803"/>
                </a:lnTo>
                <a:lnTo>
                  <a:pt x="1309334" y="1412882"/>
                </a:lnTo>
                <a:cubicBezTo>
                  <a:pt x="1269401" y="1416938"/>
                  <a:pt x="1228883" y="1419015"/>
                  <a:pt x="1187880" y="1419015"/>
                </a:cubicBezTo>
                <a:cubicBezTo>
                  <a:pt x="531832" y="1419015"/>
                  <a:pt x="0" y="887183"/>
                  <a:pt x="0" y="231135"/>
                </a:cubicBezTo>
              </a:path>
            </a:pathLst>
          </a:custGeom>
          <a:solidFill>
            <a:srgbClr val="F6BEB1">
              <a:alpha val="100000"/>
            </a:srgbClr>
          </a:solidFill>
        </p:spPr>
      </p:sp>
      <p:sp>
        <p:nvSpPr>
          <p:cNvPr id="300009" name="Freeform 4"/>
          <p:cNvSpPr/>
          <p:nvPr/>
        </p:nvSpPr>
        <p:spPr>
          <a:xfrm>
            <a:off x="11710988" y="3856598"/>
            <a:ext cx="481013" cy="481013"/>
          </a:xfrm>
          <a:custGeom>
            <a:avLst/>
            <a:gdLst/>
            <a:ahLst/>
            <a:cxnLst/>
            <a:rect l="l" t="t" r="r" b="b"/>
            <a:pathLst>
              <a:path w="481013" h="481013">
                <a:moveTo>
                  <a:pt x="0" y="0"/>
                </a:moveTo>
                <a:lnTo>
                  <a:pt x="481013" y="0"/>
                </a:lnTo>
                <a:lnTo>
                  <a:pt x="481013" y="481013"/>
                </a:lnTo>
                <a:cubicBezTo>
                  <a:pt x="215357" y="481013"/>
                  <a:pt x="0" y="265656"/>
                  <a:pt x="0" y="0"/>
                </a:cubicBezTo>
              </a:path>
            </a:pathLst>
          </a:custGeom>
          <a:solidFill>
            <a:srgbClr val="FF6161">
              <a:alpha val="100000"/>
            </a:srgbClr>
          </a:solidFill>
        </p:spPr>
      </p:sp>
      <p:sp>
        <p:nvSpPr>
          <p:cNvPr id="300010" name="Freeform 5"/>
          <p:cNvSpPr/>
          <p:nvPr/>
        </p:nvSpPr>
        <p:spPr>
          <a:xfrm>
            <a:off x="0" y="4818743"/>
            <a:ext cx="2419242" cy="2039257"/>
          </a:xfrm>
          <a:custGeom>
            <a:avLst/>
            <a:gdLst/>
            <a:ahLst/>
            <a:cxnLst/>
            <a:rect l="l" t="t" r="r" b="b"/>
            <a:pathLst>
              <a:path w="1694314" h="1428192">
                <a:moveTo>
                  <a:pt x="450087" y="0"/>
                </a:moveTo>
                <a:cubicBezTo>
                  <a:pt x="1137255" y="0"/>
                  <a:pt x="1694314" y="557059"/>
                  <a:pt x="1694314" y="1244227"/>
                </a:cubicBezTo>
                <a:cubicBezTo>
                  <a:pt x="1694314" y="1287175"/>
                  <a:pt x="1692138" y="1329615"/>
                  <a:pt x="1687891" y="1371442"/>
                </a:cubicBezTo>
                <a:lnTo>
                  <a:pt x="1679229" y="1428192"/>
                </a:lnTo>
                <a:lnTo>
                  <a:pt x="0" y="1428192"/>
                </a:lnTo>
                <a:lnTo>
                  <a:pt x="0" y="85252"/>
                </a:lnTo>
                <a:lnTo>
                  <a:pt x="80092" y="55938"/>
                </a:lnTo>
                <a:cubicBezTo>
                  <a:pt x="196973" y="19584"/>
                  <a:pt x="321243" y="0"/>
                  <a:pt x="450087" y="0"/>
                </a:cubicBezTo>
              </a:path>
            </a:pathLst>
          </a:custGeom>
          <a:solidFill>
            <a:srgbClr val="FF6161">
              <a:alpha val="100000"/>
            </a:srgbClr>
          </a:solidFill>
        </p:spPr>
      </p:sp>
      <p:sp>
        <p:nvSpPr>
          <p:cNvPr id="300011" name="AutoShape 6"/>
          <p:cNvSpPr/>
          <p:nvPr/>
        </p:nvSpPr>
        <p:spPr>
          <a:xfrm>
            <a:off x="190500" y="234950"/>
            <a:ext cx="11811000" cy="6388100"/>
          </a:xfrm>
          <a:prstGeom prst="roundRect">
            <a:avLst>
              <a:gd name="adj" fmla="val 3138"/>
            </a:avLst>
          </a:prstGeom>
          <a:solidFill>
            <a:srgbClr val="FFFFFF">
              <a:alpha val="100000"/>
            </a:srgbClr>
          </a:solidFill>
          <a:ln w="12700">
            <a:solidFill>
              <a:srgbClr val="FBE2DC">
                <a:alpha val="100000"/>
              </a:srgbClr>
            </a:solidFill>
            <a:prstDash val="solid"/>
          </a:ln>
          <a:effectLst>
            <a:outerShdw blurRad="228600" dir="2700000">
              <a:schemeClr val="accent2">
                <a:alpha val="40000"/>
              </a:schemeClr>
            </a:outerShdw>
          </a:effectLst>
        </p:spPr>
      </p:sp>
      <p:pic>
        <p:nvPicPr>
          <p:cNvPr id="300017" name="Picture 7"/>
          <p:cNvPicPr>
            <a:picLocks noChangeAspect="1"/>
          </p:cNvPicPr>
          <p:nvPr/>
        </p:nvPicPr>
        <p:blipFill>
          <a:blip r:embed="rId2"/>
          <a:srcRect t="-1" b="-1"/>
          <a:stretch>
            <a:fillRect/>
          </a:stretch>
        </p:blipFill>
        <p:spPr>
          <a:xfrm>
            <a:off x="-8307" y="-13167"/>
            <a:ext cx="12192000" cy="6858000"/>
          </a:xfrm>
          <a:prstGeom prst="rect">
            <a:avLst/>
          </a:prstGeom>
        </p:spPr>
      </p:pic>
      <p:sp>
        <p:nvSpPr>
          <p:cNvPr id="300020" name="AutoShape 8"/>
          <p:cNvSpPr/>
          <p:nvPr/>
        </p:nvSpPr>
        <p:spPr>
          <a:xfrm>
            <a:off x="4559215" y="589300"/>
            <a:ext cx="168388" cy="168388"/>
          </a:xfrm>
          <a:prstGeom prst="ellipse">
            <a:avLst/>
          </a:prstGeom>
          <a:solidFill>
            <a:srgbClr val="FF6161">
              <a:alpha val="100000"/>
            </a:srgbClr>
          </a:solidFill>
        </p:spPr>
      </p:sp>
      <p:sp>
        <p:nvSpPr>
          <p:cNvPr id="300022" name="AutoShape 9"/>
          <p:cNvSpPr/>
          <p:nvPr/>
        </p:nvSpPr>
        <p:spPr>
          <a:xfrm>
            <a:off x="415223" y="779491"/>
            <a:ext cx="434338" cy="434338"/>
          </a:xfrm>
          <a:prstGeom prst="ellipse">
            <a:avLst/>
          </a:prstGeom>
          <a:solidFill>
            <a:srgbClr val="F6BEB1">
              <a:alpha val="100000"/>
            </a:srgbClr>
          </a:solidFill>
        </p:spPr>
      </p:sp>
      <p:grpSp>
        <p:nvGrpSpPr>
          <p:cNvPr id="300003" name="Group 10"/>
          <p:cNvGrpSpPr/>
          <p:nvPr/>
        </p:nvGrpSpPr>
        <p:grpSpPr>
          <a:xfrm rot="0" flipH="1">
            <a:off x="-8287" y="-20098"/>
            <a:ext cx="12208574" cy="6895243"/>
            <a:chOff x="-8287" y="-20098"/>
            <a:chExt cx="12208574" cy="6895243"/>
          </a:xfrm>
        </p:grpSpPr>
        <p:sp>
          <p:nvSpPr>
            <p:cNvPr id="300004" name="AutoShape 11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>
                <a:gd name="adj" fmla="val 0"/>
              </a:avLst>
            </a:prstGeom>
            <a:solidFill>
              <a:srgbClr val="FBE2DC">
                <a:alpha val="100000"/>
              </a:srgbClr>
            </a:solidFill>
          </p:spPr>
        </p:sp>
        <p:sp>
          <p:nvSpPr>
            <p:cNvPr id="300042" name="Freeform 12"/>
            <p:cNvSpPr/>
            <p:nvPr/>
          </p:nvSpPr>
          <p:spPr>
            <a:xfrm>
              <a:off x="8383810" y="-20098"/>
              <a:ext cx="3816477" cy="3520535"/>
            </a:xfrm>
            <a:custGeom>
              <a:avLst/>
              <a:gdLst/>
              <a:ahLst/>
              <a:cxnLst/>
              <a:rect l="l" t="t" r="r" b="b"/>
              <a:pathLst>
                <a:path w="3816471" h="3520520">
                  <a:moveTo>
                    <a:pt x="132946" y="0"/>
                  </a:moveTo>
                  <a:lnTo>
                    <a:pt x="3816471" y="0"/>
                  </a:lnTo>
                  <a:lnTo>
                    <a:pt x="3816471" y="3269764"/>
                  </a:lnTo>
                  <a:lnTo>
                    <a:pt x="3734452" y="3309275"/>
                  </a:lnTo>
                  <a:cubicBezTo>
                    <a:pt x="3412850" y="3445301"/>
                    <a:pt x="3059267" y="3520520"/>
                    <a:pt x="2688116" y="3520520"/>
                  </a:cubicBezTo>
                  <a:cubicBezTo>
                    <a:pt x="1203511" y="3520520"/>
                    <a:pt x="0" y="2317009"/>
                    <a:pt x="0" y="832404"/>
                  </a:cubicBezTo>
                  <a:cubicBezTo>
                    <a:pt x="0" y="554041"/>
                    <a:pt x="42311" y="285559"/>
                    <a:pt x="120853" y="33041"/>
                  </a:cubicBezTo>
                </a:path>
              </a:pathLst>
            </a:custGeom>
            <a:solidFill>
              <a:srgbClr val="FFBFBF">
                <a:alpha val="100000"/>
              </a:srgbClr>
            </a:solidFill>
          </p:spPr>
        </p:sp>
        <p:pic>
          <p:nvPicPr>
            <p:cNvPr id="300051" name="Picture 13"/>
            <p:cNvPicPr>
              <a:picLocks noChangeAspect="1"/>
            </p:cNvPicPr>
            <p:nvPr/>
          </p:nvPicPr>
          <p:blipFill>
            <a:blip r:embed="rId2"/>
            <a:srcRect t="-1" b="-1"/>
            <a:stretch>
              <a:fillRect/>
            </a:stretch>
          </p:blipFill>
          <p:spPr>
            <a:xfrm>
              <a:off x="-8287" y="-13144"/>
              <a:ext cx="12192000" cy="6858000"/>
            </a:xfrm>
            <a:prstGeom prst="rect">
              <a:avLst/>
            </a:prstGeom>
          </p:spPr>
        </p:pic>
        <p:sp>
          <p:nvSpPr>
            <p:cNvPr id="300012" name="Freeform 14"/>
            <p:cNvSpPr/>
            <p:nvPr/>
          </p:nvSpPr>
          <p:spPr>
            <a:xfrm>
              <a:off x="0" y="2818829"/>
              <a:ext cx="4083082" cy="4056316"/>
            </a:xfrm>
            <a:custGeom>
              <a:avLst/>
              <a:gdLst/>
              <a:ahLst/>
              <a:cxnLst/>
              <a:rect l="l" t="t" r="r" b="b"/>
              <a:pathLst>
                <a:path w="3272011" h="3250555">
                  <a:moveTo>
                    <a:pt x="699572" y="0"/>
                  </a:moveTo>
                  <a:cubicBezTo>
                    <a:pt x="2120291" y="0"/>
                    <a:pt x="3272011" y="1151720"/>
                    <a:pt x="3272011" y="2572439"/>
                  </a:cubicBezTo>
                  <a:cubicBezTo>
                    <a:pt x="3272011" y="2750029"/>
                    <a:pt x="3254016" y="2923416"/>
                    <a:pt x="3219749" y="3090876"/>
                  </a:cubicBezTo>
                  <a:lnTo>
                    <a:pt x="3178691" y="3250555"/>
                  </a:lnTo>
                  <a:lnTo>
                    <a:pt x="2341226" y="3250555"/>
                  </a:lnTo>
                  <a:lnTo>
                    <a:pt x="2396082" y="3100678"/>
                  </a:lnTo>
                  <a:cubicBezTo>
                    <a:pt x="2447984" y="2933808"/>
                    <a:pt x="2475944" y="2756389"/>
                    <a:pt x="2475944" y="2572439"/>
                  </a:cubicBezTo>
                  <a:cubicBezTo>
                    <a:pt x="2475944" y="1591376"/>
                    <a:pt x="1680635" y="796067"/>
                    <a:pt x="699572" y="796067"/>
                  </a:cubicBezTo>
                  <a:cubicBezTo>
                    <a:pt x="454306" y="796067"/>
                    <a:pt x="220650" y="845774"/>
                    <a:pt x="8128" y="935663"/>
                  </a:cubicBezTo>
                  <a:lnTo>
                    <a:pt x="0" y="939579"/>
                  </a:lnTo>
                  <a:lnTo>
                    <a:pt x="0" y="98838"/>
                  </a:lnTo>
                  <a:lnTo>
                    <a:pt x="181136" y="52263"/>
                  </a:lnTo>
                  <a:cubicBezTo>
                    <a:pt x="348595" y="17996"/>
                    <a:pt x="521982" y="0"/>
                    <a:pt x="699572" y="0"/>
                  </a:cubicBezTo>
                </a:path>
              </a:pathLst>
            </a:custGeom>
            <a:solidFill>
              <a:srgbClr val="FF6161">
                <a:alpha val="100000"/>
              </a:srgbClr>
            </a:solidFill>
          </p:spPr>
        </p:sp>
      </p:grpSp>
      <p:pic>
        <p:nvPicPr>
          <p:cNvPr id="300070" name="Picture 15"/>
          <p:cNvPicPr>
            <a:picLocks noChangeAspect="1"/>
          </p:cNvPicPr>
          <p:nvPr/>
        </p:nvPicPr>
        <p:blipFill>
          <a:blip r:embed="rId2"/>
          <a:srcRect t="-1" b="-1"/>
          <a:stretch>
            <a:fillRect/>
          </a:stretch>
        </p:blipFill>
        <p:spPr>
          <a:xfrm>
            <a:off x="-8307" y="-13167"/>
            <a:ext cx="12192000" cy="6858000"/>
          </a:xfrm>
          <a:prstGeom prst="rect">
            <a:avLst/>
          </a:prstGeom>
        </p:spPr>
      </p:pic>
      <p:sp>
        <p:nvSpPr>
          <p:cNvPr id="300071" name="AutoShape 16"/>
          <p:cNvSpPr/>
          <p:nvPr/>
        </p:nvSpPr>
        <p:spPr>
          <a:xfrm flipH="1">
            <a:off x="587566" y="592156"/>
            <a:ext cx="11016868" cy="5673687"/>
          </a:xfrm>
          <a:prstGeom prst="roundRect">
            <a:avLst>
              <a:gd name="adj" fmla="val 3138"/>
            </a:avLst>
          </a:prstGeom>
          <a:solidFill>
            <a:srgbClr val="FFFFFF">
              <a:alpha val="100000"/>
            </a:srgbClr>
          </a:solidFill>
          <a:ln w="12700">
            <a:solidFill>
              <a:srgbClr val="FBE2DC">
                <a:alpha val="100000"/>
              </a:srgbClr>
            </a:solidFill>
            <a:prstDash val="solid"/>
          </a:ln>
        </p:spPr>
      </p:sp>
      <p:pic>
        <p:nvPicPr>
          <p:cNvPr id="300072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4389686" y="955339"/>
            <a:ext cx="1890992" cy="1038714"/>
          </a:xfrm>
          <a:prstGeom prst="rect">
            <a:avLst/>
          </a:prstGeom>
        </p:spPr>
      </p:pic>
      <p:sp>
        <p:nvSpPr>
          <p:cNvPr id="300073" name="AutoShape 18"/>
          <p:cNvSpPr/>
          <p:nvPr/>
        </p:nvSpPr>
        <p:spPr>
          <a:xfrm flipH="1">
            <a:off x="1779091" y="1994053"/>
            <a:ext cx="330505" cy="330505"/>
          </a:xfrm>
          <a:prstGeom prst="ellipse">
            <a:avLst/>
          </a:prstGeom>
          <a:solidFill>
            <a:srgbClr val="FFBFBF">
              <a:alpha val="100000"/>
            </a:srgbClr>
          </a:solidFill>
        </p:spPr>
      </p:sp>
      <p:cxnSp>
        <p:nvCxnSpPr>
          <p:cNvPr id="19" name="Connector 19"/>
          <p:cNvCxnSpPr/>
          <p:nvPr/>
        </p:nvCxnSpPr>
        <p:spPr>
          <a:xfrm flipV="1">
            <a:off x="1958289" y="598278"/>
            <a:ext cx="0" cy="1120695"/>
          </a:xfrm>
          <a:prstGeom prst="line">
            <a:avLst/>
          </a:prstGeom>
          <a:ln w="6350">
            <a:solidFill>
              <a:srgbClr val="FC5046">
                <a:alpha val="100000"/>
              </a:srgbClr>
            </a:solidFill>
            <a:prstDash val="solid"/>
            <a:headEnd type="none"/>
            <a:tailEnd type="none"/>
          </a:ln>
        </p:spPr>
      </p:cxnSp>
      <p:sp>
        <p:nvSpPr>
          <p:cNvPr id="300075" name="Freeform 20"/>
          <p:cNvSpPr/>
          <p:nvPr/>
        </p:nvSpPr>
        <p:spPr>
          <a:xfrm flipH="1">
            <a:off x="1451001" y="1682556"/>
            <a:ext cx="1014575" cy="454717"/>
          </a:xfrm>
          <a:custGeom>
            <a:avLst/>
            <a:gdLst/>
            <a:ahLst/>
            <a:cxnLst/>
            <a:rect l="l" t="t" r="r" b="b"/>
            <a:pathLst>
              <a:path w="1720675" h="771181">
                <a:moveTo>
                  <a:pt x="860337" y="0"/>
                </a:moveTo>
                <a:cubicBezTo>
                  <a:pt x="1280925" y="0"/>
                  <a:pt x="1631833" y="298334"/>
                  <a:pt x="1712988" y="694930"/>
                </a:cubicBezTo>
                <a:lnTo>
                  <a:pt x="1720675" y="771181"/>
                </a:lnTo>
                <a:lnTo>
                  <a:pt x="0" y="771181"/>
                </a:lnTo>
                <a:lnTo>
                  <a:pt x="7686" y="694930"/>
                </a:lnTo>
                <a:cubicBezTo>
                  <a:pt x="88842" y="298334"/>
                  <a:pt x="439749" y="0"/>
                  <a:pt x="860337" y="0"/>
                </a:cubicBezTo>
              </a:path>
            </a:pathLst>
          </a:custGeom>
          <a:solidFill>
            <a:srgbClr val="FBE2DC">
              <a:alpha val="100000"/>
            </a:srgbClr>
          </a:solidFill>
          <a:ln w="12700">
            <a:solidFill>
              <a:schemeClr val="accent2">
                <a:alpha val="100000"/>
                <a:lumMod val="60000"/>
                <a:lumMod val="40000"/>
              </a:schemeClr>
            </a:solidFill>
            <a:prstDash val="solid"/>
          </a:ln>
        </p:spPr>
      </p:sp>
      <p:pic>
        <p:nvPicPr>
          <p:cNvPr id="300076" name="Picture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5873" y="2997679"/>
            <a:ext cx="3287317" cy="3319865"/>
          </a:xfrm>
          <a:prstGeom prst="rect">
            <a:avLst/>
          </a:prstGeom>
        </p:spPr>
      </p:pic>
      <p:pic>
        <p:nvPicPr>
          <p:cNvPr id="300078" name="Picture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320800" y="1593215"/>
            <a:ext cx="3475355" cy="4634865"/>
          </a:xfrm>
          <a:prstGeom prst="rect">
            <a:avLst/>
          </a:prstGeom>
        </p:spPr>
      </p:pic>
      <p:sp>
        <p:nvSpPr>
          <p:cNvPr id="300080" name="TextBox 23"/>
          <p:cNvSpPr txBox="1"/>
          <p:nvPr/>
        </p:nvSpPr>
        <p:spPr>
          <a:xfrm>
            <a:off x="5467424" y="3412479"/>
            <a:ext cx="5949876" cy="21297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4875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创业项目实战案例</a:t>
            </a:r>
            <a:endParaRPr lang="en-US" sz="4875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00083" name="Picture 2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643481" flipH="1">
            <a:off x="6888448" y="2516318"/>
            <a:ext cx="874557" cy="753759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5577549" y="2647156"/>
            <a:ext cx="1299253" cy="70104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5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06</a:t>
            </a:r>
            <a:endParaRPr lang="en-US" sz="35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西藏大学生牦牛肉电商案例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2542" r="32542"/>
          <a:stretch>
            <a:fillRect/>
          </a:stretch>
        </p:blipFill>
        <p:spPr>
          <a:xfrm>
            <a:off x="548374" y="1306384"/>
            <a:ext cx="2540518" cy="484945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340584" y="1688405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团队通过深度调研发现内地市场对高原有机牦牛肉存在认知空白，创新提出"海拔4500米雪域牧场"概念，突出"零污染饲养+传统风干工艺"核心卖点，成功打造差异化产品矩阵。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340584" y="1249667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产品差异化定位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334188" y="3389806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采用"抖音短视频种草+微信私域转化+京东冷链履约"的组合策略，通过拍摄牦牛自然放牧场景短视频积累10万粉丝，再借助社群运营实现复购率35%，冷链物流投诉率控制在0.3%以下。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334188" y="2951068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全渠道营销布局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327792" y="5099311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开发ERP系统对接牧户溯源数据，实现从屠宰分割到真空包装的72小时全流程可视化，消费者扫码可查看牦牛生长轨迹，该项目带动23户牧民年均增收4.2万元。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327792" y="4660573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供应链数字化改造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1125" y="2110894"/>
            <a:ext cx="3696560" cy="162277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团队与扎什伦布寺画师合作，将传统唐卡元素解构为"坛城密码""色彩哲学"等现代IP，推出唐卡元素丝巾、笔记本等衍生品，客单价提升至原工艺品的3倍。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07698" y="1650147"/>
            <a:ext cx="3679987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文化IP深度开发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63125" y="4426629"/>
            <a:ext cx="3724560" cy="162277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与故宫文创、三联书店等品牌发起"看见西藏"联名计划，通过限量款众筹模式实现200万元预售额，其中30%收益反哺唐卡学徒培养。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79698" y="3965882"/>
            <a:ext cx="3707987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跨界联名营销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913397" y="2110894"/>
            <a:ext cx="3636800" cy="162277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在寺庙创作现场搭建直播基地，通过4K镜头展示矿物颜料研磨、金线勾勒等非遗技艺，单场直播最高吸引28万观众，转化率突破8%。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913397" y="1650147"/>
            <a:ext cx="3653373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沉浸式直播场景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913397" y="4426629"/>
            <a:ext cx="3608800" cy="162277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运用3D扫描技术建立唐卡颜料色谱数据库，开发AR鉴赏小程序，用户扫描作品即可获取绘制技法讲解，该项目入选国家非遗数字化保护典型案例。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913397" y="3965882"/>
            <a:ext cx="3625373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数字化保护档案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唐卡非遗产品线上推广案例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5298153" y="3104315"/>
            <a:ext cx="1597488" cy="1597488"/>
          </a:xfrm>
          <a:custGeom>
            <a:avLst/>
            <a:gdLst/>
            <a:ahLst/>
            <a:cxnLst/>
            <a:rect l="l" t="t" r="r" b="b"/>
            <a:pathLst>
              <a:path w="890" h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2" name="Freeform 12"/>
          <p:cNvSpPr/>
          <p:nvPr/>
        </p:nvSpPr>
        <p:spPr>
          <a:xfrm>
            <a:off x="4434792" y="2240953"/>
            <a:ext cx="1597488" cy="1597488"/>
          </a:xfrm>
          <a:custGeom>
            <a:avLst/>
            <a:gdLst/>
            <a:ahLst/>
            <a:cxnLst/>
            <a:rect l="l" t="t" r="r" b="b"/>
            <a:pathLst>
              <a:path w="890" h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13" name="Freeform 13"/>
          <p:cNvSpPr/>
          <p:nvPr/>
        </p:nvSpPr>
        <p:spPr>
          <a:xfrm>
            <a:off x="6159720" y="3965882"/>
            <a:ext cx="1597488" cy="1597488"/>
          </a:xfrm>
          <a:custGeom>
            <a:avLst/>
            <a:gdLst/>
            <a:ahLst/>
            <a:cxnLst/>
            <a:rect l="l" t="t" r="r" b="b"/>
            <a:pathLst>
              <a:path w="890" h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14" name="Freeform 14"/>
          <p:cNvSpPr/>
          <p:nvPr/>
        </p:nvSpPr>
        <p:spPr>
          <a:xfrm>
            <a:off x="6159720" y="2240953"/>
            <a:ext cx="1597488" cy="1597488"/>
          </a:xfrm>
          <a:custGeom>
            <a:avLst/>
            <a:gdLst/>
            <a:ahLst/>
            <a:cxnLst/>
            <a:rect l="l" t="t" r="r" b="b"/>
            <a:pathLst>
              <a:path w="890" h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5" name="Freeform 15"/>
          <p:cNvSpPr/>
          <p:nvPr/>
        </p:nvSpPr>
        <p:spPr>
          <a:xfrm>
            <a:off x="4434792" y="3965882"/>
            <a:ext cx="1597488" cy="1597488"/>
          </a:xfrm>
          <a:custGeom>
            <a:avLst/>
            <a:gdLst/>
            <a:ahLst/>
            <a:cxnLst/>
            <a:rect l="l" t="t" r="r" b="b"/>
            <a:pathLst>
              <a:path w="890" h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4808721" y="2798715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533649" y="2798715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808721" y="4523643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533649" y="4523643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5811147" y="3680132"/>
            <a:ext cx="571500" cy="571500"/>
          </a:xfrm>
          <a:custGeom>
            <a:avLst/>
            <a:gdLst/>
            <a:ahLst/>
            <a:cxnLst/>
            <a:rect l="l" t="t" r="r" b="b"/>
            <a:pathLst>
              <a:path w="9753600" h="9753600">
                <a:moveTo>
                  <a:pt x="9480575" y="2318400"/>
                </a:moveTo>
                <a:cubicBezTo>
                  <a:pt x="9330477" y="1970037"/>
                  <a:pt x="9115410" y="1658638"/>
                  <a:pt x="8843216" y="1390924"/>
                </a:cubicBezTo>
                <a:cubicBezTo>
                  <a:pt x="8571022" y="1124331"/>
                  <a:pt x="8255142" y="915985"/>
                  <a:pt x="7902298" y="769247"/>
                </a:cubicBezTo>
                <a:cubicBezTo>
                  <a:pt x="7538253" y="618028"/>
                  <a:pt x="7152924" y="541858"/>
                  <a:pt x="6755275" y="541858"/>
                </a:cubicBezTo>
                <a:cubicBezTo>
                  <a:pt x="6203046" y="541858"/>
                  <a:pt x="5664258" y="693077"/>
                  <a:pt x="5196040" y="978713"/>
                </a:cubicBezTo>
                <a:cubicBezTo>
                  <a:pt x="5084026" y="1047041"/>
                  <a:pt x="4977613" y="1122091"/>
                  <a:pt x="4876800" y="1203861"/>
                </a:cubicBezTo>
                <a:cubicBezTo>
                  <a:pt x="4775987" y="1122091"/>
                  <a:pt x="4669574" y="1047041"/>
                  <a:pt x="4557560" y="978713"/>
                </a:cubicBezTo>
                <a:cubicBezTo>
                  <a:pt x="4089342" y="693077"/>
                  <a:pt x="3550554" y="541858"/>
                  <a:pt x="2998325" y="541858"/>
                </a:cubicBezTo>
                <a:cubicBezTo>
                  <a:pt x="2600676" y="541858"/>
                  <a:pt x="2215347" y="618028"/>
                  <a:pt x="1851302" y="769247"/>
                </a:cubicBezTo>
                <a:cubicBezTo>
                  <a:pt x="1499578" y="914865"/>
                  <a:pt x="1182578" y="1124331"/>
                  <a:pt x="910384" y="1390924"/>
                </a:cubicBezTo>
                <a:cubicBezTo>
                  <a:pt x="637070" y="1658638"/>
                  <a:pt x="423123" y="1970037"/>
                  <a:pt x="273025" y="2318400"/>
                </a:cubicBezTo>
                <a:cubicBezTo>
                  <a:pt x="117325" y="2680205"/>
                  <a:pt x="37795" y="3064413"/>
                  <a:pt x="37795" y="3459823"/>
                </a:cubicBezTo>
                <a:cubicBezTo>
                  <a:pt x="37795" y="3832830"/>
                  <a:pt x="113965" y="4221518"/>
                  <a:pt x="265184" y="4616928"/>
                </a:cubicBezTo>
                <a:cubicBezTo>
                  <a:pt x="391759" y="4947369"/>
                  <a:pt x="573222" y="5290132"/>
                  <a:pt x="805091" y="5636255"/>
                </a:cubicBezTo>
                <a:cubicBezTo>
                  <a:pt x="1172497" y="6184003"/>
                  <a:pt x="1677680" y="6755275"/>
                  <a:pt x="2304959" y="7334387"/>
                </a:cubicBezTo>
                <a:cubicBezTo>
                  <a:pt x="3344448" y="8294347"/>
                  <a:pt x="4373857" y="8957470"/>
                  <a:pt x="4417543" y="8984353"/>
                </a:cubicBezTo>
                <a:lnTo>
                  <a:pt x="4683016" y="9154615"/>
                </a:lnTo>
                <a:cubicBezTo>
                  <a:pt x="4800630" y="9229664"/>
                  <a:pt x="4951849" y="9229664"/>
                  <a:pt x="5069464" y="9154615"/>
                </a:cubicBezTo>
                <a:lnTo>
                  <a:pt x="5334937" y="8984353"/>
                </a:lnTo>
                <a:cubicBezTo>
                  <a:pt x="5378623" y="8956350"/>
                  <a:pt x="6406911" y="8294347"/>
                  <a:pt x="7447521" y="7334387"/>
                </a:cubicBezTo>
                <a:cubicBezTo>
                  <a:pt x="8074800" y="6755275"/>
                  <a:pt x="8579983" y="6184003"/>
                  <a:pt x="8947389" y="5636255"/>
                </a:cubicBezTo>
                <a:cubicBezTo>
                  <a:pt x="9179258" y="5290132"/>
                  <a:pt x="9361841" y="4947369"/>
                  <a:pt x="9487296" y="4616928"/>
                </a:cubicBezTo>
                <a:cubicBezTo>
                  <a:pt x="9638515" y="4221518"/>
                  <a:pt x="9714685" y="3832830"/>
                  <a:pt x="9714685" y="3459823"/>
                </a:cubicBezTo>
                <a:cubicBezTo>
                  <a:pt x="9715805" y="3064413"/>
                  <a:pt x="9636275" y="2680205"/>
                  <a:pt x="9480575" y="2318400"/>
                </a:cubicBezTo>
              </a:path>
            </a:pathLst>
          </a:custGeom>
          <a:solidFill>
            <a:srgbClr val="FFFFFE">
              <a:alpha val="100000"/>
            </a:srgbClr>
          </a:solidFill>
        </p:spPr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乡村旅游直播带货案例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752047" y="1412707"/>
            <a:ext cx="3005958" cy="44963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7833544" y="3730249"/>
            <a:ext cx="3737850" cy="2127687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7849473" y="1413759"/>
            <a:ext cx="3725999" cy="212914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3952581" y="3730249"/>
            <a:ext cx="3725999" cy="212914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3952581" y="1412707"/>
            <a:ext cx="3725999" cy="212914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3952581" y="1412707"/>
            <a:ext cx="3725999" cy="53229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4099978" y="1672358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场景化内容策划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4099978" y="2110737"/>
            <a:ext cx="3431205" cy="1270638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主播以"高原民宿主理人"身份设计7天6夜深度体验路线，通过直播展示挖虫草、挤牦牛奶等原生态场景，带动相关民宿预订量增长300%。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4099978" y="4036516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流量矩阵搭建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4099978" y="4470242"/>
            <a:ext cx="3431205" cy="1276624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联合西藏文旅厅发起#云游第三极#话题挑战，邀请20位旅行达人进行多机位接力直播，总观看量破亿次，成功将当雄县纳木错景区送上抖音热榜。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7996869" y="1672358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在地化选品策略</a:t>
            </a:r>
            <a:endParaRPr lang="en-US" sz="1100"/>
          </a:p>
        </p:txBody>
      </p:sp>
      <p:sp>
        <p:nvSpPr>
          <p:cNvPr id="14" name="TextBox 14"/>
          <p:cNvSpPr txBox="1"/>
          <p:nvPr/>
        </p:nvSpPr>
        <p:spPr>
          <a:xfrm>
            <a:off x="7996869" y="2110737"/>
            <a:ext cx="3431205" cy="1270638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聚焦青稞饼干、藏香猪腊肉等便于运输的伴手礼，设计"直播下单即赠转经筒"的促销组合，使农产品平均客单价从58元提升至126元。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47" b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007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BE2DC">
              <a:alpha val="100000"/>
            </a:srgbClr>
          </a:solidFill>
        </p:spPr>
      </p:sp>
      <p:sp>
        <p:nvSpPr>
          <p:cNvPr id="1400008" name="Freeform 3"/>
          <p:cNvSpPr/>
          <p:nvPr/>
        </p:nvSpPr>
        <p:spPr>
          <a:xfrm>
            <a:off x="10770758" y="1"/>
            <a:ext cx="1421243" cy="1419015"/>
          </a:xfrm>
          <a:custGeom>
            <a:avLst/>
            <a:gdLst/>
            <a:ahLst/>
            <a:cxnLst/>
            <a:rect l="l" t="t" r="r" b="b"/>
            <a:pathLst>
              <a:path w="1421243" h="1419015">
                <a:moveTo>
                  <a:pt x="23300" y="0"/>
                </a:moveTo>
                <a:lnTo>
                  <a:pt x="348986" y="0"/>
                </a:lnTo>
                <a:lnTo>
                  <a:pt x="331898" y="55048"/>
                </a:lnTo>
                <a:cubicBezTo>
                  <a:pt x="320259" y="111925"/>
                  <a:pt x="314147" y="170816"/>
                  <a:pt x="314147" y="231135"/>
                </a:cubicBezTo>
                <a:cubicBezTo>
                  <a:pt x="314147" y="713684"/>
                  <a:pt x="705331" y="1104868"/>
                  <a:pt x="1187880" y="1104868"/>
                </a:cubicBezTo>
                <a:cubicBezTo>
                  <a:pt x="1248199" y="1104868"/>
                  <a:pt x="1307090" y="1098756"/>
                  <a:pt x="1363968" y="1087117"/>
                </a:cubicBezTo>
                <a:lnTo>
                  <a:pt x="1421243" y="1072390"/>
                </a:lnTo>
                <a:lnTo>
                  <a:pt x="1421243" y="1395803"/>
                </a:lnTo>
                <a:lnTo>
                  <a:pt x="1309334" y="1412882"/>
                </a:lnTo>
                <a:cubicBezTo>
                  <a:pt x="1269401" y="1416938"/>
                  <a:pt x="1228883" y="1419015"/>
                  <a:pt x="1187880" y="1419015"/>
                </a:cubicBezTo>
                <a:cubicBezTo>
                  <a:pt x="531832" y="1419015"/>
                  <a:pt x="0" y="887183"/>
                  <a:pt x="0" y="231135"/>
                </a:cubicBezTo>
              </a:path>
            </a:pathLst>
          </a:custGeom>
          <a:solidFill>
            <a:srgbClr val="F6BEB1">
              <a:alpha val="100000"/>
            </a:srgbClr>
          </a:solidFill>
        </p:spPr>
      </p:sp>
      <p:sp>
        <p:nvSpPr>
          <p:cNvPr id="1400009" name="Freeform 4"/>
          <p:cNvSpPr/>
          <p:nvPr/>
        </p:nvSpPr>
        <p:spPr>
          <a:xfrm>
            <a:off x="11710988" y="3856598"/>
            <a:ext cx="481013" cy="481013"/>
          </a:xfrm>
          <a:custGeom>
            <a:avLst/>
            <a:gdLst/>
            <a:ahLst/>
            <a:cxnLst/>
            <a:rect l="l" t="t" r="r" b="b"/>
            <a:pathLst>
              <a:path w="481013" h="481013">
                <a:moveTo>
                  <a:pt x="0" y="0"/>
                </a:moveTo>
                <a:lnTo>
                  <a:pt x="481013" y="0"/>
                </a:lnTo>
                <a:lnTo>
                  <a:pt x="481013" y="481013"/>
                </a:lnTo>
                <a:cubicBezTo>
                  <a:pt x="215357" y="481013"/>
                  <a:pt x="0" y="265656"/>
                  <a:pt x="0" y="0"/>
                </a:cubicBezTo>
              </a:path>
            </a:pathLst>
          </a:custGeom>
          <a:solidFill>
            <a:srgbClr val="FF6161">
              <a:alpha val="100000"/>
            </a:srgbClr>
          </a:solidFill>
        </p:spPr>
      </p:sp>
      <p:sp>
        <p:nvSpPr>
          <p:cNvPr id="1400010" name="Freeform 5"/>
          <p:cNvSpPr/>
          <p:nvPr/>
        </p:nvSpPr>
        <p:spPr>
          <a:xfrm>
            <a:off x="0" y="4818743"/>
            <a:ext cx="2419242" cy="2039257"/>
          </a:xfrm>
          <a:custGeom>
            <a:avLst/>
            <a:gdLst/>
            <a:ahLst/>
            <a:cxnLst/>
            <a:rect l="l" t="t" r="r" b="b"/>
            <a:pathLst>
              <a:path w="1694314" h="1428192">
                <a:moveTo>
                  <a:pt x="450087" y="0"/>
                </a:moveTo>
                <a:cubicBezTo>
                  <a:pt x="1137255" y="0"/>
                  <a:pt x="1694314" y="557059"/>
                  <a:pt x="1694314" y="1244227"/>
                </a:cubicBezTo>
                <a:cubicBezTo>
                  <a:pt x="1694314" y="1287175"/>
                  <a:pt x="1692138" y="1329615"/>
                  <a:pt x="1687891" y="1371442"/>
                </a:cubicBezTo>
                <a:lnTo>
                  <a:pt x="1679229" y="1428192"/>
                </a:lnTo>
                <a:lnTo>
                  <a:pt x="0" y="1428192"/>
                </a:lnTo>
                <a:lnTo>
                  <a:pt x="0" y="85252"/>
                </a:lnTo>
                <a:lnTo>
                  <a:pt x="80092" y="55938"/>
                </a:lnTo>
                <a:cubicBezTo>
                  <a:pt x="196973" y="19584"/>
                  <a:pt x="321243" y="0"/>
                  <a:pt x="450087" y="0"/>
                </a:cubicBezTo>
              </a:path>
            </a:pathLst>
          </a:custGeom>
          <a:solidFill>
            <a:srgbClr val="FF6161">
              <a:alpha val="100000"/>
            </a:srgbClr>
          </a:solidFill>
        </p:spPr>
      </p:sp>
      <p:sp>
        <p:nvSpPr>
          <p:cNvPr id="1400011" name="AutoShape 6"/>
          <p:cNvSpPr/>
          <p:nvPr/>
        </p:nvSpPr>
        <p:spPr>
          <a:xfrm>
            <a:off x="190500" y="234950"/>
            <a:ext cx="11811000" cy="6388100"/>
          </a:xfrm>
          <a:prstGeom prst="roundRect">
            <a:avLst>
              <a:gd name="adj" fmla="val 3138"/>
            </a:avLst>
          </a:prstGeom>
          <a:solidFill>
            <a:srgbClr val="FFFFFF">
              <a:alpha val="100000"/>
            </a:srgbClr>
          </a:solidFill>
          <a:ln w="12700">
            <a:solidFill>
              <a:srgbClr val="FBE2DC">
                <a:alpha val="100000"/>
              </a:srgbClr>
            </a:solidFill>
            <a:prstDash val="solid"/>
          </a:ln>
          <a:effectLst>
            <a:outerShdw blurRad="228600" dir="2700000">
              <a:schemeClr val="accent2">
                <a:alpha val="40000"/>
              </a:schemeClr>
            </a:outerShdw>
          </a:effectLst>
        </p:spPr>
      </p:sp>
      <p:pic>
        <p:nvPicPr>
          <p:cNvPr id="1400017" name="Picture 7"/>
          <p:cNvPicPr>
            <a:picLocks noChangeAspect="1"/>
          </p:cNvPicPr>
          <p:nvPr/>
        </p:nvPicPr>
        <p:blipFill>
          <a:blip r:embed="rId2"/>
          <a:srcRect t="-1" b="-1"/>
          <a:stretch>
            <a:fillRect/>
          </a:stretch>
        </p:blipFill>
        <p:spPr>
          <a:xfrm>
            <a:off x="-8307" y="-13167"/>
            <a:ext cx="12192000" cy="6858000"/>
          </a:xfrm>
          <a:prstGeom prst="rect">
            <a:avLst/>
          </a:prstGeom>
        </p:spPr>
      </p:pic>
      <p:sp>
        <p:nvSpPr>
          <p:cNvPr id="1400020" name="AutoShape 8"/>
          <p:cNvSpPr/>
          <p:nvPr/>
        </p:nvSpPr>
        <p:spPr>
          <a:xfrm>
            <a:off x="4559215" y="589300"/>
            <a:ext cx="168388" cy="168388"/>
          </a:xfrm>
          <a:prstGeom prst="ellipse">
            <a:avLst/>
          </a:prstGeom>
          <a:solidFill>
            <a:srgbClr val="FF6161">
              <a:alpha val="100000"/>
            </a:srgbClr>
          </a:solidFill>
        </p:spPr>
      </p:sp>
      <p:sp>
        <p:nvSpPr>
          <p:cNvPr id="1400022" name="AutoShape 9"/>
          <p:cNvSpPr/>
          <p:nvPr/>
        </p:nvSpPr>
        <p:spPr>
          <a:xfrm>
            <a:off x="415223" y="779491"/>
            <a:ext cx="434338" cy="434338"/>
          </a:xfrm>
          <a:prstGeom prst="ellipse">
            <a:avLst/>
          </a:prstGeom>
          <a:solidFill>
            <a:srgbClr val="F6BEB1">
              <a:alpha val="100000"/>
            </a:srgbClr>
          </a:solidFill>
        </p:spPr>
      </p:sp>
      <p:sp>
        <p:nvSpPr>
          <p:cNvPr id="1400004" name="AutoShape 10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BE2DC">
              <a:alpha val="100000"/>
            </a:srgbClr>
          </a:solidFill>
        </p:spPr>
      </p:sp>
      <p:sp>
        <p:nvSpPr>
          <p:cNvPr id="1400042" name="Freeform 11"/>
          <p:cNvSpPr/>
          <p:nvPr/>
        </p:nvSpPr>
        <p:spPr>
          <a:xfrm>
            <a:off x="8383836" y="-20082"/>
            <a:ext cx="3816471" cy="3520520"/>
          </a:xfrm>
          <a:custGeom>
            <a:avLst/>
            <a:gdLst/>
            <a:ahLst/>
            <a:cxnLst/>
            <a:rect l="l" t="t" r="r" b="b"/>
            <a:pathLst>
              <a:path w="3816471" h="3520520">
                <a:moveTo>
                  <a:pt x="132946" y="0"/>
                </a:moveTo>
                <a:lnTo>
                  <a:pt x="3816471" y="0"/>
                </a:lnTo>
                <a:lnTo>
                  <a:pt x="3816471" y="3269764"/>
                </a:lnTo>
                <a:lnTo>
                  <a:pt x="3734452" y="3309275"/>
                </a:lnTo>
                <a:cubicBezTo>
                  <a:pt x="3412850" y="3445301"/>
                  <a:pt x="3059267" y="3520520"/>
                  <a:pt x="2688116" y="3520520"/>
                </a:cubicBezTo>
                <a:cubicBezTo>
                  <a:pt x="1203511" y="3520520"/>
                  <a:pt x="0" y="2317009"/>
                  <a:pt x="0" y="832404"/>
                </a:cubicBezTo>
                <a:cubicBezTo>
                  <a:pt x="0" y="554041"/>
                  <a:pt x="42311" y="285559"/>
                  <a:pt x="120853" y="33041"/>
                </a:cubicBezTo>
              </a:path>
            </a:pathLst>
          </a:custGeom>
          <a:solidFill>
            <a:srgbClr val="FFBFBF">
              <a:alpha val="100000"/>
            </a:srgbClr>
          </a:solidFill>
        </p:spPr>
      </p:sp>
      <p:pic>
        <p:nvPicPr>
          <p:cNvPr id="1400051" name="Picture 12"/>
          <p:cNvPicPr>
            <a:picLocks noChangeAspect="1"/>
          </p:cNvPicPr>
          <p:nvPr/>
        </p:nvPicPr>
        <p:blipFill>
          <a:blip r:embed="rId2"/>
          <a:srcRect t="-1" b="-1"/>
          <a:stretch>
            <a:fillRect/>
          </a:stretch>
        </p:blipFill>
        <p:spPr>
          <a:xfrm>
            <a:off x="-8307" y="-13167"/>
            <a:ext cx="12192000" cy="6858000"/>
          </a:xfrm>
          <a:prstGeom prst="rect">
            <a:avLst/>
          </a:prstGeom>
        </p:spPr>
      </p:pic>
      <p:sp>
        <p:nvSpPr>
          <p:cNvPr id="1400012" name="Freeform 13"/>
          <p:cNvSpPr/>
          <p:nvPr/>
        </p:nvSpPr>
        <p:spPr>
          <a:xfrm>
            <a:off x="0" y="3624549"/>
            <a:ext cx="3272011" cy="3250555"/>
          </a:xfrm>
          <a:custGeom>
            <a:avLst/>
            <a:gdLst/>
            <a:ahLst/>
            <a:cxnLst/>
            <a:rect l="l" t="t" r="r" b="b"/>
            <a:pathLst>
              <a:path w="3272011" h="3250555">
                <a:moveTo>
                  <a:pt x="699572" y="0"/>
                </a:moveTo>
                <a:cubicBezTo>
                  <a:pt x="2120291" y="0"/>
                  <a:pt x="3272011" y="1151720"/>
                  <a:pt x="3272011" y="2572439"/>
                </a:cubicBezTo>
                <a:cubicBezTo>
                  <a:pt x="3272011" y="2750029"/>
                  <a:pt x="3254016" y="2923416"/>
                  <a:pt x="3219749" y="3090876"/>
                </a:cubicBezTo>
                <a:lnTo>
                  <a:pt x="3178691" y="3250555"/>
                </a:lnTo>
                <a:lnTo>
                  <a:pt x="2341226" y="3250555"/>
                </a:lnTo>
                <a:lnTo>
                  <a:pt x="2396082" y="3100678"/>
                </a:lnTo>
                <a:cubicBezTo>
                  <a:pt x="2447984" y="2933808"/>
                  <a:pt x="2475944" y="2756389"/>
                  <a:pt x="2475944" y="2572439"/>
                </a:cubicBezTo>
                <a:cubicBezTo>
                  <a:pt x="2475944" y="1591376"/>
                  <a:pt x="1680635" y="796067"/>
                  <a:pt x="699572" y="796067"/>
                </a:cubicBezTo>
                <a:cubicBezTo>
                  <a:pt x="454306" y="796067"/>
                  <a:pt x="220650" y="845774"/>
                  <a:pt x="8128" y="935663"/>
                </a:cubicBezTo>
                <a:lnTo>
                  <a:pt x="0" y="939579"/>
                </a:lnTo>
                <a:lnTo>
                  <a:pt x="0" y="98838"/>
                </a:lnTo>
                <a:lnTo>
                  <a:pt x="181136" y="52263"/>
                </a:lnTo>
                <a:cubicBezTo>
                  <a:pt x="348595" y="17996"/>
                  <a:pt x="521982" y="0"/>
                  <a:pt x="699572" y="0"/>
                </a:cubicBezTo>
              </a:path>
            </a:pathLst>
          </a:custGeom>
          <a:solidFill>
            <a:srgbClr val="FF6161">
              <a:alpha val="100000"/>
            </a:srgbClr>
          </a:solidFill>
        </p:spPr>
      </p:sp>
      <p:sp>
        <p:nvSpPr>
          <p:cNvPr id="1400013" name="AutoShape 14"/>
          <p:cNvSpPr/>
          <p:nvPr/>
        </p:nvSpPr>
        <p:spPr>
          <a:xfrm>
            <a:off x="587566" y="592156"/>
            <a:ext cx="11016868" cy="5673687"/>
          </a:xfrm>
          <a:prstGeom prst="roundRect">
            <a:avLst>
              <a:gd name="adj" fmla="val 3138"/>
            </a:avLst>
          </a:prstGeom>
          <a:solidFill>
            <a:srgbClr val="FFFFFF">
              <a:alpha val="100000"/>
            </a:srgbClr>
          </a:solidFill>
          <a:ln w="12700">
            <a:solidFill>
              <a:srgbClr val="FBE2DC">
                <a:alpha val="100000"/>
              </a:srgbClr>
            </a:solidFill>
            <a:prstDash val="solid"/>
          </a:ln>
        </p:spPr>
      </p:sp>
      <p:pic>
        <p:nvPicPr>
          <p:cNvPr id="1400014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98747" y="1205515"/>
            <a:ext cx="1890992" cy="1038714"/>
          </a:xfrm>
          <a:prstGeom prst="rect">
            <a:avLst/>
          </a:prstGeom>
        </p:spPr>
      </p:pic>
      <p:sp>
        <p:nvSpPr>
          <p:cNvPr id="1400024" name="AutoShape 16"/>
          <p:cNvSpPr/>
          <p:nvPr/>
        </p:nvSpPr>
        <p:spPr>
          <a:xfrm>
            <a:off x="7948094" y="1994053"/>
            <a:ext cx="330505" cy="330505"/>
          </a:xfrm>
          <a:prstGeom prst="ellipse">
            <a:avLst/>
          </a:prstGeom>
          <a:solidFill>
            <a:srgbClr val="FFBFBF">
              <a:alpha val="100000"/>
            </a:srgbClr>
          </a:solidFill>
        </p:spPr>
      </p:sp>
      <p:cxnSp>
        <p:nvCxnSpPr>
          <p:cNvPr id="17" name="Connector 17"/>
          <p:cNvCxnSpPr/>
          <p:nvPr/>
        </p:nvCxnSpPr>
        <p:spPr>
          <a:xfrm flipV="1">
            <a:off x="8108926" y="598278"/>
            <a:ext cx="0" cy="1120695"/>
          </a:xfrm>
          <a:prstGeom prst="line">
            <a:avLst/>
          </a:prstGeom>
          <a:ln w="6350">
            <a:solidFill>
              <a:srgbClr val="FC5046">
                <a:alpha val="100000"/>
              </a:srgbClr>
            </a:solidFill>
            <a:prstDash val="solid"/>
            <a:headEnd type="none"/>
            <a:tailEnd type="none"/>
          </a:ln>
        </p:spPr>
      </p:cxnSp>
      <p:sp>
        <p:nvSpPr>
          <p:cNvPr id="1400025" name="Freeform 18"/>
          <p:cNvSpPr/>
          <p:nvPr/>
        </p:nvSpPr>
        <p:spPr>
          <a:xfrm>
            <a:off x="7601639" y="1682556"/>
            <a:ext cx="1014575" cy="454717"/>
          </a:xfrm>
          <a:custGeom>
            <a:avLst/>
            <a:gdLst/>
            <a:ahLst/>
            <a:cxnLst/>
            <a:rect l="l" t="t" r="r" b="b"/>
            <a:pathLst>
              <a:path w="1720675" h="771181">
                <a:moveTo>
                  <a:pt x="860337" y="0"/>
                </a:moveTo>
                <a:cubicBezTo>
                  <a:pt x="1280925" y="0"/>
                  <a:pt x="1631833" y="298334"/>
                  <a:pt x="1712988" y="694930"/>
                </a:cubicBezTo>
                <a:lnTo>
                  <a:pt x="1720675" y="771181"/>
                </a:lnTo>
                <a:lnTo>
                  <a:pt x="0" y="771181"/>
                </a:lnTo>
                <a:lnTo>
                  <a:pt x="7686" y="694930"/>
                </a:lnTo>
                <a:cubicBezTo>
                  <a:pt x="88842" y="298334"/>
                  <a:pt x="439749" y="0"/>
                  <a:pt x="860337" y="0"/>
                </a:cubicBezTo>
              </a:path>
            </a:pathLst>
          </a:custGeom>
          <a:solidFill>
            <a:srgbClr val="FBE2DC">
              <a:alpha val="100000"/>
            </a:srgbClr>
          </a:solidFill>
          <a:ln w="12700">
            <a:solidFill>
              <a:schemeClr val="accent2">
                <a:alpha val="100000"/>
                <a:lumMod val="60000"/>
                <a:lumMod val="40000"/>
              </a:schemeClr>
            </a:solidFill>
            <a:prstDash val="solid"/>
          </a:ln>
        </p:spPr>
      </p:sp>
      <p:pic>
        <p:nvPicPr>
          <p:cNvPr id="1400027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13960" y="2636055"/>
            <a:ext cx="3287317" cy="3319865"/>
          </a:xfrm>
          <a:prstGeom prst="rect">
            <a:avLst/>
          </a:prstGeom>
        </p:spPr>
      </p:pic>
      <p:pic>
        <p:nvPicPr>
          <p:cNvPr id="1400044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22606" y="2235668"/>
            <a:ext cx="4250244" cy="4056317"/>
          </a:xfrm>
          <a:prstGeom prst="rect">
            <a:avLst/>
          </a:prstGeom>
        </p:spPr>
      </p:pic>
      <p:pic>
        <p:nvPicPr>
          <p:cNvPr id="1400053" name="Picture 2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159407">
            <a:off x="1308504" y="3082767"/>
            <a:ext cx="460689" cy="676637"/>
          </a:xfrm>
          <a:prstGeom prst="rect">
            <a:avLst/>
          </a:prstGeom>
        </p:spPr>
      </p:pic>
      <p:pic>
        <p:nvPicPr>
          <p:cNvPr id="1400055" name="Picture 2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9956519">
            <a:off x="1923573" y="3281450"/>
            <a:ext cx="610115" cy="525843"/>
          </a:xfrm>
          <a:prstGeom prst="rect">
            <a:avLst/>
          </a:prstGeom>
        </p:spPr>
      </p:pic>
      <p:sp>
        <p:nvSpPr>
          <p:cNvPr id="1400057" name="AutoShape 23"/>
          <p:cNvSpPr/>
          <p:nvPr/>
        </p:nvSpPr>
        <p:spPr>
          <a:xfrm>
            <a:off x="1191990" y="5168354"/>
            <a:ext cx="1842049" cy="425680"/>
          </a:xfrm>
          <a:prstGeom prst="roundRect">
            <a:avLst>
              <a:gd name="adj" fmla="val 50000"/>
            </a:avLst>
          </a:prstGeom>
          <a:solidFill>
            <a:srgbClr val="FF6161">
              <a:alpha val="100000"/>
            </a:srgbClr>
          </a:solidFill>
          <a:ln w="19050">
            <a:solidFill>
              <a:schemeClr val="dk1">
                <a:alpha val="100000"/>
                <a:lumMod val="75000"/>
                <a:lumMod val="25000"/>
              </a:schemeClr>
            </a:solidFill>
            <a:prstDash val="solid"/>
          </a:ln>
          <a:effectLst>
            <a:outerShdw dist="114300" dir="1800000">
              <a:srgbClr val="000000">
                <a:alpha val="100000"/>
              </a:srgbClr>
            </a:outerShdw>
          </a:effectLst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>
                <a:solidFill>
                  <a:srgbClr val="FFFFFF">
                    <a:alpha val="100000"/>
                  </a:srgbClr>
                </a:solidFill>
                <a:latin typeface="汉仪铸字卡酷体W"/>
                <a:ea typeface="汉仪铸字卡酷体W"/>
                <a:cs typeface="汉仪铸字卡酷体W"/>
              </a:rPr>
              <a:t>汇报人：XXX</a:t>
            </a:r>
            <a:endParaRPr lang="en-US" sz="1100"/>
          </a:p>
        </p:txBody>
      </p:sp>
      <p:cxnSp>
        <p:nvCxnSpPr>
          <p:cNvPr id="24" name="Connector 24"/>
          <p:cNvCxnSpPr/>
          <p:nvPr/>
        </p:nvCxnSpPr>
        <p:spPr>
          <a:xfrm>
            <a:off x="1180488" y="4075169"/>
            <a:ext cx="4782197" cy="0"/>
          </a:xfrm>
          <a:prstGeom prst="line">
            <a:avLst/>
          </a:prstGeom>
          <a:ln w="6350">
            <a:solidFill>
              <a:srgbClr val="BFBFBF">
                <a:alpha val="100000"/>
              </a:srgbClr>
            </a:solidFill>
            <a:prstDash val="solid"/>
            <a:headEnd type="none"/>
            <a:tailEnd type="none"/>
          </a:ln>
        </p:spPr>
      </p:cxnSp>
      <p:sp>
        <p:nvSpPr>
          <p:cNvPr id="25" name="TextBox 25"/>
          <p:cNvSpPr txBox="1"/>
          <p:nvPr/>
        </p:nvSpPr>
        <p:spPr>
          <a:xfrm>
            <a:off x="1177617" y="1730562"/>
            <a:ext cx="3813883" cy="125436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68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演示完毕</a:t>
            </a:r>
            <a:endParaRPr lang="en-US" sz="68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2620448" y="2842744"/>
            <a:ext cx="3813883" cy="125436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68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感谢聆听</a:t>
            </a:r>
            <a:endParaRPr lang="en-US" sz="68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07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BE2DC">
              <a:alpha val="100000"/>
            </a:srgbClr>
          </a:solidFill>
        </p:spPr>
      </p:sp>
      <p:sp>
        <p:nvSpPr>
          <p:cNvPr id="300008" name="Freeform 3"/>
          <p:cNvSpPr/>
          <p:nvPr/>
        </p:nvSpPr>
        <p:spPr>
          <a:xfrm>
            <a:off x="10770758" y="1"/>
            <a:ext cx="1421243" cy="1419015"/>
          </a:xfrm>
          <a:custGeom>
            <a:avLst/>
            <a:gdLst/>
            <a:ahLst/>
            <a:cxnLst/>
            <a:rect l="l" t="t" r="r" b="b"/>
            <a:pathLst>
              <a:path w="1421243" h="1419015">
                <a:moveTo>
                  <a:pt x="23300" y="0"/>
                </a:moveTo>
                <a:lnTo>
                  <a:pt x="348986" y="0"/>
                </a:lnTo>
                <a:lnTo>
                  <a:pt x="331898" y="55048"/>
                </a:lnTo>
                <a:cubicBezTo>
                  <a:pt x="320259" y="111925"/>
                  <a:pt x="314147" y="170816"/>
                  <a:pt x="314147" y="231135"/>
                </a:cubicBezTo>
                <a:cubicBezTo>
                  <a:pt x="314147" y="713684"/>
                  <a:pt x="705331" y="1104868"/>
                  <a:pt x="1187880" y="1104868"/>
                </a:cubicBezTo>
                <a:cubicBezTo>
                  <a:pt x="1248199" y="1104868"/>
                  <a:pt x="1307090" y="1098756"/>
                  <a:pt x="1363968" y="1087117"/>
                </a:cubicBezTo>
                <a:lnTo>
                  <a:pt x="1421243" y="1072390"/>
                </a:lnTo>
                <a:lnTo>
                  <a:pt x="1421243" y="1395803"/>
                </a:lnTo>
                <a:lnTo>
                  <a:pt x="1309334" y="1412882"/>
                </a:lnTo>
                <a:cubicBezTo>
                  <a:pt x="1269401" y="1416938"/>
                  <a:pt x="1228883" y="1419015"/>
                  <a:pt x="1187880" y="1419015"/>
                </a:cubicBezTo>
                <a:cubicBezTo>
                  <a:pt x="531832" y="1419015"/>
                  <a:pt x="0" y="887183"/>
                  <a:pt x="0" y="231135"/>
                </a:cubicBezTo>
              </a:path>
            </a:pathLst>
          </a:custGeom>
          <a:solidFill>
            <a:srgbClr val="F6BEB1">
              <a:alpha val="100000"/>
            </a:srgbClr>
          </a:solidFill>
        </p:spPr>
      </p:sp>
      <p:sp>
        <p:nvSpPr>
          <p:cNvPr id="300009" name="Freeform 4"/>
          <p:cNvSpPr/>
          <p:nvPr/>
        </p:nvSpPr>
        <p:spPr>
          <a:xfrm>
            <a:off x="11710988" y="3856598"/>
            <a:ext cx="481013" cy="481013"/>
          </a:xfrm>
          <a:custGeom>
            <a:avLst/>
            <a:gdLst/>
            <a:ahLst/>
            <a:cxnLst/>
            <a:rect l="l" t="t" r="r" b="b"/>
            <a:pathLst>
              <a:path w="481013" h="481013">
                <a:moveTo>
                  <a:pt x="0" y="0"/>
                </a:moveTo>
                <a:lnTo>
                  <a:pt x="481013" y="0"/>
                </a:lnTo>
                <a:lnTo>
                  <a:pt x="481013" y="481013"/>
                </a:lnTo>
                <a:cubicBezTo>
                  <a:pt x="215357" y="481013"/>
                  <a:pt x="0" y="265656"/>
                  <a:pt x="0" y="0"/>
                </a:cubicBezTo>
              </a:path>
            </a:pathLst>
          </a:custGeom>
          <a:solidFill>
            <a:srgbClr val="FF6161">
              <a:alpha val="100000"/>
            </a:srgbClr>
          </a:solidFill>
        </p:spPr>
      </p:sp>
      <p:sp>
        <p:nvSpPr>
          <p:cNvPr id="300010" name="Freeform 5"/>
          <p:cNvSpPr/>
          <p:nvPr/>
        </p:nvSpPr>
        <p:spPr>
          <a:xfrm>
            <a:off x="0" y="4818743"/>
            <a:ext cx="2419242" cy="2039257"/>
          </a:xfrm>
          <a:custGeom>
            <a:avLst/>
            <a:gdLst/>
            <a:ahLst/>
            <a:cxnLst/>
            <a:rect l="l" t="t" r="r" b="b"/>
            <a:pathLst>
              <a:path w="1694314" h="1428192">
                <a:moveTo>
                  <a:pt x="450087" y="0"/>
                </a:moveTo>
                <a:cubicBezTo>
                  <a:pt x="1137255" y="0"/>
                  <a:pt x="1694314" y="557059"/>
                  <a:pt x="1694314" y="1244227"/>
                </a:cubicBezTo>
                <a:cubicBezTo>
                  <a:pt x="1694314" y="1287175"/>
                  <a:pt x="1692138" y="1329615"/>
                  <a:pt x="1687891" y="1371442"/>
                </a:cubicBezTo>
                <a:lnTo>
                  <a:pt x="1679229" y="1428192"/>
                </a:lnTo>
                <a:lnTo>
                  <a:pt x="0" y="1428192"/>
                </a:lnTo>
                <a:lnTo>
                  <a:pt x="0" y="85252"/>
                </a:lnTo>
                <a:lnTo>
                  <a:pt x="80092" y="55938"/>
                </a:lnTo>
                <a:cubicBezTo>
                  <a:pt x="196973" y="19584"/>
                  <a:pt x="321243" y="0"/>
                  <a:pt x="450087" y="0"/>
                </a:cubicBezTo>
              </a:path>
            </a:pathLst>
          </a:custGeom>
          <a:solidFill>
            <a:srgbClr val="FF6161">
              <a:alpha val="100000"/>
            </a:srgbClr>
          </a:solidFill>
        </p:spPr>
      </p:sp>
      <p:sp>
        <p:nvSpPr>
          <p:cNvPr id="300011" name="AutoShape 6"/>
          <p:cNvSpPr/>
          <p:nvPr/>
        </p:nvSpPr>
        <p:spPr>
          <a:xfrm>
            <a:off x="190500" y="234950"/>
            <a:ext cx="11811000" cy="6388100"/>
          </a:xfrm>
          <a:prstGeom prst="roundRect">
            <a:avLst>
              <a:gd name="adj" fmla="val 3138"/>
            </a:avLst>
          </a:prstGeom>
          <a:solidFill>
            <a:srgbClr val="FFFFFF">
              <a:alpha val="100000"/>
            </a:srgbClr>
          </a:solidFill>
          <a:ln w="12700">
            <a:solidFill>
              <a:srgbClr val="FBE2DC">
                <a:alpha val="100000"/>
              </a:srgbClr>
            </a:solidFill>
            <a:prstDash val="solid"/>
          </a:ln>
          <a:effectLst>
            <a:outerShdw blurRad="228600" dir="2700000">
              <a:schemeClr val="accent2">
                <a:alpha val="40000"/>
              </a:schemeClr>
            </a:outerShdw>
          </a:effectLst>
        </p:spPr>
      </p:sp>
      <p:pic>
        <p:nvPicPr>
          <p:cNvPr id="300017" name="Picture 7"/>
          <p:cNvPicPr>
            <a:picLocks noChangeAspect="1"/>
          </p:cNvPicPr>
          <p:nvPr/>
        </p:nvPicPr>
        <p:blipFill>
          <a:blip r:embed="rId2"/>
          <a:srcRect t="-1" b="-1"/>
          <a:stretch>
            <a:fillRect/>
          </a:stretch>
        </p:blipFill>
        <p:spPr>
          <a:xfrm>
            <a:off x="-8307" y="-13167"/>
            <a:ext cx="12192000" cy="6858000"/>
          </a:xfrm>
          <a:prstGeom prst="rect">
            <a:avLst/>
          </a:prstGeom>
        </p:spPr>
      </p:pic>
      <p:sp>
        <p:nvSpPr>
          <p:cNvPr id="300020" name="AutoShape 8"/>
          <p:cNvSpPr/>
          <p:nvPr/>
        </p:nvSpPr>
        <p:spPr>
          <a:xfrm>
            <a:off x="4559215" y="589300"/>
            <a:ext cx="168388" cy="168388"/>
          </a:xfrm>
          <a:prstGeom prst="ellipse">
            <a:avLst/>
          </a:prstGeom>
          <a:solidFill>
            <a:srgbClr val="FF6161">
              <a:alpha val="100000"/>
            </a:srgbClr>
          </a:solidFill>
        </p:spPr>
      </p:sp>
      <p:sp>
        <p:nvSpPr>
          <p:cNvPr id="300022" name="AutoShape 9"/>
          <p:cNvSpPr/>
          <p:nvPr/>
        </p:nvSpPr>
        <p:spPr>
          <a:xfrm>
            <a:off x="415223" y="779491"/>
            <a:ext cx="434338" cy="434338"/>
          </a:xfrm>
          <a:prstGeom prst="ellipse">
            <a:avLst/>
          </a:prstGeom>
          <a:solidFill>
            <a:srgbClr val="F6BEB1">
              <a:alpha val="100000"/>
            </a:srgbClr>
          </a:solidFill>
        </p:spPr>
      </p:sp>
      <p:grpSp>
        <p:nvGrpSpPr>
          <p:cNvPr id="300003" name="Group 10"/>
          <p:cNvGrpSpPr/>
          <p:nvPr/>
        </p:nvGrpSpPr>
        <p:grpSpPr>
          <a:xfrm rot="0" flipH="1">
            <a:off x="-8287" y="-20098"/>
            <a:ext cx="12208574" cy="6895243"/>
            <a:chOff x="-8287" y="-20098"/>
            <a:chExt cx="12208574" cy="6895243"/>
          </a:xfrm>
        </p:grpSpPr>
        <p:sp>
          <p:nvSpPr>
            <p:cNvPr id="300004" name="AutoShape 11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>
                <a:gd name="adj" fmla="val 0"/>
              </a:avLst>
            </a:prstGeom>
            <a:solidFill>
              <a:srgbClr val="FBE2DC">
                <a:alpha val="100000"/>
              </a:srgbClr>
            </a:solidFill>
          </p:spPr>
        </p:sp>
        <p:sp>
          <p:nvSpPr>
            <p:cNvPr id="300042" name="Freeform 12"/>
            <p:cNvSpPr/>
            <p:nvPr/>
          </p:nvSpPr>
          <p:spPr>
            <a:xfrm>
              <a:off x="8383810" y="-20098"/>
              <a:ext cx="3816477" cy="3520535"/>
            </a:xfrm>
            <a:custGeom>
              <a:avLst/>
              <a:gdLst/>
              <a:ahLst/>
              <a:cxnLst/>
              <a:rect l="l" t="t" r="r" b="b"/>
              <a:pathLst>
                <a:path w="3816471" h="3520520">
                  <a:moveTo>
                    <a:pt x="132946" y="0"/>
                  </a:moveTo>
                  <a:lnTo>
                    <a:pt x="3816471" y="0"/>
                  </a:lnTo>
                  <a:lnTo>
                    <a:pt x="3816471" y="3269764"/>
                  </a:lnTo>
                  <a:lnTo>
                    <a:pt x="3734452" y="3309275"/>
                  </a:lnTo>
                  <a:cubicBezTo>
                    <a:pt x="3412850" y="3445301"/>
                    <a:pt x="3059267" y="3520520"/>
                    <a:pt x="2688116" y="3520520"/>
                  </a:cubicBezTo>
                  <a:cubicBezTo>
                    <a:pt x="1203511" y="3520520"/>
                    <a:pt x="0" y="2317009"/>
                    <a:pt x="0" y="832404"/>
                  </a:cubicBezTo>
                  <a:cubicBezTo>
                    <a:pt x="0" y="554041"/>
                    <a:pt x="42311" y="285559"/>
                    <a:pt x="120853" y="33041"/>
                  </a:cubicBezTo>
                </a:path>
              </a:pathLst>
            </a:custGeom>
            <a:solidFill>
              <a:srgbClr val="FFBFBF">
                <a:alpha val="100000"/>
              </a:srgbClr>
            </a:solidFill>
          </p:spPr>
        </p:sp>
        <p:pic>
          <p:nvPicPr>
            <p:cNvPr id="300051" name="Picture 13"/>
            <p:cNvPicPr>
              <a:picLocks noChangeAspect="1"/>
            </p:cNvPicPr>
            <p:nvPr/>
          </p:nvPicPr>
          <p:blipFill>
            <a:blip r:embed="rId2"/>
            <a:srcRect t="-1" b="-1"/>
            <a:stretch>
              <a:fillRect/>
            </a:stretch>
          </p:blipFill>
          <p:spPr>
            <a:xfrm>
              <a:off x="-8287" y="-13144"/>
              <a:ext cx="12192000" cy="6858000"/>
            </a:xfrm>
            <a:prstGeom prst="rect">
              <a:avLst/>
            </a:prstGeom>
          </p:spPr>
        </p:pic>
        <p:sp>
          <p:nvSpPr>
            <p:cNvPr id="300012" name="Freeform 14"/>
            <p:cNvSpPr/>
            <p:nvPr/>
          </p:nvSpPr>
          <p:spPr>
            <a:xfrm>
              <a:off x="0" y="2818829"/>
              <a:ext cx="4083082" cy="4056316"/>
            </a:xfrm>
            <a:custGeom>
              <a:avLst/>
              <a:gdLst/>
              <a:ahLst/>
              <a:cxnLst/>
              <a:rect l="l" t="t" r="r" b="b"/>
              <a:pathLst>
                <a:path w="3272011" h="3250555">
                  <a:moveTo>
                    <a:pt x="699572" y="0"/>
                  </a:moveTo>
                  <a:cubicBezTo>
                    <a:pt x="2120291" y="0"/>
                    <a:pt x="3272011" y="1151720"/>
                    <a:pt x="3272011" y="2572439"/>
                  </a:cubicBezTo>
                  <a:cubicBezTo>
                    <a:pt x="3272011" y="2750029"/>
                    <a:pt x="3254016" y="2923416"/>
                    <a:pt x="3219749" y="3090876"/>
                  </a:cubicBezTo>
                  <a:lnTo>
                    <a:pt x="3178691" y="3250555"/>
                  </a:lnTo>
                  <a:lnTo>
                    <a:pt x="2341226" y="3250555"/>
                  </a:lnTo>
                  <a:lnTo>
                    <a:pt x="2396082" y="3100678"/>
                  </a:lnTo>
                  <a:cubicBezTo>
                    <a:pt x="2447984" y="2933808"/>
                    <a:pt x="2475944" y="2756389"/>
                    <a:pt x="2475944" y="2572439"/>
                  </a:cubicBezTo>
                  <a:cubicBezTo>
                    <a:pt x="2475944" y="1591376"/>
                    <a:pt x="1680635" y="796067"/>
                    <a:pt x="699572" y="796067"/>
                  </a:cubicBezTo>
                  <a:cubicBezTo>
                    <a:pt x="454306" y="796067"/>
                    <a:pt x="220650" y="845774"/>
                    <a:pt x="8128" y="935663"/>
                  </a:cubicBezTo>
                  <a:lnTo>
                    <a:pt x="0" y="939579"/>
                  </a:lnTo>
                  <a:lnTo>
                    <a:pt x="0" y="98838"/>
                  </a:lnTo>
                  <a:lnTo>
                    <a:pt x="181136" y="52263"/>
                  </a:lnTo>
                  <a:cubicBezTo>
                    <a:pt x="348595" y="17996"/>
                    <a:pt x="521982" y="0"/>
                    <a:pt x="699572" y="0"/>
                  </a:cubicBezTo>
                </a:path>
              </a:pathLst>
            </a:custGeom>
            <a:solidFill>
              <a:srgbClr val="FF6161">
                <a:alpha val="100000"/>
              </a:srgbClr>
            </a:solidFill>
          </p:spPr>
        </p:sp>
      </p:grpSp>
      <p:pic>
        <p:nvPicPr>
          <p:cNvPr id="300070" name="Picture 15"/>
          <p:cNvPicPr>
            <a:picLocks noChangeAspect="1"/>
          </p:cNvPicPr>
          <p:nvPr/>
        </p:nvPicPr>
        <p:blipFill>
          <a:blip r:embed="rId2"/>
          <a:srcRect t="-1" b="-1"/>
          <a:stretch>
            <a:fillRect/>
          </a:stretch>
        </p:blipFill>
        <p:spPr>
          <a:xfrm>
            <a:off x="-8307" y="-13167"/>
            <a:ext cx="12192000" cy="6858000"/>
          </a:xfrm>
          <a:prstGeom prst="rect">
            <a:avLst/>
          </a:prstGeom>
        </p:spPr>
      </p:pic>
      <p:sp>
        <p:nvSpPr>
          <p:cNvPr id="300071" name="AutoShape 16"/>
          <p:cNvSpPr/>
          <p:nvPr/>
        </p:nvSpPr>
        <p:spPr>
          <a:xfrm flipH="1">
            <a:off x="587566" y="592156"/>
            <a:ext cx="11016868" cy="5673687"/>
          </a:xfrm>
          <a:prstGeom prst="roundRect">
            <a:avLst>
              <a:gd name="adj" fmla="val 3138"/>
            </a:avLst>
          </a:prstGeom>
          <a:solidFill>
            <a:srgbClr val="FFFFFF">
              <a:alpha val="100000"/>
            </a:srgbClr>
          </a:solidFill>
          <a:ln w="12700">
            <a:solidFill>
              <a:srgbClr val="FBE2DC">
                <a:alpha val="100000"/>
              </a:srgbClr>
            </a:solidFill>
            <a:prstDash val="solid"/>
          </a:ln>
        </p:spPr>
      </p:sp>
      <p:pic>
        <p:nvPicPr>
          <p:cNvPr id="300072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4389686" y="955339"/>
            <a:ext cx="1890992" cy="1038714"/>
          </a:xfrm>
          <a:prstGeom prst="rect">
            <a:avLst/>
          </a:prstGeom>
        </p:spPr>
      </p:pic>
      <p:sp>
        <p:nvSpPr>
          <p:cNvPr id="300073" name="AutoShape 18"/>
          <p:cNvSpPr/>
          <p:nvPr/>
        </p:nvSpPr>
        <p:spPr>
          <a:xfrm flipH="1">
            <a:off x="1779091" y="1994053"/>
            <a:ext cx="330505" cy="330505"/>
          </a:xfrm>
          <a:prstGeom prst="ellipse">
            <a:avLst/>
          </a:prstGeom>
          <a:solidFill>
            <a:srgbClr val="FFBFBF">
              <a:alpha val="100000"/>
            </a:srgbClr>
          </a:solidFill>
        </p:spPr>
      </p:sp>
      <p:cxnSp>
        <p:nvCxnSpPr>
          <p:cNvPr id="19" name="Connector 19"/>
          <p:cNvCxnSpPr/>
          <p:nvPr/>
        </p:nvCxnSpPr>
        <p:spPr>
          <a:xfrm flipV="1">
            <a:off x="1958289" y="598278"/>
            <a:ext cx="0" cy="1120695"/>
          </a:xfrm>
          <a:prstGeom prst="line">
            <a:avLst/>
          </a:prstGeom>
          <a:ln w="6350">
            <a:solidFill>
              <a:srgbClr val="FC5046">
                <a:alpha val="100000"/>
              </a:srgbClr>
            </a:solidFill>
            <a:prstDash val="solid"/>
            <a:headEnd type="none"/>
            <a:tailEnd type="none"/>
          </a:ln>
        </p:spPr>
      </p:cxnSp>
      <p:sp>
        <p:nvSpPr>
          <p:cNvPr id="300075" name="Freeform 20"/>
          <p:cNvSpPr/>
          <p:nvPr/>
        </p:nvSpPr>
        <p:spPr>
          <a:xfrm flipH="1">
            <a:off x="1451001" y="1682556"/>
            <a:ext cx="1014575" cy="454717"/>
          </a:xfrm>
          <a:custGeom>
            <a:avLst/>
            <a:gdLst/>
            <a:ahLst/>
            <a:cxnLst/>
            <a:rect l="l" t="t" r="r" b="b"/>
            <a:pathLst>
              <a:path w="1720675" h="771181">
                <a:moveTo>
                  <a:pt x="860337" y="0"/>
                </a:moveTo>
                <a:cubicBezTo>
                  <a:pt x="1280925" y="0"/>
                  <a:pt x="1631833" y="298334"/>
                  <a:pt x="1712988" y="694930"/>
                </a:cubicBezTo>
                <a:lnTo>
                  <a:pt x="1720675" y="771181"/>
                </a:lnTo>
                <a:lnTo>
                  <a:pt x="0" y="771181"/>
                </a:lnTo>
                <a:lnTo>
                  <a:pt x="7686" y="694930"/>
                </a:lnTo>
                <a:cubicBezTo>
                  <a:pt x="88842" y="298334"/>
                  <a:pt x="439749" y="0"/>
                  <a:pt x="860337" y="0"/>
                </a:cubicBezTo>
              </a:path>
            </a:pathLst>
          </a:custGeom>
          <a:solidFill>
            <a:srgbClr val="FBE2DC">
              <a:alpha val="100000"/>
            </a:srgbClr>
          </a:solidFill>
          <a:ln w="12700">
            <a:solidFill>
              <a:schemeClr val="accent2">
                <a:alpha val="100000"/>
                <a:lumMod val="60000"/>
                <a:lumMod val="40000"/>
              </a:schemeClr>
            </a:solidFill>
            <a:prstDash val="solid"/>
          </a:ln>
        </p:spPr>
      </p:sp>
      <p:pic>
        <p:nvPicPr>
          <p:cNvPr id="300076" name="Picture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5873" y="2997679"/>
            <a:ext cx="3287317" cy="3319865"/>
          </a:xfrm>
          <a:prstGeom prst="rect">
            <a:avLst/>
          </a:prstGeom>
        </p:spPr>
      </p:pic>
      <p:pic>
        <p:nvPicPr>
          <p:cNvPr id="300078" name="Picture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320800" y="1593215"/>
            <a:ext cx="3475355" cy="4634865"/>
          </a:xfrm>
          <a:prstGeom prst="rect">
            <a:avLst/>
          </a:prstGeom>
        </p:spPr>
      </p:pic>
      <p:sp>
        <p:nvSpPr>
          <p:cNvPr id="300080" name="TextBox 23"/>
          <p:cNvSpPr txBox="1"/>
          <p:nvPr/>
        </p:nvSpPr>
        <p:spPr>
          <a:xfrm>
            <a:off x="5467424" y="3412479"/>
            <a:ext cx="5949876" cy="21297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4875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电商营销推广概述</a:t>
            </a:r>
            <a:endParaRPr lang="en-US" sz="4875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00083" name="Picture 2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643481" flipH="1">
            <a:off x="6888448" y="2516318"/>
            <a:ext cx="874557" cy="753759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5577549" y="2647156"/>
            <a:ext cx="1299253" cy="70104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5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35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新业态下电商营销的定义与特点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grpSp>
        <p:nvGrpSpPr>
          <p:cNvPr id="3" name="Group 3"/>
          <p:cNvGrpSpPr/>
          <p:nvPr/>
        </p:nvGrpSpPr>
        <p:grpSpPr>
          <a:xfrm rot="0">
            <a:off x="839115" y="1512589"/>
            <a:ext cx="197186" cy="5357334"/>
            <a:chOff x="839115" y="1512589"/>
            <a:chExt cx="197186" cy="5357334"/>
          </a:xfrm>
        </p:grpSpPr>
        <p:sp>
          <p:nvSpPr>
            <p:cNvPr id="4" name="AutoShape 4"/>
            <p:cNvSpPr/>
            <p:nvPr/>
          </p:nvSpPr>
          <p:spPr>
            <a:xfrm>
              <a:off x="839115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839115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839115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cxnSp>
          <p:nvCxnSpPr>
            <p:cNvPr id="7" name="Connector 7"/>
            <p:cNvCxnSpPr/>
            <p:nvPr/>
          </p:nvCxnSpPr>
          <p:spPr>
            <a:xfrm>
              <a:off x="937708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100000"/>
          </a:blip>
          <a:srcRect t="14021" b="14021"/>
          <a:stretch>
            <a:fillRect/>
          </a:stretch>
        </p:blipFill>
        <p:spPr>
          <a:xfrm>
            <a:off x="7956089" y="1232979"/>
            <a:ext cx="3367088" cy="24228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100000"/>
          </a:blip>
          <a:srcRect t="14021" b="14021"/>
          <a:stretch>
            <a:fillRect/>
          </a:stretch>
        </p:blipFill>
        <p:spPr>
          <a:xfrm>
            <a:off x="7956089" y="3856585"/>
            <a:ext cx="3367088" cy="242286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297192" y="1308287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技术驱动性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97192" y="4762018"/>
            <a:ext cx="4414526" cy="6248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内容为王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97192" y="302584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渠道多元化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97192" y="1815305"/>
            <a:ext cx="6136741" cy="1203960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新业态电商营销高度依赖大数据、人工智能和社交媒体算法，通过精准的用户画像和行为分析实现个性化推荐，提升转化率。例如，直播电商结合实时互动与算法推荐，重构了传统消费场景。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97192" y="3554425"/>
            <a:ext cx="6124470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区别于传统单一平台，新业态电商涵盖社交电商（如微信小程序）、短视频平台（如抖音）、社区团购等多种渠道，形成全域流量矩阵，触达更广泛的消费者群体。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97192" y="5293419"/>
            <a:ext cx="6112200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营销重心从产品功能转向内容创作，通过短视频、图文测评、KOL种草等形式增强用户粘性，例如“故事化营销”通过情感共鸣提升品牌忠诚度。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56100" y="2971800"/>
            <a:ext cx="3554730" cy="3390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300">
                <a:solidFill>
                  <a:schemeClr val="lt1">
                    <a:alpha val="0"/>
                  </a:schemeClr>
                </a:solidFill>
                <a:latin typeface="Noto Sans SC"/>
                <a:ea typeface="Noto Sans SC"/>
                <a:cs typeface="Noto Sans SC"/>
              </a:rPr>
              <a:t>感谢您下载包图网平台上提供的</a:t>
            </a:r>
            <a:r>
              <a:rPr lang="en-US" sz="300">
                <a:solidFill>
                  <a:schemeClr val="lt1">
                    <a:alpha val="0"/>
                  </a:schemeClr>
                </a:solidFill>
                <a:latin typeface="Noto Sans SC"/>
                <a:ea typeface="Noto Sans SC"/>
                <a:cs typeface="Noto Sans SC"/>
              </a:rPr>
              <a:t>PPT</a:t>
            </a:r>
            <a:r>
              <a:rPr lang="en-US" sz="300">
                <a:solidFill>
                  <a:schemeClr val="lt1">
                    <a:alpha val="0"/>
                  </a:schemeClr>
                </a:solidFill>
                <a:latin typeface="Noto Sans SC"/>
                <a:ea typeface="Noto Sans SC"/>
                <a:cs typeface="Noto Sans SC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en-US" sz="300">
              <a:solidFill>
                <a:schemeClr val="lt1">
                  <a:alpha val="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algn="l">
              <a:lnSpc>
                <a:spcPct val="80000"/>
              </a:lnSpc>
            </a:pPr>
            <a:r>
              <a:rPr lang="en-US" sz="600">
                <a:solidFill>
                  <a:schemeClr val="lt1">
                    <a:alpha val="0"/>
                  </a:schemeClr>
                </a:solidFill>
                <a:latin typeface="Noto Sans SC"/>
                <a:ea typeface="Noto Sans SC"/>
                <a:cs typeface="Noto Sans SC"/>
              </a:rPr>
              <a:t>ibaotu.com</a:t>
            </a:r>
            <a:endParaRPr lang="en-US" sz="600">
              <a:solidFill>
                <a:schemeClr val="lt1">
                  <a:alpha val="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7431214" y="3452908"/>
            <a:ext cx="359093" cy="900589"/>
          </a:xfrm>
          <a:custGeom>
            <a:avLst/>
            <a:gdLst/>
            <a:ahLst/>
            <a:cxnLst/>
            <a:rect l="l" t="t" r="r" b="b"/>
            <a:pathLst>
              <a:path w="224" h="563">
                <a:moveTo>
                  <a:pt x="0" y="346"/>
                </a:moveTo>
                <a:cubicBezTo>
                  <a:pt x="73" y="563"/>
                  <a:pt x="73" y="563"/>
                  <a:pt x="73" y="563"/>
                </a:cubicBezTo>
                <a:cubicBezTo>
                  <a:pt x="224" y="391"/>
                  <a:pt x="224" y="391"/>
                  <a:pt x="224" y="391"/>
                </a:cubicBezTo>
                <a:cubicBezTo>
                  <a:pt x="149" y="376"/>
                  <a:pt x="149" y="376"/>
                  <a:pt x="149" y="376"/>
                </a:cubicBezTo>
                <a:cubicBezTo>
                  <a:pt x="160" y="250"/>
                  <a:pt x="146" y="121"/>
                  <a:pt x="108" y="0"/>
                </a:cubicBezTo>
                <a:cubicBezTo>
                  <a:pt x="35" y="24"/>
                  <a:pt x="35" y="24"/>
                  <a:pt x="35" y="24"/>
                </a:cubicBezTo>
                <a:cubicBezTo>
                  <a:pt x="69" y="132"/>
                  <a:pt x="82" y="247"/>
                  <a:pt x="73" y="361"/>
                </a:cubicBezTo>
                <a:lnTo>
                  <a:pt x="0" y="346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4" name="Freeform 4"/>
          <p:cNvSpPr/>
          <p:nvPr/>
        </p:nvSpPr>
        <p:spPr>
          <a:xfrm>
            <a:off x="5712238" y="2275522"/>
            <a:ext cx="902113" cy="359093"/>
          </a:xfrm>
          <a:custGeom>
            <a:avLst/>
            <a:gdLst/>
            <a:ahLst/>
            <a:cxnLst/>
            <a:rect l="l" t="t" r="r" b="b"/>
            <a:pathLst>
              <a:path w="563" h="224">
                <a:moveTo>
                  <a:pt x="361" y="151"/>
                </a:moveTo>
                <a:cubicBezTo>
                  <a:pt x="346" y="224"/>
                  <a:pt x="346" y="224"/>
                  <a:pt x="346" y="224"/>
                </a:cubicBezTo>
                <a:cubicBezTo>
                  <a:pt x="563" y="151"/>
                  <a:pt x="563" y="151"/>
                  <a:pt x="563" y="151"/>
                </a:cubicBezTo>
                <a:cubicBezTo>
                  <a:pt x="391" y="0"/>
                  <a:pt x="391" y="0"/>
                  <a:pt x="391" y="0"/>
                </a:cubicBezTo>
                <a:cubicBezTo>
                  <a:pt x="376" y="75"/>
                  <a:pt x="376" y="75"/>
                  <a:pt x="376" y="75"/>
                </a:cubicBezTo>
                <a:cubicBezTo>
                  <a:pt x="250" y="64"/>
                  <a:pt x="121" y="78"/>
                  <a:pt x="0" y="116"/>
                </a:cubicBezTo>
                <a:cubicBezTo>
                  <a:pt x="23" y="189"/>
                  <a:pt x="23" y="189"/>
                  <a:pt x="23" y="189"/>
                </a:cubicBezTo>
                <a:cubicBezTo>
                  <a:pt x="131" y="155"/>
                  <a:pt x="247" y="142"/>
                  <a:pt x="361" y="151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>
            <a:off x="4419600" y="3452908"/>
            <a:ext cx="359093" cy="900589"/>
          </a:xfrm>
          <a:custGeom>
            <a:avLst/>
            <a:gdLst/>
            <a:ahLst/>
            <a:cxnLst/>
            <a:rect l="l" t="t" r="r" b="b"/>
            <a:pathLst>
              <a:path w="224" h="563">
                <a:moveTo>
                  <a:pt x="116" y="563"/>
                </a:moveTo>
                <a:cubicBezTo>
                  <a:pt x="189" y="540"/>
                  <a:pt x="189" y="540"/>
                  <a:pt x="189" y="540"/>
                </a:cubicBezTo>
                <a:cubicBezTo>
                  <a:pt x="155" y="432"/>
                  <a:pt x="142" y="316"/>
                  <a:pt x="151" y="202"/>
                </a:cubicBezTo>
                <a:cubicBezTo>
                  <a:pt x="224" y="217"/>
                  <a:pt x="224" y="217"/>
                  <a:pt x="224" y="217"/>
                </a:cubicBezTo>
                <a:cubicBezTo>
                  <a:pt x="151" y="0"/>
                  <a:pt x="151" y="0"/>
                  <a:pt x="151" y="0"/>
                </a:cubicBezTo>
                <a:cubicBezTo>
                  <a:pt x="0" y="172"/>
                  <a:pt x="0" y="172"/>
                  <a:pt x="0" y="172"/>
                </a:cubicBezTo>
                <a:cubicBezTo>
                  <a:pt x="75" y="187"/>
                  <a:pt x="75" y="187"/>
                  <a:pt x="75" y="187"/>
                </a:cubicBezTo>
                <a:cubicBezTo>
                  <a:pt x="64" y="313"/>
                  <a:pt x="78" y="442"/>
                  <a:pt x="116" y="563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5712238" y="5287137"/>
            <a:ext cx="902113" cy="359093"/>
          </a:xfrm>
          <a:custGeom>
            <a:avLst/>
            <a:gdLst/>
            <a:ahLst/>
            <a:cxnLst/>
            <a:rect l="l" t="t" r="r" b="b"/>
            <a:pathLst>
              <a:path w="563" h="224">
                <a:moveTo>
                  <a:pt x="202" y="73"/>
                </a:moveTo>
                <a:cubicBezTo>
                  <a:pt x="217" y="0"/>
                  <a:pt x="217" y="0"/>
                  <a:pt x="217" y="0"/>
                </a:cubicBezTo>
                <a:cubicBezTo>
                  <a:pt x="0" y="73"/>
                  <a:pt x="0" y="73"/>
                  <a:pt x="0" y="73"/>
                </a:cubicBezTo>
                <a:cubicBezTo>
                  <a:pt x="172" y="224"/>
                  <a:pt x="172" y="224"/>
                  <a:pt x="172" y="224"/>
                </a:cubicBezTo>
                <a:cubicBezTo>
                  <a:pt x="187" y="149"/>
                  <a:pt x="187" y="149"/>
                  <a:pt x="187" y="149"/>
                </a:cubicBezTo>
                <a:cubicBezTo>
                  <a:pt x="216" y="151"/>
                  <a:pt x="244" y="153"/>
                  <a:pt x="273" y="153"/>
                </a:cubicBezTo>
                <a:cubicBezTo>
                  <a:pt x="371" y="153"/>
                  <a:pt x="470" y="138"/>
                  <a:pt x="563" y="108"/>
                </a:cubicBezTo>
                <a:cubicBezTo>
                  <a:pt x="540" y="35"/>
                  <a:pt x="540" y="35"/>
                  <a:pt x="540" y="35"/>
                </a:cubicBezTo>
                <a:cubicBezTo>
                  <a:pt x="431" y="69"/>
                  <a:pt x="316" y="82"/>
                  <a:pt x="202" y="73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19600" y="2178463"/>
            <a:ext cx="1552575" cy="1552575"/>
          </a:xfrm>
          <a:prstGeom prst="diamond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58255" y="2195513"/>
            <a:ext cx="1552575" cy="1552575"/>
          </a:xfrm>
          <a:prstGeom prst="diamond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58255" y="4088892"/>
            <a:ext cx="1552575" cy="1552575"/>
          </a:xfrm>
          <a:prstGeom prst="diamond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419600" y="4088892"/>
            <a:ext cx="1552575" cy="1552575"/>
          </a:xfrm>
          <a:prstGeom prst="diamond">
            <a:avLst/>
          </a:prstGeom>
          <a:ln w="19050">
            <a:solidFill>
              <a:schemeClr val="accent1"/>
            </a:solidFill>
            <a:prstDash val="solid"/>
          </a:ln>
        </p:spPr>
      </p:pic>
      <p:sp>
        <p:nvSpPr>
          <p:cNvPr id="11" name="TextBox 1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西藏地区电商发展现状分析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41006" y="1512641"/>
            <a:ext cx="3354747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基础设施短板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75630" y="1987544"/>
            <a:ext cx="3420122" cy="14654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受限于物流网络覆盖不足和冷链技术薄弱，西藏生鲜农产品上行困难，导致电商交易规模增速低于全国平均水平，亟需建设区域性仓储中心。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75630" y="4007084"/>
            <a:ext cx="3420122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数字鸿沟显著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75630" y="4481987"/>
            <a:ext cx="3420122" cy="14654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农牧区互联网普及率仅40%，部分县域仍以现金交易为主，需通过“电商服务站+移动支付”下沉模式突破最后一公里障碍。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193436" y="1510590"/>
            <a:ext cx="315514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特色资源未充分开发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193436" y="1985493"/>
            <a:ext cx="3381361" cy="14654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藏药、手工艺品、高原特产等具有独特文化价值，但缺乏标准化生产和品牌包装，电商转化率低，需结合非遗IP打造差异化商品。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193436" y="4005034"/>
            <a:ext cx="329586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政策扶持力度大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193436" y="4479937"/>
            <a:ext cx="3381361" cy="14654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西藏政府推出“互联网+高原特色产业”专项补贴，包括物流补贴、电商培训等，但大学生创业者对政策知晓率不足，资源利用率低。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电商营销对大学生创业的价值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666708" y="1200845"/>
            <a:ext cx="10965082" cy="1676699"/>
          </a:xfrm>
          <a:prstGeom prst="rect">
            <a:avLst/>
          </a:prstGeom>
          <a:solidFill>
            <a:schemeClr val="lt2">
              <a:alpha val="37000"/>
            </a:schemeClr>
          </a:solidFill>
        </p:spPr>
      </p:sp>
      <p:sp>
        <p:nvSpPr>
          <p:cNvPr id="4" name="AutoShape 4"/>
          <p:cNvSpPr/>
          <p:nvPr/>
        </p:nvSpPr>
        <p:spPr>
          <a:xfrm rot="-8100000">
            <a:off x="280801" y="1653287"/>
            <a:ext cx="771814" cy="771814"/>
          </a:xfrm>
          <a:prstGeom prst="rtTriangle">
            <a:avLst/>
          </a:prstGeom>
          <a:solidFill>
            <a:schemeClr val="accent1">
              <a:alpha val="100000"/>
            </a:schemeClr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8550029" y="1334644"/>
            <a:ext cx="2846272" cy="1409101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668808" y="3026023"/>
            <a:ext cx="10965082" cy="1676699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 rot="2700000">
            <a:off x="11245883" y="3478465"/>
            <a:ext cx="771814" cy="771814"/>
          </a:xfrm>
          <a:prstGeom prst="rtTriangle">
            <a:avLst/>
          </a:prstGeom>
          <a:solidFill>
            <a:schemeClr val="accent4">
              <a:alpha val="100000"/>
            </a:schemeClr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alphaModFix amt="100000"/>
          </a:blip>
          <a:srcRect t="12806" b="12806"/>
          <a:stretch>
            <a:fillRect/>
          </a:stretch>
        </p:blipFill>
        <p:spPr>
          <a:xfrm>
            <a:off x="885002" y="3159822"/>
            <a:ext cx="2846272" cy="1409101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684216" y="4851200"/>
            <a:ext cx="10965082" cy="1676699"/>
          </a:xfrm>
          <a:prstGeom prst="rect">
            <a:avLst/>
          </a:prstGeom>
          <a:solidFill>
            <a:schemeClr val="lt2">
              <a:alpha val="35000"/>
            </a:schemeClr>
          </a:solidFill>
        </p:spPr>
      </p:sp>
      <p:sp>
        <p:nvSpPr>
          <p:cNvPr id="10" name="AutoShape 10"/>
          <p:cNvSpPr/>
          <p:nvPr/>
        </p:nvSpPr>
        <p:spPr>
          <a:xfrm rot="-8100000">
            <a:off x="298309" y="5303643"/>
            <a:ext cx="771814" cy="771814"/>
          </a:xfrm>
          <a:prstGeom prst="rtTriangle">
            <a:avLst/>
          </a:prstGeom>
          <a:solidFill>
            <a:schemeClr val="accent6">
              <a:alpha val="100000"/>
            </a:schemeClr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alphaModFix amt="100000"/>
          </a:blip>
          <a:srcRect t="12861" b="12861"/>
          <a:stretch>
            <a:fillRect/>
          </a:stretch>
        </p:blipFill>
        <p:spPr>
          <a:xfrm>
            <a:off x="8567537" y="4985000"/>
            <a:ext cx="2846272" cy="1409101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1419388" y="1444542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低成本启动优势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1419388" y="1937100"/>
            <a:ext cx="6616479" cy="696746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相比实体店，电商创业无需高额租金和库存压力，大学生可通过一件代发、无货源模式降低初期投入，例如利用拼多多或1688供应链快速试错。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4102224" y="3269720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技能复合型成长</a:t>
            </a:r>
            <a:endParaRPr lang="en-US" sz="1100"/>
          </a:p>
        </p:txBody>
      </p:sp>
      <p:sp>
        <p:nvSpPr>
          <p:cNvPr id="15" name="TextBox 15"/>
          <p:cNvSpPr txBox="1"/>
          <p:nvPr/>
        </p:nvSpPr>
        <p:spPr>
          <a:xfrm>
            <a:off x="4102224" y="3762278"/>
            <a:ext cx="6616479" cy="696746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电商运营涉及视觉设计、数据分析、客户管理等多项技能，能全面提升大学生的数字素养，为其未来职业发展提供跨界竞争力。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1436896" y="5094898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区域经济带动效应</a:t>
            </a:r>
            <a:endParaRPr lang="en-US" sz="1100"/>
          </a:p>
        </p:txBody>
      </p:sp>
      <p:sp>
        <p:nvSpPr>
          <p:cNvPr id="17" name="TextBox 17"/>
          <p:cNvSpPr txBox="1"/>
          <p:nvPr/>
        </p:nvSpPr>
        <p:spPr>
          <a:xfrm>
            <a:off x="1436896" y="5587455"/>
            <a:ext cx="6616479" cy="696746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大学生通过电商推广西藏特产（如松茸、牦牛肉），既能实现个人创业收益，又能促进本地产业链升级，形成“创业-就业-产业”良性循环。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07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BE2DC">
              <a:alpha val="100000"/>
            </a:srgbClr>
          </a:solidFill>
        </p:spPr>
      </p:sp>
      <p:sp>
        <p:nvSpPr>
          <p:cNvPr id="300008" name="Freeform 3"/>
          <p:cNvSpPr/>
          <p:nvPr/>
        </p:nvSpPr>
        <p:spPr>
          <a:xfrm>
            <a:off x="10770758" y="1"/>
            <a:ext cx="1421243" cy="1419015"/>
          </a:xfrm>
          <a:custGeom>
            <a:avLst/>
            <a:gdLst/>
            <a:ahLst/>
            <a:cxnLst/>
            <a:rect l="l" t="t" r="r" b="b"/>
            <a:pathLst>
              <a:path w="1421243" h="1419015">
                <a:moveTo>
                  <a:pt x="23300" y="0"/>
                </a:moveTo>
                <a:lnTo>
                  <a:pt x="348986" y="0"/>
                </a:lnTo>
                <a:lnTo>
                  <a:pt x="331898" y="55048"/>
                </a:lnTo>
                <a:cubicBezTo>
                  <a:pt x="320259" y="111925"/>
                  <a:pt x="314147" y="170816"/>
                  <a:pt x="314147" y="231135"/>
                </a:cubicBezTo>
                <a:cubicBezTo>
                  <a:pt x="314147" y="713684"/>
                  <a:pt x="705331" y="1104868"/>
                  <a:pt x="1187880" y="1104868"/>
                </a:cubicBezTo>
                <a:cubicBezTo>
                  <a:pt x="1248199" y="1104868"/>
                  <a:pt x="1307090" y="1098756"/>
                  <a:pt x="1363968" y="1087117"/>
                </a:cubicBezTo>
                <a:lnTo>
                  <a:pt x="1421243" y="1072390"/>
                </a:lnTo>
                <a:lnTo>
                  <a:pt x="1421243" y="1395803"/>
                </a:lnTo>
                <a:lnTo>
                  <a:pt x="1309334" y="1412882"/>
                </a:lnTo>
                <a:cubicBezTo>
                  <a:pt x="1269401" y="1416938"/>
                  <a:pt x="1228883" y="1419015"/>
                  <a:pt x="1187880" y="1419015"/>
                </a:cubicBezTo>
                <a:cubicBezTo>
                  <a:pt x="531832" y="1419015"/>
                  <a:pt x="0" y="887183"/>
                  <a:pt x="0" y="231135"/>
                </a:cubicBezTo>
              </a:path>
            </a:pathLst>
          </a:custGeom>
          <a:solidFill>
            <a:srgbClr val="F6BEB1">
              <a:alpha val="100000"/>
            </a:srgbClr>
          </a:solidFill>
        </p:spPr>
      </p:sp>
      <p:sp>
        <p:nvSpPr>
          <p:cNvPr id="300009" name="Freeform 4"/>
          <p:cNvSpPr/>
          <p:nvPr/>
        </p:nvSpPr>
        <p:spPr>
          <a:xfrm>
            <a:off x="11710988" y="3856598"/>
            <a:ext cx="481013" cy="481013"/>
          </a:xfrm>
          <a:custGeom>
            <a:avLst/>
            <a:gdLst/>
            <a:ahLst/>
            <a:cxnLst/>
            <a:rect l="l" t="t" r="r" b="b"/>
            <a:pathLst>
              <a:path w="481013" h="481013">
                <a:moveTo>
                  <a:pt x="0" y="0"/>
                </a:moveTo>
                <a:lnTo>
                  <a:pt x="481013" y="0"/>
                </a:lnTo>
                <a:lnTo>
                  <a:pt x="481013" y="481013"/>
                </a:lnTo>
                <a:cubicBezTo>
                  <a:pt x="215357" y="481013"/>
                  <a:pt x="0" y="265656"/>
                  <a:pt x="0" y="0"/>
                </a:cubicBezTo>
              </a:path>
            </a:pathLst>
          </a:custGeom>
          <a:solidFill>
            <a:srgbClr val="FF6161">
              <a:alpha val="100000"/>
            </a:srgbClr>
          </a:solidFill>
        </p:spPr>
      </p:sp>
      <p:sp>
        <p:nvSpPr>
          <p:cNvPr id="300010" name="Freeform 5"/>
          <p:cNvSpPr/>
          <p:nvPr/>
        </p:nvSpPr>
        <p:spPr>
          <a:xfrm>
            <a:off x="0" y="4818743"/>
            <a:ext cx="2419242" cy="2039257"/>
          </a:xfrm>
          <a:custGeom>
            <a:avLst/>
            <a:gdLst/>
            <a:ahLst/>
            <a:cxnLst/>
            <a:rect l="l" t="t" r="r" b="b"/>
            <a:pathLst>
              <a:path w="1694314" h="1428192">
                <a:moveTo>
                  <a:pt x="450087" y="0"/>
                </a:moveTo>
                <a:cubicBezTo>
                  <a:pt x="1137255" y="0"/>
                  <a:pt x="1694314" y="557059"/>
                  <a:pt x="1694314" y="1244227"/>
                </a:cubicBezTo>
                <a:cubicBezTo>
                  <a:pt x="1694314" y="1287175"/>
                  <a:pt x="1692138" y="1329615"/>
                  <a:pt x="1687891" y="1371442"/>
                </a:cubicBezTo>
                <a:lnTo>
                  <a:pt x="1679229" y="1428192"/>
                </a:lnTo>
                <a:lnTo>
                  <a:pt x="0" y="1428192"/>
                </a:lnTo>
                <a:lnTo>
                  <a:pt x="0" y="85252"/>
                </a:lnTo>
                <a:lnTo>
                  <a:pt x="80092" y="55938"/>
                </a:lnTo>
                <a:cubicBezTo>
                  <a:pt x="196973" y="19584"/>
                  <a:pt x="321243" y="0"/>
                  <a:pt x="450087" y="0"/>
                </a:cubicBezTo>
              </a:path>
            </a:pathLst>
          </a:custGeom>
          <a:solidFill>
            <a:srgbClr val="FF6161">
              <a:alpha val="100000"/>
            </a:srgbClr>
          </a:solidFill>
        </p:spPr>
      </p:sp>
      <p:sp>
        <p:nvSpPr>
          <p:cNvPr id="300011" name="AutoShape 6"/>
          <p:cNvSpPr/>
          <p:nvPr/>
        </p:nvSpPr>
        <p:spPr>
          <a:xfrm>
            <a:off x="190500" y="234950"/>
            <a:ext cx="11811000" cy="6388100"/>
          </a:xfrm>
          <a:prstGeom prst="roundRect">
            <a:avLst>
              <a:gd name="adj" fmla="val 3138"/>
            </a:avLst>
          </a:prstGeom>
          <a:solidFill>
            <a:srgbClr val="FFFFFF">
              <a:alpha val="100000"/>
            </a:srgbClr>
          </a:solidFill>
          <a:ln w="12700">
            <a:solidFill>
              <a:srgbClr val="FBE2DC">
                <a:alpha val="100000"/>
              </a:srgbClr>
            </a:solidFill>
            <a:prstDash val="solid"/>
          </a:ln>
          <a:effectLst>
            <a:outerShdw blurRad="228600" dir="2700000">
              <a:schemeClr val="accent2">
                <a:alpha val="40000"/>
              </a:schemeClr>
            </a:outerShdw>
          </a:effectLst>
        </p:spPr>
      </p:sp>
      <p:pic>
        <p:nvPicPr>
          <p:cNvPr id="300017" name="Picture 7"/>
          <p:cNvPicPr>
            <a:picLocks noChangeAspect="1"/>
          </p:cNvPicPr>
          <p:nvPr/>
        </p:nvPicPr>
        <p:blipFill>
          <a:blip r:embed="rId2"/>
          <a:srcRect t="-1" b="-1"/>
          <a:stretch>
            <a:fillRect/>
          </a:stretch>
        </p:blipFill>
        <p:spPr>
          <a:xfrm>
            <a:off x="-8307" y="-13167"/>
            <a:ext cx="12192000" cy="6858000"/>
          </a:xfrm>
          <a:prstGeom prst="rect">
            <a:avLst/>
          </a:prstGeom>
        </p:spPr>
      </p:pic>
      <p:sp>
        <p:nvSpPr>
          <p:cNvPr id="300020" name="AutoShape 8"/>
          <p:cNvSpPr/>
          <p:nvPr/>
        </p:nvSpPr>
        <p:spPr>
          <a:xfrm>
            <a:off x="4559215" y="589300"/>
            <a:ext cx="168388" cy="168388"/>
          </a:xfrm>
          <a:prstGeom prst="ellipse">
            <a:avLst/>
          </a:prstGeom>
          <a:solidFill>
            <a:srgbClr val="FF6161">
              <a:alpha val="100000"/>
            </a:srgbClr>
          </a:solidFill>
        </p:spPr>
      </p:sp>
      <p:sp>
        <p:nvSpPr>
          <p:cNvPr id="300022" name="AutoShape 9"/>
          <p:cNvSpPr/>
          <p:nvPr/>
        </p:nvSpPr>
        <p:spPr>
          <a:xfrm>
            <a:off x="415223" y="779491"/>
            <a:ext cx="434338" cy="434338"/>
          </a:xfrm>
          <a:prstGeom prst="ellipse">
            <a:avLst/>
          </a:prstGeom>
          <a:solidFill>
            <a:srgbClr val="F6BEB1">
              <a:alpha val="100000"/>
            </a:srgbClr>
          </a:solidFill>
        </p:spPr>
      </p:sp>
      <p:grpSp>
        <p:nvGrpSpPr>
          <p:cNvPr id="300003" name="Group 10"/>
          <p:cNvGrpSpPr/>
          <p:nvPr/>
        </p:nvGrpSpPr>
        <p:grpSpPr>
          <a:xfrm rot="0" flipH="1">
            <a:off x="-8287" y="-20098"/>
            <a:ext cx="12208574" cy="6895243"/>
            <a:chOff x="-8287" y="-20098"/>
            <a:chExt cx="12208574" cy="6895243"/>
          </a:xfrm>
        </p:grpSpPr>
        <p:sp>
          <p:nvSpPr>
            <p:cNvPr id="300004" name="AutoShape 11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>
                <a:gd name="adj" fmla="val 0"/>
              </a:avLst>
            </a:prstGeom>
            <a:solidFill>
              <a:srgbClr val="FBE2DC">
                <a:alpha val="100000"/>
              </a:srgbClr>
            </a:solidFill>
          </p:spPr>
        </p:sp>
        <p:sp>
          <p:nvSpPr>
            <p:cNvPr id="300042" name="Freeform 12"/>
            <p:cNvSpPr/>
            <p:nvPr/>
          </p:nvSpPr>
          <p:spPr>
            <a:xfrm>
              <a:off x="8383810" y="-20098"/>
              <a:ext cx="3816477" cy="3520535"/>
            </a:xfrm>
            <a:custGeom>
              <a:avLst/>
              <a:gdLst/>
              <a:ahLst/>
              <a:cxnLst/>
              <a:rect l="l" t="t" r="r" b="b"/>
              <a:pathLst>
                <a:path w="3816471" h="3520520">
                  <a:moveTo>
                    <a:pt x="132946" y="0"/>
                  </a:moveTo>
                  <a:lnTo>
                    <a:pt x="3816471" y="0"/>
                  </a:lnTo>
                  <a:lnTo>
                    <a:pt x="3816471" y="3269764"/>
                  </a:lnTo>
                  <a:lnTo>
                    <a:pt x="3734452" y="3309275"/>
                  </a:lnTo>
                  <a:cubicBezTo>
                    <a:pt x="3412850" y="3445301"/>
                    <a:pt x="3059267" y="3520520"/>
                    <a:pt x="2688116" y="3520520"/>
                  </a:cubicBezTo>
                  <a:cubicBezTo>
                    <a:pt x="1203511" y="3520520"/>
                    <a:pt x="0" y="2317009"/>
                    <a:pt x="0" y="832404"/>
                  </a:cubicBezTo>
                  <a:cubicBezTo>
                    <a:pt x="0" y="554041"/>
                    <a:pt x="42311" y="285559"/>
                    <a:pt x="120853" y="33041"/>
                  </a:cubicBezTo>
                </a:path>
              </a:pathLst>
            </a:custGeom>
            <a:solidFill>
              <a:srgbClr val="FFBFBF">
                <a:alpha val="100000"/>
              </a:srgbClr>
            </a:solidFill>
          </p:spPr>
        </p:sp>
        <p:pic>
          <p:nvPicPr>
            <p:cNvPr id="300051" name="Picture 13"/>
            <p:cNvPicPr>
              <a:picLocks noChangeAspect="1"/>
            </p:cNvPicPr>
            <p:nvPr/>
          </p:nvPicPr>
          <p:blipFill>
            <a:blip r:embed="rId2"/>
            <a:srcRect t="-1" b="-1"/>
            <a:stretch>
              <a:fillRect/>
            </a:stretch>
          </p:blipFill>
          <p:spPr>
            <a:xfrm>
              <a:off x="-8287" y="-13144"/>
              <a:ext cx="12192000" cy="6858000"/>
            </a:xfrm>
            <a:prstGeom prst="rect">
              <a:avLst/>
            </a:prstGeom>
          </p:spPr>
        </p:pic>
        <p:sp>
          <p:nvSpPr>
            <p:cNvPr id="300012" name="Freeform 14"/>
            <p:cNvSpPr/>
            <p:nvPr/>
          </p:nvSpPr>
          <p:spPr>
            <a:xfrm>
              <a:off x="0" y="2818829"/>
              <a:ext cx="4083082" cy="4056316"/>
            </a:xfrm>
            <a:custGeom>
              <a:avLst/>
              <a:gdLst/>
              <a:ahLst/>
              <a:cxnLst/>
              <a:rect l="l" t="t" r="r" b="b"/>
              <a:pathLst>
                <a:path w="3272011" h="3250555">
                  <a:moveTo>
                    <a:pt x="699572" y="0"/>
                  </a:moveTo>
                  <a:cubicBezTo>
                    <a:pt x="2120291" y="0"/>
                    <a:pt x="3272011" y="1151720"/>
                    <a:pt x="3272011" y="2572439"/>
                  </a:cubicBezTo>
                  <a:cubicBezTo>
                    <a:pt x="3272011" y="2750029"/>
                    <a:pt x="3254016" y="2923416"/>
                    <a:pt x="3219749" y="3090876"/>
                  </a:cubicBezTo>
                  <a:lnTo>
                    <a:pt x="3178691" y="3250555"/>
                  </a:lnTo>
                  <a:lnTo>
                    <a:pt x="2341226" y="3250555"/>
                  </a:lnTo>
                  <a:lnTo>
                    <a:pt x="2396082" y="3100678"/>
                  </a:lnTo>
                  <a:cubicBezTo>
                    <a:pt x="2447984" y="2933808"/>
                    <a:pt x="2475944" y="2756389"/>
                    <a:pt x="2475944" y="2572439"/>
                  </a:cubicBezTo>
                  <a:cubicBezTo>
                    <a:pt x="2475944" y="1591376"/>
                    <a:pt x="1680635" y="796067"/>
                    <a:pt x="699572" y="796067"/>
                  </a:cubicBezTo>
                  <a:cubicBezTo>
                    <a:pt x="454306" y="796067"/>
                    <a:pt x="220650" y="845774"/>
                    <a:pt x="8128" y="935663"/>
                  </a:cubicBezTo>
                  <a:lnTo>
                    <a:pt x="0" y="939579"/>
                  </a:lnTo>
                  <a:lnTo>
                    <a:pt x="0" y="98838"/>
                  </a:lnTo>
                  <a:lnTo>
                    <a:pt x="181136" y="52263"/>
                  </a:lnTo>
                  <a:cubicBezTo>
                    <a:pt x="348595" y="17996"/>
                    <a:pt x="521982" y="0"/>
                    <a:pt x="699572" y="0"/>
                  </a:cubicBezTo>
                </a:path>
              </a:pathLst>
            </a:custGeom>
            <a:solidFill>
              <a:srgbClr val="FF6161">
                <a:alpha val="100000"/>
              </a:srgbClr>
            </a:solidFill>
          </p:spPr>
        </p:sp>
      </p:grpSp>
      <p:pic>
        <p:nvPicPr>
          <p:cNvPr id="300070" name="Picture 15"/>
          <p:cNvPicPr>
            <a:picLocks noChangeAspect="1"/>
          </p:cNvPicPr>
          <p:nvPr/>
        </p:nvPicPr>
        <p:blipFill>
          <a:blip r:embed="rId2"/>
          <a:srcRect t="-1" b="-1"/>
          <a:stretch>
            <a:fillRect/>
          </a:stretch>
        </p:blipFill>
        <p:spPr>
          <a:xfrm>
            <a:off x="-8307" y="-13167"/>
            <a:ext cx="12192000" cy="6858000"/>
          </a:xfrm>
          <a:prstGeom prst="rect">
            <a:avLst/>
          </a:prstGeom>
        </p:spPr>
      </p:pic>
      <p:sp>
        <p:nvSpPr>
          <p:cNvPr id="300071" name="AutoShape 16"/>
          <p:cNvSpPr/>
          <p:nvPr/>
        </p:nvSpPr>
        <p:spPr>
          <a:xfrm flipH="1">
            <a:off x="587566" y="592156"/>
            <a:ext cx="11016868" cy="5673687"/>
          </a:xfrm>
          <a:prstGeom prst="roundRect">
            <a:avLst>
              <a:gd name="adj" fmla="val 3138"/>
            </a:avLst>
          </a:prstGeom>
          <a:solidFill>
            <a:srgbClr val="FFFFFF">
              <a:alpha val="100000"/>
            </a:srgbClr>
          </a:solidFill>
          <a:ln w="12700">
            <a:solidFill>
              <a:srgbClr val="FBE2DC">
                <a:alpha val="100000"/>
              </a:srgbClr>
            </a:solidFill>
            <a:prstDash val="solid"/>
          </a:ln>
        </p:spPr>
      </p:sp>
      <p:pic>
        <p:nvPicPr>
          <p:cNvPr id="300072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4389686" y="955339"/>
            <a:ext cx="1890992" cy="1038714"/>
          </a:xfrm>
          <a:prstGeom prst="rect">
            <a:avLst/>
          </a:prstGeom>
        </p:spPr>
      </p:pic>
      <p:sp>
        <p:nvSpPr>
          <p:cNvPr id="300073" name="AutoShape 18"/>
          <p:cNvSpPr/>
          <p:nvPr/>
        </p:nvSpPr>
        <p:spPr>
          <a:xfrm flipH="1">
            <a:off x="1779091" y="1994053"/>
            <a:ext cx="330505" cy="330505"/>
          </a:xfrm>
          <a:prstGeom prst="ellipse">
            <a:avLst/>
          </a:prstGeom>
          <a:solidFill>
            <a:srgbClr val="FFBFBF">
              <a:alpha val="100000"/>
            </a:srgbClr>
          </a:solidFill>
        </p:spPr>
      </p:sp>
      <p:cxnSp>
        <p:nvCxnSpPr>
          <p:cNvPr id="19" name="Connector 19"/>
          <p:cNvCxnSpPr/>
          <p:nvPr/>
        </p:nvCxnSpPr>
        <p:spPr>
          <a:xfrm flipV="1">
            <a:off x="1958289" y="598278"/>
            <a:ext cx="0" cy="1120695"/>
          </a:xfrm>
          <a:prstGeom prst="line">
            <a:avLst/>
          </a:prstGeom>
          <a:ln w="6350">
            <a:solidFill>
              <a:srgbClr val="FC5046">
                <a:alpha val="100000"/>
              </a:srgbClr>
            </a:solidFill>
            <a:prstDash val="solid"/>
            <a:headEnd type="none"/>
            <a:tailEnd type="none"/>
          </a:ln>
        </p:spPr>
      </p:cxnSp>
      <p:sp>
        <p:nvSpPr>
          <p:cNvPr id="300075" name="Freeform 20"/>
          <p:cNvSpPr/>
          <p:nvPr/>
        </p:nvSpPr>
        <p:spPr>
          <a:xfrm flipH="1">
            <a:off x="1451001" y="1682556"/>
            <a:ext cx="1014575" cy="454717"/>
          </a:xfrm>
          <a:custGeom>
            <a:avLst/>
            <a:gdLst/>
            <a:ahLst/>
            <a:cxnLst/>
            <a:rect l="l" t="t" r="r" b="b"/>
            <a:pathLst>
              <a:path w="1720675" h="771181">
                <a:moveTo>
                  <a:pt x="860337" y="0"/>
                </a:moveTo>
                <a:cubicBezTo>
                  <a:pt x="1280925" y="0"/>
                  <a:pt x="1631833" y="298334"/>
                  <a:pt x="1712988" y="694930"/>
                </a:cubicBezTo>
                <a:lnTo>
                  <a:pt x="1720675" y="771181"/>
                </a:lnTo>
                <a:lnTo>
                  <a:pt x="0" y="771181"/>
                </a:lnTo>
                <a:lnTo>
                  <a:pt x="7686" y="694930"/>
                </a:lnTo>
                <a:cubicBezTo>
                  <a:pt x="88842" y="298334"/>
                  <a:pt x="439749" y="0"/>
                  <a:pt x="860337" y="0"/>
                </a:cubicBezTo>
              </a:path>
            </a:pathLst>
          </a:custGeom>
          <a:solidFill>
            <a:srgbClr val="FBE2DC">
              <a:alpha val="100000"/>
            </a:srgbClr>
          </a:solidFill>
          <a:ln w="12700">
            <a:solidFill>
              <a:schemeClr val="accent2">
                <a:alpha val="100000"/>
                <a:lumMod val="60000"/>
                <a:lumMod val="40000"/>
              </a:schemeClr>
            </a:solidFill>
            <a:prstDash val="solid"/>
          </a:ln>
        </p:spPr>
      </p:sp>
      <p:pic>
        <p:nvPicPr>
          <p:cNvPr id="300076" name="Picture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5873" y="2997679"/>
            <a:ext cx="3287317" cy="3319865"/>
          </a:xfrm>
          <a:prstGeom prst="rect">
            <a:avLst/>
          </a:prstGeom>
        </p:spPr>
      </p:pic>
      <p:pic>
        <p:nvPicPr>
          <p:cNvPr id="300078" name="Picture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320800" y="1593215"/>
            <a:ext cx="3475355" cy="4634865"/>
          </a:xfrm>
          <a:prstGeom prst="rect">
            <a:avLst/>
          </a:prstGeom>
        </p:spPr>
      </p:pic>
      <p:sp>
        <p:nvSpPr>
          <p:cNvPr id="300080" name="TextBox 23"/>
          <p:cNvSpPr txBox="1"/>
          <p:nvPr/>
        </p:nvSpPr>
        <p:spPr>
          <a:xfrm>
            <a:off x="5467424" y="3412479"/>
            <a:ext cx="5949876" cy="21297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4875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电商营销推广基础理论</a:t>
            </a:r>
            <a:endParaRPr lang="en-US" sz="4875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00083" name="Picture 2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643481" flipH="1">
            <a:off x="6888448" y="2516318"/>
            <a:ext cx="874557" cy="753759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5577549" y="2647156"/>
            <a:ext cx="1299253" cy="70104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5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35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AIDA消费者行为模型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97192" y="1308287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注意力吸引（Attention）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97192" y="1833343"/>
            <a:ext cx="9803500" cy="708938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通过精准的标题设计、视觉冲击力强的图片或视频内容，在信息爆炸的环境中快速抓住目标受众的眼球，例如使用热点话题、悬念式标题或高对比度配色方案。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839115" y="1512589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839115" y="2734848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839115" y="5185395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8" name="Connector 8"/>
          <p:cNvCxnSpPr/>
          <p:nvPr/>
        </p:nvCxnSpPr>
        <p:spPr>
          <a:xfrm>
            <a:off x="937708" y="1624780"/>
            <a:ext cx="0" cy="5245143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AutoShape 9"/>
          <p:cNvSpPr/>
          <p:nvPr/>
        </p:nvSpPr>
        <p:spPr>
          <a:xfrm>
            <a:off x="839115" y="3958481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1297192" y="250386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兴趣激发（Interest）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97192" y="3028921"/>
            <a:ext cx="9953022" cy="708938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在吸引注意后，需通过产品核心卖点展示、场景化解决方案或用户痛点分析，深化消费者对内容的停留与探索意愿，比如用数据对比突出产品优势。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97192" y="3735521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欲望建立（Desire）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97192" y="4260576"/>
            <a:ext cx="9953022" cy="708938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通过限时折扣、KOL背书、用户案例展示等方式，刺激消费者的占有欲和购买冲动，例如直播间设置"仅剩XX件"的紧迫感提示。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97192" y="4980154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行动促成（Action）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97192" y="5505210"/>
            <a:ext cx="9893212" cy="708938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优化购买路径的便捷性，包括一键下单、多支付方式支持、运费险保障等降低决策门槛的设计，配合明确的CTA（行动号召）按钮引导转化。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2651" y="1629738"/>
            <a:ext cx="4219249" cy="4219249"/>
          </a:xfrm>
          <a:prstGeom prst="ellipse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316538" y="1567945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市场细分（Segmentation）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316538" y="1997141"/>
            <a:ext cx="6096000" cy="9853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根据地理、人口、行为、心理等维度划分客群，例如针对西藏市场可聚焦农牧产品买家、旅游文化爱好者、本地生活服务需求者三类核心人群。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44099" y="3218179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目标选择（Targeting）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344099" y="3647375"/>
            <a:ext cx="6096000" cy="107853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评估各细分市场的规模、增长性和竞争态势，优先选择与地区资源禀赋匹配的领域，如西藏特色手工艺品、高原农副产品等差异化赛道。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371661" y="4868412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定位确立（Positioning）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71661" y="5288084"/>
            <a:ext cx="6096000" cy="1051918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通过独特的价值主张建立认知差异，比如将冬虫夏草定位为"海拔4500米以上的生命奇迹"，强化产地稀缺性和品质壁垒。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STP市场定位理论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6A4444"/>
      </a:dk2>
      <a:lt2>
        <a:srgbClr val="F8F1F1"/>
      </a:lt2>
      <a:accent1>
        <a:srgbClr val="ED6C67"/>
      </a:accent1>
      <a:accent2>
        <a:srgbClr val="D25955"/>
      </a:accent2>
      <a:accent3>
        <a:srgbClr val="C85752"/>
      </a:accent3>
      <a:accent4>
        <a:srgbClr val="A66363"/>
      </a:accent4>
      <a:accent5>
        <a:srgbClr val="C87A62"/>
      </a:accent5>
      <a:accent6>
        <a:srgbClr val="AD50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5205</Words>
  <Application>WPS 演示</Application>
  <PresentationFormat>On-screen Show (4:3)</PresentationFormat>
  <Paragraphs>386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8" baseType="lpstr">
      <vt:lpstr>Arial</vt:lpstr>
      <vt:lpstr>宋体</vt:lpstr>
      <vt:lpstr>Wingdings</vt:lpstr>
      <vt:lpstr>Noto Sans SC</vt:lpstr>
      <vt:lpstr>Segoe Print</vt:lpstr>
      <vt:lpstr>Arial</vt:lpstr>
      <vt:lpstr>Calibri</vt:lpstr>
      <vt:lpstr>微软雅黑</vt:lpstr>
      <vt:lpstr>Arial Unicode MS</vt:lpstr>
      <vt:lpstr>汉仪铸字卡酷体W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WPS_1670391199</cp:lastModifiedBy>
  <cp:revision>3</cp:revision>
  <dcterms:created xsi:type="dcterms:W3CDTF">2006-08-16T00:00:00Z</dcterms:created>
  <dcterms:modified xsi:type="dcterms:W3CDTF">2025-10-14T03:54:36Z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1","ContentProducer":"001191110000802100433B10001","ProduceID":"a1054ab520ae40d2cf63b7f029b623da_1760403443_37c363c88780752a608955d428e0bb66","ReservedCode1":"8f07d2b984ee52aec033737022d6a65cce5d83c73f78ce09b075b41401ee4886","ContentPropagator":"001191110000802100433B10001","PropagateID":"a1054ab520ae40d2cf63b7f029b623da_1760403443_37c363c88780752a608955d428e0bb66","ReservedCode2":"8f07d2b984ee52aec033737022d6a65cce5d83c73f78ce09b075b41401ee4886"}</vt:lpwstr>
  </property>
  <property fmtid="{D5CDD505-2E9C-101B-9397-08002B2CF9AE}" pid="3" name="ICV">
    <vt:lpwstr>BA8FDE9799FD4CE385A575A790ED250F_12</vt:lpwstr>
  </property>
  <property fmtid="{D5CDD505-2E9C-101B-9397-08002B2CF9AE}" pid="4" name="KSOProductBuildVer">
    <vt:lpwstr>2052-12.1.0.22529</vt:lpwstr>
  </property>
</Properties>
</file>