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1.jpe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jpe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jpe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jpe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jpe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6655" y="1525651"/>
            <a:ext cx="7126715" cy="2085975"/>
          </a:xfrm>
          <a:prstGeom prst="rect">
            <a:avLst/>
          </a:prstGeom>
        </p:spPr>
        <p:txBody>
          <a:bodyPr vert="horz" wrap="square" lIns="114300" tIns="57150" rIns="114300" bIns="57150" rtlCol="0" anchor="ctr" anchorCtr="0">
            <a:normAutofit/>
          </a:bodyPr>
          <a:lstStyle/>
          <a:p>
            <a:pPr>
              <a:lnSpc>
                <a:spcPct val="115000"/>
              </a:lnSpc>
            </a:pPr>
            <a:r>
              <a:rPr lang="en-US" sz="5400" b="1">
                <a:solidFill>
                  <a:srgbClr val="1F1F1F">
                    <a:alpha val="100000"/>
                  </a:srgbClr>
                </a:solidFill>
                <a:latin typeface="Noto Sans SC"/>
                <a:ea typeface="Noto Sans SC"/>
                <a:cs typeface="Noto Sans SC"/>
              </a:rPr>
              <a:t>电商数据分析与</a:t>
            </a:r>
            <a:endParaRPr lang="en-US" sz="5400" b="1">
              <a:solidFill>
                <a:srgbClr val="1F1F1F">
                  <a:alpha val="100000"/>
                </a:srgbClr>
              </a:solidFill>
              <a:latin typeface="Noto Sans SC"/>
              <a:ea typeface="Noto Sans SC"/>
              <a:cs typeface="Noto Sans SC"/>
            </a:endParaRPr>
          </a:p>
          <a:p>
            <a:pPr>
              <a:lnSpc>
                <a:spcPct val="115000"/>
              </a:lnSpc>
            </a:pPr>
            <a:r>
              <a:rPr lang="en-US" sz="5400" b="1">
                <a:solidFill>
                  <a:srgbClr val="1F1F1F">
                    <a:alpha val="100000"/>
                  </a:srgbClr>
                </a:solidFill>
                <a:latin typeface="Noto Sans SC"/>
                <a:ea typeface="Noto Sans SC"/>
                <a:cs typeface="Noto Sans SC"/>
              </a:rPr>
              <a:t>运营优化</a:t>
            </a:r>
            <a:endParaRPr lang="en-US" sz="5400" b="1">
              <a:solidFill>
                <a:srgbClr val="1F1F1F">
                  <a:alpha val="100000"/>
                </a:srgbClr>
              </a:solidFill>
              <a:latin typeface="Noto Sans SC"/>
              <a:ea typeface="Noto Sans SC"/>
              <a:cs typeface="Noto Sans SC"/>
            </a:endParaRPr>
          </a:p>
        </p:txBody>
      </p:sp>
      <p:sp>
        <p:nvSpPr>
          <p:cNvPr id="3" name="TextBox 3"/>
          <p:cNvSpPr txBox="1"/>
          <p:nvPr/>
        </p:nvSpPr>
        <p:spPr>
          <a:xfrm>
            <a:off x="455705" y="4293994"/>
            <a:ext cx="2800350" cy="504825"/>
          </a:xfrm>
          <a:prstGeom prst="rect">
            <a:avLst/>
          </a:prstGeom>
        </p:spPr>
        <p:txBody>
          <a:bodyPr vert="horz" wrap="square" lIns="114300" tIns="57150" rIns="114300" bIns="57150" rtlCol="0" anchor="ctr" anchorCtr="0">
            <a:normAutofit/>
          </a:bodyPr>
          <a:lstStyle/>
          <a:p>
            <a:pPr>
              <a:lnSpc>
                <a:spcPct val="120000"/>
              </a:lnSpc>
            </a:pPr>
            <a:r>
              <a:rPr lang="en-US" sz="2025">
                <a:solidFill>
                  <a:srgbClr val="1F1F1F">
                    <a:alpha val="100000"/>
                  </a:srgbClr>
                </a:solidFill>
                <a:latin typeface="Noto Sans SC"/>
                <a:ea typeface="Noto Sans SC"/>
                <a:cs typeface="Noto Sans SC"/>
              </a:rPr>
              <a:t>汇报人：</a:t>
            </a:r>
            <a:endParaRPr lang="en-US" sz="2025">
              <a:solidFill>
                <a:srgbClr val="1F1F1F">
                  <a:alpha val="100000"/>
                </a:srgbClr>
              </a:solidFill>
              <a:latin typeface="Noto Sans SC"/>
              <a:ea typeface="Noto Sans SC"/>
              <a:cs typeface="Noto Sans SC"/>
            </a:endParaRPr>
          </a:p>
        </p:txBody>
      </p:sp>
      <p:sp>
        <p:nvSpPr>
          <p:cNvPr id="4" name="TextBox 4"/>
          <p:cNvSpPr txBox="1"/>
          <p:nvPr/>
        </p:nvSpPr>
        <p:spPr>
          <a:xfrm>
            <a:off x="455705" y="4825308"/>
            <a:ext cx="3371850" cy="504825"/>
          </a:xfrm>
          <a:prstGeom prst="rect">
            <a:avLst/>
          </a:prstGeom>
        </p:spPr>
        <p:txBody>
          <a:bodyPr vert="horz" wrap="square" lIns="114300" tIns="57150" rIns="114300" bIns="57150" rtlCol="0" anchor="ctr" anchorCtr="0">
            <a:normAutofit/>
          </a:bodyPr>
          <a:lstStyle/>
          <a:p>
            <a:pPr>
              <a:lnSpc>
                <a:spcPct val="120000"/>
              </a:lnSpc>
            </a:pPr>
            <a:r>
              <a:rPr lang="en-US" sz="2025">
                <a:solidFill>
                  <a:srgbClr val="1F1F1F">
                    <a:alpha val="100000"/>
                  </a:srgbClr>
                </a:solidFill>
                <a:latin typeface="Noto Sans SC"/>
                <a:ea typeface="Noto Sans SC"/>
                <a:cs typeface="Noto Sans SC"/>
              </a:rPr>
              <a:t>2025-10</a:t>
            </a:r>
            <a:endParaRPr lang="en-US" sz="2025">
              <a:solidFill>
                <a:srgbClr val="1F1F1F">
                  <a:alpha val="100000"/>
                </a:srgbClr>
              </a:solidFill>
              <a:latin typeface="Noto Sans SC"/>
              <a:ea typeface="Noto Sans SC"/>
              <a:cs typeface="Noto Sans SC"/>
            </a:endParaRPr>
          </a:p>
        </p:txBody>
      </p:sp>
      <p:sp>
        <p:nvSpPr>
          <p:cNvPr id="45" name="文本框 44"/>
          <p:cNvSpPr txBox="1"/>
          <p:nvPr/>
        </p:nvSpPr>
        <p:spPr>
          <a:xfrm>
            <a:off x="440055" y="205105"/>
            <a:ext cx="3727450" cy="542925"/>
          </a:xfrm>
          <a:prstGeom prst="rect">
            <a:avLst/>
          </a:prstGeom>
          <a:noFill/>
          <a:extLst>
            <a:ext uri="{909E8E84-426E-40DD-AFC4-6F175D3DCCD1}">
              <a14:hiddenFill xmlns:a14="http://schemas.microsoft.com/office/drawing/2010/main">
                <a:solidFill>
                  <a:schemeClr val="bg1"/>
                </a:solidFill>
              </a14:hiddenFill>
            </a:ext>
          </a:extLst>
        </p:spPr>
        <p:txBody>
          <a:bodyPr wrap="square" rtlCol="0" anchor="t">
            <a:noAutofit/>
          </a:bodyPr>
          <a:p>
            <a:pPr algn="l"/>
            <a:r>
              <a:rPr lang="zh-CN" altLang="en-US" sz="2400" b="1">
                <a:solidFill>
                  <a:srgbClr val="0070C0"/>
                </a:solidFill>
                <a:latin typeface="+mj-ea"/>
                <a:ea typeface="+mj-ea"/>
                <a:cs typeface="Arial" panose="020B0604020202020204" pitchFamily="34" charset="0"/>
                <a:sym typeface="+mn-ea"/>
              </a:rPr>
              <a:t>新业态就业创业专项工程</a:t>
            </a:r>
            <a:endParaRPr lang="zh-CN" altLang="en-US" sz="2400" b="1">
              <a:solidFill>
                <a:srgbClr val="0070C0"/>
              </a:solidFill>
              <a:latin typeface="+mj-ea"/>
              <a:ea typeface="+mj-ea"/>
              <a:cs typeface="Arial" panose="020B0604020202020204" pitchFamily="34" charset="0"/>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2589139" y="4907596"/>
            <a:ext cx="8609341" cy="1478267"/>
          </a:xfrm>
          <a:prstGeom prst="roundRect">
            <a:avLst>
              <a:gd name="adj" fmla="val 16667"/>
            </a:avLst>
          </a:prstGeom>
          <a:solidFill>
            <a:schemeClr val="lt2">
              <a:alpha val="100000"/>
            </a:schemeClr>
          </a:solidFill>
        </p:spPr>
      </p:sp>
      <p:sp>
        <p:nvSpPr>
          <p:cNvPr id="3" name="AutoShape 3"/>
          <p:cNvSpPr/>
          <p:nvPr/>
        </p:nvSpPr>
        <p:spPr>
          <a:xfrm>
            <a:off x="965148" y="3145225"/>
            <a:ext cx="8609341" cy="1478267"/>
          </a:xfrm>
          <a:prstGeom prst="roundRect">
            <a:avLst>
              <a:gd name="adj" fmla="val 16667"/>
            </a:avLst>
          </a:prstGeom>
          <a:solidFill>
            <a:schemeClr val="lt2">
              <a:alpha val="100000"/>
            </a:schemeClr>
          </a:solidFill>
        </p:spPr>
      </p:sp>
      <p:sp>
        <p:nvSpPr>
          <p:cNvPr id="4" name="AutoShape 4"/>
          <p:cNvSpPr/>
          <p:nvPr/>
        </p:nvSpPr>
        <p:spPr>
          <a:xfrm>
            <a:off x="2493889" y="1358958"/>
            <a:ext cx="8609341" cy="1478267"/>
          </a:xfrm>
          <a:prstGeom prst="roundRect">
            <a:avLst>
              <a:gd name="adj" fmla="val 16667"/>
            </a:avLst>
          </a:prstGeom>
          <a:solidFill>
            <a:schemeClr val="lt2">
              <a:alpha val="100000"/>
            </a:schemeClr>
          </a:solidFill>
        </p:spPr>
      </p:sp>
      <p:sp>
        <p:nvSpPr>
          <p:cNvPr id="5" name="TextBox 5"/>
          <p:cNvSpPr txBox="1"/>
          <p:nvPr/>
        </p:nvSpPr>
        <p:spPr>
          <a:xfrm>
            <a:off x="3283333" y="1796843"/>
            <a:ext cx="7497178" cy="972854"/>
          </a:xfrm>
          <a:prstGeom prst="rect">
            <a:avLst/>
          </a:prstGeom>
        </p:spPr>
        <p:txBody>
          <a:bodyPr vert="horz" wrap="square" lIns="114300" tIns="57150" rIns="114300" bIns="57150" rtlCol="0" anchor="t" anchorCtr="0">
            <a:noAutofit/>
          </a:bodyPr>
          <a:lstStyle/>
          <a:p>
            <a:pPr>
              <a:lnSpc>
                <a:spcPct val="120000"/>
              </a:lnSpc>
            </a:pPr>
            <a:r>
              <a:rPr lang="en-US" sz="1500">
                <a:solidFill>
                  <a:schemeClr val="dk1">
                    <a:alpha val="100000"/>
                  </a:schemeClr>
                </a:solidFill>
                <a:latin typeface="Noto Sans SC"/>
                <a:ea typeface="Noto Sans SC"/>
                <a:cs typeface="Noto Sans SC"/>
              </a:rPr>
              <a:t>UV反映实际用户规模，PV体现内容吸引力，两者比值（PV/UV）可评估用户粘性；异常波动可能源于流量渠道变化或页面体验问题。</a:t>
            </a:r>
            <a:endParaRPr lang="en-US" sz="1500">
              <a:solidFill>
                <a:schemeClr val="dk1">
                  <a:alpha val="100000"/>
                </a:schemeClr>
              </a:solidFill>
              <a:latin typeface="Noto Sans SC"/>
              <a:ea typeface="Noto Sans SC"/>
              <a:cs typeface="Noto Sans SC"/>
            </a:endParaRPr>
          </a:p>
        </p:txBody>
      </p:sp>
      <p:pic>
        <p:nvPicPr>
          <p:cNvPr id="6" name="Picture 6"/>
          <p:cNvPicPr>
            <a:picLocks noChangeAspect="1"/>
          </p:cNvPicPr>
          <p:nvPr/>
        </p:nvPicPr>
        <p:blipFill>
          <a:blip r:embed="rId2"/>
          <a:srcRect/>
          <a:stretch>
            <a:fillRect/>
          </a:stretch>
        </p:blipFill>
        <p:spPr>
          <a:xfrm>
            <a:off x="1113196" y="1262384"/>
            <a:ext cx="1926336" cy="1682496"/>
          </a:xfrm>
          <a:prstGeom prst="hexagon">
            <a:avLst/>
          </a:prstGeom>
        </p:spPr>
      </p:pic>
      <p:pic>
        <p:nvPicPr>
          <p:cNvPr id="7" name="Picture 7"/>
          <p:cNvPicPr>
            <a:picLocks noChangeAspect="1"/>
          </p:cNvPicPr>
          <p:nvPr/>
        </p:nvPicPr>
        <p:blipFill>
          <a:blip r:embed="rId3"/>
          <a:srcRect l="17274" r="17274"/>
          <a:stretch>
            <a:fillRect/>
          </a:stretch>
        </p:blipFill>
        <p:spPr>
          <a:xfrm>
            <a:off x="9176894" y="3043110"/>
            <a:ext cx="1926336" cy="1682496"/>
          </a:xfrm>
          <a:prstGeom prst="hexagon">
            <a:avLst/>
          </a:prstGeom>
        </p:spPr>
      </p:pic>
      <p:pic>
        <p:nvPicPr>
          <p:cNvPr id="8" name="Picture 8"/>
          <p:cNvPicPr>
            <a:picLocks noChangeAspect="1"/>
          </p:cNvPicPr>
          <p:nvPr/>
        </p:nvPicPr>
        <p:blipFill>
          <a:blip r:embed="rId4"/>
          <a:srcRect/>
          <a:stretch>
            <a:fillRect/>
          </a:stretch>
        </p:blipFill>
        <p:spPr>
          <a:xfrm>
            <a:off x="1113196" y="4824531"/>
            <a:ext cx="1926336" cy="1682496"/>
          </a:xfrm>
          <a:prstGeom prst="hexagon">
            <a:avLst/>
          </a:prstGeom>
        </p:spPr>
      </p:pic>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关键指标解读（UV、PV、转化率等）</a:t>
            </a:r>
            <a:endParaRPr lang="en-US" sz="3000" b="1">
              <a:solidFill>
                <a:schemeClr val="dk2">
                  <a:alpha val="100000"/>
                </a:schemeClr>
              </a:solidFill>
              <a:latin typeface="Noto Sans SC"/>
              <a:ea typeface="Noto Sans SC"/>
              <a:cs typeface="Noto Sans SC"/>
            </a:endParaRPr>
          </a:p>
        </p:txBody>
      </p:sp>
      <p:sp>
        <p:nvSpPr>
          <p:cNvPr id="10" name="TextBox 10"/>
          <p:cNvSpPr txBox="1"/>
          <p:nvPr/>
        </p:nvSpPr>
        <p:spPr>
          <a:xfrm>
            <a:off x="3273808" y="1404023"/>
            <a:ext cx="6148089"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a:ea typeface="Noto Sans SC"/>
                <a:cs typeface="Noto Sans SC"/>
              </a:rPr>
              <a:t>UV（独立访客）与PV（页面浏览量）</a:t>
            </a:r>
            <a:endParaRPr lang="en-US" sz="2000" b="1">
              <a:solidFill>
                <a:schemeClr val="accent1">
                  <a:alpha val="100000"/>
                </a:schemeClr>
              </a:solidFill>
              <a:latin typeface="Noto Sans SC"/>
              <a:ea typeface="Noto Sans SC"/>
              <a:cs typeface="Noto Sans SC"/>
            </a:endParaRPr>
          </a:p>
        </p:txBody>
      </p:sp>
      <p:sp>
        <p:nvSpPr>
          <p:cNvPr id="11" name="TextBox 11"/>
          <p:cNvSpPr txBox="1"/>
          <p:nvPr/>
        </p:nvSpPr>
        <p:spPr>
          <a:xfrm>
            <a:off x="1530470" y="3566057"/>
            <a:ext cx="7497178" cy="972854"/>
          </a:xfrm>
          <a:prstGeom prst="rect">
            <a:avLst/>
          </a:prstGeom>
        </p:spPr>
        <p:txBody>
          <a:bodyPr vert="horz" wrap="square" lIns="114300" tIns="57150" rIns="114300" bIns="57150" rtlCol="0" anchor="t" anchorCtr="0">
            <a:noAutofit/>
          </a:bodyPr>
          <a:lstStyle/>
          <a:p>
            <a:pPr>
              <a:lnSpc>
                <a:spcPct val="120000"/>
              </a:lnSpc>
            </a:pPr>
            <a:r>
              <a:rPr lang="en-US" sz="1500">
                <a:solidFill>
                  <a:schemeClr val="dk1">
                    <a:alpha val="100000"/>
                  </a:schemeClr>
                </a:solidFill>
                <a:latin typeface="Noto Sans SC"/>
                <a:ea typeface="Noto Sans SC"/>
                <a:cs typeface="Noto Sans SC"/>
              </a:rPr>
              <a:t>从浏览到下单的转化率是核心指标，需分层分析（如首页→商品页→支付页的漏斗转化），低转化率可能由价格、详情页设计或支付流程缺陷导致。</a:t>
            </a:r>
            <a:endParaRPr lang="en-US" sz="1500">
              <a:solidFill>
                <a:schemeClr val="dk1">
                  <a:alpha val="100000"/>
                </a:schemeClr>
              </a:solidFill>
              <a:latin typeface="Noto Sans SC"/>
              <a:ea typeface="Noto Sans SC"/>
              <a:cs typeface="Noto Sans SC"/>
            </a:endParaRPr>
          </a:p>
        </p:txBody>
      </p:sp>
      <p:sp>
        <p:nvSpPr>
          <p:cNvPr id="12" name="TextBox 12"/>
          <p:cNvSpPr txBox="1"/>
          <p:nvPr/>
        </p:nvSpPr>
        <p:spPr>
          <a:xfrm>
            <a:off x="1520945" y="3173238"/>
            <a:ext cx="6148089"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a:ea typeface="Noto Sans SC"/>
                <a:cs typeface="Noto Sans SC"/>
              </a:rPr>
              <a:t>转化率（CVR）</a:t>
            </a:r>
            <a:endParaRPr lang="en-US" sz="2000" b="1">
              <a:solidFill>
                <a:schemeClr val="accent1">
                  <a:alpha val="100000"/>
                </a:schemeClr>
              </a:solidFill>
              <a:latin typeface="Noto Sans SC"/>
              <a:ea typeface="Noto Sans SC"/>
              <a:cs typeface="Noto Sans SC"/>
            </a:endParaRPr>
          </a:p>
        </p:txBody>
      </p:sp>
      <p:sp>
        <p:nvSpPr>
          <p:cNvPr id="13" name="TextBox 13"/>
          <p:cNvSpPr txBox="1"/>
          <p:nvPr/>
        </p:nvSpPr>
        <p:spPr>
          <a:xfrm>
            <a:off x="3325984" y="5352046"/>
            <a:ext cx="7497178" cy="972854"/>
          </a:xfrm>
          <a:prstGeom prst="rect">
            <a:avLst/>
          </a:prstGeom>
        </p:spPr>
        <p:txBody>
          <a:bodyPr vert="horz" wrap="square" lIns="114300" tIns="57150" rIns="114300" bIns="57150" rtlCol="0" anchor="t" anchorCtr="0">
            <a:noAutofit/>
          </a:bodyPr>
          <a:lstStyle/>
          <a:p>
            <a:pPr>
              <a:lnSpc>
                <a:spcPct val="120000"/>
              </a:lnSpc>
            </a:pPr>
            <a:r>
              <a:rPr lang="en-US" sz="1500">
                <a:solidFill>
                  <a:schemeClr val="dk1">
                    <a:alpha val="100000"/>
                  </a:schemeClr>
                </a:solidFill>
                <a:latin typeface="Noto Sans SC"/>
                <a:ea typeface="Noto Sans SC"/>
                <a:cs typeface="Noto Sans SC"/>
              </a:rPr>
              <a:t>客单价反映用户消费能力，可通过捆绑销售提升；复购率衡量用户忠诚度，需结合RFM模型（最近购买时间、频率、金额）制定召回策略。</a:t>
            </a:r>
            <a:endParaRPr lang="en-US" sz="1500">
              <a:solidFill>
                <a:schemeClr val="dk1">
                  <a:alpha val="100000"/>
                </a:schemeClr>
              </a:solidFill>
              <a:latin typeface="Noto Sans SC"/>
              <a:ea typeface="Noto Sans SC"/>
              <a:cs typeface="Noto Sans SC"/>
            </a:endParaRPr>
          </a:p>
        </p:txBody>
      </p:sp>
      <p:sp>
        <p:nvSpPr>
          <p:cNvPr id="14" name="TextBox 14"/>
          <p:cNvSpPr txBox="1"/>
          <p:nvPr/>
        </p:nvSpPr>
        <p:spPr>
          <a:xfrm>
            <a:off x="3316459" y="4959226"/>
            <a:ext cx="6148089"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a:ea typeface="Noto Sans SC"/>
                <a:cs typeface="Noto Sans SC"/>
              </a:rPr>
              <a:t>客单价与复购率</a:t>
            </a:r>
            <a:endParaRPr lang="en-US" sz="2000" b="1">
              <a:solidFill>
                <a:schemeClr val="accent1">
                  <a:alpha val="100000"/>
                </a:schemeClr>
              </a:solidFill>
              <a:latin typeface="Noto Sans SC"/>
              <a:ea typeface="Noto Sans SC"/>
              <a:cs typeface="Noto Sans S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54570" y="2672514"/>
            <a:ext cx="2037983" cy="1371600"/>
          </a:xfrm>
          <a:prstGeom prst="rect">
            <a:avLst/>
          </a:prstGeom>
        </p:spPr>
        <p:txBody>
          <a:bodyPr vert="horz" wrap="square" lIns="114300" tIns="57150" rIns="114300" bIns="57150" rtlCol="0" anchor="ctr" anchorCtr="0">
            <a:spAutoFit/>
          </a:bodyPr>
          <a:lstStyle/>
          <a:p>
            <a:pPr algn="ctr">
              <a:lnSpc>
                <a:spcPct val="120000"/>
              </a:lnSpc>
            </a:pPr>
            <a:r>
              <a:rPr lang="en-US" sz="6600" b="1">
                <a:solidFill>
                  <a:srgbClr val="1338FD">
                    <a:alpha val="100000"/>
                  </a:srgbClr>
                </a:solidFill>
                <a:latin typeface="Noto Sans SC"/>
                <a:ea typeface="Noto Sans SC"/>
                <a:cs typeface="Noto Sans SC"/>
              </a:rPr>
              <a:t>03</a:t>
            </a:r>
            <a:endParaRPr lang="en-US" sz="6600" b="1">
              <a:solidFill>
                <a:srgbClr val="1338FD">
                  <a:alpha val="100000"/>
                </a:srgbClr>
              </a:solidFill>
              <a:latin typeface="Noto Sans SC"/>
              <a:ea typeface="Noto Sans SC"/>
              <a:cs typeface="Noto Sans SC"/>
            </a:endParaRPr>
          </a:p>
        </p:txBody>
      </p:sp>
      <p:sp>
        <p:nvSpPr>
          <p:cNvPr id="3" name="TextBox 3"/>
          <p:cNvSpPr txBox="1"/>
          <p:nvPr/>
        </p:nvSpPr>
        <p:spPr>
          <a:xfrm>
            <a:off x="4324067" y="2411659"/>
            <a:ext cx="7014337" cy="1798058"/>
          </a:xfrm>
          <a:prstGeom prst="rect">
            <a:avLst/>
          </a:prstGeom>
        </p:spPr>
        <p:txBody>
          <a:bodyPr vert="horz" wrap="square" lIns="114300" tIns="57150" rIns="114300" bIns="57150" rtlCol="0" anchor="ctr" anchorCtr="0">
            <a:normAutofit/>
          </a:bodyPr>
          <a:lstStyle/>
          <a:p>
            <a:pPr algn="l">
              <a:lnSpc>
                <a:spcPct val="120000"/>
              </a:lnSpc>
            </a:pPr>
            <a:r>
              <a:rPr lang="en-US" sz="4050" b="1">
                <a:solidFill>
                  <a:srgbClr val="1F1F1F">
                    <a:alpha val="100000"/>
                  </a:srgbClr>
                </a:solidFill>
                <a:latin typeface="Noto Sans SC"/>
                <a:ea typeface="Noto Sans SC"/>
                <a:cs typeface="Noto Sans SC"/>
              </a:rPr>
              <a:t>电商运营核心模块</a:t>
            </a:r>
            <a:endParaRPr lang="en-US" sz="4050" b="1">
              <a:solidFill>
                <a:srgbClr val="1F1F1F">
                  <a:alpha val="100000"/>
                </a:srgbClr>
              </a:solidFill>
              <a:latin typeface="Noto Sans SC"/>
              <a:ea typeface="Noto Sans SC"/>
              <a:cs typeface="Noto Sans S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4394200" y="1962150"/>
            <a:ext cx="1685925" cy="1676400"/>
          </a:xfrm>
          <a:custGeom>
            <a:avLst/>
            <a:gdLst/>
            <a:ahLst/>
            <a:cxnLst/>
            <a:rect l="l" t="t" r="r" b="b"/>
            <a:pathLst>
              <a:path w="1685845" h="1676401">
                <a:moveTo>
                  <a:pt x="1685845" y="27"/>
                </a:moveTo>
                <a:cubicBezTo>
                  <a:pt x="1684537" y="232115"/>
                  <a:pt x="1683230" y="464204"/>
                  <a:pt x="1681922" y="696292"/>
                </a:cubicBezTo>
                <a:cubicBezTo>
                  <a:pt x="1421024" y="694822"/>
                  <a:pt x="1170307" y="797433"/>
                  <a:pt x="985303" y="981399"/>
                </a:cubicBezTo>
                <a:cubicBezTo>
                  <a:pt x="800299" y="1165364"/>
                  <a:pt x="696276" y="1415499"/>
                  <a:pt x="696276" y="1676401"/>
                </a:cubicBezTo>
                <a:lnTo>
                  <a:pt x="0" y="1676400"/>
                </a:lnTo>
                <a:cubicBezTo>
                  <a:pt x="0" y="1341716"/>
                  <a:pt x="100080" y="1017391"/>
                  <a:pt x="283614" y="743402"/>
                </a:cubicBezTo>
                <a:lnTo>
                  <a:pt x="326098" y="686287"/>
                </a:lnTo>
                <a:lnTo>
                  <a:pt x="222801" y="399824"/>
                </a:lnTo>
                <a:lnTo>
                  <a:pt x="531767" y="453989"/>
                </a:lnTo>
                <a:lnTo>
                  <a:pt x="618095" y="376276"/>
                </a:lnTo>
                <a:cubicBezTo>
                  <a:pt x="918260" y="131924"/>
                  <a:pt x="1295386" y="-2173"/>
                  <a:pt x="1685845" y="27"/>
                </a:cubicBezTo>
              </a:path>
            </a:pathLst>
          </a:custGeom>
          <a:solidFill>
            <a:schemeClr val="accent1">
              <a:alpha val="100000"/>
            </a:schemeClr>
          </a:solidFill>
        </p:spPr>
      </p:sp>
      <p:sp>
        <p:nvSpPr>
          <p:cNvPr id="3" name="Freeform 3"/>
          <p:cNvSpPr/>
          <p:nvPr/>
        </p:nvSpPr>
        <p:spPr>
          <a:xfrm rot="5400000">
            <a:off x="6143625" y="1966913"/>
            <a:ext cx="1685925" cy="1676400"/>
          </a:xfrm>
          <a:custGeom>
            <a:avLst/>
            <a:gdLst/>
            <a:ahLst/>
            <a:cxnLst/>
            <a:rect l="l" t="t" r="r" b="b"/>
            <a:pathLst>
              <a:path w="1685845" h="1676401">
                <a:moveTo>
                  <a:pt x="0" y="1676400"/>
                </a:moveTo>
                <a:cubicBezTo>
                  <a:pt x="0" y="1285935"/>
                  <a:pt x="136219" y="909570"/>
                  <a:pt x="382258" y="610787"/>
                </a:cubicBezTo>
                <a:lnTo>
                  <a:pt x="437390" y="550233"/>
                </a:lnTo>
                <a:lnTo>
                  <a:pt x="357434" y="249447"/>
                </a:lnTo>
                <a:lnTo>
                  <a:pt x="675579" y="334017"/>
                </a:lnTo>
                <a:lnTo>
                  <a:pt x="751263" y="278380"/>
                </a:lnTo>
                <a:cubicBezTo>
                  <a:pt x="1026282" y="96392"/>
                  <a:pt x="1351166" y="-1859"/>
                  <a:pt x="1685845" y="27"/>
                </a:cubicBezTo>
                <a:cubicBezTo>
                  <a:pt x="1684537" y="232115"/>
                  <a:pt x="1683230" y="464204"/>
                  <a:pt x="1681922" y="696292"/>
                </a:cubicBezTo>
                <a:cubicBezTo>
                  <a:pt x="1421024" y="694822"/>
                  <a:pt x="1170307" y="797433"/>
                  <a:pt x="985303" y="981399"/>
                </a:cubicBezTo>
                <a:cubicBezTo>
                  <a:pt x="800299" y="1165364"/>
                  <a:pt x="696276" y="1415499"/>
                  <a:pt x="696276" y="1676401"/>
                </a:cubicBezTo>
              </a:path>
            </a:pathLst>
          </a:custGeom>
          <a:solidFill>
            <a:schemeClr val="accent1">
              <a:alpha val="100000"/>
            </a:schemeClr>
          </a:solidFill>
        </p:spPr>
      </p:sp>
      <p:sp>
        <p:nvSpPr>
          <p:cNvPr id="4" name="Freeform 4"/>
          <p:cNvSpPr/>
          <p:nvPr/>
        </p:nvSpPr>
        <p:spPr>
          <a:xfrm rot="10800000">
            <a:off x="6138863" y="3733800"/>
            <a:ext cx="1685925" cy="1676400"/>
          </a:xfrm>
          <a:custGeom>
            <a:avLst/>
            <a:gdLst/>
            <a:ahLst/>
            <a:cxnLst/>
            <a:rect l="l" t="t" r="r" b="b"/>
            <a:pathLst>
              <a:path w="1685845" h="1676401">
                <a:moveTo>
                  <a:pt x="696276" y="1676401"/>
                </a:moveTo>
                <a:lnTo>
                  <a:pt x="0" y="1676400"/>
                </a:lnTo>
                <a:cubicBezTo>
                  <a:pt x="0" y="1341716"/>
                  <a:pt x="100080" y="1017391"/>
                  <a:pt x="283614" y="743402"/>
                </a:cubicBezTo>
                <a:lnTo>
                  <a:pt x="284783" y="741830"/>
                </a:lnTo>
                <a:lnTo>
                  <a:pt x="159770" y="469217"/>
                </a:lnTo>
                <a:lnTo>
                  <a:pt x="484566" y="498419"/>
                </a:lnTo>
                <a:lnTo>
                  <a:pt x="494350" y="487672"/>
                </a:lnTo>
                <a:cubicBezTo>
                  <a:pt x="810781" y="173019"/>
                  <a:pt x="1239606" y="-2487"/>
                  <a:pt x="1685845" y="27"/>
                </a:cubicBezTo>
                <a:cubicBezTo>
                  <a:pt x="1684537" y="232115"/>
                  <a:pt x="1683230" y="464204"/>
                  <a:pt x="1681922" y="696292"/>
                </a:cubicBezTo>
                <a:cubicBezTo>
                  <a:pt x="1421024" y="694822"/>
                  <a:pt x="1170307" y="797433"/>
                  <a:pt x="985303" y="981399"/>
                </a:cubicBezTo>
                <a:cubicBezTo>
                  <a:pt x="800299" y="1165364"/>
                  <a:pt x="696276" y="1415499"/>
                  <a:pt x="696276" y="1676401"/>
                </a:cubicBezTo>
              </a:path>
            </a:pathLst>
          </a:custGeom>
          <a:solidFill>
            <a:schemeClr val="accent1">
              <a:alpha val="100000"/>
            </a:schemeClr>
          </a:solidFill>
        </p:spPr>
      </p:sp>
      <p:sp>
        <p:nvSpPr>
          <p:cNvPr id="5" name="Freeform 5"/>
          <p:cNvSpPr/>
          <p:nvPr/>
        </p:nvSpPr>
        <p:spPr>
          <a:xfrm rot="16200000">
            <a:off x="4389437" y="3729038"/>
            <a:ext cx="1685925" cy="1676400"/>
          </a:xfrm>
          <a:custGeom>
            <a:avLst/>
            <a:gdLst/>
            <a:ahLst/>
            <a:cxnLst/>
            <a:rect l="l" t="t" r="r" b="b"/>
            <a:pathLst>
              <a:path w="1685845" h="1676401">
                <a:moveTo>
                  <a:pt x="1685845" y="27"/>
                </a:moveTo>
                <a:cubicBezTo>
                  <a:pt x="1684537" y="232115"/>
                  <a:pt x="1683230" y="464204"/>
                  <a:pt x="1681922" y="696292"/>
                </a:cubicBezTo>
                <a:cubicBezTo>
                  <a:pt x="1421024" y="694822"/>
                  <a:pt x="1170307" y="797433"/>
                  <a:pt x="985303" y="981399"/>
                </a:cubicBezTo>
                <a:cubicBezTo>
                  <a:pt x="800299" y="1165364"/>
                  <a:pt x="696276" y="1415499"/>
                  <a:pt x="696276" y="1676401"/>
                </a:cubicBezTo>
                <a:lnTo>
                  <a:pt x="0" y="1676400"/>
                </a:lnTo>
                <a:cubicBezTo>
                  <a:pt x="0" y="1230154"/>
                  <a:pt x="177919" y="802325"/>
                  <a:pt x="494350" y="487672"/>
                </a:cubicBezTo>
                <a:lnTo>
                  <a:pt x="548831" y="438628"/>
                </a:lnTo>
                <a:lnTo>
                  <a:pt x="466941" y="130569"/>
                </a:lnTo>
                <a:lnTo>
                  <a:pt x="835339" y="228498"/>
                </a:lnTo>
                <a:lnTo>
                  <a:pt x="892743" y="194440"/>
                </a:lnTo>
                <a:cubicBezTo>
                  <a:pt x="1134849" y="66424"/>
                  <a:pt x="1406946" y="-1544"/>
                  <a:pt x="1685845" y="27"/>
                </a:cubicBezTo>
              </a:path>
            </a:pathLst>
          </a:custGeom>
          <a:solidFill>
            <a:schemeClr val="accent1">
              <a:alpha val="100000"/>
            </a:schemeClr>
          </a:solidFill>
        </p:spPr>
      </p:sp>
      <p:pic>
        <p:nvPicPr>
          <p:cNvPr id="6" name="Picture 6"/>
          <p:cNvPicPr>
            <a:picLocks noChangeAspect="1"/>
          </p:cNvPicPr>
          <p:nvPr/>
        </p:nvPicPr>
        <p:blipFill>
          <a:blip r:embed="rId2"/>
          <a:srcRect/>
          <a:stretch>
            <a:fillRect/>
          </a:stretch>
        </p:blipFill>
        <p:spPr>
          <a:xfrm>
            <a:off x="5175250" y="2743200"/>
            <a:ext cx="1885950" cy="1885950"/>
          </a:xfrm>
          <a:prstGeom prst="ellipse">
            <a:avLst/>
          </a:prstGeom>
          <a:noFill/>
        </p:spPr>
      </p:pic>
      <p:sp>
        <p:nvSpPr>
          <p:cNvPr id="7" name="TextBox 7"/>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商品管理与选品策略</a:t>
            </a:r>
            <a:endParaRPr lang="en-US" sz="3000" b="1">
              <a:solidFill>
                <a:schemeClr val="dk2">
                  <a:alpha val="100000"/>
                </a:schemeClr>
              </a:solidFill>
              <a:latin typeface="Noto Sans SC"/>
              <a:ea typeface="Noto Sans SC"/>
              <a:cs typeface="Noto Sans SC"/>
            </a:endParaRPr>
          </a:p>
        </p:txBody>
      </p:sp>
      <p:sp>
        <p:nvSpPr>
          <p:cNvPr id="8" name="TextBox 8"/>
          <p:cNvSpPr txBox="1"/>
          <p:nvPr/>
        </p:nvSpPr>
        <p:spPr>
          <a:xfrm>
            <a:off x="863500" y="1773916"/>
            <a:ext cx="3313333" cy="490334"/>
          </a:xfrm>
          <a:prstGeom prst="rect">
            <a:avLst/>
          </a:prstGeom>
        </p:spPr>
        <p:txBody>
          <a:bodyPr vert="horz" wrap="square" lIns="66008" tIns="33052" rIns="66008" bIns="33052" rtlCol="0" anchor="ctr" anchorCtr="0">
            <a:normAutofit/>
          </a:bodyPr>
          <a:lstStyle/>
          <a:p>
            <a:pPr algn="r">
              <a:lnSpc>
                <a:spcPct val="120000"/>
              </a:lnSpc>
            </a:pPr>
            <a:r>
              <a:rPr lang="en-US" sz="2000" b="1">
                <a:solidFill>
                  <a:schemeClr val="accent1">
                    <a:alpha val="100000"/>
                  </a:schemeClr>
                </a:solidFill>
                <a:latin typeface="Noto Sans SC"/>
                <a:ea typeface="Noto Sans SC"/>
                <a:cs typeface="Noto Sans SC"/>
              </a:rPr>
              <a:t>市场趋势分析</a:t>
            </a:r>
            <a:endParaRPr lang="en-US" sz="2000" b="1">
              <a:solidFill>
                <a:schemeClr val="accent1">
                  <a:alpha val="100000"/>
                </a:schemeClr>
              </a:solidFill>
              <a:latin typeface="Noto Sans SC"/>
              <a:ea typeface="Noto Sans SC"/>
              <a:cs typeface="Noto Sans SC"/>
            </a:endParaRPr>
          </a:p>
        </p:txBody>
      </p:sp>
      <p:sp>
        <p:nvSpPr>
          <p:cNvPr id="9" name="TextBox 9"/>
          <p:cNvSpPr txBox="1"/>
          <p:nvPr/>
        </p:nvSpPr>
        <p:spPr>
          <a:xfrm>
            <a:off x="863500" y="2191669"/>
            <a:ext cx="3313333" cy="1449697"/>
          </a:xfrm>
          <a:prstGeom prst="rect">
            <a:avLst/>
          </a:prstGeom>
        </p:spPr>
        <p:txBody>
          <a:bodyPr vert="horz" wrap="square" lIns="66008" tIns="33052" rIns="66008" bIns="33052" rtlCol="0" anchor="t" anchorCtr="0">
            <a:normAutofit/>
          </a:bodyPr>
          <a:lstStyle/>
          <a:p>
            <a:pPr algn="r">
              <a:lnSpc>
                <a:spcPct val="140000"/>
              </a:lnSpc>
            </a:pPr>
            <a:r>
              <a:rPr lang="en-US" sz="1500">
                <a:solidFill>
                  <a:schemeClr val="dk1">
                    <a:alpha val="100000"/>
                  </a:schemeClr>
                </a:solidFill>
                <a:latin typeface="Noto Sans SC"/>
                <a:ea typeface="Noto Sans SC"/>
                <a:cs typeface="Noto Sans SC"/>
              </a:rPr>
              <a:t>通过行业报告、竞品监测和平台热销榜单，识别季节性趋势和潜在爆款品类，结合Google Trends和第三方数据工具进行验证。</a:t>
            </a:r>
            <a:endParaRPr lang="en-US" sz="1500">
              <a:solidFill>
                <a:schemeClr val="dk1">
                  <a:alpha val="100000"/>
                </a:schemeClr>
              </a:solidFill>
              <a:latin typeface="Noto Sans SC"/>
              <a:ea typeface="Noto Sans SC"/>
              <a:cs typeface="Noto Sans SC"/>
            </a:endParaRPr>
          </a:p>
        </p:txBody>
      </p:sp>
      <p:sp>
        <p:nvSpPr>
          <p:cNvPr id="10" name="TextBox 10"/>
          <p:cNvSpPr txBox="1"/>
          <p:nvPr/>
        </p:nvSpPr>
        <p:spPr>
          <a:xfrm>
            <a:off x="6723094" y="2303033"/>
            <a:ext cx="792249" cy="792480"/>
          </a:xfrm>
          <a:prstGeom prst="rect">
            <a:avLst/>
          </a:prstGeom>
        </p:spPr>
        <p:txBody>
          <a:bodyPr vert="horz" wrap="square" lIns="66008" tIns="33052" rIns="66008" bIns="33052" rtlCol="0" anchor="ctr" anchorCtr="0">
            <a:normAutofit/>
          </a:bodyPr>
          <a:lstStyle/>
          <a:p>
            <a:pPr algn="ctr">
              <a:lnSpc>
                <a:spcPct val="140000"/>
              </a:lnSpc>
            </a:pPr>
            <a:r>
              <a:rPr lang="en-US" sz="2975" b="1">
                <a:solidFill>
                  <a:srgbClr val="FDFEFF">
                    <a:alpha val="100000"/>
                  </a:srgbClr>
                </a:solidFill>
                <a:latin typeface="Noto Sans SC"/>
                <a:ea typeface="Noto Sans SC"/>
                <a:cs typeface="Noto Sans SC"/>
              </a:rPr>
              <a:t>02</a:t>
            </a:r>
            <a:endParaRPr lang="en-US" sz="2975" b="1">
              <a:solidFill>
                <a:srgbClr val="FDFEFF">
                  <a:alpha val="100000"/>
                </a:srgbClr>
              </a:solidFill>
              <a:latin typeface="Noto Sans SC"/>
              <a:ea typeface="Noto Sans SC"/>
              <a:cs typeface="Noto Sans SC"/>
            </a:endParaRPr>
          </a:p>
        </p:txBody>
      </p:sp>
      <p:sp>
        <p:nvSpPr>
          <p:cNvPr id="11" name="TextBox 11"/>
          <p:cNvSpPr txBox="1"/>
          <p:nvPr/>
        </p:nvSpPr>
        <p:spPr>
          <a:xfrm>
            <a:off x="6770719" y="4166235"/>
            <a:ext cx="792249" cy="792480"/>
          </a:xfrm>
          <a:prstGeom prst="rect">
            <a:avLst/>
          </a:prstGeom>
        </p:spPr>
        <p:txBody>
          <a:bodyPr vert="horz" wrap="square" lIns="66008" tIns="33052" rIns="66008" bIns="33052" rtlCol="0" anchor="ctr" anchorCtr="0">
            <a:normAutofit/>
          </a:bodyPr>
          <a:lstStyle/>
          <a:p>
            <a:pPr algn="ctr">
              <a:lnSpc>
                <a:spcPct val="140000"/>
              </a:lnSpc>
            </a:pPr>
            <a:r>
              <a:rPr lang="en-US" sz="2975" b="1">
                <a:solidFill>
                  <a:srgbClr val="FDFEFF">
                    <a:alpha val="100000"/>
                  </a:srgbClr>
                </a:solidFill>
                <a:latin typeface="Noto Sans SC"/>
                <a:ea typeface="Noto Sans SC"/>
                <a:cs typeface="Noto Sans SC"/>
              </a:rPr>
              <a:t>04</a:t>
            </a:r>
            <a:endParaRPr lang="en-US" sz="2975" b="1">
              <a:solidFill>
                <a:srgbClr val="FDFEFF">
                  <a:alpha val="100000"/>
                </a:srgbClr>
              </a:solidFill>
              <a:latin typeface="Noto Sans SC"/>
              <a:ea typeface="Noto Sans SC"/>
              <a:cs typeface="Noto Sans SC"/>
            </a:endParaRPr>
          </a:p>
        </p:txBody>
      </p:sp>
      <p:sp>
        <p:nvSpPr>
          <p:cNvPr id="12" name="TextBox 12"/>
          <p:cNvSpPr txBox="1"/>
          <p:nvPr/>
        </p:nvSpPr>
        <p:spPr>
          <a:xfrm>
            <a:off x="4624560" y="4097553"/>
            <a:ext cx="792249" cy="792480"/>
          </a:xfrm>
          <a:prstGeom prst="rect">
            <a:avLst/>
          </a:prstGeom>
        </p:spPr>
        <p:txBody>
          <a:bodyPr vert="horz" wrap="square" lIns="66008" tIns="33052" rIns="66008" bIns="33052" rtlCol="0" anchor="ctr" anchorCtr="0">
            <a:normAutofit/>
          </a:bodyPr>
          <a:lstStyle/>
          <a:p>
            <a:pPr algn="ctr">
              <a:lnSpc>
                <a:spcPct val="140000"/>
              </a:lnSpc>
            </a:pPr>
            <a:r>
              <a:rPr lang="en-US" sz="2975" b="1">
                <a:solidFill>
                  <a:srgbClr val="FDFEFF">
                    <a:alpha val="100000"/>
                  </a:srgbClr>
                </a:solidFill>
                <a:latin typeface="Noto Sans SC"/>
                <a:ea typeface="Noto Sans SC"/>
                <a:cs typeface="Noto Sans SC"/>
              </a:rPr>
              <a:t>03</a:t>
            </a:r>
            <a:endParaRPr lang="en-US" sz="2975" b="1">
              <a:solidFill>
                <a:srgbClr val="FDFEFF">
                  <a:alpha val="100000"/>
                </a:srgbClr>
              </a:solidFill>
              <a:latin typeface="Noto Sans SC"/>
              <a:ea typeface="Noto Sans SC"/>
              <a:cs typeface="Noto Sans SC"/>
            </a:endParaRPr>
          </a:p>
        </p:txBody>
      </p:sp>
      <p:sp>
        <p:nvSpPr>
          <p:cNvPr id="13" name="TextBox 13"/>
          <p:cNvSpPr txBox="1"/>
          <p:nvPr/>
        </p:nvSpPr>
        <p:spPr>
          <a:xfrm>
            <a:off x="4702127" y="2312558"/>
            <a:ext cx="792249" cy="792480"/>
          </a:xfrm>
          <a:prstGeom prst="rect">
            <a:avLst/>
          </a:prstGeom>
        </p:spPr>
        <p:txBody>
          <a:bodyPr vert="horz" wrap="square" lIns="66008" tIns="33052" rIns="66008" bIns="33052" rtlCol="0" anchor="ctr" anchorCtr="0">
            <a:normAutofit/>
          </a:bodyPr>
          <a:lstStyle/>
          <a:p>
            <a:pPr algn="ctr">
              <a:lnSpc>
                <a:spcPct val="140000"/>
              </a:lnSpc>
            </a:pPr>
            <a:r>
              <a:rPr lang="en-US" sz="2975" b="1">
                <a:solidFill>
                  <a:srgbClr val="FDFEFF">
                    <a:alpha val="100000"/>
                  </a:srgbClr>
                </a:solidFill>
                <a:latin typeface="Noto Sans SC"/>
                <a:ea typeface="Noto Sans SC"/>
                <a:cs typeface="Noto Sans SC"/>
              </a:rPr>
              <a:t>01</a:t>
            </a:r>
            <a:endParaRPr lang="en-US" sz="2975" b="1">
              <a:solidFill>
                <a:srgbClr val="FDFEFF">
                  <a:alpha val="100000"/>
                </a:srgbClr>
              </a:solidFill>
              <a:latin typeface="Noto Sans SC"/>
              <a:ea typeface="Noto Sans SC"/>
              <a:cs typeface="Noto Sans SC"/>
            </a:endParaRPr>
          </a:p>
        </p:txBody>
      </p:sp>
      <p:sp>
        <p:nvSpPr>
          <p:cNvPr id="14" name="TextBox 14"/>
          <p:cNvSpPr txBox="1"/>
          <p:nvPr/>
        </p:nvSpPr>
        <p:spPr>
          <a:xfrm>
            <a:off x="863500" y="4180585"/>
            <a:ext cx="3313333" cy="490334"/>
          </a:xfrm>
          <a:prstGeom prst="rect">
            <a:avLst/>
          </a:prstGeom>
        </p:spPr>
        <p:txBody>
          <a:bodyPr vert="horz" wrap="square" lIns="66008" tIns="33052" rIns="66008" bIns="33052" rtlCol="0" anchor="ctr" anchorCtr="0">
            <a:normAutofit/>
          </a:bodyPr>
          <a:lstStyle/>
          <a:p>
            <a:pPr algn="r">
              <a:lnSpc>
                <a:spcPct val="120000"/>
              </a:lnSpc>
            </a:pPr>
            <a:r>
              <a:rPr lang="en-US" sz="2000" b="1">
                <a:solidFill>
                  <a:schemeClr val="accent1">
                    <a:alpha val="100000"/>
                  </a:schemeClr>
                </a:solidFill>
                <a:latin typeface="Noto Sans SC"/>
                <a:ea typeface="Noto Sans SC"/>
                <a:cs typeface="Noto Sans SC"/>
              </a:rPr>
              <a:t>数据化选品模型</a:t>
            </a:r>
            <a:endParaRPr lang="en-US" sz="2000" b="1">
              <a:solidFill>
                <a:schemeClr val="accent1">
                  <a:alpha val="100000"/>
                </a:schemeClr>
              </a:solidFill>
              <a:latin typeface="Noto Sans SC"/>
              <a:ea typeface="Noto Sans SC"/>
              <a:cs typeface="Noto Sans SC"/>
            </a:endParaRPr>
          </a:p>
        </p:txBody>
      </p:sp>
      <p:sp>
        <p:nvSpPr>
          <p:cNvPr id="15" name="TextBox 15"/>
          <p:cNvSpPr txBox="1"/>
          <p:nvPr/>
        </p:nvSpPr>
        <p:spPr>
          <a:xfrm>
            <a:off x="863500" y="4598338"/>
            <a:ext cx="3313333" cy="1502926"/>
          </a:xfrm>
          <a:prstGeom prst="rect">
            <a:avLst/>
          </a:prstGeom>
        </p:spPr>
        <p:txBody>
          <a:bodyPr vert="horz" wrap="square" lIns="66008" tIns="33052" rIns="66008" bIns="33052" rtlCol="0" anchor="t" anchorCtr="0">
            <a:normAutofit/>
          </a:bodyPr>
          <a:lstStyle/>
          <a:p>
            <a:pPr algn="r">
              <a:lnSpc>
                <a:spcPct val="140000"/>
              </a:lnSpc>
            </a:pPr>
            <a:r>
              <a:rPr lang="en-US" sz="1500">
                <a:solidFill>
                  <a:schemeClr val="dk1">
                    <a:alpha val="100000"/>
                  </a:schemeClr>
                </a:solidFill>
                <a:latin typeface="Noto Sans SC"/>
                <a:ea typeface="Noto Sans SC"/>
                <a:cs typeface="Noto Sans SC"/>
              </a:rPr>
              <a:t>运用ABC分类法管理SKU，通过"加购率×转化率×毛利率"三维度公式筛选高潜力商品，剔除长尾滞销品。</a:t>
            </a:r>
            <a:endParaRPr lang="en-US" sz="1500">
              <a:solidFill>
                <a:schemeClr val="dk1">
                  <a:alpha val="100000"/>
                </a:schemeClr>
              </a:solidFill>
              <a:latin typeface="Noto Sans SC"/>
              <a:ea typeface="Noto Sans SC"/>
              <a:cs typeface="Noto Sans SC"/>
            </a:endParaRPr>
          </a:p>
        </p:txBody>
      </p:sp>
      <p:sp>
        <p:nvSpPr>
          <p:cNvPr id="16" name="TextBox 16"/>
          <p:cNvSpPr txBox="1"/>
          <p:nvPr/>
        </p:nvSpPr>
        <p:spPr>
          <a:xfrm>
            <a:off x="7983514" y="1781391"/>
            <a:ext cx="3313333" cy="490334"/>
          </a:xfrm>
          <a:prstGeom prst="rect">
            <a:avLst/>
          </a:prstGeom>
        </p:spPr>
        <p:txBody>
          <a:bodyPr vert="horz" wrap="square" lIns="66008" tIns="33052" rIns="66008" bIns="33052" rtlCol="0" anchor="ctr" anchorCtr="0">
            <a:normAutofit/>
          </a:bodyPr>
          <a:lstStyle/>
          <a:p>
            <a:pPr algn="l">
              <a:lnSpc>
                <a:spcPct val="120000"/>
              </a:lnSpc>
            </a:pPr>
            <a:r>
              <a:rPr lang="en-US" sz="2000" b="1">
                <a:solidFill>
                  <a:schemeClr val="accent1">
                    <a:alpha val="100000"/>
                  </a:schemeClr>
                </a:solidFill>
                <a:latin typeface="Noto Sans SC"/>
                <a:ea typeface="Noto Sans SC"/>
                <a:cs typeface="Noto Sans SC"/>
              </a:rPr>
              <a:t>供应链评估</a:t>
            </a:r>
            <a:endParaRPr lang="en-US" sz="2000" b="1">
              <a:solidFill>
                <a:schemeClr val="accent1">
                  <a:alpha val="100000"/>
                </a:schemeClr>
              </a:solidFill>
              <a:latin typeface="Noto Sans SC"/>
              <a:ea typeface="Noto Sans SC"/>
              <a:cs typeface="Noto Sans SC"/>
            </a:endParaRPr>
          </a:p>
        </p:txBody>
      </p:sp>
      <p:sp>
        <p:nvSpPr>
          <p:cNvPr id="17" name="TextBox 17"/>
          <p:cNvSpPr txBox="1"/>
          <p:nvPr/>
        </p:nvSpPr>
        <p:spPr>
          <a:xfrm>
            <a:off x="7983514" y="2199144"/>
            <a:ext cx="3313333" cy="1442222"/>
          </a:xfrm>
          <a:prstGeom prst="rect">
            <a:avLst/>
          </a:prstGeom>
        </p:spPr>
        <p:txBody>
          <a:bodyPr vert="horz" wrap="square" lIns="66008" tIns="33052" rIns="66008" bIns="33052" rtlCol="0" anchor="t" anchorCtr="0">
            <a:normAutofit/>
          </a:bodyPr>
          <a:lstStyle/>
          <a:p>
            <a:pPr algn="l">
              <a:lnSpc>
                <a:spcPct val="140000"/>
              </a:lnSpc>
            </a:pPr>
            <a:r>
              <a:rPr lang="en-US" sz="1500">
                <a:solidFill>
                  <a:schemeClr val="dk1">
                    <a:alpha val="100000"/>
                  </a:schemeClr>
                </a:solidFill>
                <a:latin typeface="Noto Sans SC"/>
                <a:ea typeface="Noto Sans SC"/>
                <a:cs typeface="Noto Sans SC"/>
              </a:rPr>
              <a:t>建立供应商评分体系，考核交货周期、质量合格率及售后响应速度，优先选择具备柔性生产能力的合作伙伴。</a:t>
            </a:r>
            <a:endParaRPr lang="en-US" sz="1500">
              <a:solidFill>
                <a:schemeClr val="dk1">
                  <a:alpha val="100000"/>
                </a:schemeClr>
              </a:solidFill>
              <a:latin typeface="Noto Sans SC"/>
              <a:ea typeface="Noto Sans SC"/>
              <a:cs typeface="Noto Sans SC"/>
            </a:endParaRPr>
          </a:p>
        </p:txBody>
      </p:sp>
      <p:sp>
        <p:nvSpPr>
          <p:cNvPr id="18" name="TextBox 18"/>
          <p:cNvSpPr txBox="1"/>
          <p:nvPr/>
        </p:nvSpPr>
        <p:spPr>
          <a:xfrm>
            <a:off x="7983514" y="4188059"/>
            <a:ext cx="3313333" cy="490334"/>
          </a:xfrm>
          <a:prstGeom prst="rect">
            <a:avLst/>
          </a:prstGeom>
        </p:spPr>
        <p:txBody>
          <a:bodyPr vert="horz" wrap="square" lIns="66008" tIns="33052" rIns="66008" bIns="33052" rtlCol="0" anchor="ctr" anchorCtr="0">
            <a:normAutofit/>
          </a:bodyPr>
          <a:lstStyle/>
          <a:p>
            <a:pPr algn="l">
              <a:lnSpc>
                <a:spcPct val="120000"/>
              </a:lnSpc>
            </a:pPr>
            <a:r>
              <a:rPr lang="en-US" sz="2000" b="1">
                <a:solidFill>
                  <a:schemeClr val="accent1">
                    <a:alpha val="100000"/>
                  </a:schemeClr>
                </a:solidFill>
                <a:latin typeface="Noto Sans SC"/>
                <a:ea typeface="Noto Sans SC"/>
                <a:cs typeface="Noto Sans SC"/>
              </a:rPr>
              <a:t>价格策略制定</a:t>
            </a:r>
            <a:endParaRPr lang="en-US" sz="2000" b="1">
              <a:solidFill>
                <a:schemeClr val="accent1">
                  <a:alpha val="100000"/>
                </a:schemeClr>
              </a:solidFill>
              <a:latin typeface="Noto Sans SC"/>
              <a:ea typeface="Noto Sans SC"/>
              <a:cs typeface="Noto Sans SC"/>
            </a:endParaRPr>
          </a:p>
        </p:txBody>
      </p:sp>
      <p:sp>
        <p:nvSpPr>
          <p:cNvPr id="19" name="TextBox 19"/>
          <p:cNvSpPr txBox="1"/>
          <p:nvPr/>
        </p:nvSpPr>
        <p:spPr>
          <a:xfrm>
            <a:off x="7983514" y="4605812"/>
            <a:ext cx="3313333" cy="1556154"/>
          </a:xfrm>
          <a:prstGeom prst="rect">
            <a:avLst/>
          </a:prstGeom>
        </p:spPr>
        <p:txBody>
          <a:bodyPr vert="horz" wrap="square" lIns="66008" tIns="33052" rIns="66008" bIns="33052" rtlCol="0" anchor="t" anchorCtr="0">
            <a:normAutofit/>
          </a:bodyPr>
          <a:lstStyle/>
          <a:p>
            <a:pPr algn="l">
              <a:lnSpc>
                <a:spcPct val="140000"/>
              </a:lnSpc>
            </a:pPr>
            <a:r>
              <a:rPr lang="en-US" sz="1500">
                <a:solidFill>
                  <a:schemeClr val="dk1">
                    <a:alpha val="100000"/>
                  </a:schemeClr>
                </a:solidFill>
                <a:latin typeface="Noto Sans SC"/>
                <a:ea typeface="Noto Sans SC"/>
                <a:cs typeface="Noto Sans SC"/>
              </a:rPr>
              <a:t>基于成本核算和竞品定价，采用动态定价工具实现价格带覆盖，针对不同生命周期阶段调整折扣力度。</a:t>
            </a:r>
            <a:endParaRPr lang="en-US" sz="1500">
              <a:solidFill>
                <a:schemeClr val="dk1">
                  <a:alpha val="100000"/>
                </a:schemeClr>
              </a:solidFill>
              <a:latin typeface="Noto Sans SC"/>
              <a:ea typeface="Noto Sans SC"/>
              <a:cs typeface="Noto Sans S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8282340" y="2341090"/>
            <a:ext cx="3487460" cy="3588254"/>
          </a:xfrm>
          <a:prstGeom prst="roundRect">
            <a:avLst>
              <a:gd name="adj" fmla="val 6840"/>
            </a:avLst>
          </a:prstGeom>
          <a:solidFill>
            <a:schemeClr val="lt2">
              <a:alpha val="80000"/>
            </a:schemeClr>
          </a:solidFill>
        </p:spPr>
      </p:sp>
      <p:sp>
        <p:nvSpPr>
          <p:cNvPr id="3" name="AutoShape 3"/>
          <p:cNvSpPr/>
          <p:nvPr/>
        </p:nvSpPr>
        <p:spPr>
          <a:xfrm>
            <a:off x="4377090" y="2341090"/>
            <a:ext cx="3487460" cy="3588254"/>
          </a:xfrm>
          <a:prstGeom prst="roundRect">
            <a:avLst>
              <a:gd name="adj" fmla="val 6840"/>
            </a:avLst>
          </a:prstGeom>
          <a:solidFill>
            <a:schemeClr val="lt2">
              <a:alpha val="80000"/>
            </a:schemeClr>
          </a:solidFill>
        </p:spPr>
      </p:sp>
      <p:sp>
        <p:nvSpPr>
          <p:cNvPr id="4" name="AutoShape 4"/>
          <p:cNvSpPr/>
          <p:nvPr/>
        </p:nvSpPr>
        <p:spPr>
          <a:xfrm>
            <a:off x="471840" y="2341090"/>
            <a:ext cx="3487460" cy="3588254"/>
          </a:xfrm>
          <a:prstGeom prst="roundRect">
            <a:avLst>
              <a:gd name="adj" fmla="val 6840"/>
            </a:avLst>
          </a:prstGeom>
          <a:solidFill>
            <a:schemeClr val="lt2">
              <a:alpha val="80000"/>
            </a:schemeClr>
          </a:solidFill>
        </p:spPr>
      </p:sp>
      <p:sp>
        <p:nvSpPr>
          <p:cNvPr id="5" name="TextBox 5"/>
          <p:cNvSpPr txBox="1"/>
          <p:nvPr/>
        </p:nvSpPr>
        <p:spPr>
          <a:xfrm>
            <a:off x="709078" y="3758673"/>
            <a:ext cx="3080054" cy="1745527"/>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通过热力图和会话回放工具，识别从首页→商品页→购物车→支付的流失节点，优化关键页面跳转逻辑。</a:t>
            </a:r>
            <a:endParaRPr lang="en-US" sz="1500">
              <a:solidFill>
                <a:schemeClr val="dk1">
                  <a:alpha val="100000"/>
                </a:schemeClr>
              </a:solidFill>
              <a:latin typeface="Noto Sans SC"/>
              <a:ea typeface="Noto Sans SC"/>
              <a:cs typeface="Noto Sans SC"/>
            </a:endParaRPr>
          </a:p>
        </p:txBody>
      </p:sp>
      <p:sp>
        <p:nvSpPr>
          <p:cNvPr id="6" name="TextBox 6"/>
          <p:cNvSpPr txBox="1"/>
          <p:nvPr/>
        </p:nvSpPr>
        <p:spPr>
          <a:xfrm>
            <a:off x="709078" y="3181752"/>
            <a:ext cx="3000211" cy="527118"/>
          </a:xfrm>
          <a:prstGeom prst="rect">
            <a:avLst/>
          </a:prstGeom>
        </p:spPr>
        <p:txBody>
          <a:bodyPr vert="horz" wrap="square" lIns="114300" tIns="57150" rIns="114300" bIns="57150" rtlCol="0" anchor="ctr" anchorCtr="0">
            <a:noAutofit/>
          </a:bodyPr>
          <a:lstStyle/>
          <a:p>
            <a:pPr algn="l">
              <a:lnSpc>
                <a:spcPct val="120000"/>
              </a:lnSpc>
            </a:pPr>
            <a:r>
              <a:rPr lang="en-US" sz="2400" b="1">
                <a:solidFill>
                  <a:schemeClr val="accent1">
                    <a:alpha val="100000"/>
                  </a:schemeClr>
                </a:solidFill>
                <a:latin typeface="Noto Sans SC"/>
                <a:ea typeface="Noto Sans SC"/>
                <a:cs typeface="Noto Sans SC"/>
              </a:rPr>
              <a:t>路径漏斗诊断</a:t>
            </a:r>
            <a:endParaRPr lang="en-US" sz="2400" b="1">
              <a:solidFill>
                <a:schemeClr val="accent1">
                  <a:alpha val="100000"/>
                </a:schemeClr>
              </a:solidFill>
              <a:latin typeface="Noto Sans SC"/>
              <a:ea typeface="Noto Sans SC"/>
              <a:cs typeface="Noto Sans SC"/>
            </a:endParaRPr>
          </a:p>
        </p:txBody>
      </p:sp>
      <p:sp>
        <p:nvSpPr>
          <p:cNvPr id="7" name="TextBox 7"/>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用户行为分析与画像构建</a:t>
            </a:r>
            <a:endParaRPr lang="en-US" sz="3000" b="1">
              <a:solidFill>
                <a:schemeClr val="dk2">
                  <a:alpha val="100000"/>
                </a:schemeClr>
              </a:solidFill>
              <a:latin typeface="Noto Sans SC"/>
              <a:ea typeface="Noto Sans SC"/>
              <a:cs typeface="Noto Sans SC"/>
            </a:endParaRPr>
          </a:p>
        </p:txBody>
      </p:sp>
      <p:pic>
        <p:nvPicPr>
          <p:cNvPr id="8" name="Picture 8"/>
          <p:cNvPicPr>
            <a:picLocks noChangeAspect="1"/>
          </p:cNvPicPr>
          <p:nvPr/>
        </p:nvPicPr>
        <p:blipFill>
          <a:blip r:embed="rId2"/>
          <a:srcRect/>
          <a:stretch>
            <a:fillRect/>
          </a:stretch>
        </p:blipFill>
        <p:spPr>
          <a:xfrm>
            <a:off x="2414694" y="1693793"/>
            <a:ext cx="1294595" cy="1294595"/>
          </a:xfrm>
          <a:prstGeom prst="roundRect">
            <a:avLst/>
          </a:prstGeom>
        </p:spPr>
      </p:pic>
      <p:sp>
        <p:nvSpPr>
          <p:cNvPr id="9" name="TextBox 9"/>
          <p:cNvSpPr txBox="1"/>
          <p:nvPr/>
        </p:nvSpPr>
        <p:spPr>
          <a:xfrm>
            <a:off x="4580794" y="3196367"/>
            <a:ext cx="3033745" cy="527118"/>
          </a:xfrm>
          <a:prstGeom prst="rect">
            <a:avLst/>
          </a:prstGeom>
        </p:spPr>
        <p:txBody>
          <a:bodyPr vert="horz" wrap="square" lIns="114300" tIns="57150" rIns="114300" bIns="57150" rtlCol="0" anchor="ctr" anchorCtr="0">
            <a:noAutofit/>
          </a:bodyPr>
          <a:lstStyle/>
          <a:p>
            <a:pPr algn="l">
              <a:lnSpc>
                <a:spcPct val="120000"/>
              </a:lnSpc>
            </a:pPr>
            <a:r>
              <a:rPr lang="en-US" sz="2400" b="1">
                <a:solidFill>
                  <a:schemeClr val="accent1">
                    <a:alpha val="100000"/>
                  </a:schemeClr>
                </a:solidFill>
                <a:latin typeface="Noto Sans SC"/>
                <a:ea typeface="Noto Sans SC"/>
                <a:cs typeface="Noto Sans SC"/>
              </a:rPr>
              <a:t>RFM分层运营</a:t>
            </a:r>
            <a:endParaRPr lang="en-US" sz="2400" b="1">
              <a:solidFill>
                <a:schemeClr val="accent1">
                  <a:alpha val="100000"/>
                </a:schemeClr>
              </a:solidFill>
              <a:latin typeface="Noto Sans SC"/>
              <a:ea typeface="Noto Sans SC"/>
              <a:cs typeface="Noto Sans SC"/>
            </a:endParaRPr>
          </a:p>
        </p:txBody>
      </p:sp>
      <p:pic>
        <p:nvPicPr>
          <p:cNvPr id="10" name="Picture 10"/>
          <p:cNvPicPr>
            <a:picLocks noChangeAspect="1"/>
          </p:cNvPicPr>
          <p:nvPr/>
        </p:nvPicPr>
        <p:blipFill>
          <a:blip r:embed="rId3"/>
          <a:srcRect/>
          <a:stretch>
            <a:fillRect/>
          </a:stretch>
        </p:blipFill>
        <p:spPr>
          <a:xfrm>
            <a:off x="6319944" y="1708408"/>
            <a:ext cx="1294595" cy="1294595"/>
          </a:xfrm>
          <a:prstGeom prst="roundRect">
            <a:avLst/>
          </a:prstGeom>
        </p:spPr>
      </p:pic>
      <p:sp>
        <p:nvSpPr>
          <p:cNvPr id="11" name="TextBox 11"/>
          <p:cNvSpPr txBox="1"/>
          <p:nvPr/>
        </p:nvSpPr>
        <p:spPr>
          <a:xfrm>
            <a:off x="8486044" y="3190824"/>
            <a:ext cx="3033745" cy="527118"/>
          </a:xfrm>
          <a:prstGeom prst="rect">
            <a:avLst/>
          </a:prstGeom>
        </p:spPr>
        <p:txBody>
          <a:bodyPr vert="horz" wrap="square" lIns="114300" tIns="57150" rIns="114300" bIns="57150" rtlCol="0" anchor="ctr" anchorCtr="0">
            <a:noAutofit/>
          </a:bodyPr>
          <a:lstStyle/>
          <a:p>
            <a:pPr algn="l">
              <a:lnSpc>
                <a:spcPct val="120000"/>
              </a:lnSpc>
            </a:pPr>
            <a:r>
              <a:rPr lang="en-US" sz="2400" b="1">
                <a:solidFill>
                  <a:schemeClr val="accent1">
                    <a:alpha val="100000"/>
                  </a:schemeClr>
                </a:solidFill>
                <a:latin typeface="Noto Sans SC"/>
                <a:ea typeface="Noto Sans SC"/>
                <a:cs typeface="Noto Sans SC"/>
              </a:rPr>
              <a:t>多维标签体系</a:t>
            </a:r>
            <a:endParaRPr lang="en-US" sz="2400" b="1">
              <a:solidFill>
                <a:schemeClr val="accent1">
                  <a:alpha val="100000"/>
                </a:schemeClr>
              </a:solidFill>
              <a:latin typeface="Noto Sans SC"/>
              <a:ea typeface="Noto Sans SC"/>
              <a:cs typeface="Noto Sans SC"/>
            </a:endParaRPr>
          </a:p>
        </p:txBody>
      </p:sp>
      <p:pic>
        <p:nvPicPr>
          <p:cNvPr id="12" name="Picture 12"/>
          <p:cNvPicPr>
            <a:picLocks noChangeAspect="1"/>
          </p:cNvPicPr>
          <p:nvPr/>
        </p:nvPicPr>
        <p:blipFill>
          <a:blip r:embed="rId4"/>
          <a:srcRect/>
          <a:stretch>
            <a:fillRect/>
          </a:stretch>
        </p:blipFill>
        <p:spPr>
          <a:xfrm>
            <a:off x="10225194" y="1702864"/>
            <a:ext cx="1294595" cy="1294595"/>
          </a:xfrm>
          <a:prstGeom prst="roundRect">
            <a:avLst/>
          </a:prstGeom>
        </p:spPr>
      </p:pic>
      <p:sp>
        <p:nvSpPr>
          <p:cNvPr id="13" name="TextBox 13"/>
          <p:cNvSpPr txBox="1"/>
          <p:nvPr/>
        </p:nvSpPr>
        <p:spPr>
          <a:xfrm>
            <a:off x="4580794" y="3758673"/>
            <a:ext cx="3080054" cy="1745527"/>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根据最近购买时间(Recency)、消费频次(Frequency)、金额(Monetary)划分8个用户等级，定制复购激励策略。</a:t>
            </a:r>
            <a:endParaRPr lang="en-US" sz="1500">
              <a:solidFill>
                <a:schemeClr val="dk1">
                  <a:alpha val="100000"/>
                </a:schemeClr>
              </a:solidFill>
              <a:latin typeface="Noto Sans SC"/>
              <a:ea typeface="Noto Sans SC"/>
              <a:cs typeface="Noto Sans SC"/>
            </a:endParaRPr>
          </a:p>
        </p:txBody>
      </p:sp>
      <p:sp>
        <p:nvSpPr>
          <p:cNvPr id="14" name="TextBox 14"/>
          <p:cNvSpPr txBox="1"/>
          <p:nvPr/>
        </p:nvSpPr>
        <p:spPr>
          <a:xfrm>
            <a:off x="8486044" y="3758673"/>
            <a:ext cx="3080054" cy="1745527"/>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整合基础属性（性别/年龄）、消费特征（客单价/品类偏好）、行为数据（浏览深度/时段活跃度）构建360°用户画像。</a:t>
            </a:r>
            <a:endParaRPr lang="en-US" sz="1500">
              <a:solidFill>
                <a:schemeClr val="dk1">
                  <a:alpha val="100000"/>
                </a:schemeClr>
              </a:solidFill>
              <a:latin typeface="Noto Sans SC"/>
              <a:ea typeface="Noto Sans SC"/>
              <a:cs typeface="Noto Sans S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rot="5400000">
            <a:off x="391988" y="1845509"/>
            <a:ext cx="4092893" cy="4092575"/>
          </a:xfrm>
          <a:custGeom>
            <a:avLst/>
            <a:gdLst/>
            <a:ahLst/>
            <a:cxnLst/>
            <a:rect l="l" t="t" r="r" b="b"/>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lnTo>
                  <a:pt x="269" y="10800"/>
                </a:lnTo>
              </a:path>
            </a:pathLst>
          </a:custGeom>
          <a:solidFill>
            <a:schemeClr val="accent1">
              <a:alpha val="100000"/>
            </a:schemeClr>
          </a:solidFill>
        </p:spPr>
      </p:sp>
      <p:pic>
        <p:nvPicPr>
          <p:cNvPr id="3" name="Picture 3"/>
          <p:cNvPicPr>
            <a:picLocks noChangeAspect="1"/>
          </p:cNvPicPr>
          <p:nvPr/>
        </p:nvPicPr>
        <p:blipFill>
          <a:blip r:embed="rId2"/>
          <a:srcRect t="16675" b="16675"/>
          <a:stretch>
            <a:fillRect/>
          </a:stretch>
        </p:blipFill>
        <p:spPr>
          <a:xfrm>
            <a:off x="702027" y="2155389"/>
            <a:ext cx="3472815" cy="3472815"/>
          </a:xfrm>
          <a:prstGeom prst="ellipse">
            <a:avLst/>
          </a:prstGeom>
        </p:spPr>
      </p:pic>
      <p:sp>
        <p:nvSpPr>
          <p:cNvPr id="4" name="TextBox 4"/>
          <p:cNvSpPr txBox="1"/>
          <p:nvPr/>
        </p:nvSpPr>
        <p:spPr>
          <a:xfrm>
            <a:off x="6097260" y="3180638"/>
            <a:ext cx="5610225" cy="749860"/>
          </a:xfrm>
          <a:prstGeom prst="rect">
            <a:avLst/>
          </a:prstGeom>
          <a:noFill/>
        </p:spPr>
        <p:txBody>
          <a:bodyPr vert="horz" wrap="square" lIns="91440" tIns="45720" rIns="91440" bIns="45720"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对直通车创意的主图、文案、出价进行7天轮替测试，选取CTR高于行业均值30%的素材批量投放。</a:t>
            </a:r>
            <a:endParaRPr lang="en-US" sz="1500">
              <a:solidFill>
                <a:schemeClr val="dk1">
                  <a:alpha val="100000"/>
                </a:schemeClr>
              </a:solidFill>
              <a:latin typeface="Noto Sans SC"/>
              <a:ea typeface="Noto Sans SC"/>
              <a:cs typeface="Noto Sans SC"/>
            </a:endParaRPr>
          </a:p>
        </p:txBody>
      </p:sp>
      <p:sp>
        <p:nvSpPr>
          <p:cNvPr id="5" name="TextBox 5"/>
          <p:cNvSpPr txBox="1"/>
          <p:nvPr/>
        </p:nvSpPr>
        <p:spPr>
          <a:xfrm>
            <a:off x="6097260" y="2722499"/>
            <a:ext cx="3280773" cy="560841"/>
          </a:xfrm>
          <a:prstGeom prst="rect">
            <a:avLst/>
          </a:prstGeom>
          <a:noFill/>
        </p:spPr>
        <p:txBody>
          <a:bodyPr vert="horz" wrap="square" lIns="91440" tIns="45720" rIns="91440" bIns="45720" rtlCol="0" anchor="ctr" anchorCtr="0">
            <a:noAutofit/>
          </a:bodyPr>
          <a:lstStyle/>
          <a:p>
            <a:pPr algn="l">
              <a:lnSpc>
                <a:spcPct val="120000"/>
              </a:lnSpc>
            </a:pPr>
            <a:r>
              <a:rPr lang="en-US" sz="2100" b="1">
                <a:solidFill>
                  <a:schemeClr val="accent1">
                    <a:alpha val="100000"/>
                  </a:schemeClr>
                </a:solidFill>
                <a:latin typeface="Noto Sans SC"/>
                <a:ea typeface="Noto Sans SC"/>
                <a:cs typeface="Noto Sans SC"/>
              </a:rPr>
              <a:t>付费广告AB测试</a:t>
            </a:r>
            <a:endParaRPr lang="en-US" sz="2100" b="1">
              <a:solidFill>
                <a:schemeClr val="accent1">
                  <a:alpha val="100000"/>
                </a:schemeClr>
              </a:solidFill>
              <a:latin typeface="Noto Sans SC"/>
              <a:ea typeface="Noto Sans SC"/>
              <a:cs typeface="Noto Sans SC"/>
            </a:endParaRPr>
          </a:p>
        </p:txBody>
      </p:sp>
      <p:sp>
        <p:nvSpPr>
          <p:cNvPr id="6" name="TextBox 6"/>
          <p:cNvSpPr txBox="1"/>
          <p:nvPr/>
        </p:nvSpPr>
        <p:spPr>
          <a:xfrm>
            <a:off x="6097260" y="4437395"/>
            <a:ext cx="5610225" cy="722772"/>
          </a:xfrm>
          <a:prstGeom prst="rect">
            <a:avLst/>
          </a:prstGeom>
          <a:noFill/>
        </p:spPr>
        <p:txBody>
          <a:bodyPr vert="horz" wrap="square" lIns="91440" tIns="45720" rIns="91440" bIns="45720"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设计"拼团免单+分享得券"组合活动，通过微信生态圈层传播，要求参与用户至少带来2名新客。</a:t>
            </a:r>
            <a:endParaRPr lang="en-US" sz="1500">
              <a:solidFill>
                <a:schemeClr val="dk1">
                  <a:alpha val="100000"/>
                </a:schemeClr>
              </a:solidFill>
              <a:latin typeface="Noto Sans SC"/>
              <a:ea typeface="Noto Sans SC"/>
              <a:cs typeface="Noto Sans SC"/>
            </a:endParaRPr>
          </a:p>
        </p:txBody>
      </p:sp>
      <p:sp>
        <p:nvSpPr>
          <p:cNvPr id="7" name="TextBox 7"/>
          <p:cNvSpPr txBox="1"/>
          <p:nvPr/>
        </p:nvSpPr>
        <p:spPr>
          <a:xfrm>
            <a:off x="6097260" y="3979255"/>
            <a:ext cx="3280773" cy="560841"/>
          </a:xfrm>
          <a:prstGeom prst="rect">
            <a:avLst/>
          </a:prstGeom>
          <a:noFill/>
        </p:spPr>
        <p:txBody>
          <a:bodyPr vert="horz" wrap="square" lIns="91440" tIns="45720" rIns="91440" bIns="45720" rtlCol="0" anchor="ctr" anchorCtr="0">
            <a:normAutofit/>
          </a:bodyPr>
          <a:lstStyle/>
          <a:p>
            <a:pPr algn="l">
              <a:lnSpc>
                <a:spcPct val="120000"/>
              </a:lnSpc>
            </a:pPr>
            <a:r>
              <a:rPr lang="en-US" sz="2100" b="1">
                <a:solidFill>
                  <a:schemeClr val="accent1">
                    <a:alpha val="100000"/>
                  </a:schemeClr>
                </a:solidFill>
                <a:latin typeface="Noto Sans SC"/>
                <a:ea typeface="Noto Sans SC"/>
                <a:cs typeface="Noto Sans SC"/>
              </a:rPr>
              <a:t>社交裂变玩法</a:t>
            </a:r>
            <a:endParaRPr lang="en-US" sz="2100" b="1">
              <a:solidFill>
                <a:schemeClr val="accent1">
                  <a:alpha val="100000"/>
                </a:schemeClr>
              </a:solidFill>
              <a:latin typeface="Noto Sans SC"/>
              <a:ea typeface="Noto Sans SC"/>
              <a:cs typeface="Noto Sans SC"/>
            </a:endParaRPr>
          </a:p>
        </p:txBody>
      </p:sp>
      <p:sp>
        <p:nvSpPr>
          <p:cNvPr id="8" name="AutoShape 8"/>
          <p:cNvSpPr/>
          <p:nvPr/>
        </p:nvSpPr>
        <p:spPr>
          <a:xfrm>
            <a:off x="5233189" y="2868543"/>
            <a:ext cx="762000" cy="762000"/>
          </a:xfrm>
          <a:prstGeom prst="ellipse">
            <a:avLst/>
          </a:prstGeom>
          <a:solidFill>
            <a:schemeClr val="lt1">
              <a:alpha val="100000"/>
            </a:schemeClr>
          </a:solidFill>
          <a:ln w="19050">
            <a:solidFill>
              <a:schemeClr val="accent1">
                <a:alpha val="100000"/>
              </a:schemeClr>
            </a:solidFill>
            <a:prstDash val="solid"/>
          </a:ln>
        </p:spPr>
      </p:sp>
      <p:sp>
        <p:nvSpPr>
          <p:cNvPr id="9" name="AutoShape 9"/>
          <p:cNvSpPr/>
          <p:nvPr/>
        </p:nvSpPr>
        <p:spPr>
          <a:xfrm>
            <a:off x="5233189" y="4125300"/>
            <a:ext cx="762000" cy="762000"/>
          </a:xfrm>
          <a:prstGeom prst="ellipse">
            <a:avLst/>
          </a:prstGeom>
          <a:solidFill>
            <a:schemeClr val="lt1">
              <a:alpha val="100000"/>
            </a:schemeClr>
          </a:solidFill>
          <a:ln w="19050">
            <a:solidFill>
              <a:schemeClr val="accent1">
                <a:alpha val="100000"/>
              </a:schemeClr>
            </a:solidFill>
            <a:prstDash val="solid"/>
          </a:ln>
        </p:spPr>
      </p:sp>
      <p:sp>
        <p:nvSpPr>
          <p:cNvPr id="10" name="AutoShape 10"/>
          <p:cNvSpPr/>
          <p:nvPr/>
        </p:nvSpPr>
        <p:spPr>
          <a:xfrm>
            <a:off x="4471189" y="5373364"/>
            <a:ext cx="762000" cy="762000"/>
          </a:xfrm>
          <a:prstGeom prst="ellipse">
            <a:avLst/>
          </a:prstGeom>
          <a:solidFill>
            <a:schemeClr val="lt1">
              <a:alpha val="100000"/>
            </a:schemeClr>
          </a:solidFill>
          <a:ln w="19050">
            <a:solidFill>
              <a:schemeClr val="accent1">
                <a:alpha val="100000"/>
              </a:schemeClr>
            </a:solidFill>
            <a:prstDash val="solid"/>
          </a:ln>
        </p:spPr>
      </p:sp>
      <p:sp>
        <p:nvSpPr>
          <p:cNvPr id="11" name="AutoShape 11"/>
          <p:cNvSpPr/>
          <p:nvPr/>
        </p:nvSpPr>
        <p:spPr>
          <a:xfrm>
            <a:off x="4471189" y="1642200"/>
            <a:ext cx="762000" cy="762000"/>
          </a:xfrm>
          <a:prstGeom prst="ellipse">
            <a:avLst/>
          </a:prstGeom>
          <a:solidFill>
            <a:schemeClr val="lt1">
              <a:alpha val="100000"/>
            </a:schemeClr>
          </a:solidFill>
          <a:ln w="19050">
            <a:solidFill>
              <a:schemeClr val="accent1">
                <a:alpha val="100000"/>
              </a:schemeClr>
            </a:solidFill>
            <a:prstDash val="solid"/>
          </a:ln>
        </p:spPr>
      </p:sp>
      <p:sp>
        <p:nvSpPr>
          <p:cNvPr id="12" name="TextBox 12"/>
          <p:cNvSpPr txBox="1"/>
          <p:nvPr/>
        </p:nvSpPr>
        <p:spPr>
          <a:xfrm>
            <a:off x="4470237" y="1782217"/>
            <a:ext cx="763905"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01</a:t>
            </a:r>
            <a:endParaRPr lang="en-US" sz="2400">
              <a:solidFill>
                <a:schemeClr val="accent1">
                  <a:alpha val="100000"/>
                </a:schemeClr>
              </a:solidFill>
              <a:latin typeface="Noto Sans SC"/>
              <a:ea typeface="Noto Sans SC"/>
              <a:cs typeface="Noto Sans SC"/>
            </a:endParaRPr>
          </a:p>
        </p:txBody>
      </p:sp>
      <p:sp>
        <p:nvSpPr>
          <p:cNvPr id="13" name="TextBox 13"/>
          <p:cNvSpPr txBox="1"/>
          <p:nvPr/>
        </p:nvSpPr>
        <p:spPr>
          <a:xfrm>
            <a:off x="5232236" y="3008561"/>
            <a:ext cx="763905"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02</a:t>
            </a:r>
            <a:endParaRPr lang="en-US" sz="2400">
              <a:solidFill>
                <a:schemeClr val="accent1">
                  <a:alpha val="100000"/>
                </a:schemeClr>
              </a:solidFill>
              <a:latin typeface="Noto Sans SC"/>
              <a:ea typeface="Noto Sans SC"/>
              <a:cs typeface="Noto Sans SC"/>
            </a:endParaRPr>
          </a:p>
        </p:txBody>
      </p:sp>
      <p:sp>
        <p:nvSpPr>
          <p:cNvPr id="14" name="TextBox 14"/>
          <p:cNvSpPr txBox="1"/>
          <p:nvPr/>
        </p:nvSpPr>
        <p:spPr>
          <a:xfrm>
            <a:off x="5248581" y="4265317"/>
            <a:ext cx="744855"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03</a:t>
            </a:r>
            <a:endParaRPr lang="en-US" sz="2400">
              <a:solidFill>
                <a:schemeClr val="accent1">
                  <a:alpha val="100000"/>
                </a:schemeClr>
              </a:solidFill>
              <a:latin typeface="Noto Sans SC"/>
              <a:ea typeface="Noto Sans SC"/>
              <a:cs typeface="Noto Sans SC"/>
            </a:endParaRPr>
          </a:p>
        </p:txBody>
      </p:sp>
      <p:sp>
        <p:nvSpPr>
          <p:cNvPr id="15" name="TextBox 15"/>
          <p:cNvSpPr txBox="1"/>
          <p:nvPr/>
        </p:nvSpPr>
        <p:spPr>
          <a:xfrm>
            <a:off x="4470237" y="5513381"/>
            <a:ext cx="763905"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04</a:t>
            </a:r>
            <a:endParaRPr lang="en-US" sz="2400">
              <a:solidFill>
                <a:schemeClr val="accent1">
                  <a:alpha val="100000"/>
                </a:schemeClr>
              </a:solidFill>
              <a:latin typeface="Noto Sans SC"/>
              <a:ea typeface="Noto Sans SC"/>
              <a:cs typeface="Noto Sans SC"/>
            </a:endParaRPr>
          </a:p>
        </p:txBody>
      </p:sp>
      <p:sp>
        <p:nvSpPr>
          <p:cNvPr id="16" name="TextBox 16"/>
          <p:cNvSpPr txBox="1"/>
          <p:nvPr/>
        </p:nvSpPr>
        <p:spPr>
          <a:xfrm>
            <a:off x="5418969" y="1989857"/>
            <a:ext cx="5902509" cy="732641"/>
          </a:xfrm>
          <a:prstGeom prst="rect">
            <a:avLst/>
          </a:prstGeom>
          <a:noFill/>
        </p:spPr>
        <p:txBody>
          <a:bodyPr vert="horz" wrap="square" lIns="91440" tIns="45720" rIns="91440" bIns="45720"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针对核心词（如"冬季加绒卫衣女"）优化标题和详情页TDK，布局长尾词问答内容，提升自然搜索排名至前3页。</a:t>
            </a:r>
            <a:endParaRPr lang="en-US" sz="1500">
              <a:solidFill>
                <a:schemeClr val="dk1">
                  <a:alpha val="100000"/>
                </a:schemeClr>
              </a:solidFill>
              <a:latin typeface="Noto Sans SC"/>
              <a:ea typeface="Noto Sans SC"/>
              <a:cs typeface="Noto Sans SC"/>
            </a:endParaRPr>
          </a:p>
        </p:txBody>
      </p:sp>
      <p:sp>
        <p:nvSpPr>
          <p:cNvPr id="17" name="TextBox 17"/>
          <p:cNvSpPr txBox="1"/>
          <p:nvPr/>
        </p:nvSpPr>
        <p:spPr>
          <a:xfrm>
            <a:off x="5418969" y="1531718"/>
            <a:ext cx="3280773" cy="560841"/>
          </a:xfrm>
          <a:prstGeom prst="rect">
            <a:avLst/>
          </a:prstGeom>
          <a:noFill/>
        </p:spPr>
        <p:txBody>
          <a:bodyPr vert="horz" wrap="square" lIns="91440" tIns="45720" rIns="91440" bIns="45720" rtlCol="0" anchor="ctr" anchorCtr="0">
            <a:noAutofit/>
          </a:bodyPr>
          <a:lstStyle/>
          <a:p>
            <a:pPr algn="l">
              <a:lnSpc>
                <a:spcPct val="120000"/>
              </a:lnSpc>
            </a:pPr>
            <a:r>
              <a:rPr lang="en-US" sz="2100" b="1">
                <a:solidFill>
                  <a:schemeClr val="accent1">
                    <a:alpha val="100000"/>
                  </a:schemeClr>
                </a:solidFill>
                <a:latin typeface="Noto Sans SC"/>
                <a:ea typeface="Noto Sans SC"/>
                <a:cs typeface="Noto Sans SC"/>
              </a:rPr>
              <a:t>搜索引擎优化</a:t>
            </a:r>
            <a:endParaRPr lang="en-US" sz="2100" b="1">
              <a:solidFill>
                <a:schemeClr val="accent1">
                  <a:alpha val="100000"/>
                </a:schemeClr>
              </a:solidFill>
              <a:latin typeface="Noto Sans SC"/>
              <a:ea typeface="Noto Sans SC"/>
              <a:cs typeface="Noto Sans SC"/>
            </a:endParaRPr>
          </a:p>
        </p:txBody>
      </p:sp>
      <p:sp>
        <p:nvSpPr>
          <p:cNvPr id="18" name="TextBox 18"/>
          <p:cNvSpPr txBox="1"/>
          <p:nvPr/>
        </p:nvSpPr>
        <p:spPr>
          <a:xfrm>
            <a:off x="5387222" y="5699240"/>
            <a:ext cx="5610225" cy="749860"/>
          </a:xfrm>
          <a:prstGeom prst="rect">
            <a:avLst/>
          </a:prstGeom>
          <a:noFill/>
        </p:spPr>
        <p:txBody>
          <a:bodyPr vert="horz" wrap="square" lIns="91440" tIns="45720" rIns="91440" bIns="45720"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按"产品展示（30%）+使用场景（50%）+用户证言（20%）"比例制作抖音内容，挂载小店组件实现品效合一。</a:t>
            </a:r>
            <a:endParaRPr lang="en-US" sz="1500">
              <a:solidFill>
                <a:schemeClr val="dk1">
                  <a:alpha val="100000"/>
                </a:schemeClr>
              </a:solidFill>
              <a:latin typeface="Noto Sans SC"/>
              <a:ea typeface="Noto Sans SC"/>
              <a:cs typeface="Noto Sans SC"/>
            </a:endParaRPr>
          </a:p>
        </p:txBody>
      </p:sp>
      <p:sp>
        <p:nvSpPr>
          <p:cNvPr id="19" name="TextBox 19"/>
          <p:cNvSpPr txBox="1"/>
          <p:nvPr/>
        </p:nvSpPr>
        <p:spPr>
          <a:xfrm>
            <a:off x="5387222" y="5241100"/>
            <a:ext cx="3280773" cy="560841"/>
          </a:xfrm>
          <a:prstGeom prst="rect">
            <a:avLst/>
          </a:prstGeom>
          <a:noFill/>
        </p:spPr>
        <p:txBody>
          <a:bodyPr vert="horz" wrap="square" lIns="91440" tIns="45720" rIns="91440" bIns="45720" rtlCol="0" anchor="ctr" anchorCtr="0">
            <a:noAutofit/>
          </a:bodyPr>
          <a:lstStyle/>
          <a:p>
            <a:pPr algn="l">
              <a:lnSpc>
                <a:spcPct val="120000"/>
              </a:lnSpc>
            </a:pPr>
            <a:r>
              <a:rPr lang="en-US" sz="2100" b="1">
                <a:solidFill>
                  <a:schemeClr val="accent1">
                    <a:alpha val="100000"/>
                  </a:schemeClr>
                </a:solidFill>
                <a:latin typeface="Noto Sans SC"/>
                <a:ea typeface="Noto Sans SC"/>
                <a:cs typeface="Noto Sans SC"/>
              </a:rPr>
              <a:t>短视频内容矩阵</a:t>
            </a:r>
            <a:endParaRPr lang="en-US" sz="2100" b="1">
              <a:solidFill>
                <a:schemeClr val="accent1">
                  <a:alpha val="100000"/>
                </a:schemeClr>
              </a:solidFill>
              <a:latin typeface="Noto Sans SC"/>
              <a:ea typeface="Noto Sans SC"/>
              <a:cs typeface="Noto Sans SC"/>
            </a:endParaRPr>
          </a:p>
        </p:txBody>
      </p:sp>
      <p:sp>
        <p:nvSpPr>
          <p:cNvPr id="20" name="TextBox 2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流量获取与渠道优化</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54570" y="2672514"/>
            <a:ext cx="2037983" cy="1371600"/>
          </a:xfrm>
          <a:prstGeom prst="rect">
            <a:avLst/>
          </a:prstGeom>
        </p:spPr>
        <p:txBody>
          <a:bodyPr vert="horz" wrap="square" lIns="114300" tIns="57150" rIns="114300" bIns="57150" rtlCol="0" anchor="ctr" anchorCtr="0">
            <a:spAutoFit/>
          </a:bodyPr>
          <a:lstStyle/>
          <a:p>
            <a:pPr algn="ctr">
              <a:lnSpc>
                <a:spcPct val="120000"/>
              </a:lnSpc>
            </a:pPr>
            <a:r>
              <a:rPr lang="en-US" sz="6600" b="1">
                <a:solidFill>
                  <a:srgbClr val="1338FD">
                    <a:alpha val="100000"/>
                  </a:srgbClr>
                </a:solidFill>
                <a:latin typeface="Noto Sans SC"/>
                <a:ea typeface="Noto Sans SC"/>
                <a:cs typeface="Noto Sans SC"/>
              </a:rPr>
              <a:t>04</a:t>
            </a:r>
            <a:endParaRPr lang="en-US" sz="6600" b="1">
              <a:solidFill>
                <a:srgbClr val="1338FD">
                  <a:alpha val="100000"/>
                </a:srgbClr>
              </a:solidFill>
              <a:latin typeface="Noto Sans SC"/>
              <a:ea typeface="Noto Sans SC"/>
              <a:cs typeface="Noto Sans SC"/>
            </a:endParaRPr>
          </a:p>
        </p:txBody>
      </p:sp>
      <p:sp>
        <p:nvSpPr>
          <p:cNvPr id="3" name="TextBox 3"/>
          <p:cNvSpPr txBox="1"/>
          <p:nvPr/>
        </p:nvSpPr>
        <p:spPr>
          <a:xfrm>
            <a:off x="4324067" y="2411659"/>
            <a:ext cx="7014337" cy="1798058"/>
          </a:xfrm>
          <a:prstGeom prst="rect">
            <a:avLst/>
          </a:prstGeom>
        </p:spPr>
        <p:txBody>
          <a:bodyPr vert="horz" wrap="square" lIns="114300" tIns="57150" rIns="114300" bIns="57150" rtlCol="0" anchor="ctr" anchorCtr="0">
            <a:normAutofit/>
          </a:bodyPr>
          <a:lstStyle/>
          <a:p>
            <a:pPr algn="l">
              <a:lnSpc>
                <a:spcPct val="120000"/>
              </a:lnSpc>
            </a:pPr>
            <a:r>
              <a:rPr lang="en-US" sz="4050" b="1">
                <a:solidFill>
                  <a:srgbClr val="1F1F1F">
                    <a:alpha val="100000"/>
                  </a:srgbClr>
                </a:solidFill>
                <a:latin typeface="Noto Sans SC"/>
                <a:ea typeface="Noto Sans SC"/>
                <a:cs typeface="Noto Sans SC"/>
              </a:rPr>
              <a:t>数据驱动运营优化</a:t>
            </a:r>
            <a:endParaRPr lang="en-US" sz="4050" b="1">
              <a:solidFill>
                <a:srgbClr val="1F1F1F">
                  <a:alpha val="100000"/>
                </a:srgbClr>
              </a:solidFill>
              <a:latin typeface="Noto Sans SC"/>
              <a:ea typeface="Noto Sans SC"/>
              <a:cs typeface="Noto Sans S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451873" y="1812219"/>
            <a:ext cx="3287800" cy="3946292"/>
          </a:xfrm>
          <a:prstGeom prst="rect">
            <a:avLst/>
          </a:prstGeom>
          <a:noFill/>
        </p:spPr>
      </p:pic>
      <p:sp>
        <p:nvSpPr>
          <p:cNvPr id="3" name="TextBox 3"/>
          <p:cNvSpPr txBox="1"/>
          <p:nvPr/>
        </p:nvSpPr>
        <p:spPr>
          <a:xfrm>
            <a:off x="595787" y="1726745"/>
            <a:ext cx="3550411"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实验设计原则</a:t>
            </a:r>
            <a:endParaRPr lang="en-US" sz="2400" b="1">
              <a:solidFill>
                <a:schemeClr val="accent1">
                  <a:alpha val="100000"/>
                </a:schemeClr>
              </a:solidFill>
              <a:latin typeface="Noto Sans SC"/>
              <a:ea typeface="Noto Sans SC"/>
              <a:cs typeface="Noto Sans SC"/>
            </a:endParaRPr>
          </a:p>
        </p:txBody>
      </p:sp>
      <p:sp>
        <p:nvSpPr>
          <p:cNvPr id="4" name="TextBox 4"/>
          <p:cNvSpPr txBox="1"/>
          <p:nvPr/>
        </p:nvSpPr>
        <p:spPr>
          <a:xfrm>
            <a:off x="698933" y="2298345"/>
            <a:ext cx="3344120" cy="1504071"/>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Noto Sans SC"/>
                <a:ea typeface="Noto Sans SC"/>
                <a:cs typeface="Noto Sans SC"/>
              </a:rPr>
              <a:t>明确测试目标（如提升转化率或客单价），科学划分对照组与实验组，确保样本量充足且分布均匀，避免外部因素干扰实验结果。</a:t>
            </a:r>
            <a:endParaRPr lang="en-US" sz="1500">
              <a:solidFill>
                <a:schemeClr val="dk1">
                  <a:alpha val="100000"/>
                </a:schemeClr>
              </a:solidFill>
              <a:latin typeface="Noto Sans SC"/>
              <a:ea typeface="Noto Sans SC"/>
              <a:cs typeface="Noto Sans SC"/>
            </a:endParaRPr>
          </a:p>
        </p:txBody>
      </p:sp>
      <p:sp>
        <p:nvSpPr>
          <p:cNvPr id="5" name="TextBox 5"/>
          <p:cNvSpPr txBox="1"/>
          <p:nvPr/>
        </p:nvSpPr>
        <p:spPr>
          <a:xfrm>
            <a:off x="8065494" y="1713967"/>
            <a:ext cx="3583632"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关键指标监控</a:t>
            </a:r>
            <a:endParaRPr lang="en-US" sz="2400" b="1">
              <a:solidFill>
                <a:schemeClr val="accent1">
                  <a:alpha val="100000"/>
                </a:schemeClr>
              </a:solidFill>
              <a:latin typeface="Noto Sans SC"/>
              <a:ea typeface="Noto Sans SC"/>
              <a:cs typeface="Noto Sans SC"/>
            </a:endParaRPr>
          </a:p>
        </p:txBody>
      </p:sp>
      <p:sp>
        <p:nvSpPr>
          <p:cNvPr id="6" name="TextBox 6"/>
          <p:cNvSpPr txBox="1"/>
          <p:nvPr/>
        </p:nvSpPr>
        <p:spPr>
          <a:xfrm>
            <a:off x="8211865" y="2285568"/>
            <a:ext cx="3290891" cy="1516848"/>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Noto Sans SC"/>
                <a:ea typeface="Noto Sans SC"/>
                <a:cs typeface="Noto Sans SC"/>
              </a:rPr>
              <a:t>跟踪点击率、加购率、支付成功率等核心转化指标，同时监测页面停留时长、跳出率等辅助指标，全面评估版本差异。</a:t>
            </a:r>
            <a:endParaRPr lang="en-US" sz="1500">
              <a:solidFill>
                <a:schemeClr val="dk1">
                  <a:alpha val="100000"/>
                </a:schemeClr>
              </a:solidFill>
              <a:latin typeface="Noto Sans SC"/>
              <a:ea typeface="Noto Sans SC"/>
              <a:cs typeface="Noto Sans SC"/>
            </a:endParaRPr>
          </a:p>
        </p:txBody>
      </p:sp>
      <p:sp>
        <p:nvSpPr>
          <p:cNvPr id="7" name="TextBox 7"/>
          <p:cNvSpPr txBox="1"/>
          <p:nvPr/>
        </p:nvSpPr>
        <p:spPr>
          <a:xfrm>
            <a:off x="595787" y="4317136"/>
            <a:ext cx="3550411"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统计显著性验证</a:t>
            </a:r>
            <a:endParaRPr lang="en-US" sz="2400" b="1">
              <a:solidFill>
                <a:schemeClr val="accent1">
                  <a:alpha val="100000"/>
                </a:schemeClr>
              </a:solidFill>
              <a:latin typeface="Noto Sans SC"/>
              <a:ea typeface="Noto Sans SC"/>
              <a:cs typeface="Noto Sans SC"/>
            </a:endParaRPr>
          </a:p>
        </p:txBody>
      </p:sp>
      <p:sp>
        <p:nvSpPr>
          <p:cNvPr id="8" name="TextBox 8"/>
          <p:cNvSpPr txBox="1"/>
          <p:nvPr/>
        </p:nvSpPr>
        <p:spPr>
          <a:xfrm>
            <a:off x="712714" y="4807470"/>
            <a:ext cx="3316558" cy="1384306"/>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Noto Sans SC"/>
                <a:ea typeface="Noto Sans SC"/>
                <a:cs typeface="Noto Sans SC"/>
              </a:rPr>
              <a:t>使用T检验、卡方检验等方法分析数据差异的显著性，确保结果可靠（通常要求p值&lt;0.05），避免误判随机波动为有效改进。</a:t>
            </a:r>
            <a:endParaRPr lang="en-US" sz="1500">
              <a:solidFill>
                <a:schemeClr val="dk1">
                  <a:alpha val="100000"/>
                </a:schemeClr>
              </a:solidFill>
              <a:latin typeface="Noto Sans SC"/>
              <a:ea typeface="Noto Sans SC"/>
              <a:cs typeface="Noto Sans SC"/>
            </a:endParaRPr>
          </a:p>
        </p:txBody>
      </p:sp>
      <p:sp>
        <p:nvSpPr>
          <p:cNvPr id="9" name="TextBox 9"/>
          <p:cNvSpPr txBox="1"/>
          <p:nvPr/>
        </p:nvSpPr>
        <p:spPr>
          <a:xfrm>
            <a:off x="7972345" y="4317136"/>
            <a:ext cx="3676782"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结果应用策略</a:t>
            </a:r>
            <a:endParaRPr lang="en-US" sz="2400" b="1">
              <a:solidFill>
                <a:schemeClr val="accent1">
                  <a:alpha val="100000"/>
                </a:schemeClr>
              </a:solidFill>
              <a:latin typeface="Noto Sans SC"/>
              <a:ea typeface="Noto Sans SC"/>
              <a:cs typeface="Noto Sans SC"/>
            </a:endParaRPr>
          </a:p>
        </p:txBody>
      </p:sp>
      <p:sp>
        <p:nvSpPr>
          <p:cNvPr id="10" name="TextBox 10"/>
          <p:cNvSpPr txBox="1"/>
          <p:nvPr/>
        </p:nvSpPr>
        <p:spPr>
          <a:xfrm>
            <a:off x="8165290" y="4823328"/>
            <a:ext cx="3290891" cy="1368448"/>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Noto Sans SC"/>
                <a:ea typeface="Noto Sans SC"/>
                <a:cs typeface="Noto Sans SC"/>
              </a:rPr>
              <a:t>将胜出方案全量上线后持续监控效果衰减，建立A/B测试知识库沉淀经验，形成"测试-优化-迭代"的闭环机制。</a:t>
            </a:r>
            <a:endParaRPr lang="en-US" sz="1500">
              <a:solidFill>
                <a:schemeClr val="dk1">
                  <a:alpha val="100000"/>
                </a:schemeClr>
              </a:solidFill>
              <a:latin typeface="Noto Sans SC"/>
              <a:ea typeface="Noto Sans SC"/>
              <a:cs typeface="Noto Sans SC"/>
            </a:endParaRPr>
          </a:p>
        </p:txBody>
      </p:sp>
      <p:sp>
        <p:nvSpPr>
          <p:cNvPr id="11" name="TextBox 11"/>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A/B测试与效果评估</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34162" r="34162"/>
          <a:stretch>
            <a:fillRect/>
          </a:stretch>
        </p:blipFill>
        <p:spPr>
          <a:xfrm>
            <a:off x="640619" y="1239230"/>
            <a:ext cx="2397494" cy="5044771"/>
          </a:xfrm>
          <a:prstGeom prst="rect">
            <a:avLst/>
          </a:prstGeom>
        </p:spPr>
      </p:pic>
      <p:sp>
        <p:nvSpPr>
          <p:cNvPr id="3" name="TextBox 3"/>
          <p:cNvSpPr txBox="1"/>
          <p:nvPr/>
        </p:nvSpPr>
        <p:spPr>
          <a:xfrm>
            <a:off x="476023" y="265328"/>
            <a:ext cx="11239500" cy="94297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库存与供应链数据化决策</a:t>
            </a:r>
            <a:endParaRPr lang="en-US" sz="3000" b="1">
              <a:solidFill>
                <a:schemeClr val="dk2">
                  <a:alpha val="100000"/>
                </a:schemeClr>
              </a:solidFill>
              <a:latin typeface="Noto Sans SC"/>
              <a:ea typeface="Noto Sans SC"/>
              <a:cs typeface="Noto Sans SC"/>
            </a:endParaRPr>
          </a:p>
        </p:txBody>
      </p:sp>
      <p:sp>
        <p:nvSpPr>
          <p:cNvPr id="4" name="AutoShape 4"/>
          <p:cNvSpPr/>
          <p:nvPr/>
        </p:nvSpPr>
        <p:spPr>
          <a:xfrm>
            <a:off x="2651850" y="4787018"/>
            <a:ext cx="701468" cy="550104"/>
          </a:xfrm>
          <a:prstGeom prst="rect">
            <a:avLst/>
          </a:prstGeom>
          <a:solidFill>
            <a:schemeClr val="accent1">
              <a:alpha val="100000"/>
            </a:schemeClr>
          </a:solidFill>
        </p:spPr>
      </p:sp>
      <p:sp>
        <p:nvSpPr>
          <p:cNvPr id="5" name="AutoShape 5"/>
          <p:cNvSpPr/>
          <p:nvPr/>
        </p:nvSpPr>
        <p:spPr>
          <a:xfrm>
            <a:off x="2651850" y="3018088"/>
            <a:ext cx="701468" cy="550104"/>
          </a:xfrm>
          <a:prstGeom prst="rect">
            <a:avLst/>
          </a:prstGeom>
          <a:solidFill>
            <a:schemeClr val="accent1">
              <a:alpha val="100000"/>
            </a:schemeClr>
          </a:solidFill>
        </p:spPr>
      </p:sp>
      <p:sp>
        <p:nvSpPr>
          <p:cNvPr id="6" name="AutoShape 6"/>
          <p:cNvSpPr/>
          <p:nvPr/>
        </p:nvSpPr>
        <p:spPr>
          <a:xfrm>
            <a:off x="2651850" y="1237957"/>
            <a:ext cx="701468" cy="550104"/>
          </a:xfrm>
          <a:prstGeom prst="rect">
            <a:avLst/>
          </a:prstGeom>
          <a:solidFill>
            <a:schemeClr val="accent1">
              <a:alpha val="100000"/>
            </a:schemeClr>
          </a:solidFill>
        </p:spPr>
      </p:sp>
      <p:sp>
        <p:nvSpPr>
          <p:cNvPr id="7" name="TextBox 7"/>
          <p:cNvSpPr txBox="1"/>
          <p:nvPr/>
        </p:nvSpPr>
        <p:spPr>
          <a:xfrm>
            <a:off x="3729047" y="1165346"/>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Noto Sans SC"/>
                <a:ea typeface="Noto Sans SC"/>
                <a:cs typeface="Noto Sans SC"/>
              </a:rPr>
              <a:t>需求预测模型</a:t>
            </a:r>
            <a:endParaRPr lang="en-US" sz="2400" b="1">
              <a:solidFill>
                <a:schemeClr val="accent1">
                  <a:alpha val="100000"/>
                </a:schemeClr>
              </a:solidFill>
              <a:latin typeface="Noto Sans SC"/>
              <a:ea typeface="Noto Sans SC"/>
              <a:cs typeface="Noto Sans SC"/>
            </a:endParaRPr>
          </a:p>
        </p:txBody>
      </p:sp>
      <p:sp>
        <p:nvSpPr>
          <p:cNvPr id="8" name="TextBox 8"/>
          <p:cNvSpPr txBox="1"/>
          <p:nvPr/>
        </p:nvSpPr>
        <p:spPr>
          <a:xfrm>
            <a:off x="3729047" y="1788061"/>
            <a:ext cx="8249905" cy="1081445"/>
          </a:xfrm>
          <a:prstGeom prst="rect">
            <a:avLst/>
          </a:prstGeom>
        </p:spPr>
        <p:txBody>
          <a:bodyPr vert="horz" wrap="square" lIns="123825" tIns="123825" rIns="57150" bIns="123825" rtlCol="0" anchor="t" anchorCtr="0">
            <a:noAutofit/>
          </a:bodyPr>
          <a:lstStyle/>
          <a:p>
            <a:pPr>
              <a:lnSpc>
                <a:spcPct val="140000"/>
              </a:lnSpc>
            </a:pPr>
            <a:r>
              <a:rPr lang="en-US" sz="1425">
                <a:solidFill>
                  <a:schemeClr val="dk1">
                    <a:alpha val="100000"/>
                  </a:schemeClr>
                </a:solidFill>
                <a:latin typeface="Noto Sans SC"/>
                <a:ea typeface="Noto Sans SC"/>
                <a:cs typeface="Noto Sans SC"/>
              </a:rPr>
              <a:t>基于历史销售数据、季节性因素、促销计划等，运用时间序列分析（如ARIMA）或机器学习算法预测SKU级销量，误差率需控制在15%以内。</a:t>
            </a:r>
            <a:endParaRPr lang="en-US" sz="1425">
              <a:solidFill>
                <a:schemeClr val="dk1">
                  <a:alpha val="100000"/>
                </a:schemeClr>
              </a:solidFill>
              <a:latin typeface="Noto Sans SC"/>
              <a:ea typeface="Noto Sans SC"/>
              <a:cs typeface="Noto Sans SC"/>
            </a:endParaRPr>
          </a:p>
        </p:txBody>
      </p:sp>
      <p:sp>
        <p:nvSpPr>
          <p:cNvPr id="9" name="AutoShape 9"/>
          <p:cNvSpPr/>
          <p:nvPr/>
        </p:nvSpPr>
        <p:spPr>
          <a:xfrm>
            <a:off x="3086434" y="4787018"/>
            <a:ext cx="550104" cy="550104"/>
          </a:xfrm>
          <a:prstGeom prst="ellipse">
            <a:avLst/>
          </a:prstGeom>
          <a:solidFill>
            <a:schemeClr val="accent1">
              <a:alpha val="100000"/>
            </a:schemeClr>
          </a:solidFill>
        </p:spPr>
      </p:sp>
      <p:sp>
        <p:nvSpPr>
          <p:cNvPr id="10" name="AutoShape 10"/>
          <p:cNvSpPr/>
          <p:nvPr/>
        </p:nvSpPr>
        <p:spPr>
          <a:xfrm>
            <a:off x="2368630" y="4787018"/>
            <a:ext cx="550104" cy="550104"/>
          </a:xfrm>
          <a:prstGeom prst="ellipse">
            <a:avLst/>
          </a:prstGeom>
          <a:solidFill>
            <a:schemeClr val="accent1">
              <a:alpha val="100000"/>
            </a:schemeClr>
          </a:solidFill>
        </p:spPr>
      </p:sp>
      <p:sp>
        <p:nvSpPr>
          <p:cNvPr id="11" name="AutoShape 11"/>
          <p:cNvSpPr/>
          <p:nvPr/>
        </p:nvSpPr>
        <p:spPr>
          <a:xfrm>
            <a:off x="3086434" y="3018088"/>
            <a:ext cx="550104" cy="550104"/>
          </a:xfrm>
          <a:prstGeom prst="ellipse">
            <a:avLst/>
          </a:prstGeom>
          <a:solidFill>
            <a:schemeClr val="accent1">
              <a:alpha val="100000"/>
            </a:schemeClr>
          </a:solidFill>
        </p:spPr>
      </p:sp>
      <p:sp>
        <p:nvSpPr>
          <p:cNvPr id="12" name="AutoShape 12"/>
          <p:cNvSpPr/>
          <p:nvPr/>
        </p:nvSpPr>
        <p:spPr>
          <a:xfrm>
            <a:off x="2368630" y="3018088"/>
            <a:ext cx="550104" cy="550104"/>
          </a:xfrm>
          <a:prstGeom prst="ellipse">
            <a:avLst/>
          </a:prstGeom>
          <a:solidFill>
            <a:schemeClr val="accent1">
              <a:alpha val="100000"/>
            </a:schemeClr>
          </a:solidFill>
        </p:spPr>
      </p:sp>
      <p:sp>
        <p:nvSpPr>
          <p:cNvPr id="13" name="AutoShape 13"/>
          <p:cNvSpPr/>
          <p:nvPr/>
        </p:nvSpPr>
        <p:spPr>
          <a:xfrm>
            <a:off x="3086434" y="1237957"/>
            <a:ext cx="550104" cy="550104"/>
          </a:xfrm>
          <a:prstGeom prst="ellipse">
            <a:avLst/>
          </a:prstGeom>
          <a:solidFill>
            <a:schemeClr val="accent1">
              <a:alpha val="100000"/>
            </a:schemeClr>
          </a:solidFill>
        </p:spPr>
      </p:sp>
      <p:sp>
        <p:nvSpPr>
          <p:cNvPr id="14" name="AutoShape 14"/>
          <p:cNvSpPr/>
          <p:nvPr/>
        </p:nvSpPr>
        <p:spPr>
          <a:xfrm>
            <a:off x="2368630" y="1237957"/>
            <a:ext cx="550104" cy="550104"/>
          </a:xfrm>
          <a:prstGeom prst="ellipse">
            <a:avLst/>
          </a:prstGeom>
          <a:solidFill>
            <a:schemeClr val="accent1">
              <a:alpha val="100000"/>
            </a:schemeClr>
          </a:solidFill>
        </p:spPr>
      </p:sp>
      <p:sp>
        <p:nvSpPr>
          <p:cNvPr id="15" name="TextBox 15"/>
          <p:cNvSpPr txBox="1"/>
          <p:nvPr/>
        </p:nvSpPr>
        <p:spPr>
          <a:xfrm>
            <a:off x="2619589" y="4825850"/>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Noto Sans SC"/>
                <a:ea typeface="Noto Sans SC"/>
                <a:cs typeface="Noto Sans SC"/>
              </a:rPr>
              <a:t>03</a:t>
            </a:r>
            <a:endParaRPr lang="en-US" sz="2325" b="1">
              <a:solidFill>
                <a:srgbClr val="FFFFFF">
                  <a:alpha val="100000"/>
                </a:srgbClr>
              </a:solidFill>
              <a:latin typeface="Noto Sans SC"/>
              <a:ea typeface="Noto Sans SC"/>
              <a:cs typeface="Noto Sans SC"/>
            </a:endParaRPr>
          </a:p>
        </p:txBody>
      </p:sp>
      <p:sp>
        <p:nvSpPr>
          <p:cNvPr id="16" name="TextBox 16"/>
          <p:cNvSpPr txBox="1"/>
          <p:nvPr/>
        </p:nvSpPr>
        <p:spPr>
          <a:xfrm>
            <a:off x="2619589" y="3056920"/>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Noto Sans SC"/>
                <a:ea typeface="Noto Sans SC"/>
                <a:cs typeface="Noto Sans SC"/>
              </a:rPr>
              <a:t>02</a:t>
            </a:r>
            <a:endParaRPr lang="en-US" sz="2325" b="1">
              <a:solidFill>
                <a:srgbClr val="FFFFFF">
                  <a:alpha val="100000"/>
                </a:srgbClr>
              </a:solidFill>
              <a:latin typeface="Noto Sans SC"/>
              <a:ea typeface="Noto Sans SC"/>
              <a:cs typeface="Noto Sans SC"/>
            </a:endParaRPr>
          </a:p>
        </p:txBody>
      </p:sp>
      <p:sp>
        <p:nvSpPr>
          <p:cNvPr id="17" name="TextBox 17"/>
          <p:cNvSpPr txBox="1"/>
          <p:nvPr/>
        </p:nvSpPr>
        <p:spPr>
          <a:xfrm>
            <a:off x="2619589" y="1276789"/>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Noto Sans SC"/>
                <a:ea typeface="Noto Sans SC"/>
                <a:cs typeface="Noto Sans SC"/>
              </a:rPr>
              <a:t>01</a:t>
            </a:r>
            <a:endParaRPr lang="en-US" sz="2325" b="1">
              <a:solidFill>
                <a:srgbClr val="FFFFFF">
                  <a:alpha val="100000"/>
                </a:srgbClr>
              </a:solidFill>
              <a:latin typeface="Noto Sans SC"/>
              <a:ea typeface="Noto Sans SC"/>
              <a:cs typeface="Noto Sans SC"/>
            </a:endParaRPr>
          </a:p>
        </p:txBody>
      </p:sp>
      <p:sp>
        <p:nvSpPr>
          <p:cNvPr id="18" name="TextBox 18"/>
          <p:cNvSpPr txBox="1"/>
          <p:nvPr/>
        </p:nvSpPr>
        <p:spPr>
          <a:xfrm>
            <a:off x="3729047" y="2951620"/>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Noto Sans SC"/>
                <a:ea typeface="Noto Sans SC"/>
                <a:cs typeface="Noto Sans SC"/>
              </a:rPr>
              <a:t>智能补货系统</a:t>
            </a:r>
            <a:endParaRPr lang="en-US" sz="2400" b="1">
              <a:solidFill>
                <a:schemeClr val="accent1">
                  <a:alpha val="100000"/>
                </a:schemeClr>
              </a:solidFill>
              <a:latin typeface="Noto Sans SC"/>
              <a:ea typeface="Noto Sans SC"/>
              <a:cs typeface="Noto Sans SC"/>
            </a:endParaRPr>
          </a:p>
        </p:txBody>
      </p:sp>
      <p:sp>
        <p:nvSpPr>
          <p:cNvPr id="19" name="TextBox 19"/>
          <p:cNvSpPr txBox="1"/>
          <p:nvPr/>
        </p:nvSpPr>
        <p:spPr>
          <a:xfrm>
            <a:off x="3729047" y="3574334"/>
            <a:ext cx="8249905" cy="1081445"/>
          </a:xfrm>
          <a:prstGeom prst="rect">
            <a:avLst/>
          </a:prstGeom>
        </p:spPr>
        <p:txBody>
          <a:bodyPr vert="horz" wrap="square" lIns="123825" tIns="123825" rIns="57150" bIns="123825" rtlCol="0" anchor="t" anchorCtr="0">
            <a:noAutofit/>
          </a:bodyPr>
          <a:lstStyle/>
          <a:p>
            <a:pPr>
              <a:lnSpc>
                <a:spcPct val="140000"/>
              </a:lnSpc>
            </a:pPr>
            <a:r>
              <a:rPr lang="en-US" sz="1425">
                <a:solidFill>
                  <a:schemeClr val="dk1">
                    <a:alpha val="100000"/>
                  </a:schemeClr>
                </a:solidFill>
                <a:latin typeface="Noto Sans SC"/>
                <a:ea typeface="Noto Sans SC"/>
                <a:cs typeface="Noto Sans SC"/>
              </a:rPr>
              <a:t>设置动态安全库存阈值，当库存水平低于阈值时自动触发补货订单，结合供应商交货周期和仓储成本优化采购频次与批量。</a:t>
            </a:r>
            <a:endParaRPr lang="en-US" sz="1425">
              <a:solidFill>
                <a:schemeClr val="dk1">
                  <a:alpha val="100000"/>
                </a:schemeClr>
              </a:solidFill>
              <a:latin typeface="Noto Sans SC"/>
              <a:ea typeface="Noto Sans SC"/>
              <a:cs typeface="Noto Sans SC"/>
            </a:endParaRPr>
          </a:p>
        </p:txBody>
      </p:sp>
      <p:sp>
        <p:nvSpPr>
          <p:cNvPr id="20" name="TextBox 20"/>
          <p:cNvSpPr txBox="1"/>
          <p:nvPr/>
        </p:nvSpPr>
        <p:spPr>
          <a:xfrm>
            <a:off x="3729047" y="4737324"/>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Noto Sans SC"/>
                <a:ea typeface="Noto Sans SC"/>
                <a:cs typeface="Noto Sans SC"/>
              </a:rPr>
              <a:t>滞销品处理机制</a:t>
            </a:r>
            <a:endParaRPr lang="en-US" sz="2400" b="1">
              <a:solidFill>
                <a:schemeClr val="accent1">
                  <a:alpha val="100000"/>
                </a:schemeClr>
              </a:solidFill>
              <a:latin typeface="Noto Sans SC"/>
              <a:ea typeface="Noto Sans SC"/>
              <a:cs typeface="Noto Sans SC"/>
            </a:endParaRPr>
          </a:p>
        </p:txBody>
      </p:sp>
      <p:sp>
        <p:nvSpPr>
          <p:cNvPr id="21" name="TextBox 21"/>
          <p:cNvSpPr txBox="1"/>
          <p:nvPr/>
        </p:nvSpPr>
        <p:spPr>
          <a:xfrm>
            <a:off x="3729047" y="5360039"/>
            <a:ext cx="8249905" cy="1081445"/>
          </a:xfrm>
          <a:prstGeom prst="rect">
            <a:avLst/>
          </a:prstGeom>
        </p:spPr>
        <p:txBody>
          <a:bodyPr vert="horz" wrap="square" lIns="123825" tIns="123825" rIns="57150" bIns="123825" rtlCol="0" anchor="t" anchorCtr="0">
            <a:noAutofit/>
          </a:bodyPr>
          <a:lstStyle/>
          <a:p>
            <a:pPr>
              <a:lnSpc>
                <a:spcPct val="140000"/>
              </a:lnSpc>
            </a:pPr>
            <a:r>
              <a:rPr lang="en-US" sz="1425">
                <a:solidFill>
                  <a:schemeClr val="dk1">
                    <a:alpha val="100000"/>
                  </a:schemeClr>
                </a:solidFill>
                <a:latin typeface="Noto Sans SC"/>
                <a:ea typeface="Noto Sans SC"/>
                <a:cs typeface="Noto Sans SC"/>
              </a:rPr>
              <a:t>通过RFM模型识别滞销商品，制定捆绑销售、限时折扣或退换货策略，加速库存周转，降低仓储损耗成本。</a:t>
            </a:r>
            <a:endParaRPr lang="en-US" sz="1425">
              <a:solidFill>
                <a:schemeClr val="dk1">
                  <a:alpha val="100000"/>
                </a:schemeClr>
              </a:solidFill>
              <a:latin typeface="Noto Sans SC"/>
              <a:ea typeface="Noto Sans SC"/>
              <a:cs typeface="Noto Sans S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16675" r="16675"/>
          <a:stretch>
            <a:fillRect/>
          </a:stretch>
        </p:blipFill>
        <p:spPr>
          <a:xfrm>
            <a:off x="425795" y="2384018"/>
            <a:ext cx="3415971" cy="3415971"/>
          </a:xfrm>
          <a:prstGeom prst="rect">
            <a:avLst/>
          </a:prstGeom>
        </p:spPr>
      </p:pic>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营销活动ROI分析</a:t>
            </a:r>
            <a:endParaRPr lang="en-US" sz="3000" b="1">
              <a:solidFill>
                <a:schemeClr val="dk2">
                  <a:alpha val="100000"/>
                </a:schemeClr>
              </a:solidFill>
              <a:latin typeface="Noto Sans SC"/>
              <a:ea typeface="Noto Sans SC"/>
              <a:cs typeface="Noto Sans SC"/>
            </a:endParaRPr>
          </a:p>
        </p:txBody>
      </p:sp>
      <p:sp>
        <p:nvSpPr>
          <p:cNvPr id="4" name="AutoShape 4"/>
          <p:cNvSpPr/>
          <p:nvPr/>
        </p:nvSpPr>
        <p:spPr>
          <a:xfrm>
            <a:off x="4113475" y="1643082"/>
            <a:ext cx="3657600" cy="2219857"/>
          </a:xfrm>
          <a:prstGeom prst="roundRect">
            <a:avLst>
              <a:gd name="adj" fmla="val 16667"/>
            </a:avLst>
          </a:prstGeom>
          <a:solidFill>
            <a:schemeClr val="lt2">
              <a:alpha val="100000"/>
            </a:schemeClr>
          </a:solidFill>
        </p:spPr>
      </p:sp>
      <p:sp>
        <p:nvSpPr>
          <p:cNvPr id="5" name="TextBox 5"/>
          <p:cNvSpPr txBox="1"/>
          <p:nvPr/>
        </p:nvSpPr>
        <p:spPr>
          <a:xfrm>
            <a:off x="4312581" y="1836534"/>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a:ea typeface="Noto Sans SC"/>
                <a:cs typeface="Noto Sans SC"/>
              </a:rPr>
              <a:t>多维度效果评估</a:t>
            </a:r>
            <a:endParaRPr lang="en-US" sz="2000" b="1">
              <a:solidFill>
                <a:schemeClr val="accent1">
                  <a:alpha val="100000"/>
                </a:schemeClr>
              </a:solidFill>
              <a:latin typeface="Noto Sans SC"/>
              <a:ea typeface="Noto Sans SC"/>
              <a:cs typeface="Noto Sans SC"/>
            </a:endParaRPr>
          </a:p>
        </p:txBody>
      </p:sp>
      <p:sp>
        <p:nvSpPr>
          <p:cNvPr id="6" name="TextBox 6"/>
          <p:cNvSpPr txBox="1"/>
          <p:nvPr/>
        </p:nvSpPr>
        <p:spPr>
          <a:xfrm>
            <a:off x="4312581" y="2273337"/>
            <a:ext cx="3251104" cy="1308693"/>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Noto Sans SC"/>
                <a:ea typeface="Noto Sans SC"/>
                <a:cs typeface="Noto Sans SC"/>
              </a:rPr>
              <a:t>计算活动期间的GMV增量、新客获取成本、老客复购率等指标，对比活动投入（优惠券成本、广告投放等）量化投资回报率。</a:t>
            </a:r>
            <a:endParaRPr lang="en-US" sz="1500">
              <a:solidFill>
                <a:schemeClr val="dk1">
                  <a:alpha val="100000"/>
                </a:schemeClr>
              </a:solidFill>
              <a:latin typeface="Noto Sans SC"/>
              <a:ea typeface="Noto Sans SC"/>
              <a:cs typeface="Noto Sans SC"/>
            </a:endParaRPr>
          </a:p>
        </p:txBody>
      </p:sp>
      <p:sp>
        <p:nvSpPr>
          <p:cNvPr id="7" name="AutoShape 7"/>
          <p:cNvSpPr/>
          <p:nvPr/>
        </p:nvSpPr>
        <p:spPr>
          <a:xfrm>
            <a:off x="8070842" y="1650556"/>
            <a:ext cx="3657600" cy="2219857"/>
          </a:xfrm>
          <a:prstGeom prst="roundRect">
            <a:avLst>
              <a:gd name="adj" fmla="val 16667"/>
            </a:avLst>
          </a:prstGeom>
          <a:solidFill>
            <a:schemeClr val="lt2">
              <a:alpha val="100000"/>
            </a:schemeClr>
          </a:solidFill>
        </p:spPr>
      </p:sp>
      <p:sp>
        <p:nvSpPr>
          <p:cNvPr id="8" name="TextBox 8"/>
          <p:cNvSpPr txBox="1"/>
          <p:nvPr/>
        </p:nvSpPr>
        <p:spPr>
          <a:xfrm>
            <a:off x="8269948" y="1844009"/>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a:ea typeface="Noto Sans SC"/>
                <a:cs typeface="Noto Sans SC"/>
              </a:rPr>
              <a:t>渠道归因分析</a:t>
            </a:r>
            <a:endParaRPr lang="en-US" sz="2000" b="1">
              <a:solidFill>
                <a:schemeClr val="accent1">
                  <a:alpha val="100000"/>
                </a:schemeClr>
              </a:solidFill>
              <a:latin typeface="Noto Sans SC"/>
              <a:ea typeface="Noto Sans SC"/>
              <a:cs typeface="Noto Sans SC"/>
            </a:endParaRPr>
          </a:p>
        </p:txBody>
      </p:sp>
      <p:sp>
        <p:nvSpPr>
          <p:cNvPr id="9" name="TextBox 9"/>
          <p:cNvSpPr txBox="1"/>
          <p:nvPr/>
        </p:nvSpPr>
        <p:spPr>
          <a:xfrm>
            <a:off x="8269948" y="2280812"/>
            <a:ext cx="3251104" cy="1301218"/>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Noto Sans SC"/>
                <a:ea typeface="Noto Sans SC"/>
                <a:cs typeface="Noto Sans SC"/>
              </a:rPr>
              <a:t>采用末次点击、线性归因或马尔可夫链模型，识别搜索广告、社交媒体、EDM等渠道的贡献度，优化预算分配比例。</a:t>
            </a:r>
            <a:endParaRPr lang="en-US" sz="1500">
              <a:solidFill>
                <a:schemeClr val="dk1">
                  <a:alpha val="100000"/>
                </a:schemeClr>
              </a:solidFill>
              <a:latin typeface="Noto Sans SC"/>
              <a:ea typeface="Noto Sans SC"/>
              <a:cs typeface="Noto Sans SC"/>
            </a:endParaRPr>
          </a:p>
        </p:txBody>
      </p:sp>
      <p:sp>
        <p:nvSpPr>
          <p:cNvPr id="10" name="AutoShape 10"/>
          <p:cNvSpPr/>
          <p:nvPr/>
        </p:nvSpPr>
        <p:spPr>
          <a:xfrm>
            <a:off x="4120950" y="4294709"/>
            <a:ext cx="3657600" cy="2219857"/>
          </a:xfrm>
          <a:prstGeom prst="roundRect">
            <a:avLst>
              <a:gd name="adj" fmla="val 16667"/>
            </a:avLst>
          </a:prstGeom>
          <a:solidFill>
            <a:schemeClr val="lt2">
              <a:alpha val="100000"/>
            </a:schemeClr>
          </a:solidFill>
        </p:spPr>
      </p:sp>
      <p:sp>
        <p:nvSpPr>
          <p:cNvPr id="11" name="TextBox 11"/>
          <p:cNvSpPr txBox="1"/>
          <p:nvPr/>
        </p:nvSpPr>
        <p:spPr>
          <a:xfrm>
            <a:off x="4320056" y="4488162"/>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a:ea typeface="Noto Sans SC"/>
                <a:cs typeface="Noto Sans SC"/>
              </a:rPr>
              <a:t>用户分层对比</a:t>
            </a:r>
            <a:endParaRPr lang="en-US" sz="2000" b="1">
              <a:solidFill>
                <a:schemeClr val="accent1">
                  <a:alpha val="100000"/>
                </a:schemeClr>
              </a:solidFill>
              <a:latin typeface="Noto Sans SC"/>
              <a:ea typeface="Noto Sans SC"/>
              <a:cs typeface="Noto Sans SC"/>
            </a:endParaRPr>
          </a:p>
        </p:txBody>
      </p:sp>
      <p:sp>
        <p:nvSpPr>
          <p:cNvPr id="12" name="TextBox 12"/>
          <p:cNvSpPr txBox="1"/>
          <p:nvPr/>
        </p:nvSpPr>
        <p:spPr>
          <a:xfrm>
            <a:off x="4320056" y="4924965"/>
            <a:ext cx="3251104" cy="1316168"/>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Noto Sans SC"/>
                <a:ea typeface="Noto Sans SC"/>
                <a:cs typeface="Noto Sans SC"/>
              </a:rPr>
              <a:t>分析不同客群（新客/老客、高低价值用户）对活动的响应差异，针对性调整优惠力度和触达策略。</a:t>
            </a:r>
            <a:endParaRPr lang="en-US" sz="1500">
              <a:solidFill>
                <a:schemeClr val="dk1">
                  <a:alpha val="100000"/>
                </a:schemeClr>
              </a:solidFill>
              <a:latin typeface="Noto Sans SC"/>
              <a:ea typeface="Noto Sans SC"/>
              <a:cs typeface="Noto Sans SC"/>
            </a:endParaRPr>
          </a:p>
        </p:txBody>
      </p:sp>
      <p:sp>
        <p:nvSpPr>
          <p:cNvPr id="13" name="AutoShape 13"/>
          <p:cNvSpPr/>
          <p:nvPr/>
        </p:nvSpPr>
        <p:spPr>
          <a:xfrm>
            <a:off x="8078316" y="4302184"/>
            <a:ext cx="3657600" cy="2219857"/>
          </a:xfrm>
          <a:prstGeom prst="roundRect">
            <a:avLst>
              <a:gd name="adj" fmla="val 16667"/>
            </a:avLst>
          </a:prstGeom>
          <a:solidFill>
            <a:schemeClr val="lt2">
              <a:alpha val="100000"/>
            </a:schemeClr>
          </a:solidFill>
        </p:spPr>
      </p:sp>
      <p:sp>
        <p:nvSpPr>
          <p:cNvPr id="14" name="TextBox 14"/>
          <p:cNvSpPr txBox="1"/>
          <p:nvPr/>
        </p:nvSpPr>
        <p:spPr>
          <a:xfrm>
            <a:off x="8277423" y="4495637"/>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a:ea typeface="Noto Sans SC"/>
                <a:cs typeface="Noto Sans SC"/>
              </a:rPr>
              <a:t>长尾效应监测</a:t>
            </a:r>
            <a:endParaRPr lang="en-US" sz="2000" b="1">
              <a:solidFill>
                <a:schemeClr val="accent1">
                  <a:alpha val="100000"/>
                </a:schemeClr>
              </a:solidFill>
              <a:latin typeface="Noto Sans SC"/>
              <a:ea typeface="Noto Sans SC"/>
              <a:cs typeface="Noto Sans SC"/>
            </a:endParaRPr>
          </a:p>
        </p:txBody>
      </p:sp>
      <p:sp>
        <p:nvSpPr>
          <p:cNvPr id="15" name="TextBox 15"/>
          <p:cNvSpPr txBox="1"/>
          <p:nvPr/>
        </p:nvSpPr>
        <p:spPr>
          <a:xfrm>
            <a:off x="8277423" y="4932440"/>
            <a:ext cx="3251104" cy="1308693"/>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Noto Sans SC"/>
                <a:ea typeface="Noto Sans SC"/>
                <a:cs typeface="Noto Sans SC"/>
              </a:rPr>
              <a:t>追踪活动结束后30天的自然流量转化和复购情况，评估营销活动对品牌认知和用户忠诚度的长期影响。</a:t>
            </a:r>
            <a:endParaRPr lang="en-US" sz="1500">
              <a:solidFill>
                <a:schemeClr val="dk1">
                  <a:alpha val="100000"/>
                </a:schemeClr>
              </a:solidFill>
              <a:latin typeface="Noto Sans SC"/>
              <a:ea typeface="Noto Sans SC"/>
              <a:cs typeface="Noto Sans S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54570" y="2672514"/>
            <a:ext cx="2037983" cy="1371600"/>
          </a:xfrm>
          <a:prstGeom prst="rect">
            <a:avLst/>
          </a:prstGeom>
        </p:spPr>
        <p:txBody>
          <a:bodyPr vert="horz" wrap="square" lIns="114300" tIns="57150" rIns="114300" bIns="57150" rtlCol="0" anchor="ctr" anchorCtr="0">
            <a:spAutoFit/>
          </a:bodyPr>
          <a:lstStyle/>
          <a:p>
            <a:pPr algn="ctr">
              <a:lnSpc>
                <a:spcPct val="120000"/>
              </a:lnSpc>
            </a:pPr>
            <a:r>
              <a:rPr lang="en-US" sz="6600" b="1">
                <a:solidFill>
                  <a:srgbClr val="1338FD">
                    <a:alpha val="100000"/>
                  </a:srgbClr>
                </a:solidFill>
                <a:latin typeface="Noto Sans SC"/>
                <a:ea typeface="Noto Sans SC"/>
                <a:cs typeface="Noto Sans SC"/>
              </a:rPr>
              <a:t>05</a:t>
            </a:r>
            <a:endParaRPr lang="en-US" sz="6600" b="1">
              <a:solidFill>
                <a:srgbClr val="1338FD">
                  <a:alpha val="100000"/>
                </a:srgbClr>
              </a:solidFill>
              <a:latin typeface="Noto Sans SC"/>
              <a:ea typeface="Noto Sans SC"/>
              <a:cs typeface="Noto Sans SC"/>
            </a:endParaRPr>
          </a:p>
        </p:txBody>
      </p:sp>
      <p:sp>
        <p:nvSpPr>
          <p:cNvPr id="3" name="TextBox 3"/>
          <p:cNvSpPr txBox="1"/>
          <p:nvPr/>
        </p:nvSpPr>
        <p:spPr>
          <a:xfrm>
            <a:off x="4324067" y="2411659"/>
            <a:ext cx="7014337" cy="1798058"/>
          </a:xfrm>
          <a:prstGeom prst="rect">
            <a:avLst/>
          </a:prstGeom>
        </p:spPr>
        <p:txBody>
          <a:bodyPr vert="horz" wrap="square" lIns="114300" tIns="57150" rIns="114300" bIns="57150" rtlCol="0" anchor="ctr" anchorCtr="0">
            <a:normAutofit/>
          </a:bodyPr>
          <a:lstStyle/>
          <a:p>
            <a:pPr algn="l">
              <a:lnSpc>
                <a:spcPct val="120000"/>
              </a:lnSpc>
            </a:pPr>
            <a:r>
              <a:rPr lang="en-US" sz="4050" b="1">
                <a:solidFill>
                  <a:srgbClr val="1F1F1F">
                    <a:alpha val="100000"/>
                  </a:srgbClr>
                </a:solidFill>
                <a:latin typeface="Noto Sans SC"/>
                <a:ea typeface="Noto Sans SC"/>
                <a:cs typeface="Noto Sans SC"/>
              </a:rPr>
              <a:t>典型行业案例分析</a:t>
            </a:r>
            <a:endParaRPr lang="en-US" sz="4050" b="1">
              <a:solidFill>
                <a:srgbClr val="1F1F1F">
                  <a:alpha val="100000"/>
                </a:srgbClr>
              </a:solidFill>
              <a:latin typeface="Noto Sans SC"/>
              <a:ea typeface="Noto Sans SC"/>
              <a:cs typeface="Noto Sans S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793684" y="2559207"/>
            <a:ext cx="6316980" cy="234315"/>
          </a:xfrm>
          <a:prstGeom prst="rect">
            <a:avLst/>
          </a:prstGeom>
        </p:spPr>
        <p:txBody>
          <a:bodyPr vert="horz" wrap="square" lIns="91440" tIns="45720" rIns="91440" bIns="45720" rtlCol="0" anchor="t" anchorCtr="0">
            <a:spAutoFit/>
          </a:bodyPr>
          <a:lstStyle/>
          <a:p>
            <a:pPr>
              <a:lnSpc>
                <a:spcPct val="100000"/>
              </a:lnSpc>
              <a:spcBef>
                <a:spcPts val="375"/>
              </a:spcBef>
            </a:pPr>
          </a:p>
        </p:txBody>
      </p:sp>
      <p:pic>
        <p:nvPicPr>
          <p:cNvPr id="3" name="Picture 3"/>
          <p:cNvPicPr>
            <a:picLocks noChangeAspect="1"/>
          </p:cNvPicPr>
          <p:nvPr/>
        </p:nvPicPr>
        <p:blipFill>
          <a:blip r:embed="rId2"/>
          <a:srcRect/>
          <a:stretch>
            <a:fillRect/>
          </a:stretch>
        </p:blipFill>
        <p:spPr>
          <a:xfrm>
            <a:off x="0" y="0"/>
            <a:ext cx="12192000" cy="6858000"/>
          </a:xfrm>
          <a:prstGeom prst="rect">
            <a:avLst/>
          </a:prstGeom>
        </p:spPr>
      </p:pic>
      <p:sp>
        <p:nvSpPr>
          <p:cNvPr id="4" name="TextBox 4"/>
          <p:cNvSpPr txBox="1"/>
          <p:nvPr/>
        </p:nvSpPr>
        <p:spPr>
          <a:xfrm>
            <a:off x="1182244" y="3494380"/>
            <a:ext cx="2197085" cy="766889"/>
          </a:xfrm>
          <a:prstGeom prst="rect">
            <a:avLst/>
          </a:prstGeom>
        </p:spPr>
        <p:txBody>
          <a:bodyPr vert="horz" wrap="square" lIns="114300" tIns="57150" rIns="114300" bIns="57150" rtlCol="0" anchor="ctr" anchorCtr="0">
            <a:normAutofit/>
          </a:bodyPr>
          <a:lstStyle/>
          <a:p>
            <a:pPr algn="ctr">
              <a:lnSpc>
                <a:spcPct val="120000"/>
              </a:lnSpc>
            </a:pPr>
            <a:r>
              <a:rPr lang="en-US" sz="1200" b="1">
                <a:solidFill>
                  <a:schemeClr val="accent1">
                    <a:alpha val="100000"/>
                  </a:schemeClr>
                </a:solidFill>
                <a:latin typeface="Noto Sans SC"/>
                <a:ea typeface="Noto Sans SC"/>
                <a:cs typeface="Noto Sans SC"/>
              </a:rPr>
              <a:t>CATALOGUE</a:t>
            </a:r>
            <a:endParaRPr lang="en-US" sz="1200" b="1">
              <a:solidFill>
                <a:schemeClr val="accent1">
                  <a:alpha val="100000"/>
                </a:schemeClr>
              </a:solidFill>
              <a:latin typeface="Noto Sans SC"/>
              <a:ea typeface="Noto Sans SC"/>
              <a:cs typeface="Noto Sans SC"/>
            </a:endParaRPr>
          </a:p>
        </p:txBody>
      </p:sp>
      <p:sp>
        <p:nvSpPr>
          <p:cNvPr id="5" name="TextBox 5"/>
          <p:cNvSpPr txBox="1"/>
          <p:nvPr/>
        </p:nvSpPr>
        <p:spPr>
          <a:xfrm>
            <a:off x="728786" y="2781296"/>
            <a:ext cx="3104002" cy="977265"/>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5175" b="1">
                <a:solidFill>
                  <a:srgbClr val="1F1F1F">
                    <a:alpha val="100000"/>
                  </a:srgbClr>
                </a:solidFill>
                <a:latin typeface="Noto Sans SC"/>
                <a:ea typeface="Noto Sans SC"/>
                <a:cs typeface="Noto Sans SC"/>
              </a:rPr>
              <a:t>目 录</a:t>
            </a:r>
            <a:endParaRPr lang="en-US" sz="5175" b="1">
              <a:solidFill>
                <a:srgbClr val="1F1F1F">
                  <a:alpha val="100000"/>
                </a:srgbClr>
              </a:solidFill>
              <a:latin typeface="Noto Sans SC"/>
              <a:ea typeface="Noto Sans SC"/>
              <a:cs typeface="Noto Sans SC"/>
            </a:endParaRPr>
          </a:p>
        </p:txBody>
      </p:sp>
      <p:sp>
        <p:nvSpPr>
          <p:cNvPr id="6" name="TextBox 6"/>
          <p:cNvSpPr txBox="1"/>
          <p:nvPr/>
        </p:nvSpPr>
        <p:spPr>
          <a:xfrm>
            <a:off x="4884695" y="1702344"/>
            <a:ext cx="571500" cy="457200"/>
          </a:xfrm>
          <a:prstGeom prst="rect">
            <a:avLst/>
          </a:prstGeom>
        </p:spPr>
        <p:txBody>
          <a:bodyPr vert="horz" wrap="square" lIns="0" tIns="0" rIns="0" bIns="0" rtlCol="0" anchor="t" anchorCtr="0">
            <a:spAutoFit/>
          </a:bodyPr>
          <a:lstStyle/>
          <a:p>
            <a:pPr>
              <a:lnSpc>
                <a:spcPct val="100000"/>
              </a:lnSpc>
              <a:spcBef>
                <a:spcPts val="375"/>
              </a:spcBef>
            </a:pPr>
            <a:r>
              <a:rPr lang="en-US" sz="2700">
                <a:solidFill>
                  <a:schemeClr val="accent1">
                    <a:alpha val="100000"/>
                  </a:schemeClr>
                </a:solidFill>
                <a:latin typeface="Noto Sans SC"/>
                <a:ea typeface="Noto Sans SC"/>
                <a:cs typeface="Noto Sans SC"/>
              </a:rPr>
              <a:t>01</a:t>
            </a:r>
            <a:endParaRPr lang="en-US" sz="2700">
              <a:solidFill>
                <a:schemeClr val="accent1">
                  <a:alpha val="100000"/>
                </a:schemeClr>
              </a:solidFill>
              <a:latin typeface="Noto Sans SC"/>
              <a:ea typeface="Noto Sans SC"/>
              <a:cs typeface="Noto Sans SC"/>
            </a:endParaRPr>
          </a:p>
        </p:txBody>
      </p:sp>
      <p:sp>
        <p:nvSpPr>
          <p:cNvPr id="7" name="TextBox 7"/>
          <p:cNvSpPr txBox="1"/>
          <p:nvPr/>
        </p:nvSpPr>
        <p:spPr>
          <a:xfrm>
            <a:off x="5580020" y="1751878"/>
            <a:ext cx="4210541" cy="281974"/>
          </a:xfrm>
          <a:prstGeom prst="rect">
            <a:avLst/>
          </a:prstGeom>
        </p:spPr>
        <p:txBody>
          <a:bodyPr vert="horz" wrap="square" lIns="0" tIns="0" rIns="0" bIns="0" rtlCol="0" anchor="t" anchorCtr="0">
            <a:spAutoFit/>
          </a:bodyPr>
          <a:lstStyle/>
          <a:p>
            <a:pPr>
              <a:lnSpc>
                <a:spcPct val="100000"/>
              </a:lnSpc>
              <a:spcBef>
                <a:spcPts val="375"/>
              </a:spcBef>
            </a:pPr>
            <a:r>
              <a:rPr lang="en-US" sz="2100">
                <a:solidFill>
                  <a:srgbClr val="232323">
                    <a:alpha val="100000"/>
                  </a:srgbClr>
                </a:solidFill>
                <a:latin typeface="Noto Sans SC"/>
                <a:ea typeface="Noto Sans SC"/>
                <a:cs typeface="Noto Sans SC"/>
              </a:rPr>
              <a:t>课程导论</a:t>
            </a:r>
            <a:endParaRPr lang="en-US" sz="2100">
              <a:solidFill>
                <a:srgbClr val="232323">
                  <a:alpha val="100000"/>
                </a:srgbClr>
              </a:solidFill>
              <a:latin typeface="Noto Sans SC"/>
              <a:ea typeface="Noto Sans SC"/>
              <a:cs typeface="Noto Sans SC"/>
            </a:endParaRPr>
          </a:p>
        </p:txBody>
      </p:sp>
      <p:sp>
        <p:nvSpPr>
          <p:cNvPr id="8" name="TextBox 8"/>
          <p:cNvSpPr txBox="1"/>
          <p:nvPr/>
        </p:nvSpPr>
        <p:spPr>
          <a:xfrm>
            <a:off x="4884695" y="2411090"/>
            <a:ext cx="571500" cy="457200"/>
          </a:xfrm>
          <a:prstGeom prst="rect">
            <a:avLst/>
          </a:prstGeom>
        </p:spPr>
        <p:txBody>
          <a:bodyPr vert="horz" wrap="square" lIns="0" tIns="0" rIns="0" bIns="0" rtlCol="0" anchor="t" anchorCtr="0">
            <a:spAutoFit/>
          </a:bodyPr>
          <a:lstStyle/>
          <a:p>
            <a:pPr>
              <a:lnSpc>
                <a:spcPct val="100000"/>
              </a:lnSpc>
              <a:spcBef>
                <a:spcPts val="375"/>
              </a:spcBef>
            </a:pPr>
            <a:r>
              <a:rPr lang="en-US" sz="2700">
                <a:solidFill>
                  <a:schemeClr val="accent1">
                    <a:alpha val="100000"/>
                  </a:schemeClr>
                </a:solidFill>
                <a:latin typeface="Noto Sans SC"/>
                <a:ea typeface="Noto Sans SC"/>
                <a:cs typeface="Noto Sans SC"/>
              </a:rPr>
              <a:t>02</a:t>
            </a:r>
            <a:endParaRPr lang="en-US" sz="2700">
              <a:solidFill>
                <a:schemeClr val="accent1">
                  <a:alpha val="100000"/>
                </a:schemeClr>
              </a:solidFill>
              <a:latin typeface="Noto Sans SC"/>
              <a:ea typeface="Noto Sans SC"/>
              <a:cs typeface="Noto Sans SC"/>
            </a:endParaRPr>
          </a:p>
        </p:txBody>
      </p:sp>
      <p:sp>
        <p:nvSpPr>
          <p:cNvPr id="9" name="TextBox 9"/>
          <p:cNvSpPr txBox="1"/>
          <p:nvPr/>
        </p:nvSpPr>
        <p:spPr>
          <a:xfrm>
            <a:off x="5580020" y="2456811"/>
            <a:ext cx="4210541" cy="281974"/>
          </a:xfrm>
          <a:prstGeom prst="rect">
            <a:avLst/>
          </a:prstGeom>
        </p:spPr>
        <p:txBody>
          <a:bodyPr vert="horz" wrap="square" lIns="0" tIns="0" rIns="0" bIns="0" rtlCol="0" anchor="t" anchorCtr="0">
            <a:spAutoFit/>
          </a:bodyPr>
          <a:lstStyle/>
          <a:p>
            <a:pPr>
              <a:lnSpc>
                <a:spcPct val="100000"/>
              </a:lnSpc>
              <a:spcBef>
                <a:spcPts val="375"/>
              </a:spcBef>
            </a:pPr>
            <a:r>
              <a:rPr lang="en-US" sz="2100">
                <a:solidFill>
                  <a:srgbClr val="232323">
                    <a:alpha val="100000"/>
                  </a:srgbClr>
                </a:solidFill>
                <a:latin typeface="Noto Sans SC"/>
                <a:ea typeface="Noto Sans SC"/>
                <a:cs typeface="Noto Sans SC"/>
              </a:rPr>
              <a:t>电商数据分析基础</a:t>
            </a:r>
            <a:endParaRPr lang="en-US" sz="2100">
              <a:solidFill>
                <a:srgbClr val="232323">
                  <a:alpha val="100000"/>
                </a:srgbClr>
              </a:solidFill>
              <a:latin typeface="Noto Sans SC"/>
              <a:ea typeface="Noto Sans SC"/>
              <a:cs typeface="Noto Sans SC"/>
            </a:endParaRPr>
          </a:p>
        </p:txBody>
      </p:sp>
      <p:sp>
        <p:nvSpPr>
          <p:cNvPr id="10" name="TextBox 10"/>
          <p:cNvSpPr txBox="1"/>
          <p:nvPr/>
        </p:nvSpPr>
        <p:spPr>
          <a:xfrm>
            <a:off x="4884695" y="3119837"/>
            <a:ext cx="571500" cy="457200"/>
          </a:xfrm>
          <a:prstGeom prst="rect">
            <a:avLst/>
          </a:prstGeom>
        </p:spPr>
        <p:txBody>
          <a:bodyPr vert="horz" wrap="square" lIns="0" tIns="0" rIns="0" bIns="0" rtlCol="0" anchor="t" anchorCtr="0">
            <a:spAutoFit/>
          </a:bodyPr>
          <a:lstStyle/>
          <a:p>
            <a:pPr>
              <a:lnSpc>
                <a:spcPct val="100000"/>
              </a:lnSpc>
              <a:spcBef>
                <a:spcPts val="375"/>
              </a:spcBef>
            </a:pPr>
            <a:r>
              <a:rPr lang="en-US" sz="2700">
                <a:solidFill>
                  <a:schemeClr val="accent1">
                    <a:alpha val="100000"/>
                  </a:schemeClr>
                </a:solidFill>
                <a:latin typeface="Noto Sans SC"/>
                <a:ea typeface="Noto Sans SC"/>
                <a:cs typeface="Noto Sans SC"/>
              </a:rPr>
              <a:t>03</a:t>
            </a:r>
            <a:endParaRPr lang="en-US" sz="2700">
              <a:solidFill>
                <a:schemeClr val="accent1">
                  <a:alpha val="100000"/>
                </a:schemeClr>
              </a:solidFill>
              <a:latin typeface="Noto Sans SC"/>
              <a:ea typeface="Noto Sans SC"/>
              <a:cs typeface="Noto Sans SC"/>
            </a:endParaRPr>
          </a:p>
        </p:txBody>
      </p:sp>
      <p:sp>
        <p:nvSpPr>
          <p:cNvPr id="11" name="TextBox 11"/>
          <p:cNvSpPr txBox="1"/>
          <p:nvPr/>
        </p:nvSpPr>
        <p:spPr>
          <a:xfrm>
            <a:off x="5580020" y="3175083"/>
            <a:ext cx="4210541" cy="281974"/>
          </a:xfrm>
          <a:prstGeom prst="rect">
            <a:avLst/>
          </a:prstGeom>
        </p:spPr>
        <p:txBody>
          <a:bodyPr vert="horz" wrap="square" lIns="0" tIns="0" rIns="0" bIns="0" rtlCol="0" anchor="t" anchorCtr="0">
            <a:spAutoFit/>
          </a:bodyPr>
          <a:lstStyle/>
          <a:p>
            <a:pPr>
              <a:lnSpc>
                <a:spcPct val="100000"/>
              </a:lnSpc>
              <a:spcBef>
                <a:spcPts val="375"/>
              </a:spcBef>
            </a:pPr>
            <a:r>
              <a:rPr lang="en-US" sz="2100">
                <a:solidFill>
                  <a:srgbClr val="232323">
                    <a:alpha val="100000"/>
                  </a:srgbClr>
                </a:solidFill>
                <a:latin typeface="Noto Sans SC"/>
                <a:ea typeface="Noto Sans SC"/>
                <a:cs typeface="Noto Sans SC"/>
              </a:rPr>
              <a:t>电商运营核心模块</a:t>
            </a:r>
            <a:endParaRPr lang="en-US" sz="2100">
              <a:solidFill>
                <a:srgbClr val="232323">
                  <a:alpha val="100000"/>
                </a:srgbClr>
              </a:solidFill>
              <a:latin typeface="Noto Sans SC"/>
              <a:ea typeface="Noto Sans SC"/>
              <a:cs typeface="Noto Sans SC"/>
            </a:endParaRPr>
          </a:p>
        </p:txBody>
      </p:sp>
      <p:sp>
        <p:nvSpPr>
          <p:cNvPr id="12" name="TextBox 12"/>
          <p:cNvSpPr txBox="1"/>
          <p:nvPr/>
        </p:nvSpPr>
        <p:spPr>
          <a:xfrm>
            <a:off x="4894220" y="3828583"/>
            <a:ext cx="561975" cy="457200"/>
          </a:xfrm>
          <a:prstGeom prst="rect">
            <a:avLst/>
          </a:prstGeom>
        </p:spPr>
        <p:txBody>
          <a:bodyPr vert="horz" wrap="square" lIns="0" tIns="0" rIns="0" bIns="0" rtlCol="0" anchor="t" anchorCtr="0">
            <a:spAutoFit/>
          </a:bodyPr>
          <a:lstStyle/>
          <a:p>
            <a:pPr>
              <a:lnSpc>
                <a:spcPct val="100000"/>
              </a:lnSpc>
              <a:spcBef>
                <a:spcPts val="375"/>
              </a:spcBef>
            </a:pPr>
            <a:r>
              <a:rPr lang="en-US" sz="2700">
                <a:solidFill>
                  <a:schemeClr val="accent1">
                    <a:alpha val="100000"/>
                  </a:schemeClr>
                </a:solidFill>
                <a:latin typeface="Noto Sans SC"/>
                <a:ea typeface="Noto Sans SC"/>
                <a:cs typeface="Noto Sans SC"/>
              </a:rPr>
              <a:t>04</a:t>
            </a:r>
            <a:endParaRPr lang="en-US" sz="2700">
              <a:solidFill>
                <a:schemeClr val="accent1">
                  <a:alpha val="100000"/>
                </a:schemeClr>
              </a:solidFill>
              <a:latin typeface="Noto Sans SC"/>
              <a:ea typeface="Noto Sans SC"/>
              <a:cs typeface="Noto Sans SC"/>
            </a:endParaRPr>
          </a:p>
        </p:txBody>
      </p:sp>
      <p:sp>
        <p:nvSpPr>
          <p:cNvPr id="13" name="TextBox 13"/>
          <p:cNvSpPr txBox="1"/>
          <p:nvPr/>
        </p:nvSpPr>
        <p:spPr>
          <a:xfrm>
            <a:off x="5580020" y="3883830"/>
            <a:ext cx="4210541" cy="281974"/>
          </a:xfrm>
          <a:prstGeom prst="rect">
            <a:avLst/>
          </a:prstGeom>
        </p:spPr>
        <p:txBody>
          <a:bodyPr vert="horz" wrap="square" lIns="0" tIns="0" rIns="0" bIns="0" rtlCol="0" anchor="t" anchorCtr="0">
            <a:spAutoFit/>
          </a:bodyPr>
          <a:lstStyle/>
          <a:p>
            <a:pPr>
              <a:lnSpc>
                <a:spcPct val="100000"/>
              </a:lnSpc>
              <a:spcBef>
                <a:spcPts val="375"/>
              </a:spcBef>
            </a:pPr>
            <a:r>
              <a:rPr lang="en-US" sz="2100">
                <a:solidFill>
                  <a:srgbClr val="232323">
                    <a:alpha val="100000"/>
                  </a:srgbClr>
                </a:solidFill>
                <a:latin typeface="Noto Sans SC"/>
                <a:ea typeface="Noto Sans SC"/>
                <a:cs typeface="Noto Sans SC"/>
              </a:rPr>
              <a:t>数据驱动运营优化</a:t>
            </a:r>
            <a:endParaRPr lang="en-US" sz="2100">
              <a:solidFill>
                <a:srgbClr val="232323">
                  <a:alpha val="100000"/>
                </a:srgbClr>
              </a:solidFill>
              <a:latin typeface="Noto Sans SC"/>
              <a:ea typeface="Noto Sans SC"/>
              <a:cs typeface="Noto Sans SC"/>
            </a:endParaRPr>
          </a:p>
        </p:txBody>
      </p:sp>
      <p:sp>
        <p:nvSpPr>
          <p:cNvPr id="14" name="TextBox 14"/>
          <p:cNvSpPr txBox="1"/>
          <p:nvPr/>
        </p:nvSpPr>
        <p:spPr>
          <a:xfrm>
            <a:off x="4884695" y="4535669"/>
            <a:ext cx="571500" cy="457200"/>
          </a:xfrm>
          <a:prstGeom prst="rect">
            <a:avLst/>
          </a:prstGeom>
        </p:spPr>
        <p:txBody>
          <a:bodyPr vert="horz" wrap="square" lIns="0" tIns="0" rIns="0" bIns="0" rtlCol="0" anchor="t" anchorCtr="0">
            <a:spAutoFit/>
          </a:bodyPr>
          <a:lstStyle/>
          <a:p>
            <a:pPr>
              <a:lnSpc>
                <a:spcPct val="100000"/>
              </a:lnSpc>
              <a:spcBef>
                <a:spcPts val="375"/>
              </a:spcBef>
            </a:pPr>
            <a:r>
              <a:rPr lang="en-US" sz="2700">
                <a:solidFill>
                  <a:schemeClr val="accent1">
                    <a:alpha val="100000"/>
                  </a:schemeClr>
                </a:solidFill>
                <a:latin typeface="Noto Sans SC"/>
                <a:ea typeface="Noto Sans SC"/>
                <a:cs typeface="Noto Sans SC"/>
              </a:rPr>
              <a:t>05</a:t>
            </a:r>
            <a:endParaRPr lang="en-US" sz="2700">
              <a:solidFill>
                <a:schemeClr val="accent1">
                  <a:alpha val="100000"/>
                </a:schemeClr>
              </a:solidFill>
              <a:latin typeface="Noto Sans SC"/>
              <a:ea typeface="Noto Sans SC"/>
              <a:cs typeface="Noto Sans SC"/>
            </a:endParaRPr>
          </a:p>
        </p:txBody>
      </p:sp>
      <p:sp>
        <p:nvSpPr>
          <p:cNvPr id="15" name="TextBox 15"/>
          <p:cNvSpPr txBox="1"/>
          <p:nvPr/>
        </p:nvSpPr>
        <p:spPr>
          <a:xfrm>
            <a:off x="5580020" y="4560436"/>
            <a:ext cx="4210541" cy="281974"/>
          </a:xfrm>
          <a:prstGeom prst="rect">
            <a:avLst/>
          </a:prstGeom>
        </p:spPr>
        <p:txBody>
          <a:bodyPr vert="horz" wrap="square" lIns="0" tIns="0" rIns="0" bIns="0" rtlCol="0" anchor="t" anchorCtr="0">
            <a:spAutoFit/>
          </a:bodyPr>
          <a:lstStyle/>
          <a:p>
            <a:pPr>
              <a:lnSpc>
                <a:spcPct val="100000"/>
              </a:lnSpc>
              <a:spcBef>
                <a:spcPts val="375"/>
              </a:spcBef>
            </a:pPr>
            <a:r>
              <a:rPr lang="en-US" sz="2100">
                <a:solidFill>
                  <a:srgbClr val="232323">
                    <a:alpha val="100000"/>
                  </a:srgbClr>
                </a:solidFill>
                <a:latin typeface="Noto Sans SC"/>
                <a:ea typeface="Noto Sans SC"/>
                <a:cs typeface="Noto Sans SC"/>
              </a:rPr>
              <a:t>典型行业案例分析</a:t>
            </a:r>
            <a:endParaRPr lang="en-US" sz="2100">
              <a:solidFill>
                <a:srgbClr val="232323">
                  <a:alpha val="100000"/>
                </a:srgbClr>
              </a:solidFill>
              <a:latin typeface="Noto Sans SC"/>
              <a:ea typeface="Noto Sans SC"/>
              <a:cs typeface="Noto Sans SC"/>
            </a:endParaRPr>
          </a:p>
        </p:txBody>
      </p:sp>
      <p:sp>
        <p:nvSpPr>
          <p:cNvPr id="16" name="TextBox 16"/>
          <p:cNvSpPr txBox="1"/>
          <p:nvPr/>
        </p:nvSpPr>
        <p:spPr>
          <a:xfrm>
            <a:off x="4888034" y="5234961"/>
            <a:ext cx="571500" cy="457200"/>
          </a:xfrm>
          <a:prstGeom prst="rect">
            <a:avLst/>
          </a:prstGeom>
        </p:spPr>
        <p:txBody>
          <a:bodyPr vert="horz" wrap="square" lIns="0" tIns="0" rIns="0" bIns="0" rtlCol="0" anchor="t" anchorCtr="0">
            <a:spAutoFit/>
          </a:bodyPr>
          <a:lstStyle/>
          <a:p>
            <a:pPr>
              <a:lnSpc>
                <a:spcPct val="100000"/>
              </a:lnSpc>
              <a:spcBef>
                <a:spcPts val="375"/>
              </a:spcBef>
            </a:pPr>
            <a:r>
              <a:rPr lang="en-US" sz="2700">
                <a:solidFill>
                  <a:schemeClr val="accent1">
                    <a:alpha val="100000"/>
                  </a:schemeClr>
                </a:solidFill>
                <a:latin typeface="Noto Sans SC"/>
                <a:ea typeface="Noto Sans SC"/>
                <a:cs typeface="Noto Sans SC"/>
              </a:rPr>
              <a:t>06</a:t>
            </a:r>
            <a:endParaRPr lang="en-US" sz="2700">
              <a:solidFill>
                <a:schemeClr val="accent1">
                  <a:alpha val="100000"/>
                </a:schemeClr>
              </a:solidFill>
              <a:latin typeface="Noto Sans SC"/>
              <a:ea typeface="Noto Sans SC"/>
              <a:cs typeface="Noto Sans SC"/>
            </a:endParaRPr>
          </a:p>
        </p:txBody>
      </p:sp>
      <p:sp>
        <p:nvSpPr>
          <p:cNvPr id="17" name="TextBox 17"/>
          <p:cNvSpPr txBox="1"/>
          <p:nvPr/>
        </p:nvSpPr>
        <p:spPr>
          <a:xfrm>
            <a:off x="5583359" y="5278778"/>
            <a:ext cx="4210541" cy="281974"/>
          </a:xfrm>
          <a:prstGeom prst="rect">
            <a:avLst/>
          </a:prstGeom>
        </p:spPr>
        <p:txBody>
          <a:bodyPr vert="horz" wrap="square" lIns="0" tIns="0" rIns="0" bIns="0" rtlCol="0" anchor="t" anchorCtr="0">
            <a:spAutoFit/>
          </a:bodyPr>
          <a:lstStyle/>
          <a:p>
            <a:pPr>
              <a:lnSpc>
                <a:spcPct val="100000"/>
              </a:lnSpc>
              <a:spcBef>
                <a:spcPts val="375"/>
              </a:spcBef>
            </a:pPr>
            <a:r>
              <a:rPr lang="en-US" sz="2100">
                <a:solidFill>
                  <a:srgbClr val="232323">
                    <a:alpha val="100000"/>
                  </a:srgbClr>
                </a:solidFill>
                <a:latin typeface="Noto Sans SC"/>
                <a:ea typeface="Noto Sans SC"/>
                <a:cs typeface="Noto Sans SC"/>
              </a:rPr>
              <a:t>创业实战与就业指导</a:t>
            </a:r>
            <a:endParaRPr lang="en-US" sz="2100">
              <a:solidFill>
                <a:srgbClr val="232323">
                  <a:alpha val="100000"/>
                </a:srgbClr>
              </a:solidFill>
              <a:latin typeface="Noto Sans SC"/>
              <a:ea typeface="Noto Sans SC"/>
              <a:cs typeface="Noto Sans S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西藏特色产品电商运营实例</a:t>
            </a:r>
            <a:endParaRPr lang="en-US" sz="3000" b="1">
              <a:solidFill>
                <a:schemeClr val="dk2">
                  <a:alpha val="100000"/>
                </a:schemeClr>
              </a:solidFill>
              <a:latin typeface="Noto Sans SC"/>
              <a:ea typeface="Noto Sans SC"/>
              <a:cs typeface="Noto Sans SC"/>
            </a:endParaRPr>
          </a:p>
        </p:txBody>
      </p:sp>
      <p:sp>
        <p:nvSpPr>
          <p:cNvPr id="3" name="AutoShape 3"/>
          <p:cNvSpPr/>
          <p:nvPr/>
        </p:nvSpPr>
        <p:spPr>
          <a:xfrm>
            <a:off x="666708" y="1200845"/>
            <a:ext cx="10965082" cy="1676699"/>
          </a:xfrm>
          <a:prstGeom prst="rect">
            <a:avLst/>
          </a:prstGeom>
          <a:solidFill>
            <a:schemeClr val="lt2">
              <a:alpha val="37000"/>
            </a:schemeClr>
          </a:solidFill>
        </p:spPr>
      </p:sp>
      <p:sp>
        <p:nvSpPr>
          <p:cNvPr id="4" name="AutoShape 4"/>
          <p:cNvSpPr/>
          <p:nvPr/>
        </p:nvSpPr>
        <p:spPr>
          <a:xfrm rot="-8100000">
            <a:off x="280801" y="1653287"/>
            <a:ext cx="771814" cy="771814"/>
          </a:xfrm>
          <a:prstGeom prst="rtTriangle">
            <a:avLst/>
          </a:prstGeom>
          <a:solidFill>
            <a:schemeClr val="accent1">
              <a:alpha val="100000"/>
            </a:schemeClr>
          </a:solidFill>
        </p:spPr>
      </p:sp>
      <p:pic>
        <p:nvPicPr>
          <p:cNvPr id="5" name="Picture 5"/>
          <p:cNvPicPr>
            <a:picLocks noChangeAspect="1"/>
          </p:cNvPicPr>
          <p:nvPr/>
        </p:nvPicPr>
        <p:blipFill>
          <a:blip r:embed="rId2">
            <a:alphaModFix amt="100000"/>
          </a:blip>
          <a:srcRect t="16995" b="16995"/>
          <a:stretch>
            <a:fillRect/>
          </a:stretch>
        </p:blipFill>
        <p:spPr>
          <a:xfrm>
            <a:off x="8550029" y="1334644"/>
            <a:ext cx="2846272" cy="1409101"/>
          </a:xfrm>
          <a:prstGeom prst="rect">
            <a:avLst/>
          </a:prstGeom>
        </p:spPr>
      </p:pic>
      <p:sp>
        <p:nvSpPr>
          <p:cNvPr id="6" name="AutoShape 6"/>
          <p:cNvSpPr/>
          <p:nvPr/>
        </p:nvSpPr>
        <p:spPr>
          <a:xfrm>
            <a:off x="668808" y="3026023"/>
            <a:ext cx="10965082" cy="1676699"/>
          </a:xfrm>
          <a:prstGeom prst="rect">
            <a:avLst/>
          </a:prstGeom>
          <a:solidFill>
            <a:schemeClr val="lt2">
              <a:alpha val="100000"/>
            </a:schemeClr>
          </a:solidFill>
        </p:spPr>
      </p:sp>
      <p:sp>
        <p:nvSpPr>
          <p:cNvPr id="7" name="AutoShape 7"/>
          <p:cNvSpPr/>
          <p:nvPr/>
        </p:nvSpPr>
        <p:spPr>
          <a:xfrm rot="2700000">
            <a:off x="11245883" y="3478465"/>
            <a:ext cx="771814" cy="771814"/>
          </a:xfrm>
          <a:prstGeom prst="rtTriangle">
            <a:avLst/>
          </a:prstGeom>
          <a:solidFill>
            <a:schemeClr val="accent4">
              <a:alpha val="100000"/>
            </a:schemeClr>
          </a:solidFill>
        </p:spPr>
      </p:sp>
      <p:pic>
        <p:nvPicPr>
          <p:cNvPr id="8" name="Picture 8"/>
          <p:cNvPicPr>
            <a:picLocks noChangeAspect="1"/>
          </p:cNvPicPr>
          <p:nvPr/>
        </p:nvPicPr>
        <p:blipFill>
          <a:blip r:embed="rId3">
            <a:alphaModFix amt="100000"/>
          </a:blip>
          <a:srcRect t="15677" b="15677"/>
          <a:stretch>
            <a:fillRect/>
          </a:stretch>
        </p:blipFill>
        <p:spPr>
          <a:xfrm>
            <a:off x="885002" y="3159822"/>
            <a:ext cx="2846272" cy="1409101"/>
          </a:xfrm>
          <a:prstGeom prst="rect">
            <a:avLst/>
          </a:prstGeom>
        </p:spPr>
      </p:pic>
      <p:sp>
        <p:nvSpPr>
          <p:cNvPr id="9" name="AutoShape 9"/>
          <p:cNvSpPr/>
          <p:nvPr/>
        </p:nvSpPr>
        <p:spPr>
          <a:xfrm>
            <a:off x="684216" y="4851200"/>
            <a:ext cx="10965082" cy="1676699"/>
          </a:xfrm>
          <a:prstGeom prst="rect">
            <a:avLst/>
          </a:prstGeom>
          <a:solidFill>
            <a:schemeClr val="lt2">
              <a:alpha val="35000"/>
            </a:schemeClr>
          </a:solidFill>
        </p:spPr>
      </p:sp>
      <p:sp>
        <p:nvSpPr>
          <p:cNvPr id="10" name="AutoShape 10"/>
          <p:cNvSpPr/>
          <p:nvPr/>
        </p:nvSpPr>
        <p:spPr>
          <a:xfrm rot="-8100000">
            <a:off x="298309" y="5303643"/>
            <a:ext cx="771814" cy="771814"/>
          </a:xfrm>
          <a:prstGeom prst="rtTriangle">
            <a:avLst/>
          </a:prstGeom>
          <a:solidFill>
            <a:schemeClr val="accent6">
              <a:alpha val="100000"/>
            </a:schemeClr>
          </a:solidFill>
        </p:spPr>
      </p:sp>
      <p:pic>
        <p:nvPicPr>
          <p:cNvPr id="11" name="Picture 11"/>
          <p:cNvPicPr>
            <a:picLocks noChangeAspect="1"/>
          </p:cNvPicPr>
          <p:nvPr/>
        </p:nvPicPr>
        <p:blipFill>
          <a:blip r:embed="rId4">
            <a:alphaModFix amt="100000"/>
          </a:blip>
          <a:srcRect t="16090" b="16090"/>
          <a:stretch>
            <a:fillRect/>
          </a:stretch>
        </p:blipFill>
        <p:spPr>
          <a:xfrm>
            <a:off x="8567537" y="4985000"/>
            <a:ext cx="2846272" cy="1409101"/>
          </a:xfrm>
          <a:prstGeom prst="rect">
            <a:avLst/>
          </a:prstGeom>
        </p:spPr>
      </p:pic>
      <p:sp>
        <p:nvSpPr>
          <p:cNvPr id="12" name="AutoShape 12"/>
          <p:cNvSpPr/>
          <p:nvPr/>
        </p:nvSpPr>
        <p:spPr>
          <a:xfrm>
            <a:off x="1419388" y="1444542"/>
            <a:ext cx="4410330" cy="492557"/>
          </a:xfrm>
          <a:prstGeom prst="rect">
            <a:avLst/>
          </a:prstGeom>
          <a:noFill/>
        </p:spPr>
        <p:txBody>
          <a:bodyPr vert="horz" wrap="square" lIns="76200" tIns="45720" rIns="91440" bIns="45720" rtlCol="0" anchor="t" anchorCtr="1">
            <a:noAutofit/>
          </a:bodyPr>
          <a:lstStyle/>
          <a:p>
            <a:pPr algn="l">
              <a:defRPr/>
            </a:pPr>
            <a:r>
              <a:rPr lang="en-US" sz="2400" b="1">
                <a:solidFill>
                  <a:schemeClr val="dk1">
                    <a:alpha val="100000"/>
                  </a:schemeClr>
                </a:solidFill>
                <a:latin typeface="Noto Sans SC"/>
                <a:ea typeface="Noto Sans SC"/>
                <a:cs typeface="Noto Sans SC"/>
              </a:rPr>
              <a:t>高原特产选品策略</a:t>
            </a:r>
            <a:endParaRPr lang="en-US" sz="1100"/>
          </a:p>
        </p:txBody>
      </p:sp>
      <p:sp>
        <p:nvSpPr>
          <p:cNvPr id="13" name="TextBox 13"/>
          <p:cNvSpPr txBox="1"/>
          <p:nvPr/>
        </p:nvSpPr>
        <p:spPr>
          <a:xfrm>
            <a:off x="1419388" y="1937100"/>
            <a:ext cx="6616479" cy="696746"/>
          </a:xfrm>
          <a:prstGeom prst="rect">
            <a:avLst/>
          </a:prstGeom>
        </p:spPr>
        <p:txBody>
          <a:bodyPr vert="horz" wrap="square" lIns="7620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重点分析冬虫夏草、藏红花等高原特色产品的标准化分级体系，通过用户画像定位高端养生人群，结合文化IP打造"溯源直播"增强产品信任度</a:t>
            </a:r>
            <a:endParaRPr lang="en-US" sz="1350">
              <a:solidFill>
                <a:schemeClr val="dk1">
                  <a:alpha val="100000"/>
                </a:schemeClr>
              </a:solidFill>
              <a:latin typeface="Noto Sans SC"/>
              <a:ea typeface="Noto Sans SC"/>
              <a:cs typeface="Noto Sans SC"/>
            </a:endParaRPr>
          </a:p>
        </p:txBody>
      </p:sp>
      <p:sp>
        <p:nvSpPr>
          <p:cNvPr id="14" name="AutoShape 14"/>
          <p:cNvSpPr/>
          <p:nvPr/>
        </p:nvSpPr>
        <p:spPr>
          <a:xfrm>
            <a:off x="4102224" y="3269720"/>
            <a:ext cx="4410330" cy="492557"/>
          </a:xfrm>
          <a:prstGeom prst="rect">
            <a:avLst/>
          </a:prstGeom>
          <a:noFill/>
        </p:spPr>
        <p:txBody>
          <a:bodyPr vert="horz" wrap="square" lIns="76200" tIns="45720" rIns="91440" bIns="45720" rtlCol="0" anchor="t" anchorCtr="1">
            <a:noAutofit/>
          </a:bodyPr>
          <a:lstStyle/>
          <a:p>
            <a:pPr algn="l">
              <a:defRPr/>
            </a:pPr>
            <a:r>
              <a:rPr lang="en-US" sz="2400" b="1">
                <a:solidFill>
                  <a:schemeClr val="dk1">
                    <a:alpha val="100000"/>
                  </a:schemeClr>
                </a:solidFill>
                <a:latin typeface="Noto Sans SC"/>
                <a:ea typeface="Noto Sans SC"/>
                <a:cs typeface="Noto Sans SC"/>
              </a:rPr>
              <a:t>冷链物流解决方案</a:t>
            </a:r>
            <a:endParaRPr lang="en-US" sz="1100"/>
          </a:p>
        </p:txBody>
      </p:sp>
      <p:sp>
        <p:nvSpPr>
          <p:cNvPr id="15" name="TextBox 15"/>
          <p:cNvSpPr txBox="1"/>
          <p:nvPr/>
        </p:nvSpPr>
        <p:spPr>
          <a:xfrm>
            <a:off x="4102224" y="3762278"/>
            <a:ext cx="6616479" cy="696746"/>
          </a:xfrm>
          <a:prstGeom prst="rect">
            <a:avLst/>
          </a:prstGeom>
        </p:spPr>
        <p:txBody>
          <a:bodyPr vert="horz" wrap="square" lIns="7620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针对易变质产品设计"航空直达+区域前置仓"的混合配送模式，详细拆解包装成本占比（约占总成本23%）和损耗率控制（需低于5%）等关键指标</a:t>
            </a:r>
            <a:endParaRPr lang="en-US" sz="1350">
              <a:solidFill>
                <a:schemeClr val="dk1">
                  <a:alpha val="100000"/>
                </a:schemeClr>
              </a:solidFill>
              <a:latin typeface="Noto Sans SC"/>
              <a:ea typeface="Noto Sans SC"/>
              <a:cs typeface="Noto Sans SC"/>
            </a:endParaRPr>
          </a:p>
        </p:txBody>
      </p:sp>
      <p:sp>
        <p:nvSpPr>
          <p:cNvPr id="16" name="AutoShape 16"/>
          <p:cNvSpPr/>
          <p:nvPr/>
        </p:nvSpPr>
        <p:spPr>
          <a:xfrm>
            <a:off x="1436896" y="5094898"/>
            <a:ext cx="4410330" cy="492557"/>
          </a:xfrm>
          <a:prstGeom prst="rect">
            <a:avLst/>
          </a:prstGeom>
          <a:noFill/>
        </p:spPr>
        <p:txBody>
          <a:bodyPr vert="horz" wrap="square" lIns="76200" tIns="45720" rIns="91440" bIns="45720" rtlCol="0" anchor="t" anchorCtr="1">
            <a:noAutofit/>
          </a:bodyPr>
          <a:lstStyle/>
          <a:p>
            <a:pPr algn="l">
              <a:defRPr/>
            </a:pPr>
            <a:r>
              <a:rPr lang="en-US" sz="2400" b="1">
                <a:solidFill>
                  <a:schemeClr val="dk1">
                    <a:alpha val="100000"/>
                  </a:schemeClr>
                </a:solidFill>
                <a:latin typeface="Noto Sans SC"/>
                <a:ea typeface="Noto Sans SC"/>
                <a:cs typeface="Noto Sans SC"/>
              </a:rPr>
              <a:t>民族文化营销打法</a:t>
            </a:r>
            <a:endParaRPr lang="en-US" sz="1100"/>
          </a:p>
        </p:txBody>
      </p:sp>
      <p:sp>
        <p:nvSpPr>
          <p:cNvPr id="17" name="TextBox 17"/>
          <p:cNvSpPr txBox="1"/>
          <p:nvPr/>
        </p:nvSpPr>
        <p:spPr>
          <a:xfrm>
            <a:off x="1436896" y="5587455"/>
            <a:ext cx="6616479" cy="696746"/>
          </a:xfrm>
          <a:prstGeom prst="rect">
            <a:avLst/>
          </a:prstGeom>
        </p:spPr>
        <p:txBody>
          <a:bodyPr vert="horz" wrap="square" lIns="7620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构建"藏地秘境"主题视觉体系，开发唐卡元素包装，策划转山节等季节性营销活动，实现客单价提升37%的典型案例</a:t>
            </a:r>
            <a:endParaRPr lang="en-US" sz="1350">
              <a:solidFill>
                <a:schemeClr val="dk1">
                  <a:alpha val="100000"/>
                </a:schemeClr>
              </a:solidFill>
              <a:latin typeface="Noto Sans SC"/>
              <a:ea typeface="Noto Sans SC"/>
              <a:cs typeface="Noto Sans S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社交电商平台数据玩法拆解</a:t>
            </a:r>
            <a:endParaRPr lang="en-US" sz="3000" b="1">
              <a:solidFill>
                <a:schemeClr val="dk2">
                  <a:alpha val="100000"/>
                </a:schemeClr>
              </a:solidFill>
              <a:latin typeface="Noto Sans SC"/>
              <a:ea typeface="Noto Sans SC"/>
              <a:cs typeface="Noto Sans SC"/>
            </a:endParaRPr>
          </a:p>
        </p:txBody>
      </p:sp>
      <p:sp>
        <p:nvSpPr>
          <p:cNvPr id="3" name="AutoShape 3"/>
          <p:cNvSpPr/>
          <p:nvPr/>
        </p:nvSpPr>
        <p:spPr>
          <a:xfrm>
            <a:off x="767734" y="1508670"/>
            <a:ext cx="5394245" cy="2536699"/>
          </a:xfrm>
          <a:prstGeom prst="round2SameRect">
            <a:avLst/>
          </a:prstGeom>
          <a:solidFill>
            <a:schemeClr val="lt2">
              <a:alpha val="80000"/>
            </a:schemeClr>
          </a:solidFill>
        </p:spPr>
      </p:sp>
      <p:sp>
        <p:nvSpPr>
          <p:cNvPr id="4" name="AutoShape 4"/>
          <p:cNvSpPr/>
          <p:nvPr/>
        </p:nvSpPr>
        <p:spPr>
          <a:xfrm>
            <a:off x="481934" y="1173406"/>
            <a:ext cx="631444" cy="646396"/>
          </a:xfrm>
          <a:prstGeom prst="ellipse">
            <a:avLst/>
          </a:prstGeom>
          <a:solidFill>
            <a:schemeClr val="accent1">
              <a:alpha val="100000"/>
            </a:schemeClr>
          </a:solidFill>
        </p:spPr>
      </p:sp>
      <p:sp>
        <p:nvSpPr>
          <p:cNvPr id="5" name="TextBox 5"/>
          <p:cNvSpPr txBox="1"/>
          <p:nvPr/>
        </p:nvSpPr>
        <p:spPr>
          <a:xfrm>
            <a:off x="1672828" y="1508670"/>
            <a:ext cx="3541000" cy="594584"/>
          </a:xfrm>
          <a:prstGeom prst="rect">
            <a:avLst/>
          </a:prstGeom>
          <a:noFill/>
        </p:spPr>
        <p:txBody>
          <a:bodyPr vert="horz" wrap="square" lIns="123825" tIns="123825" rIns="57150" bIns="123825"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裂变增长模型</a:t>
            </a:r>
            <a:endParaRPr lang="en-US" sz="2400" b="1">
              <a:solidFill>
                <a:schemeClr val="accent1">
                  <a:alpha val="100000"/>
                </a:schemeClr>
              </a:solidFill>
              <a:latin typeface="Noto Sans SC"/>
              <a:ea typeface="Noto Sans SC"/>
              <a:cs typeface="Noto Sans SC"/>
            </a:endParaRPr>
          </a:p>
        </p:txBody>
      </p:sp>
      <p:sp>
        <p:nvSpPr>
          <p:cNvPr id="6" name="TextBox 6"/>
          <p:cNvSpPr txBox="1"/>
          <p:nvPr/>
        </p:nvSpPr>
        <p:spPr>
          <a:xfrm>
            <a:off x="1379492" y="2020970"/>
            <a:ext cx="4307099" cy="1703580"/>
          </a:xfrm>
          <a:prstGeom prst="rect">
            <a:avLst/>
          </a:prstGeom>
        </p:spPr>
        <p:txBody>
          <a:bodyPr vert="horz" wrap="square" lIns="123825" tIns="123825" rIns="57150" bIns="123825"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深度解析拼团数据的"4321"规律（40%用户发起拼团、30%参与分享、20%完成转化、10%成为KOC），包括关键指标如裂变系数（2.8为健康值）和成团时效（黄金24小时法则）</a:t>
            </a:r>
            <a:endParaRPr lang="en-US" sz="1250">
              <a:solidFill>
                <a:schemeClr val="dk1">
                  <a:alpha val="100000"/>
                </a:schemeClr>
              </a:solidFill>
              <a:latin typeface="Noto Sans SC"/>
              <a:ea typeface="Noto Sans SC"/>
              <a:cs typeface="Noto Sans SC"/>
            </a:endParaRPr>
          </a:p>
        </p:txBody>
      </p:sp>
      <p:sp>
        <p:nvSpPr>
          <p:cNvPr id="7" name="TextBox 7"/>
          <p:cNvSpPr txBox="1"/>
          <p:nvPr/>
        </p:nvSpPr>
        <p:spPr>
          <a:xfrm>
            <a:off x="463459" y="1261142"/>
            <a:ext cx="668393" cy="470924"/>
          </a:xfrm>
          <a:prstGeom prst="rect">
            <a:avLst/>
          </a:prstGeom>
          <a:noFill/>
        </p:spPr>
        <p:txBody>
          <a:bodyPr vert="horz" wrap="none" lIns="0" tIns="0" rIns="0" bIns="0" rtlCol="0" anchor="ctr" anchorCtr="0">
            <a:noAutofit/>
          </a:bodyPr>
          <a:lstStyle/>
          <a:p>
            <a:pPr algn="ctr">
              <a:lnSpc>
                <a:spcPct val="100000"/>
              </a:lnSpc>
              <a:spcBef>
                <a:spcPct val="0"/>
              </a:spcBef>
            </a:pPr>
            <a:r>
              <a:rPr lang="en-US" sz="2400">
                <a:solidFill>
                  <a:srgbClr val="FFFFFF">
                    <a:alpha val="100000"/>
                  </a:srgbClr>
                </a:solidFill>
                <a:latin typeface="Noto Sans SC"/>
                <a:ea typeface="Noto Sans SC"/>
                <a:cs typeface="Noto Sans SC"/>
              </a:rPr>
              <a:t>01</a:t>
            </a:r>
            <a:endParaRPr lang="en-US" sz="2400">
              <a:solidFill>
                <a:srgbClr val="FFFFFF">
                  <a:alpha val="100000"/>
                </a:srgbClr>
              </a:solidFill>
              <a:latin typeface="Noto Sans SC"/>
              <a:ea typeface="Noto Sans SC"/>
              <a:cs typeface="Noto Sans SC"/>
            </a:endParaRPr>
          </a:p>
        </p:txBody>
      </p:sp>
      <p:sp>
        <p:nvSpPr>
          <p:cNvPr id="8" name="AutoShape 8"/>
          <p:cNvSpPr/>
          <p:nvPr/>
        </p:nvSpPr>
        <p:spPr>
          <a:xfrm>
            <a:off x="762057" y="4118688"/>
            <a:ext cx="5394245" cy="2536699"/>
          </a:xfrm>
          <a:prstGeom prst="round2SameRect">
            <a:avLst/>
          </a:prstGeom>
          <a:solidFill>
            <a:schemeClr val="lt2">
              <a:alpha val="80000"/>
            </a:schemeClr>
          </a:solidFill>
        </p:spPr>
      </p:sp>
      <p:sp>
        <p:nvSpPr>
          <p:cNvPr id="9" name="TextBox 9"/>
          <p:cNvSpPr txBox="1"/>
          <p:nvPr/>
        </p:nvSpPr>
        <p:spPr>
          <a:xfrm>
            <a:off x="1675667" y="4118688"/>
            <a:ext cx="3535323" cy="594584"/>
          </a:xfrm>
          <a:prstGeom prst="rect">
            <a:avLst/>
          </a:prstGeom>
          <a:noFill/>
        </p:spPr>
        <p:txBody>
          <a:bodyPr vert="horz" wrap="square" lIns="123825" tIns="123825" rIns="57150" bIns="123825"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社群热度算法</a:t>
            </a:r>
            <a:endParaRPr lang="en-US" sz="2400" b="1">
              <a:solidFill>
                <a:schemeClr val="accent1">
                  <a:alpha val="100000"/>
                </a:schemeClr>
              </a:solidFill>
              <a:latin typeface="Noto Sans SC"/>
              <a:ea typeface="Noto Sans SC"/>
              <a:cs typeface="Noto Sans SC"/>
            </a:endParaRPr>
          </a:p>
        </p:txBody>
      </p:sp>
      <p:sp>
        <p:nvSpPr>
          <p:cNvPr id="10" name="TextBox 10"/>
          <p:cNvSpPr txBox="1"/>
          <p:nvPr/>
        </p:nvSpPr>
        <p:spPr>
          <a:xfrm>
            <a:off x="1424348" y="4607093"/>
            <a:ext cx="4217386" cy="1842752"/>
          </a:xfrm>
          <a:prstGeom prst="rect">
            <a:avLst/>
          </a:prstGeom>
        </p:spPr>
        <p:txBody>
          <a:bodyPr vert="horz" wrap="square" lIns="123825" tIns="123825" rIns="57150" bIns="123825"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开发包含发言频次、链接打开率、深夜活跃度等12维度的社群健康度评估体系，结合NLP情绪分析实现自动化运营干预</a:t>
            </a:r>
            <a:endParaRPr lang="en-US" sz="1250">
              <a:solidFill>
                <a:schemeClr val="dk1">
                  <a:alpha val="100000"/>
                </a:schemeClr>
              </a:solidFill>
              <a:latin typeface="Noto Sans SC"/>
              <a:ea typeface="Noto Sans SC"/>
              <a:cs typeface="Noto Sans SC"/>
            </a:endParaRPr>
          </a:p>
        </p:txBody>
      </p:sp>
      <p:sp>
        <p:nvSpPr>
          <p:cNvPr id="11" name="AutoShape 11"/>
          <p:cNvSpPr/>
          <p:nvPr/>
        </p:nvSpPr>
        <p:spPr>
          <a:xfrm>
            <a:off x="6329872" y="1469351"/>
            <a:ext cx="5394245" cy="2536699"/>
          </a:xfrm>
          <a:prstGeom prst="round2SameRect">
            <a:avLst/>
          </a:prstGeom>
          <a:solidFill>
            <a:schemeClr val="lt2">
              <a:alpha val="80000"/>
            </a:schemeClr>
          </a:solidFill>
        </p:spPr>
      </p:sp>
      <p:sp>
        <p:nvSpPr>
          <p:cNvPr id="12" name="AutoShape 12"/>
          <p:cNvSpPr/>
          <p:nvPr/>
        </p:nvSpPr>
        <p:spPr>
          <a:xfrm>
            <a:off x="6044071" y="1134087"/>
            <a:ext cx="631444" cy="646396"/>
          </a:xfrm>
          <a:prstGeom prst="ellipse">
            <a:avLst/>
          </a:prstGeom>
          <a:solidFill>
            <a:schemeClr val="accent1">
              <a:alpha val="100000"/>
            </a:schemeClr>
          </a:solidFill>
        </p:spPr>
      </p:sp>
      <p:sp>
        <p:nvSpPr>
          <p:cNvPr id="13" name="TextBox 13"/>
          <p:cNvSpPr txBox="1"/>
          <p:nvPr/>
        </p:nvSpPr>
        <p:spPr>
          <a:xfrm>
            <a:off x="7183533" y="1469351"/>
            <a:ext cx="3570904" cy="594584"/>
          </a:xfrm>
          <a:prstGeom prst="rect">
            <a:avLst/>
          </a:prstGeom>
          <a:noFill/>
        </p:spPr>
        <p:txBody>
          <a:bodyPr vert="horz" wrap="square" lIns="123825" tIns="123825" rIns="57150" bIns="123825"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用户分层运营</a:t>
            </a:r>
            <a:endParaRPr lang="en-US" sz="2400" b="1">
              <a:solidFill>
                <a:schemeClr val="accent1">
                  <a:alpha val="100000"/>
                </a:schemeClr>
              </a:solidFill>
              <a:latin typeface="Noto Sans SC"/>
              <a:ea typeface="Noto Sans SC"/>
              <a:cs typeface="Noto Sans SC"/>
            </a:endParaRPr>
          </a:p>
        </p:txBody>
      </p:sp>
      <p:sp>
        <p:nvSpPr>
          <p:cNvPr id="14" name="TextBox 14"/>
          <p:cNvSpPr txBox="1"/>
          <p:nvPr/>
        </p:nvSpPr>
        <p:spPr>
          <a:xfrm>
            <a:off x="6964957" y="1997074"/>
            <a:ext cx="4187482" cy="1842752"/>
          </a:xfrm>
          <a:prstGeom prst="rect">
            <a:avLst/>
          </a:prstGeom>
        </p:spPr>
        <p:txBody>
          <a:bodyPr vert="horz" wrap="square" lIns="123825" tIns="123825" rIns="57150" bIns="123825"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基于RFM模型划分"牧场主型"（高复购高分享）、"采蜜型"（低频高客单）等6类典型用户，配套差异化的佣金政策和内容触达策略</a:t>
            </a:r>
            <a:endParaRPr lang="en-US" sz="1250">
              <a:solidFill>
                <a:schemeClr val="dk1">
                  <a:alpha val="100000"/>
                </a:schemeClr>
              </a:solidFill>
              <a:latin typeface="Noto Sans SC"/>
              <a:ea typeface="Noto Sans SC"/>
              <a:cs typeface="Noto Sans SC"/>
            </a:endParaRPr>
          </a:p>
        </p:txBody>
      </p:sp>
      <p:sp>
        <p:nvSpPr>
          <p:cNvPr id="15" name="TextBox 15"/>
          <p:cNvSpPr txBox="1"/>
          <p:nvPr/>
        </p:nvSpPr>
        <p:spPr>
          <a:xfrm>
            <a:off x="6025597" y="1221823"/>
            <a:ext cx="668393" cy="470924"/>
          </a:xfrm>
          <a:prstGeom prst="rect">
            <a:avLst/>
          </a:prstGeom>
          <a:noFill/>
        </p:spPr>
        <p:txBody>
          <a:bodyPr vert="horz" wrap="none" lIns="0" tIns="0" rIns="0" bIns="0" rtlCol="0" anchor="ctr" anchorCtr="0">
            <a:noAutofit/>
          </a:bodyPr>
          <a:lstStyle/>
          <a:p>
            <a:pPr algn="ctr">
              <a:lnSpc>
                <a:spcPct val="100000"/>
              </a:lnSpc>
              <a:spcBef>
                <a:spcPct val="0"/>
              </a:spcBef>
            </a:pPr>
            <a:r>
              <a:rPr lang="en-US" sz="2400">
                <a:solidFill>
                  <a:srgbClr val="FFFFFF">
                    <a:alpha val="100000"/>
                  </a:srgbClr>
                </a:solidFill>
                <a:latin typeface="Noto Sans SC"/>
                <a:ea typeface="Noto Sans SC"/>
                <a:cs typeface="Noto Sans SC"/>
              </a:rPr>
              <a:t>02</a:t>
            </a:r>
            <a:endParaRPr lang="en-US" sz="2400">
              <a:solidFill>
                <a:srgbClr val="FFFFFF">
                  <a:alpha val="100000"/>
                </a:srgbClr>
              </a:solidFill>
              <a:latin typeface="Noto Sans SC"/>
              <a:ea typeface="Noto Sans SC"/>
              <a:cs typeface="Noto Sans SC"/>
            </a:endParaRPr>
          </a:p>
        </p:txBody>
      </p:sp>
      <p:sp>
        <p:nvSpPr>
          <p:cNvPr id="16" name="AutoShape 16"/>
          <p:cNvSpPr/>
          <p:nvPr/>
        </p:nvSpPr>
        <p:spPr>
          <a:xfrm>
            <a:off x="6324195" y="4079369"/>
            <a:ext cx="5394245" cy="2536699"/>
          </a:xfrm>
          <a:prstGeom prst="round2SameRect">
            <a:avLst/>
          </a:prstGeom>
          <a:solidFill>
            <a:schemeClr val="lt2">
              <a:alpha val="80000"/>
            </a:schemeClr>
          </a:solidFill>
        </p:spPr>
      </p:sp>
      <p:sp>
        <p:nvSpPr>
          <p:cNvPr id="17" name="AutoShape 17"/>
          <p:cNvSpPr/>
          <p:nvPr/>
        </p:nvSpPr>
        <p:spPr>
          <a:xfrm>
            <a:off x="6038394" y="3744105"/>
            <a:ext cx="631444" cy="646396"/>
          </a:xfrm>
          <a:prstGeom prst="ellipse">
            <a:avLst/>
          </a:prstGeom>
          <a:solidFill>
            <a:schemeClr val="accent1">
              <a:alpha val="100000"/>
            </a:schemeClr>
          </a:solidFill>
        </p:spPr>
      </p:sp>
      <p:sp>
        <p:nvSpPr>
          <p:cNvPr id="18" name="TextBox 18"/>
          <p:cNvSpPr txBox="1"/>
          <p:nvPr/>
        </p:nvSpPr>
        <p:spPr>
          <a:xfrm>
            <a:off x="6935052" y="4607093"/>
            <a:ext cx="4247291" cy="1842752"/>
          </a:xfrm>
          <a:prstGeom prst="rect">
            <a:avLst/>
          </a:prstGeom>
        </p:spPr>
        <p:txBody>
          <a:bodyPr vert="horz" wrap="square" lIns="123825" tIns="123825" rIns="57150" bIns="123825" rtlCol="0" anchor="t" anchorCtr="0">
            <a:noAutofit/>
          </a:bodyPr>
          <a:lstStyle/>
          <a:p>
            <a:pPr algn="l">
              <a:lnSpc>
                <a:spcPct val="140000"/>
              </a:lnSpc>
            </a:pPr>
            <a:r>
              <a:rPr lang="en-US" sz="1250">
                <a:solidFill>
                  <a:schemeClr val="dk1">
                    <a:alpha val="100000"/>
                  </a:schemeClr>
                </a:solidFill>
                <a:latin typeface="Noto Sans SC"/>
                <a:ea typeface="Noto Sans SC"/>
                <a:cs typeface="Noto Sans SC"/>
              </a:rPr>
              <a:t>建立"爆款预测-产能预留-动态调价"的三级响应系统，通过历史数据建模实现提前7天预判爆品概率达82%准确率</a:t>
            </a:r>
            <a:endParaRPr lang="en-US" sz="1250">
              <a:solidFill>
                <a:schemeClr val="dk1">
                  <a:alpha val="100000"/>
                </a:schemeClr>
              </a:solidFill>
              <a:latin typeface="Noto Sans SC"/>
              <a:ea typeface="Noto Sans SC"/>
              <a:cs typeface="Noto Sans SC"/>
            </a:endParaRPr>
          </a:p>
        </p:txBody>
      </p:sp>
      <p:sp>
        <p:nvSpPr>
          <p:cNvPr id="19" name="TextBox 19"/>
          <p:cNvSpPr txBox="1"/>
          <p:nvPr/>
        </p:nvSpPr>
        <p:spPr>
          <a:xfrm>
            <a:off x="6019920" y="3831841"/>
            <a:ext cx="668393" cy="470924"/>
          </a:xfrm>
          <a:prstGeom prst="rect">
            <a:avLst/>
          </a:prstGeom>
          <a:noFill/>
        </p:spPr>
        <p:txBody>
          <a:bodyPr vert="horz" wrap="none" lIns="0" tIns="0" rIns="0" bIns="0" rtlCol="0" anchor="ctr" anchorCtr="0">
            <a:noAutofit/>
          </a:bodyPr>
          <a:lstStyle/>
          <a:p>
            <a:pPr algn="ctr">
              <a:lnSpc>
                <a:spcPct val="100000"/>
              </a:lnSpc>
              <a:spcBef>
                <a:spcPct val="0"/>
              </a:spcBef>
            </a:pPr>
            <a:r>
              <a:rPr lang="en-US" sz="2400">
                <a:solidFill>
                  <a:srgbClr val="FFFFFF">
                    <a:alpha val="100000"/>
                  </a:srgbClr>
                </a:solidFill>
                <a:latin typeface="Noto Sans SC"/>
                <a:ea typeface="Noto Sans SC"/>
                <a:cs typeface="Noto Sans SC"/>
              </a:rPr>
              <a:t>04</a:t>
            </a:r>
            <a:endParaRPr lang="en-US" sz="2400">
              <a:solidFill>
                <a:srgbClr val="FFFFFF">
                  <a:alpha val="100000"/>
                </a:srgbClr>
              </a:solidFill>
              <a:latin typeface="Noto Sans SC"/>
              <a:ea typeface="Noto Sans SC"/>
              <a:cs typeface="Noto Sans SC"/>
            </a:endParaRPr>
          </a:p>
        </p:txBody>
      </p:sp>
      <p:sp>
        <p:nvSpPr>
          <p:cNvPr id="20" name="AutoShape 20"/>
          <p:cNvSpPr/>
          <p:nvPr/>
        </p:nvSpPr>
        <p:spPr>
          <a:xfrm>
            <a:off x="442614" y="3724550"/>
            <a:ext cx="631444" cy="646396"/>
          </a:xfrm>
          <a:prstGeom prst="ellipse">
            <a:avLst/>
          </a:prstGeom>
          <a:solidFill>
            <a:schemeClr val="accent1">
              <a:alpha val="100000"/>
            </a:schemeClr>
          </a:solidFill>
        </p:spPr>
      </p:sp>
      <p:sp>
        <p:nvSpPr>
          <p:cNvPr id="21" name="TextBox 21"/>
          <p:cNvSpPr txBox="1"/>
          <p:nvPr/>
        </p:nvSpPr>
        <p:spPr>
          <a:xfrm>
            <a:off x="424140" y="3812286"/>
            <a:ext cx="668393" cy="470924"/>
          </a:xfrm>
          <a:prstGeom prst="rect">
            <a:avLst/>
          </a:prstGeom>
          <a:noFill/>
        </p:spPr>
        <p:txBody>
          <a:bodyPr vert="horz" wrap="none" lIns="0" tIns="0" rIns="0" bIns="0" rtlCol="0" anchor="ctr" anchorCtr="0">
            <a:noAutofit/>
          </a:bodyPr>
          <a:lstStyle/>
          <a:p>
            <a:pPr algn="ctr">
              <a:lnSpc>
                <a:spcPct val="100000"/>
              </a:lnSpc>
              <a:spcBef>
                <a:spcPct val="0"/>
              </a:spcBef>
            </a:pPr>
            <a:r>
              <a:rPr lang="en-US" sz="2400">
                <a:solidFill>
                  <a:srgbClr val="FFFFFF">
                    <a:alpha val="100000"/>
                  </a:srgbClr>
                </a:solidFill>
                <a:latin typeface="Noto Sans SC"/>
                <a:ea typeface="Noto Sans SC"/>
                <a:cs typeface="Noto Sans SC"/>
              </a:rPr>
              <a:t>03</a:t>
            </a:r>
            <a:endParaRPr lang="en-US" sz="2400">
              <a:solidFill>
                <a:srgbClr val="FFFFFF">
                  <a:alpha val="100000"/>
                </a:srgbClr>
              </a:solidFill>
              <a:latin typeface="Noto Sans SC"/>
              <a:ea typeface="Noto Sans SC"/>
              <a:cs typeface="Noto Sans SC"/>
            </a:endParaRPr>
          </a:p>
        </p:txBody>
      </p:sp>
      <p:sp>
        <p:nvSpPr>
          <p:cNvPr id="22" name="TextBox 22"/>
          <p:cNvSpPr txBox="1"/>
          <p:nvPr/>
        </p:nvSpPr>
        <p:spPr>
          <a:xfrm>
            <a:off x="7183533" y="4079369"/>
            <a:ext cx="3570904" cy="594584"/>
          </a:xfrm>
          <a:prstGeom prst="rect">
            <a:avLst/>
          </a:prstGeom>
          <a:noFill/>
        </p:spPr>
        <p:txBody>
          <a:bodyPr vert="horz" wrap="square" lIns="123825" tIns="123825" rIns="57150" bIns="123825"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供应链预警机制</a:t>
            </a:r>
            <a:endParaRPr lang="en-US" sz="2400" b="1">
              <a:solidFill>
                <a:schemeClr val="accent1">
                  <a:alpha val="100000"/>
                </a:schemeClr>
              </a:solidFill>
              <a:latin typeface="Noto Sans SC"/>
              <a:ea typeface="Noto Sans SC"/>
              <a:cs typeface="Noto Sans S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429610" y="1611840"/>
            <a:ext cx="1905000" cy="4050949"/>
          </a:xfrm>
          <a:prstGeom prst="rect">
            <a:avLst/>
          </a:prstGeom>
        </p:spPr>
      </p:pic>
      <p:sp>
        <p:nvSpPr>
          <p:cNvPr id="3" name="TextBox 3"/>
          <p:cNvSpPr txBox="1"/>
          <p:nvPr/>
        </p:nvSpPr>
        <p:spPr>
          <a:xfrm>
            <a:off x="568048" y="2170513"/>
            <a:ext cx="6288387" cy="898324"/>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包含同时在线人数、转粉率、商品点击UV等15项核心指标的秒级刷新看板，重点监控"开播前30分钟"的关键数据波动</a:t>
            </a:r>
            <a:endParaRPr lang="en-US" sz="1500">
              <a:solidFill>
                <a:schemeClr val="dk1">
                  <a:alpha val="100000"/>
                </a:schemeClr>
              </a:solidFill>
              <a:latin typeface="Noto Sans SC"/>
              <a:ea typeface="Noto Sans SC"/>
              <a:cs typeface="Noto Sans SC"/>
            </a:endParaRPr>
          </a:p>
        </p:txBody>
      </p:sp>
      <p:sp>
        <p:nvSpPr>
          <p:cNvPr id="4" name="TextBox 4"/>
          <p:cNvSpPr txBox="1"/>
          <p:nvPr/>
        </p:nvSpPr>
        <p:spPr>
          <a:xfrm>
            <a:off x="568048" y="1702636"/>
            <a:ext cx="3800986" cy="449970"/>
          </a:xfrm>
          <a:prstGeom prst="rect">
            <a:avLst/>
          </a:prstGeom>
        </p:spPr>
        <p:txBody>
          <a:bodyPr vert="horz" wrap="square" lIns="114300" tIns="57150" rIns="114300" bIns="57150" rtlCol="0" anchor="b" anchorCtr="0">
            <a:noAutofit/>
          </a:bodyPr>
          <a:lstStyle/>
          <a:p>
            <a:pPr>
              <a:lnSpc>
                <a:spcPct val="77000"/>
              </a:lnSpc>
            </a:pPr>
            <a:r>
              <a:rPr lang="en-US" sz="2400" b="1">
                <a:solidFill>
                  <a:schemeClr val="accent1">
                    <a:alpha val="100000"/>
                  </a:schemeClr>
                </a:solidFill>
                <a:latin typeface="Noto Sans SC"/>
                <a:ea typeface="Noto Sans SC"/>
                <a:cs typeface="Noto Sans SC"/>
              </a:rPr>
              <a:t>实时看板搭建</a:t>
            </a:r>
            <a:endParaRPr lang="en-US" sz="2400" b="1">
              <a:solidFill>
                <a:schemeClr val="accent1">
                  <a:alpha val="100000"/>
                </a:schemeClr>
              </a:solidFill>
              <a:latin typeface="Noto Sans SC"/>
              <a:ea typeface="Noto Sans SC"/>
              <a:cs typeface="Noto Sans SC"/>
            </a:endParaRPr>
          </a:p>
        </p:txBody>
      </p:sp>
      <p:sp>
        <p:nvSpPr>
          <p:cNvPr id="5" name="TextBox 5"/>
          <p:cNvSpPr txBox="1"/>
          <p:nvPr/>
        </p:nvSpPr>
        <p:spPr>
          <a:xfrm>
            <a:off x="568048" y="3785618"/>
            <a:ext cx="6288387" cy="884543"/>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通过ASR技术将直播话术拆解为产品介绍、促销提醒等6类片段，结合实时转化率优化话术结构，典型案例显示优化后GMV提升26%</a:t>
            </a:r>
            <a:endParaRPr lang="en-US" sz="1500">
              <a:solidFill>
                <a:schemeClr val="dk1">
                  <a:alpha val="100000"/>
                </a:schemeClr>
              </a:solidFill>
              <a:latin typeface="Noto Sans SC"/>
              <a:ea typeface="Noto Sans SC"/>
              <a:cs typeface="Noto Sans SC"/>
            </a:endParaRPr>
          </a:p>
        </p:txBody>
      </p:sp>
      <p:sp>
        <p:nvSpPr>
          <p:cNvPr id="6" name="TextBox 6"/>
          <p:cNvSpPr txBox="1"/>
          <p:nvPr/>
        </p:nvSpPr>
        <p:spPr>
          <a:xfrm>
            <a:off x="568048" y="3368098"/>
            <a:ext cx="3590416" cy="436189"/>
          </a:xfrm>
          <a:prstGeom prst="rect">
            <a:avLst/>
          </a:prstGeom>
        </p:spPr>
        <p:txBody>
          <a:bodyPr vert="horz" wrap="square" lIns="114300" tIns="57150" rIns="114300" bIns="57150" rtlCol="0" anchor="b" anchorCtr="0">
            <a:noAutofit/>
          </a:bodyPr>
          <a:lstStyle/>
          <a:p>
            <a:pPr>
              <a:lnSpc>
                <a:spcPct val="77000"/>
              </a:lnSpc>
            </a:pPr>
            <a:r>
              <a:rPr lang="en-US" sz="2400" b="1">
                <a:solidFill>
                  <a:schemeClr val="accent1">
                    <a:alpha val="100000"/>
                  </a:schemeClr>
                </a:solidFill>
                <a:latin typeface="Noto Sans SC"/>
                <a:ea typeface="Noto Sans SC"/>
                <a:cs typeface="Noto Sans SC"/>
              </a:rPr>
              <a:t>话术效果分析</a:t>
            </a:r>
            <a:endParaRPr lang="en-US" sz="2400" b="1">
              <a:solidFill>
                <a:schemeClr val="accent1">
                  <a:alpha val="100000"/>
                </a:schemeClr>
              </a:solidFill>
              <a:latin typeface="Noto Sans SC"/>
              <a:ea typeface="Noto Sans SC"/>
              <a:cs typeface="Noto Sans SC"/>
            </a:endParaRPr>
          </a:p>
        </p:txBody>
      </p:sp>
      <p:sp>
        <p:nvSpPr>
          <p:cNvPr id="7" name="TextBox 7"/>
          <p:cNvSpPr txBox="1"/>
          <p:nvPr/>
        </p:nvSpPr>
        <p:spPr>
          <a:xfrm>
            <a:off x="568048" y="5459662"/>
            <a:ext cx="6288387" cy="898324"/>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建立包含停留时长（健康值&gt;90秒）、互动密度（每5分钟需有弹幕高峰）、购物车添加率（优秀值&gt;8%）的三维流量质量模型</a:t>
            </a:r>
            <a:endParaRPr lang="en-US" sz="1500">
              <a:solidFill>
                <a:schemeClr val="dk1">
                  <a:alpha val="100000"/>
                </a:schemeClr>
              </a:solidFill>
              <a:latin typeface="Noto Sans SC"/>
              <a:ea typeface="Noto Sans SC"/>
              <a:cs typeface="Noto Sans SC"/>
            </a:endParaRPr>
          </a:p>
        </p:txBody>
      </p:sp>
      <p:sp>
        <p:nvSpPr>
          <p:cNvPr id="8" name="TextBox 8"/>
          <p:cNvSpPr txBox="1"/>
          <p:nvPr/>
        </p:nvSpPr>
        <p:spPr>
          <a:xfrm>
            <a:off x="568048" y="5014099"/>
            <a:ext cx="3590416" cy="422408"/>
          </a:xfrm>
          <a:prstGeom prst="rect">
            <a:avLst/>
          </a:prstGeom>
        </p:spPr>
        <p:txBody>
          <a:bodyPr vert="horz" wrap="square" lIns="114300" tIns="57150" rIns="114300" bIns="57150" rtlCol="0" anchor="b" anchorCtr="0">
            <a:noAutofit/>
          </a:bodyPr>
          <a:lstStyle/>
          <a:p>
            <a:pPr>
              <a:lnSpc>
                <a:spcPct val="77000"/>
              </a:lnSpc>
            </a:pPr>
            <a:r>
              <a:rPr lang="en-US" sz="2400" b="1">
                <a:solidFill>
                  <a:schemeClr val="accent1">
                    <a:alpha val="100000"/>
                  </a:schemeClr>
                </a:solidFill>
                <a:latin typeface="Noto Sans SC"/>
                <a:ea typeface="Noto Sans SC"/>
                <a:cs typeface="Noto Sans SC"/>
              </a:rPr>
              <a:t>流量质量评估</a:t>
            </a:r>
            <a:endParaRPr lang="en-US" sz="2400" b="1">
              <a:solidFill>
                <a:schemeClr val="accent1">
                  <a:alpha val="100000"/>
                </a:schemeClr>
              </a:solidFill>
              <a:latin typeface="Noto Sans SC"/>
              <a:ea typeface="Noto Sans SC"/>
              <a:cs typeface="Noto Sans SC"/>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直播电商的数据监控体系</a:t>
            </a:r>
            <a:endParaRPr lang="en-US" sz="3000" b="1">
              <a:solidFill>
                <a:schemeClr val="dk2">
                  <a:alpha val="100000"/>
                </a:schemeClr>
              </a:solidFill>
              <a:latin typeface="Noto Sans SC"/>
              <a:ea typeface="Noto Sans SC"/>
              <a:cs typeface="Noto Sans SC"/>
            </a:endParaRPr>
          </a:p>
        </p:txBody>
      </p:sp>
      <p:sp>
        <p:nvSpPr>
          <p:cNvPr id="10" name="AutoShape 10"/>
          <p:cNvSpPr/>
          <p:nvPr/>
        </p:nvSpPr>
        <p:spPr>
          <a:xfrm>
            <a:off x="7429610" y="5662789"/>
            <a:ext cx="1905000" cy="1195211"/>
          </a:xfrm>
          <a:prstGeom prst="rect">
            <a:avLst/>
          </a:prstGeom>
          <a:solidFill>
            <a:schemeClr val="accent1">
              <a:alpha val="17000"/>
            </a:schemeClr>
          </a:solidFill>
        </p:spPr>
      </p:sp>
      <p:sp>
        <p:nvSpPr>
          <p:cNvPr id="11" name="AutoShape 11"/>
          <p:cNvSpPr/>
          <p:nvPr/>
        </p:nvSpPr>
        <p:spPr>
          <a:xfrm>
            <a:off x="9675697" y="0"/>
            <a:ext cx="1905000" cy="2353933"/>
          </a:xfrm>
          <a:prstGeom prst="rect">
            <a:avLst/>
          </a:prstGeom>
          <a:solidFill>
            <a:schemeClr val="accent1">
              <a:alpha val="17000"/>
            </a:schemeClr>
          </a:solidFill>
        </p:spPr>
      </p:sp>
      <p:pic>
        <p:nvPicPr>
          <p:cNvPr id="12" name="Picture 12"/>
          <p:cNvPicPr>
            <a:picLocks noChangeAspect="1"/>
          </p:cNvPicPr>
          <p:nvPr/>
        </p:nvPicPr>
        <p:blipFill>
          <a:blip r:embed="rId3"/>
          <a:srcRect l="34334" r="34334"/>
          <a:stretch>
            <a:fillRect/>
          </a:stretch>
        </p:blipFill>
        <p:spPr>
          <a:xfrm>
            <a:off x="9675697" y="2353933"/>
            <a:ext cx="1905000" cy="405094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54570" y="2672514"/>
            <a:ext cx="2037983" cy="1371600"/>
          </a:xfrm>
          <a:prstGeom prst="rect">
            <a:avLst/>
          </a:prstGeom>
        </p:spPr>
        <p:txBody>
          <a:bodyPr vert="horz" wrap="square" lIns="114300" tIns="57150" rIns="114300" bIns="57150" rtlCol="0" anchor="ctr" anchorCtr="0">
            <a:spAutoFit/>
          </a:bodyPr>
          <a:lstStyle/>
          <a:p>
            <a:pPr algn="ctr">
              <a:lnSpc>
                <a:spcPct val="120000"/>
              </a:lnSpc>
            </a:pPr>
            <a:r>
              <a:rPr lang="en-US" sz="6600" b="1">
                <a:solidFill>
                  <a:srgbClr val="1338FD">
                    <a:alpha val="100000"/>
                  </a:srgbClr>
                </a:solidFill>
                <a:latin typeface="Noto Sans SC"/>
                <a:ea typeface="Noto Sans SC"/>
                <a:cs typeface="Noto Sans SC"/>
              </a:rPr>
              <a:t>06</a:t>
            </a:r>
            <a:endParaRPr lang="en-US" sz="6600" b="1">
              <a:solidFill>
                <a:srgbClr val="1338FD">
                  <a:alpha val="100000"/>
                </a:srgbClr>
              </a:solidFill>
              <a:latin typeface="Noto Sans SC"/>
              <a:ea typeface="Noto Sans SC"/>
              <a:cs typeface="Noto Sans SC"/>
            </a:endParaRPr>
          </a:p>
        </p:txBody>
      </p:sp>
      <p:sp>
        <p:nvSpPr>
          <p:cNvPr id="3" name="TextBox 3"/>
          <p:cNvSpPr txBox="1"/>
          <p:nvPr/>
        </p:nvSpPr>
        <p:spPr>
          <a:xfrm>
            <a:off x="4324067" y="2411659"/>
            <a:ext cx="7014337" cy="1798058"/>
          </a:xfrm>
          <a:prstGeom prst="rect">
            <a:avLst/>
          </a:prstGeom>
        </p:spPr>
        <p:txBody>
          <a:bodyPr vert="horz" wrap="square" lIns="114300" tIns="57150" rIns="114300" bIns="57150" rtlCol="0" anchor="ctr" anchorCtr="0">
            <a:normAutofit/>
          </a:bodyPr>
          <a:lstStyle/>
          <a:p>
            <a:pPr algn="l">
              <a:lnSpc>
                <a:spcPct val="120000"/>
              </a:lnSpc>
            </a:pPr>
            <a:r>
              <a:rPr lang="en-US" sz="4050" b="1">
                <a:solidFill>
                  <a:srgbClr val="1F1F1F">
                    <a:alpha val="100000"/>
                  </a:srgbClr>
                </a:solidFill>
                <a:latin typeface="Noto Sans SC"/>
                <a:ea typeface="Noto Sans SC"/>
                <a:cs typeface="Noto Sans SC"/>
              </a:rPr>
              <a:t>创业实战与就业指导</a:t>
            </a:r>
            <a:endParaRPr lang="en-US" sz="4050" b="1">
              <a:solidFill>
                <a:srgbClr val="1F1F1F">
                  <a:alpha val="100000"/>
                </a:srgbClr>
              </a:solidFill>
              <a:latin typeface="Noto Sans SC"/>
              <a:ea typeface="Noto Sans SC"/>
              <a:cs typeface="Noto Sans S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095773" y="642236"/>
            <a:ext cx="12623152" cy="12623152"/>
          </a:xfrm>
          <a:prstGeom prst="ellipse">
            <a:avLst/>
          </a:prstGeom>
          <a:noFill/>
          <a:ln w="126968">
            <a:solidFill>
              <a:schemeClr val="accent4">
                <a:alpha val="28000"/>
              </a:schemeClr>
            </a:solidFill>
            <a:prstDash val="solid"/>
          </a:ln>
        </p:spPr>
      </p:sp>
      <p:sp>
        <p:nvSpPr>
          <p:cNvPr id="3" name="Freeform 3"/>
          <p:cNvSpPr/>
          <p:nvPr/>
        </p:nvSpPr>
        <p:spPr>
          <a:xfrm rot="5400000">
            <a:off x="6751502" y="1258221"/>
            <a:ext cx="6248400" cy="6248400"/>
          </a:xfrm>
          <a:custGeom>
            <a:avLst/>
            <a:gdLst/>
            <a:ahLst/>
            <a:cxnLst/>
            <a:rect l="l" t="t" r="r" b="b"/>
            <a:pathLst>
              <a:path w="2761783" h="2619753">
                <a:moveTo>
                  <a:pt x="9806" y="0"/>
                </a:moveTo>
                <a:lnTo>
                  <a:pt x="1229756" y="0"/>
                </a:lnTo>
                <a:lnTo>
                  <a:pt x="1219044" y="70187"/>
                </a:lnTo>
                <a:cubicBezTo>
                  <a:pt x="1214904" y="110957"/>
                  <a:pt x="1212783" y="152325"/>
                  <a:pt x="1212783" y="194187"/>
                </a:cubicBezTo>
                <a:cubicBezTo>
                  <a:pt x="1212783" y="863989"/>
                  <a:pt x="1755764" y="1406970"/>
                  <a:pt x="2425566" y="1406970"/>
                </a:cubicBezTo>
                <a:cubicBezTo>
                  <a:pt x="2509291" y="1406970"/>
                  <a:pt x="2591035" y="1398486"/>
                  <a:pt x="2669984" y="1382331"/>
                </a:cubicBezTo>
                <a:lnTo>
                  <a:pt x="2761783" y="1358727"/>
                </a:lnTo>
                <a:lnTo>
                  <a:pt x="2761783" y="2593767"/>
                </a:lnTo>
                <a:lnTo>
                  <a:pt x="2673566" y="2607230"/>
                </a:lnTo>
                <a:cubicBezTo>
                  <a:pt x="2592026" y="2615511"/>
                  <a:pt x="2509291" y="2619753"/>
                  <a:pt x="2425566" y="2619753"/>
                </a:cubicBezTo>
                <a:cubicBezTo>
                  <a:pt x="1085963" y="2619753"/>
                  <a:pt x="0" y="1533790"/>
                  <a:pt x="0" y="194187"/>
                </a:cubicBezTo>
              </a:path>
            </a:pathLst>
          </a:custGeom>
          <a:solidFill>
            <a:schemeClr val="accent4">
              <a:alpha val="100000"/>
            </a:schemeClr>
          </a:solidFill>
        </p:spPr>
      </p:sp>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电商团队岗位能力要求</a:t>
            </a:r>
            <a:endParaRPr lang="en-US" sz="3000" b="1">
              <a:solidFill>
                <a:schemeClr val="dk2">
                  <a:alpha val="100000"/>
                </a:schemeClr>
              </a:solidFill>
              <a:latin typeface="Noto Sans SC"/>
              <a:ea typeface="Noto Sans SC"/>
              <a:cs typeface="Noto Sans SC"/>
            </a:endParaRPr>
          </a:p>
        </p:txBody>
      </p:sp>
      <p:grpSp>
        <p:nvGrpSpPr>
          <p:cNvPr id="5" name="Group 5"/>
          <p:cNvGrpSpPr/>
          <p:nvPr/>
        </p:nvGrpSpPr>
        <p:grpSpPr>
          <a:xfrm rot="0">
            <a:off x="8239598" y="1487847"/>
            <a:ext cx="647700" cy="647700"/>
            <a:chOff x="8239598" y="1487847"/>
            <a:chExt cx="647700" cy="647700"/>
          </a:xfrm>
        </p:grpSpPr>
        <p:sp>
          <p:nvSpPr>
            <p:cNvPr id="6" name="AutoShape 6"/>
            <p:cNvSpPr/>
            <p:nvPr/>
          </p:nvSpPr>
          <p:spPr>
            <a:xfrm>
              <a:off x="8239598" y="1487847"/>
              <a:ext cx="647700" cy="647700"/>
            </a:xfrm>
            <a:prstGeom prst="ellipse">
              <a:avLst/>
            </a:prstGeom>
            <a:solidFill>
              <a:schemeClr val="accent1">
                <a:alpha val="100000"/>
              </a:schemeClr>
            </a:solidFill>
          </p:spPr>
        </p:sp>
        <p:sp>
          <p:nvSpPr>
            <p:cNvPr id="7" name="Freeform 7"/>
            <p:cNvSpPr/>
            <p:nvPr/>
          </p:nvSpPr>
          <p:spPr>
            <a:xfrm>
              <a:off x="8417447" y="1667540"/>
              <a:ext cx="292001" cy="292001"/>
            </a:xfrm>
            <a:custGeom>
              <a:avLst/>
              <a:gdLst/>
              <a:ahLst/>
              <a:cxnLst/>
              <a:rect l="l" t="t" r="r" b="b"/>
              <a:pathLst>
                <a:path w="304800" h="304800">
                  <a:moveTo>
                    <a:pt x="0" y="209550"/>
                  </a:moveTo>
                  <a:lnTo>
                    <a:pt x="152410" y="247650"/>
                  </a:lnTo>
                  <a:lnTo>
                    <a:pt x="304800" y="209550"/>
                  </a:lnTo>
                  <a:lnTo>
                    <a:pt x="304800" y="247650"/>
                  </a:lnTo>
                  <a:lnTo>
                    <a:pt x="152410" y="285750"/>
                  </a:lnTo>
                  <a:lnTo>
                    <a:pt x="0" y="247650"/>
                  </a:lnTo>
                  <a:close/>
                </a:path>
                <a:path w="304800" h="304800">
                  <a:moveTo>
                    <a:pt x="0" y="133350"/>
                  </a:moveTo>
                  <a:lnTo>
                    <a:pt x="152410" y="171450"/>
                  </a:lnTo>
                  <a:lnTo>
                    <a:pt x="304800" y="133350"/>
                  </a:lnTo>
                  <a:lnTo>
                    <a:pt x="304800" y="171450"/>
                  </a:lnTo>
                  <a:lnTo>
                    <a:pt x="152410" y="209550"/>
                  </a:lnTo>
                  <a:lnTo>
                    <a:pt x="0" y="171450"/>
                  </a:lnTo>
                  <a:close/>
                </a:path>
                <a:path w="304800" h="304800">
                  <a:moveTo>
                    <a:pt x="0" y="57150"/>
                  </a:moveTo>
                  <a:lnTo>
                    <a:pt x="152410" y="19050"/>
                  </a:lnTo>
                  <a:lnTo>
                    <a:pt x="304800" y="57150"/>
                  </a:lnTo>
                  <a:lnTo>
                    <a:pt x="304800" y="95250"/>
                  </a:lnTo>
                  <a:lnTo>
                    <a:pt x="152410" y="133350"/>
                  </a:lnTo>
                  <a:lnTo>
                    <a:pt x="0" y="95250"/>
                  </a:lnTo>
                </a:path>
              </a:pathLst>
            </a:custGeom>
            <a:solidFill>
              <a:srgbClr val="FFFFFF">
                <a:alpha val="100000"/>
              </a:srgbClr>
            </a:solidFill>
          </p:spPr>
        </p:sp>
      </p:grpSp>
      <p:sp>
        <p:nvSpPr>
          <p:cNvPr id="8" name="AutoShape 8"/>
          <p:cNvSpPr/>
          <p:nvPr/>
        </p:nvSpPr>
        <p:spPr>
          <a:xfrm>
            <a:off x="1555234" y="4945270"/>
            <a:ext cx="4410330" cy="492557"/>
          </a:xfrm>
          <a:prstGeom prst="rect">
            <a:avLst/>
          </a:prstGeom>
          <a:noFill/>
        </p:spPr>
        <p:txBody>
          <a:bodyPr vert="horz" wrap="square" lIns="76200" tIns="45720" rIns="91440" bIns="45720" rtlCol="0" anchor="t" anchorCtr="1">
            <a:noAutofit/>
          </a:bodyPr>
          <a:lstStyle/>
          <a:p>
            <a:pPr algn="r">
              <a:defRPr/>
            </a:pPr>
            <a:r>
              <a:rPr lang="en-US" sz="2400" b="1">
                <a:solidFill>
                  <a:schemeClr val="accent6">
                    <a:alpha val="100000"/>
                  </a:schemeClr>
                </a:solidFill>
                <a:latin typeface="Noto Sans SC"/>
                <a:ea typeface="Noto Sans SC"/>
                <a:cs typeface="Noto Sans SC"/>
              </a:rPr>
              <a:t>客服与供应链协同能力</a:t>
            </a:r>
            <a:endParaRPr lang="en-US" sz="1100"/>
          </a:p>
        </p:txBody>
      </p:sp>
      <p:sp>
        <p:nvSpPr>
          <p:cNvPr id="9" name="TextBox 9"/>
          <p:cNvSpPr txBox="1"/>
          <p:nvPr/>
        </p:nvSpPr>
        <p:spPr>
          <a:xfrm>
            <a:off x="748344" y="5526236"/>
            <a:ext cx="5193447" cy="938750"/>
          </a:xfrm>
          <a:prstGeom prst="rect">
            <a:avLst/>
          </a:prstGeom>
        </p:spPr>
        <p:txBody>
          <a:bodyPr vert="horz" wrap="square" lIns="7620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需具备客户需求洞察力，通过售后数据反馈优化库存周转率，同时熟悉ERP系统操作以提升物流响应效率。</a:t>
            </a:r>
            <a:endParaRPr lang="en-US" sz="1350">
              <a:solidFill>
                <a:schemeClr val="dk1">
                  <a:alpha val="100000"/>
                </a:schemeClr>
              </a:solidFill>
              <a:latin typeface="Noto Sans SC"/>
              <a:ea typeface="Noto Sans SC"/>
              <a:cs typeface="Noto Sans SC"/>
            </a:endParaRPr>
          </a:p>
        </p:txBody>
      </p:sp>
      <p:sp>
        <p:nvSpPr>
          <p:cNvPr id="10" name="AutoShape 10"/>
          <p:cNvSpPr/>
          <p:nvPr/>
        </p:nvSpPr>
        <p:spPr>
          <a:xfrm>
            <a:off x="3605243" y="1308858"/>
            <a:ext cx="4410330" cy="492557"/>
          </a:xfrm>
          <a:prstGeom prst="rect">
            <a:avLst/>
          </a:prstGeom>
          <a:noFill/>
        </p:spPr>
        <p:txBody>
          <a:bodyPr vert="horz" wrap="square" lIns="76200" tIns="45720" rIns="91440" bIns="45720" rtlCol="0" anchor="t" anchorCtr="1">
            <a:noAutofit/>
          </a:bodyPr>
          <a:lstStyle/>
          <a:p>
            <a:pPr algn="r">
              <a:defRPr/>
            </a:pPr>
            <a:r>
              <a:rPr lang="en-US" sz="2400" b="1">
                <a:solidFill>
                  <a:schemeClr val="accent1">
                    <a:alpha val="100000"/>
                  </a:schemeClr>
                </a:solidFill>
                <a:latin typeface="Noto Sans SC"/>
                <a:ea typeface="Noto Sans SC"/>
                <a:cs typeface="Noto Sans SC"/>
              </a:rPr>
              <a:t>运营岗位核心能力</a:t>
            </a:r>
            <a:endParaRPr lang="en-US" sz="1100"/>
          </a:p>
        </p:txBody>
      </p:sp>
      <p:sp>
        <p:nvSpPr>
          <p:cNvPr id="11" name="TextBox 11"/>
          <p:cNvSpPr txBox="1"/>
          <p:nvPr/>
        </p:nvSpPr>
        <p:spPr>
          <a:xfrm>
            <a:off x="3013021" y="1874069"/>
            <a:ext cx="5002552" cy="1006453"/>
          </a:xfrm>
          <a:prstGeom prst="rect">
            <a:avLst/>
          </a:prstGeom>
        </p:spPr>
        <p:txBody>
          <a:bodyPr vert="horz" wrap="square" lIns="7620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需掌握市场分析、活动策划及用户增长策略，能够通过数据驱动优化商品展示和促销方案，具备跨部门协作能力以推动业绩目标达成。</a:t>
            </a:r>
            <a:endParaRPr lang="en-US" sz="1350">
              <a:solidFill>
                <a:schemeClr val="dk1">
                  <a:alpha val="100000"/>
                </a:schemeClr>
              </a:solidFill>
              <a:latin typeface="Noto Sans SC"/>
              <a:ea typeface="Noto Sans SC"/>
              <a:cs typeface="Noto Sans SC"/>
            </a:endParaRPr>
          </a:p>
        </p:txBody>
      </p:sp>
      <p:grpSp>
        <p:nvGrpSpPr>
          <p:cNvPr id="12" name="Group 12"/>
          <p:cNvGrpSpPr/>
          <p:nvPr/>
        </p:nvGrpSpPr>
        <p:grpSpPr>
          <a:xfrm rot="0">
            <a:off x="6052474" y="5035176"/>
            <a:ext cx="647700" cy="647700"/>
            <a:chOff x="6052474" y="5035176"/>
            <a:chExt cx="647700" cy="647700"/>
          </a:xfrm>
        </p:grpSpPr>
        <p:sp>
          <p:nvSpPr>
            <p:cNvPr id="13" name="AutoShape 13"/>
            <p:cNvSpPr/>
            <p:nvPr/>
          </p:nvSpPr>
          <p:spPr>
            <a:xfrm>
              <a:off x="6052474" y="5035176"/>
              <a:ext cx="647700" cy="647700"/>
            </a:xfrm>
            <a:prstGeom prst="ellipse">
              <a:avLst/>
            </a:prstGeom>
            <a:solidFill>
              <a:schemeClr val="accent6">
                <a:alpha val="100000"/>
              </a:schemeClr>
            </a:solidFill>
          </p:spPr>
        </p:sp>
        <p:sp>
          <p:nvSpPr>
            <p:cNvPr id="14" name="Freeform 14"/>
            <p:cNvSpPr/>
            <p:nvPr/>
          </p:nvSpPr>
          <p:spPr>
            <a:xfrm>
              <a:off x="6207675" y="5190377"/>
              <a:ext cx="337298" cy="337298"/>
            </a:xfrm>
            <a:custGeom>
              <a:avLst/>
              <a:gdLst/>
              <a:ahLst/>
              <a:cxnLst/>
              <a:rect l="l" t="t" r="r" b="b"/>
              <a:pathLst>
                <a:path w="304800" h="304800">
                  <a:moveTo>
                    <a:pt x="147180" y="28632"/>
                  </a:moveTo>
                  <a:lnTo>
                    <a:pt x="19907" y="83468"/>
                  </a:lnTo>
                  <a:lnTo>
                    <a:pt x="147304" y="137874"/>
                  </a:lnTo>
                  <a:lnTo>
                    <a:pt x="276015" y="83344"/>
                  </a:lnTo>
                  <a:lnTo>
                    <a:pt x="147180" y="28632"/>
                  </a:lnTo>
                  <a:close/>
                </a:path>
                <a:path w="304800" h="304800">
                  <a:moveTo>
                    <a:pt x="152400" y="144723"/>
                  </a:moveTo>
                  <a:lnTo>
                    <a:pt x="152400" y="276168"/>
                  </a:lnTo>
                  <a:lnTo>
                    <a:pt x="276177" y="217408"/>
                  </a:lnTo>
                  <a:lnTo>
                    <a:pt x="276177" y="92145"/>
                  </a:lnTo>
                  <a:lnTo>
                    <a:pt x="152400" y="144723"/>
                  </a:lnTo>
                  <a:close/>
                </a:path>
                <a:path w="304800" h="304800">
                  <a:moveTo>
                    <a:pt x="19098" y="217408"/>
                  </a:moveTo>
                  <a:lnTo>
                    <a:pt x="143294" y="276168"/>
                  </a:lnTo>
                  <a:lnTo>
                    <a:pt x="143294" y="144723"/>
                  </a:lnTo>
                  <a:lnTo>
                    <a:pt x="19098" y="92145"/>
                  </a:lnTo>
                  <a:lnTo>
                    <a:pt x="19098" y="217408"/>
                  </a:lnTo>
                </a:path>
              </a:pathLst>
            </a:custGeom>
            <a:solidFill>
              <a:srgbClr val="FFFFFF">
                <a:alpha val="100000"/>
              </a:srgbClr>
            </a:solidFill>
          </p:spPr>
        </p:sp>
      </p:grpSp>
      <p:sp>
        <p:nvSpPr>
          <p:cNvPr id="15" name="AutoShape 15"/>
          <p:cNvSpPr/>
          <p:nvPr/>
        </p:nvSpPr>
        <p:spPr>
          <a:xfrm>
            <a:off x="7348536" y="1809935"/>
            <a:ext cx="590837" cy="56793"/>
          </a:xfrm>
          <a:prstGeom prst="rect">
            <a:avLst/>
          </a:prstGeom>
          <a:solidFill>
            <a:schemeClr val="accent1">
              <a:alpha val="100000"/>
            </a:schemeClr>
          </a:solidFill>
        </p:spPr>
      </p:sp>
      <p:sp>
        <p:nvSpPr>
          <p:cNvPr id="16" name="AutoShape 16"/>
          <p:cNvSpPr/>
          <p:nvPr/>
        </p:nvSpPr>
        <p:spPr>
          <a:xfrm>
            <a:off x="5255738" y="5449097"/>
            <a:ext cx="590837" cy="56793"/>
          </a:xfrm>
          <a:prstGeom prst="rect">
            <a:avLst/>
          </a:prstGeom>
          <a:solidFill>
            <a:schemeClr val="accent1">
              <a:alpha val="100000"/>
            </a:schemeClr>
          </a:solidFill>
        </p:spPr>
      </p:sp>
      <p:sp>
        <p:nvSpPr>
          <p:cNvPr id="17" name="AutoShape 17"/>
          <p:cNvSpPr/>
          <p:nvPr/>
        </p:nvSpPr>
        <p:spPr>
          <a:xfrm>
            <a:off x="5255738" y="5449097"/>
            <a:ext cx="590837" cy="56793"/>
          </a:xfrm>
          <a:prstGeom prst="rect">
            <a:avLst/>
          </a:prstGeom>
          <a:solidFill>
            <a:schemeClr val="accent1">
              <a:alpha val="100000"/>
            </a:schemeClr>
          </a:solidFill>
        </p:spPr>
      </p:sp>
      <p:sp>
        <p:nvSpPr>
          <p:cNvPr id="18" name="AutoShape 18"/>
          <p:cNvSpPr/>
          <p:nvPr/>
        </p:nvSpPr>
        <p:spPr>
          <a:xfrm>
            <a:off x="5255738" y="5449097"/>
            <a:ext cx="590837" cy="56793"/>
          </a:xfrm>
          <a:prstGeom prst="rect">
            <a:avLst/>
          </a:prstGeom>
          <a:solidFill>
            <a:schemeClr val="accent6">
              <a:alpha val="100000"/>
            </a:schemeClr>
          </a:solidFill>
        </p:spPr>
      </p:sp>
      <p:sp>
        <p:nvSpPr>
          <p:cNvPr id="19" name="AutoShape 19"/>
          <p:cNvSpPr/>
          <p:nvPr/>
        </p:nvSpPr>
        <p:spPr>
          <a:xfrm>
            <a:off x="2170506" y="3144938"/>
            <a:ext cx="4410330" cy="492557"/>
          </a:xfrm>
          <a:prstGeom prst="rect">
            <a:avLst/>
          </a:prstGeom>
          <a:noFill/>
        </p:spPr>
        <p:txBody>
          <a:bodyPr vert="horz" wrap="square" lIns="76200" tIns="45720" rIns="91440" bIns="45720" rtlCol="0" anchor="t" anchorCtr="1">
            <a:noAutofit/>
          </a:bodyPr>
          <a:lstStyle/>
          <a:p>
            <a:pPr algn="r">
              <a:defRPr/>
            </a:pPr>
            <a:r>
              <a:rPr lang="en-US" sz="2400" b="1">
                <a:solidFill>
                  <a:schemeClr val="accent4">
                    <a:alpha val="100000"/>
                  </a:schemeClr>
                </a:solidFill>
                <a:latin typeface="Noto Sans SC"/>
                <a:ea typeface="Noto Sans SC"/>
                <a:cs typeface="Noto Sans SC"/>
              </a:rPr>
              <a:t>数据分析岗位技能</a:t>
            </a:r>
            <a:endParaRPr lang="en-US" sz="1100"/>
          </a:p>
        </p:txBody>
      </p:sp>
      <p:sp>
        <p:nvSpPr>
          <p:cNvPr id="20" name="TextBox 20"/>
          <p:cNvSpPr txBox="1"/>
          <p:nvPr/>
        </p:nvSpPr>
        <p:spPr>
          <a:xfrm>
            <a:off x="1589491" y="3734428"/>
            <a:ext cx="4991345" cy="1022240"/>
          </a:xfrm>
          <a:prstGeom prst="rect">
            <a:avLst/>
          </a:prstGeom>
        </p:spPr>
        <p:txBody>
          <a:bodyPr vert="horz" wrap="square" lIns="7620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要求熟练使用Excel、Power BI等工具进行数据清洗与可视化，能建立转化漏斗模型和用户画像，为决策提供精准的量化依据。</a:t>
            </a:r>
            <a:endParaRPr lang="en-US" sz="1350">
              <a:solidFill>
                <a:schemeClr val="dk1">
                  <a:alpha val="100000"/>
                </a:schemeClr>
              </a:solidFill>
              <a:latin typeface="Noto Sans SC"/>
              <a:ea typeface="Noto Sans SC"/>
              <a:cs typeface="Noto Sans SC"/>
            </a:endParaRPr>
          </a:p>
        </p:txBody>
      </p:sp>
      <p:grpSp>
        <p:nvGrpSpPr>
          <p:cNvPr id="21" name="Group 21"/>
          <p:cNvGrpSpPr/>
          <p:nvPr/>
        </p:nvGrpSpPr>
        <p:grpSpPr>
          <a:xfrm rot="0">
            <a:off x="6810410" y="3094034"/>
            <a:ext cx="647700" cy="647700"/>
            <a:chOff x="6810410" y="3094034"/>
            <a:chExt cx="647700" cy="647700"/>
          </a:xfrm>
        </p:grpSpPr>
        <p:sp>
          <p:nvSpPr>
            <p:cNvPr id="22" name="AutoShape 22"/>
            <p:cNvSpPr/>
            <p:nvPr/>
          </p:nvSpPr>
          <p:spPr>
            <a:xfrm>
              <a:off x="6810410" y="3094034"/>
              <a:ext cx="647700" cy="647700"/>
            </a:xfrm>
            <a:prstGeom prst="ellipse">
              <a:avLst/>
            </a:prstGeom>
            <a:solidFill>
              <a:schemeClr val="accent4">
                <a:alpha val="100000"/>
              </a:schemeClr>
            </a:solidFill>
          </p:spPr>
        </p:sp>
        <p:sp>
          <p:nvSpPr>
            <p:cNvPr id="23" name="Freeform 23"/>
            <p:cNvSpPr/>
            <p:nvPr/>
          </p:nvSpPr>
          <p:spPr>
            <a:xfrm>
              <a:off x="6976889" y="3260511"/>
              <a:ext cx="314744" cy="314744"/>
            </a:xfrm>
            <a:custGeom>
              <a:avLst/>
              <a:gdLst/>
              <a:ahLst/>
              <a:cxnLst/>
              <a:rect l="l" t="t" r="r" b="b"/>
              <a:pathLst>
                <a:path w="304800" h="304800">
                  <a:moveTo>
                    <a:pt x="130883" y="184766"/>
                  </a:moveTo>
                  <a:lnTo>
                    <a:pt x="35557" y="89516"/>
                  </a:lnTo>
                  <a:cubicBezTo>
                    <a:pt x="-11849" y="144323"/>
                    <a:pt x="-11849" y="225219"/>
                    <a:pt x="35557" y="280016"/>
                  </a:cubicBezTo>
                  <a:lnTo>
                    <a:pt x="130883" y="184766"/>
                  </a:lnTo>
                  <a:close/>
                </a:path>
                <a:path w="304800" h="304800">
                  <a:moveTo>
                    <a:pt x="190510" y="39605"/>
                  </a:moveTo>
                  <a:lnTo>
                    <a:pt x="190510" y="179108"/>
                  </a:lnTo>
                  <a:lnTo>
                    <a:pt x="91907" y="277749"/>
                  </a:lnTo>
                  <a:cubicBezTo>
                    <a:pt x="114081" y="294303"/>
                    <a:pt x="141018" y="304800"/>
                    <a:pt x="170783" y="304800"/>
                  </a:cubicBezTo>
                  <a:cubicBezTo>
                    <a:pt x="244821" y="304800"/>
                    <a:pt x="304800" y="244897"/>
                    <a:pt x="304800" y="170888"/>
                  </a:cubicBezTo>
                  <a:cubicBezTo>
                    <a:pt x="304810" y="103661"/>
                    <a:pt x="254965" y="49187"/>
                    <a:pt x="190510" y="39605"/>
                  </a:cubicBezTo>
                  <a:close/>
                </a:path>
                <a:path w="304800" h="304800">
                  <a:moveTo>
                    <a:pt x="152400" y="152552"/>
                  </a:moveTo>
                  <a:lnTo>
                    <a:pt x="152400" y="0"/>
                  </a:lnTo>
                  <a:cubicBezTo>
                    <a:pt x="110881" y="2572"/>
                    <a:pt x="73371" y="18459"/>
                    <a:pt x="43082" y="43215"/>
                  </a:cubicBezTo>
                  <a:lnTo>
                    <a:pt x="152400" y="152552"/>
                  </a:lnTo>
                </a:path>
              </a:pathLst>
            </a:custGeom>
            <a:solidFill>
              <a:srgbClr val="FFFFFF">
                <a:alpha val="100000"/>
              </a:srgbClr>
            </a:solidFill>
          </p:spPr>
        </p:sp>
      </p:grpSp>
      <p:sp>
        <p:nvSpPr>
          <p:cNvPr id="24" name="AutoShape 24"/>
          <p:cNvSpPr/>
          <p:nvPr/>
        </p:nvSpPr>
        <p:spPr>
          <a:xfrm>
            <a:off x="5844057" y="3666659"/>
            <a:ext cx="590837" cy="56793"/>
          </a:xfrm>
          <a:prstGeom prst="rect">
            <a:avLst/>
          </a:prstGeom>
          <a:solidFill>
            <a:schemeClr val="accent1">
              <a:alpha val="100000"/>
            </a:schemeClr>
          </a:solidFill>
        </p:spPr>
      </p:sp>
      <p:sp>
        <p:nvSpPr>
          <p:cNvPr id="25" name="AutoShape 25"/>
          <p:cNvSpPr/>
          <p:nvPr/>
        </p:nvSpPr>
        <p:spPr>
          <a:xfrm>
            <a:off x="5844057" y="3666659"/>
            <a:ext cx="590837" cy="56793"/>
          </a:xfrm>
          <a:prstGeom prst="rect">
            <a:avLst/>
          </a:prstGeom>
          <a:solidFill>
            <a:schemeClr val="accent1">
              <a:alpha val="100000"/>
            </a:schemeClr>
          </a:solidFill>
        </p:spPr>
      </p:sp>
      <p:sp>
        <p:nvSpPr>
          <p:cNvPr id="26" name="AutoShape 26"/>
          <p:cNvSpPr/>
          <p:nvPr/>
        </p:nvSpPr>
        <p:spPr>
          <a:xfrm>
            <a:off x="5844057" y="3666659"/>
            <a:ext cx="590837" cy="56793"/>
          </a:xfrm>
          <a:prstGeom prst="rect">
            <a:avLst/>
          </a:prstGeom>
          <a:solidFill>
            <a:schemeClr val="accent4">
              <a:alpha val="100000"/>
            </a:schemeClr>
          </a:solidFill>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577242" y="4617668"/>
            <a:ext cx="11037517" cy="2240332"/>
          </a:xfrm>
          <a:prstGeom prst="round2SameRect">
            <a:avLst/>
          </a:prstGeom>
          <a:solidFill>
            <a:schemeClr val="accent1">
              <a:alpha val="19000"/>
            </a:schemeClr>
          </a:solidFill>
        </p:spPr>
      </p:sp>
      <p:sp>
        <p:nvSpPr>
          <p:cNvPr id="3" name="TextBox 3"/>
          <p:cNvSpPr txBox="1"/>
          <p:nvPr/>
        </p:nvSpPr>
        <p:spPr>
          <a:xfrm>
            <a:off x="1240413" y="4958799"/>
            <a:ext cx="9711174" cy="1661400"/>
          </a:xfrm>
          <a:prstGeom prst="rect">
            <a:avLst/>
          </a:prstGeom>
        </p:spPr>
        <p:txBody>
          <a:bodyPr vert="horz" wrap="square" lIns="114300" tIns="57150" rIns="114300" bIns="57150" rtlCol="0" anchor="ctr" anchorCtr="0">
            <a:normAutofit/>
          </a:bodyPr>
          <a:lstStyle/>
          <a:p>
            <a:pPr algn="l">
              <a:lnSpc>
                <a:spcPct val="140000"/>
              </a:lnSpc>
              <a:spcBef>
                <a:spcPct val="0"/>
              </a:spcBef>
            </a:pPr>
            <a:r>
              <a:rPr lang="en-US" sz="1800">
                <a:solidFill>
                  <a:schemeClr val="dk1">
                    <a:alpha val="100000"/>
                  </a:schemeClr>
                </a:solidFill>
                <a:latin typeface="Noto Sans SC"/>
                <a:ea typeface="Noto Sans SC"/>
                <a:cs typeface="Noto Sans SC"/>
              </a:rPr>
              <a:t>从初级分析师到数据科学专家的成长路径需持续积累行业经验与技术深度，同时培养商业敏感度，最终成为战略决策层的关键支持者。</a:t>
            </a:r>
            <a:endParaRPr lang="en-US" sz="1800">
              <a:solidFill>
                <a:schemeClr val="dk1">
                  <a:alpha val="100000"/>
                </a:schemeClr>
              </a:solidFill>
              <a:latin typeface="Noto Sans SC"/>
              <a:ea typeface="Noto Sans SC"/>
              <a:cs typeface="Noto Sans SC"/>
            </a:endParaRPr>
          </a:p>
        </p:txBody>
      </p:sp>
      <p:cxnSp>
        <p:nvCxnSpPr>
          <p:cNvPr id="4" name="Connector 4"/>
          <p:cNvCxnSpPr/>
          <p:nvPr/>
        </p:nvCxnSpPr>
        <p:spPr>
          <a:xfrm>
            <a:off x="6150823" y="3447819"/>
            <a:ext cx="0" cy="447438"/>
          </a:xfrm>
          <a:prstGeom prst="line">
            <a:avLst/>
          </a:prstGeom>
          <a:ln w="19050">
            <a:solidFill>
              <a:schemeClr val="accent1"/>
            </a:solidFill>
            <a:prstDash val="solid"/>
            <a:headEnd type="triangle"/>
            <a:tailEnd type="none"/>
          </a:ln>
        </p:spPr>
        <p:style>
          <a:lnRef idx="0">
            <a:schemeClr val="accent1"/>
          </a:lnRef>
          <a:fillRef idx="1">
            <a:schemeClr val="accent1"/>
          </a:fillRef>
          <a:effectRef idx="0">
            <a:schemeClr val="accent1"/>
          </a:effectRef>
          <a:fontRef idx="minor">
            <a:schemeClr val="lt1"/>
          </a:fontRef>
        </p:style>
      </p:cxnSp>
      <p:sp>
        <p:nvSpPr>
          <p:cNvPr id="5" name="AutoShape 5"/>
          <p:cNvSpPr/>
          <p:nvPr/>
        </p:nvSpPr>
        <p:spPr>
          <a:xfrm>
            <a:off x="4572000" y="1383358"/>
            <a:ext cx="3048000" cy="3048000"/>
          </a:xfrm>
          <a:prstGeom prst="ellipse">
            <a:avLst/>
          </a:prstGeom>
          <a:solidFill>
            <a:schemeClr val="accent1">
              <a:alpha val="100000"/>
            </a:schemeClr>
          </a:solidFill>
        </p:spPr>
      </p:sp>
      <p:sp>
        <p:nvSpPr>
          <p:cNvPr id="6" name="TextBox 6"/>
          <p:cNvSpPr txBox="1"/>
          <p:nvPr/>
        </p:nvSpPr>
        <p:spPr>
          <a:xfrm>
            <a:off x="4916805" y="2353763"/>
            <a:ext cx="2446343" cy="1591520"/>
          </a:xfrm>
          <a:prstGeom prst="rect">
            <a:avLst/>
          </a:prstGeom>
        </p:spPr>
        <p:txBody>
          <a:bodyPr vert="horz" wrap="square" lIns="114300" tIns="57150" rIns="114300" bIns="57150" rtlCol="0" anchor="t" anchorCtr="0">
            <a:normAutofit/>
          </a:bodyPr>
          <a:lstStyle/>
          <a:p>
            <a:pPr algn="l">
              <a:lnSpc>
                <a:spcPct val="120000"/>
              </a:lnSpc>
              <a:spcBef>
                <a:spcPct val="0"/>
              </a:spcBef>
            </a:pPr>
            <a:r>
              <a:rPr lang="en-US" sz="1500">
                <a:solidFill>
                  <a:srgbClr val="FFFFFF">
                    <a:alpha val="100000"/>
                  </a:srgbClr>
                </a:solidFill>
                <a:latin typeface="Noto Sans SC"/>
                <a:ea typeface="Noto Sans SC"/>
                <a:cs typeface="Noto Sans SC"/>
              </a:rPr>
              <a:t>主导A/B测试设计与归因分析，独立输出运营优化建议，需掌握机器学习基础算法，薪资可达20K-35K。</a:t>
            </a:r>
            <a:endParaRPr lang="en-US" sz="1500">
              <a:solidFill>
                <a:srgbClr val="FFFFFF">
                  <a:alpha val="100000"/>
                </a:srgbClr>
              </a:solidFill>
              <a:latin typeface="Noto Sans SC"/>
              <a:ea typeface="Noto Sans SC"/>
              <a:cs typeface="Noto Sans SC"/>
            </a:endParaRPr>
          </a:p>
        </p:txBody>
      </p:sp>
      <p:sp>
        <p:nvSpPr>
          <p:cNvPr id="7" name="TextBox 7"/>
          <p:cNvSpPr txBox="1"/>
          <p:nvPr/>
        </p:nvSpPr>
        <p:spPr>
          <a:xfrm>
            <a:off x="5024438" y="1710924"/>
            <a:ext cx="2143125" cy="505544"/>
          </a:xfrm>
          <a:prstGeom prst="rect">
            <a:avLst/>
          </a:prstGeom>
        </p:spPr>
        <p:txBody>
          <a:bodyPr vert="horz" wrap="square" lIns="114300" tIns="57150" rIns="114300" bIns="57150" rtlCol="0" anchor="ctr" anchorCtr="0">
            <a:normAutofit/>
          </a:bodyPr>
          <a:lstStyle/>
          <a:p>
            <a:pPr algn="ctr">
              <a:lnSpc>
                <a:spcPct val="77000"/>
              </a:lnSpc>
            </a:pPr>
            <a:r>
              <a:rPr lang="en-US" sz="2025" b="1">
                <a:solidFill>
                  <a:srgbClr val="FFFFFF">
                    <a:alpha val="100000"/>
                  </a:srgbClr>
                </a:solidFill>
                <a:latin typeface="Noto Sans SC"/>
                <a:ea typeface="Noto Sans SC"/>
                <a:cs typeface="Noto Sans SC"/>
              </a:rPr>
              <a:t>中级阶段</a:t>
            </a:r>
            <a:endParaRPr lang="en-US" sz="2025" b="1">
              <a:solidFill>
                <a:srgbClr val="FFFFFF">
                  <a:alpha val="100000"/>
                </a:srgbClr>
              </a:solidFill>
              <a:latin typeface="Noto Sans SC"/>
              <a:ea typeface="Noto Sans SC"/>
              <a:cs typeface="Noto Sans SC"/>
            </a:endParaRPr>
          </a:p>
        </p:txBody>
      </p:sp>
      <p:grpSp>
        <p:nvGrpSpPr>
          <p:cNvPr id="8" name="Group 8"/>
          <p:cNvGrpSpPr/>
          <p:nvPr/>
        </p:nvGrpSpPr>
        <p:grpSpPr>
          <a:xfrm rot="0">
            <a:off x="5704304" y="4066901"/>
            <a:ext cx="783393" cy="783393"/>
            <a:chOff x="5704304" y="4066901"/>
            <a:chExt cx="783393" cy="783393"/>
          </a:xfrm>
        </p:grpSpPr>
        <p:sp>
          <p:nvSpPr>
            <p:cNvPr id="9" name="AutoShape 9"/>
            <p:cNvSpPr/>
            <p:nvPr/>
          </p:nvSpPr>
          <p:spPr>
            <a:xfrm>
              <a:off x="5704304" y="4066901"/>
              <a:ext cx="783393" cy="783393"/>
            </a:xfrm>
            <a:prstGeom prst="ellipse">
              <a:avLst/>
            </a:prstGeom>
            <a:solidFill>
              <a:schemeClr val="accent2">
                <a:alpha val="100000"/>
              </a:schemeClr>
            </a:solidFill>
          </p:spPr>
        </p:sp>
        <p:sp>
          <p:nvSpPr>
            <p:cNvPr id="10" name="Freeform 10"/>
            <p:cNvSpPr/>
            <p:nvPr/>
          </p:nvSpPr>
          <p:spPr>
            <a:xfrm>
              <a:off x="5909690" y="4245048"/>
              <a:ext cx="372620" cy="372620"/>
            </a:xfrm>
            <a:custGeom>
              <a:avLst/>
              <a:gdLst/>
              <a:ahLst/>
              <a:cxnLst/>
              <a:rect l="l" t="t" r="r" b="b"/>
              <a:pathLst>
                <a:path w="304800" h="304800">
                  <a:moveTo>
                    <a:pt x="152400" y="190500"/>
                  </a:moveTo>
                  <a:cubicBezTo>
                    <a:pt x="152400" y="169459"/>
                    <a:pt x="169459" y="152400"/>
                    <a:pt x="190500" y="152400"/>
                  </a:cubicBezTo>
                  <a:cubicBezTo>
                    <a:pt x="211541" y="152400"/>
                    <a:pt x="228600" y="169459"/>
                    <a:pt x="228600" y="190500"/>
                  </a:cubicBezTo>
                  <a:cubicBezTo>
                    <a:pt x="228600" y="211541"/>
                    <a:pt x="211541" y="228600"/>
                    <a:pt x="190500" y="228600"/>
                  </a:cubicBezTo>
                  <a:cubicBezTo>
                    <a:pt x="169459" y="228600"/>
                    <a:pt x="152400" y="211541"/>
                    <a:pt x="152400" y="190500"/>
                  </a:cubicBezTo>
                  <a:close/>
                </a:path>
                <a:path w="304800" h="304800">
                  <a:moveTo>
                    <a:pt x="266700" y="76200"/>
                  </a:moveTo>
                  <a:lnTo>
                    <a:pt x="235372" y="12925"/>
                  </a:lnTo>
                  <a:cubicBezTo>
                    <a:pt x="232801" y="5410"/>
                    <a:pt x="225695" y="0"/>
                    <a:pt x="217284" y="0"/>
                  </a:cubicBezTo>
                  <a:lnTo>
                    <a:pt x="164973" y="0"/>
                  </a:lnTo>
                  <a:cubicBezTo>
                    <a:pt x="156467" y="0"/>
                    <a:pt x="149295" y="5544"/>
                    <a:pt x="146837" y="13192"/>
                  </a:cubicBezTo>
                  <a:lnTo>
                    <a:pt x="114338" y="76200"/>
                  </a:lnTo>
                  <a:lnTo>
                    <a:pt x="38100" y="76200"/>
                  </a:lnTo>
                  <a:cubicBezTo>
                    <a:pt x="17059" y="76200"/>
                    <a:pt x="0" y="93259"/>
                    <a:pt x="0" y="114300"/>
                  </a:cubicBezTo>
                  <a:lnTo>
                    <a:pt x="0" y="304800"/>
                  </a:lnTo>
                  <a:lnTo>
                    <a:pt x="304800" y="304800"/>
                  </a:lnTo>
                  <a:lnTo>
                    <a:pt x="304800" y="114300"/>
                  </a:lnTo>
                  <a:cubicBezTo>
                    <a:pt x="304800" y="93259"/>
                    <a:pt x="287760" y="76200"/>
                    <a:pt x="266700" y="76200"/>
                  </a:cubicBezTo>
                  <a:close/>
                </a:path>
                <a:path w="304800" h="304800">
                  <a:moveTo>
                    <a:pt x="57150" y="152400"/>
                  </a:moveTo>
                  <a:cubicBezTo>
                    <a:pt x="46625" y="152400"/>
                    <a:pt x="38100" y="143875"/>
                    <a:pt x="38100" y="133350"/>
                  </a:cubicBezTo>
                  <a:cubicBezTo>
                    <a:pt x="38100" y="122825"/>
                    <a:pt x="46625" y="114300"/>
                    <a:pt x="57150" y="114300"/>
                  </a:cubicBezTo>
                  <a:cubicBezTo>
                    <a:pt x="67675" y="114300"/>
                    <a:pt x="76200" y="122825"/>
                    <a:pt x="76200" y="133350"/>
                  </a:cubicBezTo>
                  <a:cubicBezTo>
                    <a:pt x="76200" y="143875"/>
                    <a:pt x="67675" y="152400"/>
                    <a:pt x="57150" y="152400"/>
                  </a:cubicBezTo>
                  <a:close/>
                </a:path>
                <a:path w="304800" h="304800">
                  <a:moveTo>
                    <a:pt x="190500" y="266700"/>
                  </a:moveTo>
                  <a:cubicBezTo>
                    <a:pt x="148419" y="266700"/>
                    <a:pt x="114300" y="232581"/>
                    <a:pt x="114300" y="190500"/>
                  </a:cubicBezTo>
                  <a:cubicBezTo>
                    <a:pt x="114300" y="148419"/>
                    <a:pt x="148419" y="114300"/>
                    <a:pt x="190500" y="114300"/>
                  </a:cubicBezTo>
                  <a:cubicBezTo>
                    <a:pt x="232581" y="114300"/>
                    <a:pt x="266700" y="148419"/>
                    <a:pt x="266700" y="190500"/>
                  </a:cubicBezTo>
                  <a:cubicBezTo>
                    <a:pt x="266700" y="232581"/>
                    <a:pt x="232581" y="266700"/>
                    <a:pt x="190500" y="266700"/>
                  </a:cubicBezTo>
                </a:path>
              </a:pathLst>
            </a:custGeom>
            <a:solidFill>
              <a:srgbClr val="FFFFFF">
                <a:alpha val="100000"/>
              </a:srgbClr>
            </a:solidFill>
          </p:spPr>
        </p:sp>
      </p:grpSp>
      <p:sp>
        <p:nvSpPr>
          <p:cNvPr id="11" name="AutoShape 11"/>
          <p:cNvSpPr/>
          <p:nvPr/>
        </p:nvSpPr>
        <p:spPr>
          <a:xfrm>
            <a:off x="476998" y="1410598"/>
            <a:ext cx="3048000" cy="3048000"/>
          </a:xfrm>
          <a:prstGeom prst="ellipse">
            <a:avLst/>
          </a:prstGeom>
          <a:solidFill>
            <a:schemeClr val="accent1">
              <a:alpha val="100000"/>
            </a:schemeClr>
          </a:solidFill>
        </p:spPr>
      </p:sp>
      <p:sp>
        <p:nvSpPr>
          <p:cNvPr id="12" name="TextBox 12"/>
          <p:cNvSpPr txBox="1"/>
          <p:nvPr/>
        </p:nvSpPr>
        <p:spPr>
          <a:xfrm>
            <a:off x="821803" y="2381003"/>
            <a:ext cx="2446343" cy="1591520"/>
          </a:xfrm>
          <a:prstGeom prst="rect">
            <a:avLst/>
          </a:prstGeom>
        </p:spPr>
        <p:txBody>
          <a:bodyPr vert="horz" wrap="square" lIns="114300" tIns="57150" rIns="114300" bIns="57150" rtlCol="0" anchor="t" anchorCtr="0">
            <a:normAutofit/>
          </a:bodyPr>
          <a:lstStyle/>
          <a:p>
            <a:pPr algn="l">
              <a:lnSpc>
                <a:spcPct val="120000"/>
              </a:lnSpc>
              <a:spcBef>
                <a:spcPct val="0"/>
              </a:spcBef>
            </a:pPr>
            <a:r>
              <a:rPr lang="en-US" sz="1500">
                <a:solidFill>
                  <a:srgbClr val="FFFFFF">
                    <a:alpha val="100000"/>
                  </a:srgbClr>
                </a:solidFill>
                <a:latin typeface="Noto Sans SC"/>
                <a:ea typeface="Noto Sans SC"/>
                <a:cs typeface="Noto Sans SC"/>
              </a:rPr>
              <a:t>聚焦工具技能（如SQL/Python），完成基础数据报表制作与业务异常监测，月薪范围通常为8K-15K。</a:t>
            </a:r>
            <a:endParaRPr lang="en-US" sz="1500">
              <a:solidFill>
                <a:srgbClr val="FFFFFF">
                  <a:alpha val="100000"/>
                </a:srgbClr>
              </a:solidFill>
              <a:latin typeface="Noto Sans SC"/>
              <a:ea typeface="Noto Sans SC"/>
              <a:cs typeface="Noto Sans SC"/>
            </a:endParaRPr>
          </a:p>
        </p:txBody>
      </p:sp>
      <p:sp>
        <p:nvSpPr>
          <p:cNvPr id="13" name="TextBox 13"/>
          <p:cNvSpPr txBox="1"/>
          <p:nvPr/>
        </p:nvSpPr>
        <p:spPr>
          <a:xfrm>
            <a:off x="929435" y="1738164"/>
            <a:ext cx="2143125" cy="478304"/>
          </a:xfrm>
          <a:prstGeom prst="rect">
            <a:avLst/>
          </a:prstGeom>
        </p:spPr>
        <p:txBody>
          <a:bodyPr vert="horz" wrap="square" lIns="114300" tIns="57150" rIns="114300" bIns="57150" rtlCol="0" anchor="ctr" anchorCtr="0">
            <a:normAutofit/>
          </a:bodyPr>
          <a:lstStyle/>
          <a:p>
            <a:pPr algn="ctr">
              <a:lnSpc>
                <a:spcPct val="77000"/>
              </a:lnSpc>
            </a:pPr>
            <a:r>
              <a:rPr lang="en-US" sz="2025" b="1">
                <a:solidFill>
                  <a:srgbClr val="FFFFFF">
                    <a:alpha val="100000"/>
                  </a:srgbClr>
                </a:solidFill>
                <a:latin typeface="Noto Sans SC"/>
                <a:ea typeface="Noto Sans SC"/>
                <a:cs typeface="Noto Sans SC"/>
              </a:rPr>
              <a:t>初级阶段</a:t>
            </a:r>
            <a:endParaRPr lang="en-US" sz="2025" b="1">
              <a:solidFill>
                <a:srgbClr val="FFFFFF">
                  <a:alpha val="100000"/>
                </a:srgbClr>
              </a:solidFill>
              <a:latin typeface="Noto Sans SC"/>
              <a:ea typeface="Noto Sans SC"/>
              <a:cs typeface="Noto Sans SC"/>
            </a:endParaRPr>
          </a:p>
        </p:txBody>
      </p:sp>
      <p:sp>
        <p:nvSpPr>
          <p:cNvPr id="14" name="AutoShape 14"/>
          <p:cNvSpPr/>
          <p:nvPr/>
        </p:nvSpPr>
        <p:spPr>
          <a:xfrm>
            <a:off x="8667002" y="1410598"/>
            <a:ext cx="3048000" cy="3048000"/>
          </a:xfrm>
          <a:prstGeom prst="ellipse">
            <a:avLst/>
          </a:prstGeom>
          <a:solidFill>
            <a:schemeClr val="accent1">
              <a:alpha val="100000"/>
            </a:schemeClr>
          </a:solidFill>
        </p:spPr>
      </p:sp>
      <p:sp>
        <p:nvSpPr>
          <p:cNvPr id="15" name="TextBox 15"/>
          <p:cNvSpPr txBox="1"/>
          <p:nvPr/>
        </p:nvSpPr>
        <p:spPr>
          <a:xfrm>
            <a:off x="8967831" y="2381003"/>
            <a:ext cx="2446343" cy="1591520"/>
          </a:xfrm>
          <a:prstGeom prst="rect">
            <a:avLst/>
          </a:prstGeom>
        </p:spPr>
        <p:txBody>
          <a:bodyPr vert="horz" wrap="square" lIns="114300" tIns="57150" rIns="114300" bIns="57150" rtlCol="0" anchor="t" anchorCtr="0">
            <a:normAutofit/>
          </a:bodyPr>
          <a:lstStyle/>
          <a:p>
            <a:pPr algn="l">
              <a:lnSpc>
                <a:spcPct val="120000"/>
              </a:lnSpc>
              <a:spcBef>
                <a:spcPct val="0"/>
              </a:spcBef>
            </a:pPr>
            <a:r>
              <a:rPr lang="en-US" sz="1500">
                <a:solidFill>
                  <a:srgbClr val="FFFFFF">
                    <a:alpha val="100000"/>
                  </a:srgbClr>
                </a:solidFill>
                <a:latin typeface="Noto Sans SC"/>
                <a:ea typeface="Noto Sans SC"/>
                <a:cs typeface="Noto Sans SC"/>
              </a:rPr>
              <a:t>构建企业数据中台体系，制定数据治理规范，主导预测性分析项目，薪资可达50K+并可参与期权激励。</a:t>
            </a:r>
            <a:endParaRPr lang="en-US" sz="1500">
              <a:solidFill>
                <a:srgbClr val="FFFFFF">
                  <a:alpha val="100000"/>
                </a:srgbClr>
              </a:solidFill>
              <a:latin typeface="Noto Sans SC"/>
              <a:ea typeface="Noto Sans SC"/>
              <a:cs typeface="Noto Sans SC"/>
            </a:endParaRPr>
          </a:p>
        </p:txBody>
      </p:sp>
      <p:sp>
        <p:nvSpPr>
          <p:cNvPr id="16" name="TextBox 16"/>
          <p:cNvSpPr txBox="1"/>
          <p:nvPr/>
        </p:nvSpPr>
        <p:spPr>
          <a:xfrm>
            <a:off x="9119440" y="1738164"/>
            <a:ext cx="2143125" cy="478304"/>
          </a:xfrm>
          <a:prstGeom prst="rect">
            <a:avLst/>
          </a:prstGeom>
        </p:spPr>
        <p:txBody>
          <a:bodyPr vert="horz" wrap="square" lIns="114300" tIns="57150" rIns="114300" bIns="57150" rtlCol="0" anchor="ctr" anchorCtr="0">
            <a:normAutofit/>
          </a:bodyPr>
          <a:lstStyle/>
          <a:p>
            <a:pPr algn="ctr">
              <a:lnSpc>
                <a:spcPct val="77000"/>
              </a:lnSpc>
            </a:pPr>
            <a:r>
              <a:rPr lang="en-US" sz="2025" b="1">
                <a:solidFill>
                  <a:srgbClr val="FFFFFF">
                    <a:alpha val="100000"/>
                  </a:srgbClr>
                </a:solidFill>
                <a:latin typeface="Noto Sans SC"/>
                <a:ea typeface="Noto Sans SC"/>
                <a:cs typeface="Noto Sans SC"/>
              </a:rPr>
              <a:t>高级阶段</a:t>
            </a:r>
            <a:endParaRPr lang="en-US" sz="2025" b="1">
              <a:solidFill>
                <a:srgbClr val="FFFFFF">
                  <a:alpha val="100000"/>
                </a:srgbClr>
              </a:solidFill>
              <a:latin typeface="Noto Sans SC"/>
              <a:ea typeface="Noto Sans SC"/>
              <a:cs typeface="Noto Sans SC"/>
            </a:endParaRPr>
          </a:p>
        </p:txBody>
      </p:sp>
      <p:grpSp>
        <p:nvGrpSpPr>
          <p:cNvPr id="17" name="Group 17"/>
          <p:cNvGrpSpPr/>
          <p:nvPr/>
        </p:nvGrpSpPr>
        <p:grpSpPr>
          <a:xfrm rot="0">
            <a:off x="9799307" y="4092521"/>
            <a:ext cx="783393" cy="783393"/>
            <a:chOff x="9799307" y="4092521"/>
            <a:chExt cx="783393" cy="783393"/>
          </a:xfrm>
        </p:grpSpPr>
        <p:sp>
          <p:nvSpPr>
            <p:cNvPr id="18" name="AutoShape 18"/>
            <p:cNvSpPr/>
            <p:nvPr/>
          </p:nvSpPr>
          <p:spPr>
            <a:xfrm>
              <a:off x="9799307" y="4092521"/>
              <a:ext cx="783393" cy="783393"/>
            </a:xfrm>
            <a:prstGeom prst="ellipse">
              <a:avLst/>
            </a:prstGeom>
            <a:solidFill>
              <a:schemeClr val="accent2">
                <a:alpha val="100000"/>
              </a:schemeClr>
            </a:solidFill>
          </p:spPr>
        </p:sp>
        <p:sp>
          <p:nvSpPr>
            <p:cNvPr id="19" name="Freeform 19"/>
            <p:cNvSpPr/>
            <p:nvPr/>
          </p:nvSpPr>
          <p:spPr>
            <a:xfrm>
              <a:off x="10032689" y="4300378"/>
              <a:ext cx="341012" cy="341012"/>
            </a:xfrm>
            <a:custGeom>
              <a:avLst/>
              <a:gdLst/>
              <a:ahLst/>
              <a:cxnLst/>
              <a:rect l="l" t="t" r="r" b="b"/>
              <a:pathLst>
                <a:path w="304800" h="304800">
                  <a:moveTo>
                    <a:pt x="0" y="91440"/>
                  </a:moveTo>
                  <a:lnTo>
                    <a:pt x="152400" y="0"/>
                  </a:lnTo>
                  <a:lnTo>
                    <a:pt x="304800" y="91440"/>
                  </a:lnTo>
                  <a:lnTo>
                    <a:pt x="304800" y="121920"/>
                  </a:lnTo>
                  <a:lnTo>
                    <a:pt x="0" y="121920"/>
                  </a:lnTo>
                  <a:lnTo>
                    <a:pt x="0" y="91440"/>
                  </a:lnTo>
                  <a:close/>
                </a:path>
                <a:path w="304800" h="304800">
                  <a:moveTo>
                    <a:pt x="0" y="274320"/>
                  </a:moveTo>
                  <a:lnTo>
                    <a:pt x="304800" y="274320"/>
                  </a:lnTo>
                  <a:lnTo>
                    <a:pt x="304800" y="304800"/>
                  </a:lnTo>
                  <a:lnTo>
                    <a:pt x="0" y="304800"/>
                  </a:lnTo>
                  <a:lnTo>
                    <a:pt x="0" y="274320"/>
                  </a:lnTo>
                  <a:close/>
                </a:path>
                <a:path w="304800" h="304800">
                  <a:moveTo>
                    <a:pt x="30480" y="243840"/>
                  </a:moveTo>
                  <a:lnTo>
                    <a:pt x="274320" y="243840"/>
                  </a:lnTo>
                  <a:lnTo>
                    <a:pt x="274320" y="274320"/>
                  </a:lnTo>
                  <a:lnTo>
                    <a:pt x="30480" y="274320"/>
                  </a:lnTo>
                  <a:lnTo>
                    <a:pt x="30480" y="243840"/>
                  </a:lnTo>
                  <a:close/>
                </a:path>
                <a:path w="304800" h="304800">
                  <a:moveTo>
                    <a:pt x="30480" y="121920"/>
                  </a:moveTo>
                  <a:lnTo>
                    <a:pt x="91440" y="121920"/>
                  </a:lnTo>
                  <a:lnTo>
                    <a:pt x="91440" y="243840"/>
                  </a:lnTo>
                  <a:lnTo>
                    <a:pt x="30480" y="243840"/>
                  </a:lnTo>
                  <a:lnTo>
                    <a:pt x="30480" y="121920"/>
                  </a:lnTo>
                  <a:close/>
                </a:path>
                <a:path w="304800" h="304800">
                  <a:moveTo>
                    <a:pt x="121920" y="121920"/>
                  </a:moveTo>
                  <a:lnTo>
                    <a:pt x="182880" y="121920"/>
                  </a:lnTo>
                  <a:lnTo>
                    <a:pt x="182880" y="243840"/>
                  </a:lnTo>
                  <a:lnTo>
                    <a:pt x="121920" y="243840"/>
                  </a:lnTo>
                  <a:lnTo>
                    <a:pt x="121920" y="121920"/>
                  </a:lnTo>
                  <a:close/>
                </a:path>
                <a:path w="304800" h="304800">
                  <a:moveTo>
                    <a:pt x="213360" y="121920"/>
                  </a:moveTo>
                  <a:lnTo>
                    <a:pt x="274320" y="121920"/>
                  </a:lnTo>
                  <a:lnTo>
                    <a:pt x="274320" y="243840"/>
                  </a:lnTo>
                  <a:lnTo>
                    <a:pt x="213360" y="243840"/>
                  </a:lnTo>
                  <a:lnTo>
                    <a:pt x="213360" y="121920"/>
                  </a:lnTo>
                </a:path>
              </a:pathLst>
            </a:custGeom>
            <a:solidFill>
              <a:srgbClr val="FFFFFF">
                <a:alpha val="100000"/>
              </a:srgbClr>
            </a:solidFill>
          </p:spPr>
        </p:sp>
      </p:grpSp>
      <p:grpSp>
        <p:nvGrpSpPr>
          <p:cNvPr id="20" name="Group 20"/>
          <p:cNvGrpSpPr/>
          <p:nvPr/>
        </p:nvGrpSpPr>
        <p:grpSpPr>
          <a:xfrm rot="0">
            <a:off x="1609301" y="4092521"/>
            <a:ext cx="783393" cy="783393"/>
            <a:chOff x="1609301" y="4092521"/>
            <a:chExt cx="783393" cy="783393"/>
          </a:xfrm>
        </p:grpSpPr>
        <p:sp>
          <p:nvSpPr>
            <p:cNvPr id="21" name="AutoShape 21"/>
            <p:cNvSpPr/>
            <p:nvPr/>
          </p:nvSpPr>
          <p:spPr>
            <a:xfrm>
              <a:off x="1609301" y="4092521"/>
              <a:ext cx="783393" cy="783393"/>
            </a:xfrm>
            <a:prstGeom prst="ellipse">
              <a:avLst/>
            </a:prstGeom>
            <a:solidFill>
              <a:schemeClr val="accent2">
                <a:alpha val="100000"/>
              </a:schemeClr>
            </a:solidFill>
          </p:spPr>
        </p:sp>
        <p:sp>
          <p:nvSpPr>
            <p:cNvPr id="22" name="Freeform 22"/>
            <p:cNvSpPr/>
            <p:nvPr/>
          </p:nvSpPr>
          <p:spPr>
            <a:xfrm>
              <a:off x="1829350" y="4312570"/>
              <a:ext cx="343295" cy="343295"/>
            </a:xfrm>
            <a:custGeom>
              <a:avLst/>
              <a:gdLst/>
              <a:ahLst/>
              <a:cxnLst/>
              <a:rect l="l" t="t" r="r" b="b"/>
              <a:pathLst>
                <a:path w="304800" h="304800">
                  <a:moveTo>
                    <a:pt x="247650" y="38100"/>
                  </a:moveTo>
                  <a:lnTo>
                    <a:pt x="247650" y="57598"/>
                  </a:lnTo>
                  <a:cubicBezTo>
                    <a:pt x="247650" y="78657"/>
                    <a:pt x="230610" y="95698"/>
                    <a:pt x="209550" y="95698"/>
                  </a:cubicBezTo>
                  <a:cubicBezTo>
                    <a:pt x="188490" y="95698"/>
                    <a:pt x="171450" y="78657"/>
                    <a:pt x="171450" y="57598"/>
                  </a:cubicBezTo>
                  <a:lnTo>
                    <a:pt x="171450" y="38100"/>
                  </a:lnTo>
                  <a:lnTo>
                    <a:pt x="133350" y="38100"/>
                  </a:lnTo>
                  <a:lnTo>
                    <a:pt x="133350" y="57598"/>
                  </a:lnTo>
                  <a:cubicBezTo>
                    <a:pt x="133350" y="78657"/>
                    <a:pt x="116310" y="95698"/>
                    <a:pt x="95250" y="95698"/>
                  </a:cubicBezTo>
                  <a:cubicBezTo>
                    <a:pt x="74190" y="95698"/>
                    <a:pt x="57150" y="78657"/>
                    <a:pt x="57150" y="57598"/>
                  </a:cubicBezTo>
                  <a:lnTo>
                    <a:pt x="57150" y="38100"/>
                  </a:lnTo>
                  <a:lnTo>
                    <a:pt x="0" y="38100"/>
                  </a:lnTo>
                  <a:lnTo>
                    <a:pt x="0" y="304800"/>
                  </a:lnTo>
                  <a:lnTo>
                    <a:pt x="304800" y="304800"/>
                  </a:lnTo>
                  <a:lnTo>
                    <a:pt x="304800" y="38100"/>
                  </a:lnTo>
                  <a:lnTo>
                    <a:pt x="247650" y="38100"/>
                  </a:lnTo>
                  <a:close/>
                </a:path>
                <a:path w="304800" h="304800">
                  <a:moveTo>
                    <a:pt x="95250" y="266700"/>
                  </a:moveTo>
                  <a:lnTo>
                    <a:pt x="57150" y="266700"/>
                  </a:lnTo>
                  <a:lnTo>
                    <a:pt x="57150" y="228600"/>
                  </a:lnTo>
                  <a:lnTo>
                    <a:pt x="95250" y="228600"/>
                  </a:lnTo>
                  <a:lnTo>
                    <a:pt x="95250" y="266700"/>
                  </a:lnTo>
                  <a:close/>
                </a:path>
                <a:path w="304800" h="304800">
                  <a:moveTo>
                    <a:pt x="95250" y="190500"/>
                  </a:moveTo>
                  <a:lnTo>
                    <a:pt x="57150" y="190500"/>
                  </a:lnTo>
                  <a:lnTo>
                    <a:pt x="57150" y="152400"/>
                  </a:lnTo>
                  <a:lnTo>
                    <a:pt x="95250" y="152400"/>
                  </a:lnTo>
                  <a:lnTo>
                    <a:pt x="95250" y="190500"/>
                  </a:lnTo>
                  <a:close/>
                </a:path>
                <a:path w="304800" h="304800">
                  <a:moveTo>
                    <a:pt x="171450" y="266700"/>
                  </a:moveTo>
                  <a:lnTo>
                    <a:pt x="133350" y="266700"/>
                  </a:lnTo>
                  <a:lnTo>
                    <a:pt x="133350" y="228600"/>
                  </a:lnTo>
                  <a:lnTo>
                    <a:pt x="171450" y="228600"/>
                  </a:lnTo>
                  <a:lnTo>
                    <a:pt x="171450" y="266700"/>
                  </a:lnTo>
                  <a:close/>
                </a:path>
                <a:path w="304800" h="304800">
                  <a:moveTo>
                    <a:pt x="171450" y="190500"/>
                  </a:moveTo>
                  <a:lnTo>
                    <a:pt x="133350" y="190500"/>
                  </a:lnTo>
                  <a:lnTo>
                    <a:pt x="133350" y="152400"/>
                  </a:lnTo>
                  <a:lnTo>
                    <a:pt x="171450" y="152400"/>
                  </a:lnTo>
                  <a:lnTo>
                    <a:pt x="171450" y="190500"/>
                  </a:lnTo>
                  <a:close/>
                </a:path>
                <a:path w="304800" h="304800">
                  <a:moveTo>
                    <a:pt x="209550" y="266700"/>
                  </a:moveTo>
                  <a:lnTo>
                    <a:pt x="209550" y="228600"/>
                  </a:lnTo>
                  <a:lnTo>
                    <a:pt x="247650" y="228600"/>
                  </a:lnTo>
                  <a:lnTo>
                    <a:pt x="209550" y="266700"/>
                  </a:lnTo>
                  <a:close/>
                </a:path>
                <a:path w="304800" h="304800">
                  <a:moveTo>
                    <a:pt x="247650" y="190500"/>
                  </a:moveTo>
                  <a:lnTo>
                    <a:pt x="209550" y="190500"/>
                  </a:lnTo>
                  <a:lnTo>
                    <a:pt x="209550" y="152400"/>
                  </a:lnTo>
                  <a:lnTo>
                    <a:pt x="247650" y="152400"/>
                  </a:lnTo>
                  <a:lnTo>
                    <a:pt x="247650" y="190500"/>
                  </a:lnTo>
                  <a:close/>
                </a:path>
                <a:path w="304800" h="304800">
                  <a:moveTo>
                    <a:pt x="76200" y="57150"/>
                  </a:moveTo>
                  <a:lnTo>
                    <a:pt x="76200" y="19050"/>
                  </a:lnTo>
                  <a:cubicBezTo>
                    <a:pt x="76200" y="8525"/>
                    <a:pt x="84725" y="0"/>
                    <a:pt x="95250" y="0"/>
                  </a:cubicBezTo>
                  <a:cubicBezTo>
                    <a:pt x="105775" y="0"/>
                    <a:pt x="114300" y="8525"/>
                    <a:pt x="114300" y="19050"/>
                  </a:cubicBezTo>
                  <a:lnTo>
                    <a:pt x="114300" y="57150"/>
                  </a:lnTo>
                  <a:cubicBezTo>
                    <a:pt x="114300" y="67675"/>
                    <a:pt x="105775" y="76200"/>
                    <a:pt x="95250" y="76200"/>
                  </a:cubicBezTo>
                  <a:cubicBezTo>
                    <a:pt x="84725" y="76200"/>
                    <a:pt x="76200" y="67675"/>
                    <a:pt x="76200" y="57150"/>
                  </a:cubicBezTo>
                  <a:close/>
                </a:path>
                <a:path w="304800" h="304800">
                  <a:moveTo>
                    <a:pt x="190500" y="57150"/>
                  </a:moveTo>
                  <a:lnTo>
                    <a:pt x="190500" y="19050"/>
                  </a:lnTo>
                  <a:cubicBezTo>
                    <a:pt x="190500" y="8525"/>
                    <a:pt x="199025" y="0"/>
                    <a:pt x="209550" y="0"/>
                  </a:cubicBezTo>
                  <a:cubicBezTo>
                    <a:pt x="220075" y="0"/>
                    <a:pt x="228600" y="8525"/>
                    <a:pt x="228600" y="19050"/>
                  </a:cubicBezTo>
                  <a:lnTo>
                    <a:pt x="228600" y="57150"/>
                  </a:lnTo>
                  <a:cubicBezTo>
                    <a:pt x="228600" y="67675"/>
                    <a:pt x="220075" y="76200"/>
                    <a:pt x="209550" y="76200"/>
                  </a:cubicBezTo>
                  <a:cubicBezTo>
                    <a:pt x="199025" y="76200"/>
                    <a:pt x="190500" y="67675"/>
                    <a:pt x="190500" y="57150"/>
                  </a:cubicBezTo>
                </a:path>
              </a:pathLst>
            </a:custGeom>
            <a:solidFill>
              <a:srgbClr val="FFFFFF">
                <a:alpha val="100000"/>
              </a:srgbClr>
            </a:solidFill>
          </p:spPr>
        </p:sp>
      </p:grpSp>
      <p:sp>
        <p:nvSpPr>
          <p:cNvPr id="23" name="TextBox 2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数据分析师职业发展路径</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316649" y="1728170"/>
            <a:ext cx="5048250" cy="4648027"/>
          </a:xfrm>
          <a:prstGeom prst="roundRect">
            <a:avLst>
              <a:gd name="adj" fmla="val 5514"/>
            </a:avLst>
          </a:prstGeom>
          <a:solidFill>
            <a:schemeClr val="lt2">
              <a:alpha val="80000"/>
            </a:schemeClr>
          </a:solidFill>
        </p:spPr>
      </p:sp>
      <p:sp>
        <p:nvSpPr>
          <p:cNvPr id="3" name="AutoShape 3"/>
          <p:cNvSpPr/>
          <p:nvPr/>
        </p:nvSpPr>
        <p:spPr>
          <a:xfrm>
            <a:off x="761263" y="1719314"/>
            <a:ext cx="5048250" cy="4648027"/>
          </a:xfrm>
          <a:prstGeom prst="roundRect">
            <a:avLst>
              <a:gd name="adj" fmla="val 5514"/>
            </a:avLst>
          </a:prstGeom>
          <a:solidFill>
            <a:schemeClr val="lt2">
              <a:alpha val="80000"/>
            </a:schemeClr>
          </a:solidFill>
        </p:spPr>
      </p:sp>
      <p:sp>
        <p:nvSpPr>
          <p:cNvPr id="4" name="TextBox 4"/>
          <p:cNvSpPr txBox="1"/>
          <p:nvPr/>
        </p:nvSpPr>
        <p:spPr>
          <a:xfrm>
            <a:off x="1176026" y="2291047"/>
            <a:ext cx="4218723"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项目可行性验证</a:t>
            </a:r>
            <a:endParaRPr lang="en-US" sz="2400" b="1">
              <a:solidFill>
                <a:schemeClr val="accent1">
                  <a:alpha val="100000"/>
                </a:schemeClr>
              </a:solidFill>
              <a:latin typeface="Noto Sans SC"/>
              <a:ea typeface="Noto Sans SC"/>
              <a:cs typeface="Noto Sans SC"/>
            </a:endParaRPr>
          </a:p>
        </p:txBody>
      </p:sp>
      <p:sp>
        <p:nvSpPr>
          <p:cNvPr id="5" name="TextBox 5"/>
          <p:cNvSpPr txBox="1"/>
          <p:nvPr/>
        </p:nvSpPr>
        <p:spPr>
          <a:xfrm>
            <a:off x="1089632" y="3072100"/>
            <a:ext cx="4391512" cy="2714372"/>
          </a:xfrm>
          <a:prstGeom prst="rect">
            <a:avLst/>
          </a:prstGeom>
        </p:spPr>
        <p:txBody>
          <a:bodyPr vert="horz" wrap="square" lIns="66008" tIns="33052" rIns="66008" bIns="33052" rtlCol="0" anchor="t" anchorCtr="0">
            <a:noAutofit/>
          </a:bodyPr>
          <a:lstStyle/>
          <a:p>
            <a:pPr marL="228600" lvl="1" indent="-228600" algn="l">
              <a:lnSpc>
                <a:spcPct val="140000"/>
              </a:lnSpc>
              <a:buFont typeface="Arial" panose="020B0604020202020204"/>
              <a:buChar char="•"/>
            </a:pPr>
            <a:r>
              <a:rPr lang="en-US" sz="1500">
                <a:solidFill>
                  <a:schemeClr val="dk1">
                    <a:alpha val="100000"/>
                  </a:schemeClr>
                </a:solidFill>
                <a:latin typeface="Noto Sans SC"/>
                <a:ea typeface="Noto Sans SC"/>
                <a:cs typeface="Noto Sans SC"/>
              </a:rPr>
              <a:t>通过最小化可行产品（MVP）测试市场反应，利用Google Analytics监测用户行为路径，收集首周留存率与付费转化率等核心指标。</a:t>
            </a:r>
            <a:endParaRPr lang="en-US" sz="1500">
              <a:solidFill>
                <a:schemeClr val="dk1">
                  <a:alpha val="100000"/>
                </a:schemeClr>
              </a:solidFill>
              <a:latin typeface="Noto Sans SC"/>
              <a:ea typeface="Noto Sans SC"/>
              <a:cs typeface="Noto Sans SC"/>
            </a:endParaRPr>
          </a:p>
          <a:p>
            <a:pPr marL="228600" lvl="1" indent="-228600" algn="l">
              <a:lnSpc>
                <a:spcPct val="140000"/>
              </a:lnSpc>
              <a:buFont typeface="Arial" panose="020B0604020202020204"/>
              <a:buChar char="•"/>
            </a:pPr>
            <a:r>
              <a:rPr lang="en-US" sz="1500">
                <a:solidFill>
                  <a:schemeClr val="dk1">
                    <a:alpha val="100000"/>
                  </a:schemeClr>
                </a:solidFill>
                <a:latin typeface="Noto Sans SC"/>
                <a:ea typeface="Noto Sans SC"/>
                <a:cs typeface="Noto Sans SC"/>
              </a:rPr>
              <a:t>开展竞品SWOT分析，明确差异化定位，重点验证供应链成本优势或技术创新壁垒的真实性。</a:t>
            </a:r>
            <a:endParaRPr lang="en-US" sz="1500">
              <a:solidFill>
                <a:schemeClr val="dk1">
                  <a:alpha val="100000"/>
                </a:schemeClr>
              </a:solidFill>
              <a:latin typeface="Noto Sans SC"/>
              <a:ea typeface="Noto Sans SC"/>
              <a:cs typeface="Noto Sans SC"/>
            </a:endParaRPr>
          </a:p>
        </p:txBody>
      </p:sp>
      <p:sp>
        <p:nvSpPr>
          <p:cNvPr id="6" name="TextBox 6"/>
          <p:cNvSpPr txBox="1"/>
          <p:nvPr/>
        </p:nvSpPr>
        <p:spPr>
          <a:xfrm>
            <a:off x="761263" y="1276167"/>
            <a:ext cx="1428750" cy="886295"/>
          </a:xfrm>
          <a:prstGeom prst="rect">
            <a:avLst/>
          </a:prstGeom>
          <a:noFill/>
        </p:spPr>
        <p:txBody>
          <a:bodyPr vert="horz" wrap="none" lIns="0" tIns="0" rIns="0" bIns="0" rtlCol="0" anchor="ctr" anchorCtr="0">
            <a:noAutofit/>
          </a:bodyPr>
          <a:lstStyle/>
          <a:p>
            <a:pPr algn="l">
              <a:lnSpc>
                <a:spcPct val="100000"/>
              </a:lnSpc>
              <a:spcBef>
                <a:spcPct val="0"/>
              </a:spcBef>
            </a:pPr>
            <a:r>
              <a:rPr lang="en-US" sz="6000" b="1">
                <a:solidFill>
                  <a:schemeClr val="accent1">
                    <a:alpha val="100000"/>
                  </a:schemeClr>
                </a:solidFill>
                <a:latin typeface="Noto Sans SC"/>
                <a:ea typeface="Noto Sans SC"/>
                <a:cs typeface="Noto Sans SC"/>
              </a:rPr>
              <a:t>01</a:t>
            </a:r>
            <a:endParaRPr lang="en-US" sz="6000" b="1">
              <a:solidFill>
                <a:schemeClr val="accent1">
                  <a:alpha val="100000"/>
                </a:schemeClr>
              </a:solidFill>
              <a:latin typeface="Noto Sans SC"/>
              <a:ea typeface="Noto Sans SC"/>
              <a:cs typeface="Noto Sans SC"/>
            </a:endParaRPr>
          </a:p>
        </p:txBody>
      </p:sp>
      <p:sp>
        <p:nvSpPr>
          <p:cNvPr id="7" name="TextBox 7"/>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创业项目孵化与资源对接</a:t>
            </a:r>
            <a:endParaRPr lang="en-US" sz="3000" b="1">
              <a:solidFill>
                <a:schemeClr val="dk2">
                  <a:alpha val="100000"/>
                </a:schemeClr>
              </a:solidFill>
              <a:latin typeface="Noto Sans SC"/>
              <a:ea typeface="Noto Sans SC"/>
              <a:cs typeface="Noto Sans SC"/>
            </a:endParaRPr>
          </a:p>
        </p:txBody>
      </p:sp>
      <p:sp>
        <p:nvSpPr>
          <p:cNvPr id="8" name="TextBox 8"/>
          <p:cNvSpPr txBox="1"/>
          <p:nvPr/>
        </p:nvSpPr>
        <p:spPr>
          <a:xfrm>
            <a:off x="6731412" y="2299903"/>
            <a:ext cx="4218723"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资源整合策略</a:t>
            </a:r>
            <a:endParaRPr lang="en-US" sz="2400" b="1">
              <a:solidFill>
                <a:schemeClr val="accent1">
                  <a:alpha val="100000"/>
                </a:schemeClr>
              </a:solidFill>
              <a:latin typeface="Noto Sans SC"/>
              <a:ea typeface="Noto Sans SC"/>
              <a:cs typeface="Noto Sans SC"/>
            </a:endParaRPr>
          </a:p>
        </p:txBody>
      </p:sp>
      <p:sp>
        <p:nvSpPr>
          <p:cNvPr id="9" name="TextBox 9"/>
          <p:cNvSpPr txBox="1"/>
          <p:nvPr/>
        </p:nvSpPr>
        <p:spPr>
          <a:xfrm>
            <a:off x="6645018" y="3080955"/>
            <a:ext cx="4391512" cy="2714372"/>
          </a:xfrm>
          <a:prstGeom prst="rect">
            <a:avLst/>
          </a:prstGeom>
        </p:spPr>
        <p:txBody>
          <a:bodyPr vert="horz" wrap="square" lIns="66008" tIns="33052" rIns="66008" bIns="33052" rtlCol="0" anchor="t" anchorCtr="0">
            <a:noAutofit/>
          </a:bodyPr>
          <a:lstStyle/>
          <a:p>
            <a:pPr marL="228600" lvl="1" indent="-228600" algn="l">
              <a:lnSpc>
                <a:spcPct val="140000"/>
              </a:lnSpc>
              <a:buFont typeface="Arial" panose="020B0604020202020204"/>
              <a:buChar char="•"/>
            </a:pPr>
            <a:r>
              <a:rPr lang="en-US" sz="1500">
                <a:solidFill>
                  <a:schemeClr val="dk1">
                    <a:alpha val="100000"/>
                  </a:schemeClr>
                </a:solidFill>
                <a:latin typeface="Noto Sans SC"/>
                <a:ea typeface="Noto Sans SC"/>
                <a:cs typeface="Noto Sans SC"/>
              </a:rPr>
              <a:t>对接产业带供应商时需评估产能弹性与质检标准，优先选择支持一件代发的合作方以降低库存风险。</a:t>
            </a:r>
            <a:endParaRPr lang="en-US" sz="1500">
              <a:solidFill>
                <a:schemeClr val="dk1">
                  <a:alpha val="100000"/>
                </a:schemeClr>
              </a:solidFill>
              <a:latin typeface="Noto Sans SC"/>
              <a:ea typeface="Noto Sans SC"/>
              <a:cs typeface="Noto Sans SC"/>
            </a:endParaRPr>
          </a:p>
          <a:p>
            <a:pPr marL="228600" lvl="1" indent="-228600" algn="l">
              <a:lnSpc>
                <a:spcPct val="140000"/>
              </a:lnSpc>
              <a:buFont typeface="Arial" panose="020B0604020202020204"/>
              <a:buChar char="•"/>
            </a:pPr>
            <a:r>
              <a:rPr lang="en-US" sz="1500">
                <a:solidFill>
                  <a:schemeClr val="dk1">
                    <a:alpha val="100000"/>
                  </a:schemeClr>
                </a:solidFill>
                <a:latin typeface="Noto Sans SC"/>
                <a:ea typeface="Noto Sans SC"/>
                <a:cs typeface="Noto Sans SC"/>
              </a:rPr>
              <a:t>申请政府创业补贴需准备商业计划书、财务预测报表及专利证书等材料，重点关注科技型中小企业创新基金等政策窗口期。</a:t>
            </a:r>
            <a:endParaRPr lang="en-US" sz="1500">
              <a:solidFill>
                <a:schemeClr val="dk1">
                  <a:alpha val="100000"/>
                </a:schemeClr>
              </a:solidFill>
              <a:latin typeface="Noto Sans SC"/>
              <a:ea typeface="Noto Sans SC"/>
              <a:cs typeface="Noto Sans SC"/>
            </a:endParaRPr>
          </a:p>
        </p:txBody>
      </p:sp>
      <p:sp>
        <p:nvSpPr>
          <p:cNvPr id="10" name="TextBox 10"/>
          <p:cNvSpPr txBox="1"/>
          <p:nvPr/>
        </p:nvSpPr>
        <p:spPr>
          <a:xfrm>
            <a:off x="6403043" y="1276167"/>
            <a:ext cx="1428750" cy="886295"/>
          </a:xfrm>
          <a:prstGeom prst="rect">
            <a:avLst/>
          </a:prstGeom>
          <a:noFill/>
        </p:spPr>
        <p:txBody>
          <a:bodyPr vert="horz" wrap="none" lIns="0" tIns="0" rIns="0" bIns="0" rtlCol="0" anchor="ctr" anchorCtr="0">
            <a:noAutofit/>
          </a:bodyPr>
          <a:lstStyle/>
          <a:p>
            <a:pPr algn="l">
              <a:lnSpc>
                <a:spcPct val="100000"/>
              </a:lnSpc>
              <a:spcBef>
                <a:spcPct val="0"/>
              </a:spcBef>
            </a:pPr>
            <a:r>
              <a:rPr lang="en-US" sz="6000" b="1">
                <a:solidFill>
                  <a:schemeClr val="accent1">
                    <a:alpha val="100000"/>
                  </a:schemeClr>
                </a:solidFill>
                <a:latin typeface="Noto Sans SC"/>
                <a:ea typeface="Noto Sans SC"/>
                <a:cs typeface="Noto Sans SC"/>
              </a:rPr>
              <a:t>02</a:t>
            </a:r>
            <a:endParaRPr lang="en-US" sz="6000" b="1">
              <a:solidFill>
                <a:schemeClr val="accent1">
                  <a:alpha val="100000"/>
                </a:schemeClr>
              </a:solidFill>
              <a:latin typeface="Noto Sans SC"/>
              <a:ea typeface="Noto Sans SC"/>
              <a:cs typeface="Noto Sans S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40790" y="2331416"/>
            <a:ext cx="7924800" cy="1828800"/>
          </a:xfrm>
          <a:prstGeom prst="rect">
            <a:avLst/>
          </a:prstGeom>
        </p:spPr>
        <p:txBody>
          <a:bodyPr vert="horz" wrap="square" lIns="114300" tIns="57150" rIns="114300" bIns="57150" rtlCol="0" anchor="ctr" anchorCtr="0">
            <a:spAutoFit/>
          </a:bodyPr>
          <a:lstStyle/>
          <a:p>
            <a:pPr>
              <a:lnSpc>
                <a:spcPct val="120000"/>
              </a:lnSpc>
            </a:pPr>
            <a:r>
              <a:rPr lang="en-US" sz="9000" b="1">
                <a:solidFill>
                  <a:srgbClr val="1F1F1F">
                    <a:alpha val="100000"/>
                  </a:srgbClr>
                </a:solidFill>
                <a:latin typeface="Noto Sans SC"/>
                <a:ea typeface="Noto Sans SC"/>
                <a:cs typeface="Noto Sans SC"/>
              </a:rPr>
              <a:t>THANKS</a:t>
            </a:r>
            <a:endParaRPr lang="en-US" sz="9000" b="1">
              <a:solidFill>
                <a:srgbClr val="1F1F1F">
                  <a:alpha val="100000"/>
                </a:srgbClr>
              </a:solidFill>
              <a:latin typeface="Noto Sans SC"/>
              <a:ea typeface="Noto Sans SC"/>
              <a:cs typeface="Noto Sans SC"/>
            </a:endParaRPr>
          </a:p>
        </p:txBody>
      </p:sp>
      <p:sp>
        <p:nvSpPr>
          <p:cNvPr id="3" name="TextBox 3"/>
          <p:cNvSpPr txBox="1"/>
          <p:nvPr/>
        </p:nvSpPr>
        <p:spPr>
          <a:xfrm>
            <a:off x="440790" y="4217109"/>
            <a:ext cx="4943475" cy="628650"/>
          </a:xfrm>
          <a:prstGeom prst="rect">
            <a:avLst/>
          </a:prstGeom>
        </p:spPr>
        <p:txBody>
          <a:bodyPr vert="horz" wrap="square" lIns="114300" tIns="57150" rIns="114300" bIns="57150" rtlCol="0" anchor="ctr" anchorCtr="0">
            <a:spAutoFit/>
          </a:bodyPr>
          <a:lstStyle/>
          <a:p>
            <a:pPr algn="l">
              <a:lnSpc>
                <a:spcPct val="120000"/>
              </a:lnSpc>
            </a:pPr>
            <a:r>
              <a:rPr lang="en-US" sz="2700">
                <a:solidFill>
                  <a:srgbClr val="1F1F1F">
                    <a:alpha val="100000"/>
                  </a:srgbClr>
                </a:solidFill>
                <a:latin typeface="Noto Sans SC"/>
                <a:ea typeface="Noto Sans SC"/>
                <a:cs typeface="Noto Sans SC"/>
              </a:rPr>
              <a:t>感谢观看</a:t>
            </a:r>
            <a:endParaRPr lang="en-US" sz="2700">
              <a:solidFill>
                <a:srgbClr val="1F1F1F">
                  <a:alpha val="100000"/>
                </a:srgbClr>
              </a:solidFill>
              <a:latin typeface="Noto Sans SC"/>
              <a:ea typeface="Noto Sans SC"/>
              <a:cs typeface="Noto Sans S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54570" y="2672514"/>
            <a:ext cx="2037983" cy="1371600"/>
          </a:xfrm>
          <a:prstGeom prst="rect">
            <a:avLst/>
          </a:prstGeom>
        </p:spPr>
        <p:txBody>
          <a:bodyPr vert="horz" wrap="square" lIns="114300" tIns="57150" rIns="114300" bIns="57150" rtlCol="0" anchor="ctr" anchorCtr="0">
            <a:spAutoFit/>
          </a:bodyPr>
          <a:lstStyle/>
          <a:p>
            <a:pPr algn="ctr">
              <a:lnSpc>
                <a:spcPct val="120000"/>
              </a:lnSpc>
            </a:pPr>
            <a:r>
              <a:rPr lang="en-US" sz="6600" b="1">
                <a:solidFill>
                  <a:srgbClr val="1338FD">
                    <a:alpha val="100000"/>
                  </a:srgbClr>
                </a:solidFill>
                <a:latin typeface="Noto Sans SC"/>
                <a:ea typeface="Noto Sans SC"/>
                <a:cs typeface="Noto Sans SC"/>
              </a:rPr>
              <a:t>01</a:t>
            </a:r>
            <a:endParaRPr lang="en-US" sz="6600" b="1">
              <a:solidFill>
                <a:srgbClr val="1338FD">
                  <a:alpha val="100000"/>
                </a:srgbClr>
              </a:solidFill>
              <a:latin typeface="Noto Sans SC"/>
              <a:ea typeface="Noto Sans SC"/>
              <a:cs typeface="Noto Sans SC"/>
            </a:endParaRPr>
          </a:p>
        </p:txBody>
      </p:sp>
      <p:sp>
        <p:nvSpPr>
          <p:cNvPr id="3" name="TextBox 3"/>
          <p:cNvSpPr txBox="1"/>
          <p:nvPr/>
        </p:nvSpPr>
        <p:spPr>
          <a:xfrm>
            <a:off x="4324067" y="2411659"/>
            <a:ext cx="7014337" cy="1798058"/>
          </a:xfrm>
          <a:prstGeom prst="rect">
            <a:avLst/>
          </a:prstGeom>
        </p:spPr>
        <p:txBody>
          <a:bodyPr vert="horz" wrap="square" lIns="114300" tIns="57150" rIns="114300" bIns="57150" rtlCol="0" anchor="ctr" anchorCtr="0">
            <a:normAutofit/>
          </a:bodyPr>
          <a:lstStyle/>
          <a:p>
            <a:pPr algn="l">
              <a:lnSpc>
                <a:spcPct val="120000"/>
              </a:lnSpc>
            </a:pPr>
            <a:r>
              <a:rPr lang="en-US" sz="4050" b="1">
                <a:solidFill>
                  <a:srgbClr val="1F1F1F">
                    <a:alpha val="100000"/>
                  </a:srgbClr>
                </a:solidFill>
                <a:latin typeface="Noto Sans SC"/>
                <a:ea typeface="Noto Sans SC"/>
                <a:cs typeface="Noto Sans SC"/>
              </a:rPr>
              <a:t>课程导论</a:t>
            </a:r>
            <a:endParaRPr lang="en-US" sz="4050" b="1">
              <a:solidFill>
                <a:srgbClr val="1F1F1F">
                  <a:alpha val="100000"/>
                </a:srgbClr>
              </a:solidFill>
              <a:latin typeface="Noto Sans SC"/>
              <a:ea typeface="Noto Sans SC"/>
              <a:cs typeface="Noto Sans S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5564771"/>
            <a:ext cx="12190690" cy="1317407"/>
          </a:xfrm>
          <a:prstGeom prst="rect">
            <a:avLst/>
          </a:prstGeom>
          <a:solidFill>
            <a:schemeClr val="accent1">
              <a:alpha val="20000"/>
            </a:schemeClr>
          </a:solidFill>
        </p:spPr>
      </p:sp>
      <p:sp>
        <p:nvSpPr>
          <p:cNvPr id="3" name="TextBox 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1">
                    <a:alpha val="100000"/>
                  </a:schemeClr>
                </a:solidFill>
                <a:latin typeface="Noto Sans SC"/>
                <a:ea typeface="Noto Sans SC"/>
                <a:cs typeface="Noto Sans SC"/>
              </a:rPr>
              <a:t>电子商务与数据分析概述</a:t>
            </a:r>
            <a:endParaRPr lang="en-US" sz="3000" b="1">
              <a:solidFill>
                <a:schemeClr val="dk1">
                  <a:alpha val="100000"/>
                </a:schemeClr>
              </a:solidFill>
              <a:latin typeface="Noto Sans SC"/>
              <a:ea typeface="Noto Sans SC"/>
              <a:cs typeface="Noto Sans SC"/>
            </a:endParaRPr>
          </a:p>
        </p:txBody>
      </p:sp>
      <p:sp>
        <p:nvSpPr>
          <p:cNvPr id="4" name="AutoShape 4"/>
          <p:cNvSpPr/>
          <p:nvPr/>
        </p:nvSpPr>
        <p:spPr>
          <a:xfrm>
            <a:off x="1836554" y="6038850"/>
            <a:ext cx="8425779" cy="19050"/>
          </a:xfrm>
          <a:prstGeom prst="rect">
            <a:avLst/>
          </a:prstGeom>
          <a:noFill/>
        </p:spPr>
      </p:sp>
      <p:sp>
        <p:nvSpPr>
          <p:cNvPr id="5" name="AutoShape 5"/>
          <p:cNvSpPr/>
          <p:nvPr/>
        </p:nvSpPr>
        <p:spPr>
          <a:xfrm>
            <a:off x="320475" y="5991225"/>
            <a:ext cx="11550596" cy="146379"/>
          </a:xfrm>
          <a:prstGeom prst="roundRect">
            <a:avLst>
              <a:gd name="adj" fmla="val 29781"/>
            </a:avLst>
          </a:prstGeom>
          <a:solidFill>
            <a:schemeClr val="accent1">
              <a:alpha val="100000"/>
            </a:schemeClr>
          </a:solidFill>
        </p:spPr>
      </p:sp>
      <p:grpSp>
        <p:nvGrpSpPr>
          <p:cNvPr id="6" name="Group 6"/>
          <p:cNvGrpSpPr/>
          <p:nvPr/>
        </p:nvGrpSpPr>
        <p:grpSpPr>
          <a:xfrm rot="0">
            <a:off x="756982" y="2038350"/>
            <a:ext cx="2438400" cy="4019550"/>
            <a:chOff x="756982" y="2038350"/>
            <a:chExt cx="2438400" cy="4019550"/>
          </a:xfrm>
        </p:grpSpPr>
        <p:sp>
          <p:nvSpPr>
            <p:cNvPr id="7" name="AutoShape 7"/>
            <p:cNvSpPr/>
            <p:nvPr/>
          </p:nvSpPr>
          <p:spPr>
            <a:xfrm>
              <a:off x="756982" y="3267075"/>
              <a:ext cx="2438400" cy="2790825"/>
            </a:xfrm>
            <a:prstGeom prst="rect">
              <a:avLst/>
            </a:prstGeom>
            <a:solidFill>
              <a:schemeClr val="accent1">
                <a:alpha val="10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8" name="AutoShape 8"/>
            <p:cNvSpPr/>
            <p:nvPr/>
          </p:nvSpPr>
          <p:spPr>
            <a:xfrm>
              <a:off x="756982" y="2038350"/>
              <a:ext cx="2438400" cy="2438400"/>
            </a:xfrm>
            <a:prstGeom prst="ellipse">
              <a:avLst/>
            </a:prstGeom>
            <a:solidFill>
              <a:schemeClr val="accent1">
                <a:alpha val="100000"/>
              </a:schemeClr>
            </a:solidFill>
          </p:spPr>
        </p:sp>
      </p:grpSp>
      <p:grpSp>
        <p:nvGrpSpPr>
          <p:cNvPr id="9" name="Group 9"/>
          <p:cNvGrpSpPr/>
          <p:nvPr/>
        </p:nvGrpSpPr>
        <p:grpSpPr>
          <a:xfrm rot="0">
            <a:off x="776032" y="2057470"/>
            <a:ext cx="2400300" cy="3933686"/>
            <a:chOff x="776032" y="2057470"/>
            <a:chExt cx="2400300" cy="3933686"/>
          </a:xfrm>
        </p:grpSpPr>
        <p:sp>
          <p:nvSpPr>
            <p:cNvPr id="10" name="AutoShape 10"/>
            <p:cNvSpPr/>
            <p:nvPr/>
          </p:nvSpPr>
          <p:spPr>
            <a:xfrm>
              <a:off x="776032" y="3257620"/>
              <a:ext cx="2400300" cy="2733536"/>
            </a:xfrm>
            <a:prstGeom prst="rect">
              <a:avLst/>
            </a:prstGeom>
            <a:solidFill>
              <a:schemeClr val="lt1">
                <a:alpha val="10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11" name="AutoShape 11"/>
            <p:cNvSpPr/>
            <p:nvPr/>
          </p:nvSpPr>
          <p:spPr>
            <a:xfrm>
              <a:off x="776032" y="2057470"/>
              <a:ext cx="2400300" cy="2400300"/>
            </a:xfrm>
            <a:prstGeom prst="ellipse">
              <a:avLst/>
            </a:prstGeom>
            <a:solidFill>
              <a:schemeClr val="lt1">
                <a:alpha val="100000"/>
              </a:schemeClr>
            </a:solidFill>
          </p:spPr>
        </p:sp>
      </p:grpSp>
      <p:pic>
        <p:nvPicPr>
          <p:cNvPr id="12" name="Picture 12"/>
          <p:cNvPicPr>
            <a:picLocks noChangeAspect="1"/>
          </p:cNvPicPr>
          <p:nvPr/>
        </p:nvPicPr>
        <p:blipFill>
          <a:blip r:embed="rId2">
            <a:alphaModFix amt="100000"/>
          </a:blip>
          <a:srcRect/>
          <a:stretch>
            <a:fillRect/>
          </a:stretch>
        </p:blipFill>
        <p:spPr>
          <a:xfrm>
            <a:off x="1166557" y="2296017"/>
            <a:ext cx="1619250" cy="1619250"/>
          </a:xfrm>
          <a:prstGeom prst="ellipse">
            <a:avLst/>
          </a:prstGeom>
          <a:ln w="57150">
            <a:solidFill>
              <a:schemeClr val="accent1"/>
            </a:solidFill>
            <a:prstDash val="solid"/>
          </a:ln>
        </p:spPr>
      </p:pic>
      <p:sp>
        <p:nvSpPr>
          <p:cNvPr id="13" name="AutoShape 13"/>
          <p:cNvSpPr/>
          <p:nvPr/>
        </p:nvSpPr>
        <p:spPr>
          <a:xfrm>
            <a:off x="785557" y="4021401"/>
            <a:ext cx="2381250" cy="454737"/>
          </a:xfrm>
          <a:prstGeom prst="rect">
            <a:avLst/>
          </a:prstGeom>
          <a:noFill/>
        </p:spPr>
        <p:txBody>
          <a:bodyPr vert="horz" wrap="square" lIns="91440" tIns="45720" rIns="91440" bIns="45720" rtlCol="0" anchor="b" anchorCtr="1">
            <a:normAutofit/>
          </a:bodyPr>
          <a:lstStyle/>
          <a:p>
            <a:pPr algn="ctr">
              <a:defRPr/>
            </a:pPr>
            <a:r>
              <a:rPr lang="en-US" sz="1650" b="1">
                <a:solidFill>
                  <a:schemeClr val="dk1">
                    <a:alpha val="100000"/>
                  </a:schemeClr>
                </a:solidFill>
                <a:latin typeface="Noto Sans SC"/>
                <a:ea typeface="Noto Sans SC"/>
                <a:cs typeface="Noto Sans SC"/>
              </a:rPr>
              <a:t>行业融合趋势</a:t>
            </a:r>
            <a:endParaRPr lang="en-US" sz="1100"/>
          </a:p>
        </p:txBody>
      </p:sp>
      <p:sp>
        <p:nvSpPr>
          <p:cNvPr id="14" name="TextBox 14"/>
          <p:cNvSpPr txBox="1"/>
          <p:nvPr/>
        </p:nvSpPr>
        <p:spPr>
          <a:xfrm>
            <a:off x="766507" y="4515081"/>
            <a:ext cx="2352814" cy="1347864"/>
          </a:xfrm>
          <a:prstGeom prst="rect">
            <a:avLst/>
          </a:prstGeom>
        </p:spPr>
        <p:txBody>
          <a:bodyPr vert="horz" wrap="square" lIns="123825" tIns="57150" rIns="57150" bIns="57150" rtlCol="0" anchor="t" anchorCtr="0">
            <a:noAutofit/>
          </a:bodyPr>
          <a:lstStyle/>
          <a:p>
            <a:pPr algn="ctr">
              <a:lnSpc>
                <a:spcPct val="120000"/>
              </a:lnSpc>
            </a:pPr>
            <a:r>
              <a:rPr lang="en-US" sz="1200">
                <a:solidFill>
                  <a:schemeClr val="dk1">
                    <a:alpha val="100000"/>
                  </a:schemeClr>
                </a:solidFill>
                <a:latin typeface="Noto Sans SC"/>
                <a:ea typeface="Noto Sans SC"/>
                <a:cs typeface="Noto Sans SC"/>
              </a:rPr>
              <a:t>电子商务已从单纯交易平台发展为数据驱动型生态，数据分析成为优化选品、营销和供应链的核心工具，通过用户行为追踪实现精准运营。</a:t>
            </a:r>
            <a:endParaRPr lang="en-US" sz="1200">
              <a:solidFill>
                <a:schemeClr val="dk1">
                  <a:alpha val="100000"/>
                </a:schemeClr>
              </a:solidFill>
              <a:latin typeface="Noto Sans SC"/>
              <a:ea typeface="Noto Sans SC"/>
              <a:cs typeface="Noto Sans SC"/>
            </a:endParaRPr>
          </a:p>
        </p:txBody>
      </p:sp>
      <p:grpSp>
        <p:nvGrpSpPr>
          <p:cNvPr id="15" name="Group 15"/>
          <p:cNvGrpSpPr/>
          <p:nvPr/>
        </p:nvGrpSpPr>
        <p:grpSpPr>
          <a:xfrm rot="0">
            <a:off x="3511699" y="1519581"/>
            <a:ext cx="2438400" cy="4538319"/>
            <a:chOff x="3511699" y="1519581"/>
            <a:chExt cx="2438400" cy="4538319"/>
          </a:xfrm>
        </p:grpSpPr>
        <p:sp>
          <p:nvSpPr>
            <p:cNvPr id="16" name="AutoShape 16"/>
            <p:cNvSpPr/>
            <p:nvPr/>
          </p:nvSpPr>
          <p:spPr>
            <a:xfrm>
              <a:off x="3511699" y="2748306"/>
              <a:ext cx="2438400" cy="3309594"/>
            </a:xfrm>
            <a:prstGeom prst="rect">
              <a:avLst/>
            </a:prstGeom>
            <a:solidFill>
              <a:schemeClr val="accent1">
                <a:alpha val="10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17" name="AutoShape 17"/>
            <p:cNvSpPr/>
            <p:nvPr/>
          </p:nvSpPr>
          <p:spPr>
            <a:xfrm>
              <a:off x="3511699" y="1519581"/>
              <a:ext cx="2438400" cy="2438400"/>
            </a:xfrm>
            <a:prstGeom prst="ellipse">
              <a:avLst/>
            </a:prstGeom>
            <a:solidFill>
              <a:schemeClr val="accent1">
                <a:alpha val="100000"/>
              </a:schemeClr>
            </a:solidFill>
          </p:spPr>
        </p:sp>
      </p:grpSp>
      <p:grpSp>
        <p:nvGrpSpPr>
          <p:cNvPr id="18" name="Group 18"/>
          <p:cNvGrpSpPr/>
          <p:nvPr/>
        </p:nvGrpSpPr>
        <p:grpSpPr>
          <a:xfrm rot="0">
            <a:off x="3530749" y="1538700"/>
            <a:ext cx="2400300" cy="4519200"/>
            <a:chOff x="3530749" y="1538700"/>
            <a:chExt cx="2400300" cy="4519200"/>
          </a:xfrm>
        </p:grpSpPr>
        <p:sp>
          <p:nvSpPr>
            <p:cNvPr id="19" name="AutoShape 19"/>
            <p:cNvSpPr/>
            <p:nvPr/>
          </p:nvSpPr>
          <p:spPr>
            <a:xfrm>
              <a:off x="3530749" y="2738850"/>
              <a:ext cx="2400300" cy="3319050"/>
            </a:xfrm>
            <a:prstGeom prst="rect">
              <a:avLst/>
            </a:prstGeom>
            <a:solidFill>
              <a:schemeClr val="accent1">
                <a:alpha val="10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20" name="AutoShape 20"/>
            <p:cNvSpPr/>
            <p:nvPr/>
          </p:nvSpPr>
          <p:spPr>
            <a:xfrm>
              <a:off x="3530749" y="1538700"/>
              <a:ext cx="2400300" cy="2400300"/>
            </a:xfrm>
            <a:prstGeom prst="ellipse">
              <a:avLst/>
            </a:prstGeom>
            <a:solidFill>
              <a:schemeClr val="accent1">
                <a:alpha val="100000"/>
              </a:schemeClr>
            </a:solidFill>
          </p:spPr>
        </p:sp>
      </p:grpSp>
      <p:pic>
        <p:nvPicPr>
          <p:cNvPr id="21" name="Picture 21"/>
          <p:cNvPicPr>
            <a:picLocks noChangeAspect="1"/>
          </p:cNvPicPr>
          <p:nvPr/>
        </p:nvPicPr>
        <p:blipFill>
          <a:blip r:embed="rId3">
            <a:alphaModFix amt="100000"/>
          </a:blip>
          <a:srcRect/>
          <a:stretch>
            <a:fillRect/>
          </a:stretch>
        </p:blipFill>
        <p:spPr>
          <a:xfrm>
            <a:off x="3921274" y="1872498"/>
            <a:ext cx="1619250" cy="1619250"/>
          </a:xfrm>
          <a:prstGeom prst="ellipse">
            <a:avLst/>
          </a:prstGeom>
          <a:ln w="57150">
            <a:solidFill>
              <a:srgbClr val="FFFFFF"/>
            </a:solidFill>
            <a:prstDash val="solid"/>
          </a:ln>
        </p:spPr>
      </p:pic>
      <p:sp>
        <p:nvSpPr>
          <p:cNvPr id="22" name="AutoShape 22"/>
          <p:cNvSpPr/>
          <p:nvPr/>
        </p:nvSpPr>
        <p:spPr>
          <a:xfrm>
            <a:off x="3530749" y="3664557"/>
            <a:ext cx="2381250" cy="454737"/>
          </a:xfrm>
          <a:prstGeom prst="rect">
            <a:avLst/>
          </a:prstGeom>
          <a:noFill/>
        </p:spPr>
        <p:txBody>
          <a:bodyPr vert="horz" wrap="square" lIns="91440" tIns="45720" rIns="91440" bIns="45720" rtlCol="0" anchor="b" anchorCtr="1">
            <a:normAutofit/>
          </a:bodyPr>
          <a:lstStyle/>
          <a:p>
            <a:pPr algn="ctr">
              <a:defRPr/>
            </a:pPr>
            <a:r>
              <a:rPr lang="en-US" sz="1650" b="1">
                <a:solidFill>
                  <a:srgbClr val="FFFFFF">
                    <a:alpha val="100000"/>
                  </a:srgbClr>
                </a:solidFill>
                <a:latin typeface="Noto Sans SC"/>
                <a:ea typeface="Noto Sans SC"/>
                <a:cs typeface="Noto Sans SC"/>
              </a:rPr>
              <a:t>全链路数据价值</a:t>
            </a:r>
            <a:endParaRPr lang="en-US" sz="1100"/>
          </a:p>
        </p:txBody>
      </p:sp>
      <p:sp>
        <p:nvSpPr>
          <p:cNvPr id="23" name="TextBox 23"/>
          <p:cNvSpPr txBox="1"/>
          <p:nvPr/>
        </p:nvSpPr>
        <p:spPr>
          <a:xfrm>
            <a:off x="3516391" y="4158236"/>
            <a:ext cx="2352814" cy="1347864"/>
          </a:xfrm>
          <a:prstGeom prst="rect">
            <a:avLst/>
          </a:prstGeom>
        </p:spPr>
        <p:txBody>
          <a:bodyPr vert="horz" wrap="square" lIns="123825" tIns="57150" rIns="57150" bIns="57150" rtlCol="0" anchor="t" anchorCtr="0">
            <a:noAutofit/>
          </a:bodyPr>
          <a:lstStyle/>
          <a:p>
            <a:pPr algn="ctr">
              <a:lnSpc>
                <a:spcPct val="120000"/>
              </a:lnSpc>
            </a:pPr>
            <a:r>
              <a:rPr lang="en-US" sz="1200">
                <a:solidFill>
                  <a:srgbClr val="FFFFFF">
                    <a:alpha val="100000"/>
                  </a:srgbClr>
                </a:solidFill>
                <a:latin typeface="Noto Sans SC"/>
                <a:ea typeface="Noto Sans SC"/>
                <a:cs typeface="Noto Sans SC"/>
              </a:rPr>
              <a:t>涵盖流量获取（UV/PV）、转化漏斗（从加购到支付）、用户复购（RFM模型）等环节的数据分析，可提升GMV 15%-30%。</a:t>
            </a:r>
            <a:endParaRPr lang="en-US" sz="1200">
              <a:solidFill>
                <a:srgbClr val="FFFFFF">
                  <a:alpha val="100000"/>
                </a:srgbClr>
              </a:solidFill>
              <a:latin typeface="Noto Sans SC"/>
              <a:ea typeface="Noto Sans SC"/>
              <a:cs typeface="Noto Sans SC"/>
            </a:endParaRPr>
          </a:p>
        </p:txBody>
      </p:sp>
      <p:grpSp>
        <p:nvGrpSpPr>
          <p:cNvPr id="24" name="Group 24"/>
          <p:cNvGrpSpPr/>
          <p:nvPr/>
        </p:nvGrpSpPr>
        <p:grpSpPr>
          <a:xfrm rot="0">
            <a:off x="6276080" y="1519581"/>
            <a:ext cx="2438400" cy="4538319"/>
            <a:chOff x="6276080" y="1519581"/>
            <a:chExt cx="2438400" cy="4538319"/>
          </a:xfrm>
        </p:grpSpPr>
        <p:sp>
          <p:nvSpPr>
            <p:cNvPr id="25" name="AutoShape 25"/>
            <p:cNvSpPr/>
            <p:nvPr/>
          </p:nvSpPr>
          <p:spPr>
            <a:xfrm>
              <a:off x="6276080" y="2748306"/>
              <a:ext cx="2438400" cy="3309594"/>
            </a:xfrm>
            <a:prstGeom prst="rect">
              <a:avLst/>
            </a:prstGeom>
            <a:solidFill>
              <a:schemeClr val="accent1">
                <a:alpha val="10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26" name="AutoShape 26"/>
            <p:cNvSpPr/>
            <p:nvPr/>
          </p:nvSpPr>
          <p:spPr>
            <a:xfrm>
              <a:off x="6276080" y="1519581"/>
              <a:ext cx="2438400" cy="2438400"/>
            </a:xfrm>
            <a:prstGeom prst="ellipse">
              <a:avLst/>
            </a:prstGeom>
            <a:solidFill>
              <a:schemeClr val="accent1">
                <a:alpha val="100000"/>
              </a:schemeClr>
            </a:solidFill>
          </p:spPr>
        </p:sp>
      </p:grpSp>
      <p:grpSp>
        <p:nvGrpSpPr>
          <p:cNvPr id="27" name="Group 27"/>
          <p:cNvGrpSpPr/>
          <p:nvPr/>
        </p:nvGrpSpPr>
        <p:grpSpPr>
          <a:xfrm rot="0">
            <a:off x="6295130" y="1538700"/>
            <a:ext cx="2400300" cy="4519200"/>
            <a:chOff x="6295130" y="1538700"/>
            <a:chExt cx="2400300" cy="4519200"/>
          </a:xfrm>
        </p:grpSpPr>
        <p:sp>
          <p:nvSpPr>
            <p:cNvPr id="28" name="AutoShape 28"/>
            <p:cNvSpPr/>
            <p:nvPr/>
          </p:nvSpPr>
          <p:spPr>
            <a:xfrm>
              <a:off x="6295130" y="2738850"/>
              <a:ext cx="2400300" cy="3319050"/>
            </a:xfrm>
            <a:prstGeom prst="rect">
              <a:avLst/>
            </a:prstGeom>
            <a:solidFill>
              <a:schemeClr val="accent1">
                <a:alpha val="10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29" name="AutoShape 29"/>
            <p:cNvSpPr/>
            <p:nvPr/>
          </p:nvSpPr>
          <p:spPr>
            <a:xfrm>
              <a:off x="6295130" y="1538700"/>
              <a:ext cx="2400300" cy="2400300"/>
            </a:xfrm>
            <a:prstGeom prst="ellipse">
              <a:avLst/>
            </a:prstGeom>
            <a:solidFill>
              <a:schemeClr val="accent1">
                <a:alpha val="100000"/>
              </a:schemeClr>
            </a:solidFill>
          </p:spPr>
        </p:sp>
      </p:grpSp>
      <p:pic>
        <p:nvPicPr>
          <p:cNvPr id="30" name="Picture 30"/>
          <p:cNvPicPr>
            <a:picLocks noChangeAspect="1"/>
          </p:cNvPicPr>
          <p:nvPr/>
        </p:nvPicPr>
        <p:blipFill>
          <a:blip r:embed="rId4">
            <a:alphaModFix amt="100000"/>
          </a:blip>
          <a:srcRect/>
          <a:stretch>
            <a:fillRect/>
          </a:stretch>
        </p:blipFill>
        <p:spPr>
          <a:xfrm>
            <a:off x="6685655" y="1872498"/>
            <a:ext cx="1619250" cy="1619250"/>
          </a:xfrm>
          <a:prstGeom prst="ellipse">
            <a:avLst/>
          </a:prstGeom>
          <a:ln w="57150">
            <a:solidFill>
              <a:srgbClr val="FFFFFF"/>
            </a:solidFill>
            <a:prstDash val="solid"/>
          </a:ln>
        </p:spPr>
      </p:pic>
      <p:sp>
        <p:nvSpPr>
          <p:cNvPr id="31" name="AutoShape 31"/>
          <p:cNvSpPr/>
          <p:nvPr/>
        </p:nvSpPr>
        <p:spPr>
          <a:xfrm>
            <a:off x="6295130" y="3664557"/>
            <a:ext cx="2381250" cy="454737"/>
          </a:xfrm>
          <a:prstGeom prst="rect">
            <a:avLst/>
          </a:prstGeom>
          <a:noFill/>
        </p:spPr>
        <p:txBody>
          <a:bodyPr vert="horz" wrap="square" lIns="91440" tIns="45720" rIns="91440" bIns="45720" rtlCol="0" anchor="b" anchorCtr="1">
            <a:normAutofit/>
          </a:bodyPr>
          <a:lstStyle/>
          <a:p>
            <a:pPr algn="ctr">
              <a:defRPr/>
            </a:pPr>
            <a:r>
              <a:rPr lang="en-US" sz="1650" b="1">
                <a:solidFill>
                  <a:srgbClr val="FFFFFF">
                    <a:alpha val="100000"/>
                  </a:srgbClr>
                </a:solidFill>
                <a:latin typeface="Noto Sans SC"/>
                <a:ea typeface="Noto Sans SC"/>
                <a:cs typeface="Noto Sans SC"/>
              </a:rPr>
              <a:t>技术工具演进</a:t>
            </a:r>
            <a:endParaRPr lang="en-US" sz="1100"/>
          </a:p>
        </p:txBody>
      </p:sp>
      <p:sp>
        <p:nvSpPr>
          <p:cNvPr id="32" name="TextBox 32"/>
          <p:cNvSpPr txBox="1"/>
          <p:nvPr/>
        </p:nvSpPr>
        <p:spPr>
          <a:xfrm>
            <a:off x="6280772" y="4158236"/>
            <a:ext cx="2352814" cy="1347864"/>
          </a:xfrm>
          <a:prstGeom prst="rect">
            <a:avLst/>
          </a:prstGeom>
        </p:spPr>
        <p:txBody>
          <a:bodyPr vert="horz" wrap="square" lIns="123825" tIns="57150" rIns="57150" bIns="57150" rtlCol="0" anchor="t" anchorCtr="0">
            <a:noAutofit/>
          </a:bodyPr>
          <a:lstStyle/>
          <a:p>
            <a:pPr algn="ctr">
              <a:lnSpc>
                <a:spcPct val="120000"/>
              </a:lnSpc>
            </a:pPr>
            <a:r>
              <a:rPr lang="en-US" sz="1200">
                <a:solidFill>
                  <a:srgbClr val="FFFFFF">
                    <a:alpha val="100000"/>
                  </a:srgbClr>
                </a:solidFill>
                <a:latin typeface="Noto Sans SC"/>
                <a:ea typeface="Noto Sans SC"/>
                <a:cs typeface="Noto Sans SC"/>
              </a:rPr>
              <a:t>从传统Excel处理到Python/Pandas自动化分析，再到Tableau/Power BI可视化呈现，企业级分析需掌握SQL数据库查询能力。</a:t>
            </a:r>
            <a:endParaRPr lang="en-US" sz="1200">
              <a:solidFill>
                <a:srgbClr val="FFFFFF">
                  <a:alpha val="100000"/>
                </a:srgbClr>
              </a:solidFill>
              <a:latin typeface="Noto Sans SC"/>
              <a:ea typeface="Noto Sans SC"/>
              <a:cs typeface="Noto Sans SC"/>
            </a:endParaRPr>
          </a:p>
        </p:txBody>
      </p:sp>
      <p:grpSp>
        <p:nvGrpSpPr>
          <p:cNvPr id="33" name="Group 33"/>
          <p:cNvGrpSpPr/>
          <p:nvPr/>
        </p:nvGrpSpPr>
        <p:grpSpPr>
          <a:xfrm rot="0">
            <a:off x="9022814" y="2038350"/>
            <a:ext cx="2438400" cy="4019550"/>
            <a:chOff x="9022814" y="2038350"/>
            <a:chExt cx="2438400" cy="4019550"/>
          </a:xfrm>
        </p:grpSpPr>
        <p:sp>
          <p:nvSpPr>
            <p:cNvPr id="34" name="AutoShape 34"/>
            <p:cNvSpPr/>
            <p:nvPr/>
          </p:nvSpPr>
          <p:spPr>
            <a:xfrm>
              <a:off x="9022814" y="3267075"/>
              <a:ext cx="2438400" cy="2790825"/>
            </a:xfrm>
            <a:prstGeom prst="rect">
              <a:avLst/>
            </a:prstGeom>
            <a:solidFill>
              <a:schemeClr val="accent1">
                <a:alpha val="10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35" name="AutoShape 35"/>
            <p:cNvSpPr/>
            <p:nvPr/>
          </p:nvSpPr>
          <p:spPr>
            <a:xfrm>
              <a:off x="9022814" y="2038350"/>
              <a:ext cx="2438400" cy="2438400"/>
            </a:xfrm>
            <a:prstGeom prst="ellipse">
              <a:avLst/>
            </a:prstGeom>
            <a:solidFill>
              <a:schemeClr val="accent1">
                <a:alpha val="100000"/>
              </a:schemeClr>
            </a:solidFill>
          </p:spPr>
        </p:sp>
      </p:grpSp>
      <p:grpSp>
        <p:nvGrpSpPr>
          <p:cNvPr id="36" name="Group 36"/>
          <p:cNvGrpSpPr/>
          <p:nvPr/>
        </p:nvGrpSpPr>
        <p:grpSpPr>
          <a:xfrm rot="0">
            <a:off x="9041864" y="2057470"/>
            <a:ext cx="2400300" cy="3933686"/>
            <a:chOff x="9041864" y="2057470"/>
            <a:chExt cx="2400300" cy="3933686"/>
          </a:xfrm>
        </p:grpSpPr>
        <p:sp>
          <p:nvSpPr>
            <p:cNvPr id="37" name="AutoShape 37"/>
            <p:cNvSpPr/>
            <p:nvPr/>
          </p:nvSpPr>
          <p:spPr>
            <a:xfrm>
              <a:off x="9041864" y="3257620"/>
              <a:ext cx="2400300" cy="2733536"/>
            </a:xfrm>
            <a:prstGeom prst="rect">
              <a:avLst/>
            </a:prstGeom>
            <a:solidFill>
              <a:schemeClr val="lt1">
                <a:alpha val="10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38" name="AutoShape 38"/>
            <p:cNvSpPr/>
            <p:nvPr/>
          </p:nvSpPr>
          <p:spPr>
            <a:xfrm>
              <a:off x="9041864" y="2057470"/>
              <a:ext cx="2400300" cy="2400300"/>
            </a:xfrm>
            <a:prstGeom prst="ellipse">
              <a:avLst/>
            </a:prstGeom>
            <a:solidFill>
              <a:schemeClr val="lt1">
                <a:alpha val="100000"/>
              </a:schemeClr>
            </a:solidFill>
          </p:spPr>
        </p:sp>
      </p:grpSp>
      <p:pic>
        <p:nvPicPr>
          <p:cNvPr id="39" name="Picture 39"/>
          <p:cNvPicPr>
            <a:picLocks noChangeAspect="1"/>
          </p:cNvPicPr>
          <p:nvPr/>
        </p:nvPicPr>
        <p:blipFill>
          <a:blip r:embed="rId5">
            <a:alphaModFix amt="100000"/>
          </a:blip>
          <a:srcRect l="16675" r="16675"/>
          <a:stretch>
            <a:fillRect/>
          </a:stretch>
        </p:blipFill>
        <p:spPr>
          <a:xfrm>
            <a:off x="9432389" y="2296017"/>
            <a:ext cx="1619250" cy="1619250"/>
          </a:xfrm>
          <a:prstGeom prst="ellipse">
            <a:avLst/>
          </a:prstGeom>
          <a:ln w="57150">
            <a:solidFill>
              <a:schemeClr val="accent1"/>
            </a:solidFill>
            <a:prstDash val="solid"/>
          </a:ln>
        </p:spPr>
      </p:pic>
      <p:sp>
        <p:nvSpPr>
          <p:cNvPr id="40" name="AutoShape 40"/>
          <p:cNvSpPr/>
          <p:nvPr/>
        </p:nvSpPr>
        <p:spPr>
          <a:xfrm>
            <a:off x="9051389" y="4021401"/>
            <a:ext cx="2381250" cy="454737"/>
          </a:xfrm>
          <a:prstGeom prst="rect">
            <a:avLst/>
          </a:prstGeom>
          <a:noFill/>
        </p:spPr>
        <p:txBody>
          <a:bodyPr vert="horz" wrap="square" lIns="91440" tIns="45720" rIns="91440" bIns="45720" rtlCol="0" anchor="b" anchorCtr="1">
            <a:normAutofit/>
          </a:bodyPr>
          <a:lstStyle/>
          <a:p>
            <a:pPr algn="ctr">
              <a:defRPr/>
            </a:pPr>
            <a:r>
              <a:rPr lang="en-US" sz="1650" b="1">
                <a:solidFill>
                  <a:schemeClr val="dk1">
                    <a:alpha val="100000"/>
                  </a:schemeClr>
                </a:solidFill>
                <a:latin typeface="Noto Sans SC"/>
                <a:ea typeface="Noto Sans SC"/>
                <a:cs typeface="Noto Sans SC"/>
              </a:rPr>
              <a:t>典型应用场景</a:t>
            </a:r>
            <a:endParaRPr lang="en-US" sz="1100"/>
          </a:p>
        </p:txBody>
      </p:sp>
      <p:sp>
        <p:nvSpPr>
          <p:cNvPr id="41" name="TextBox 41"/>
          <p:cNvSpPr txBox="1"/>
          <p:nvPr/>
        </p:nvSpPr>
        <p:spPr>
          <a:xfrm>
            <a:off x="9032339" y="4515081"/>
            <a:ext cx="2352814" cy="1347864"/>
          </a:xfrm>
          <a:prstGeom prst="rect">
            <a:avLst/>
          </a:prstGeom>
        </p:spPr>
        <p:txBody>
          <a:bodyPr vert="horz" wrap="square" lIns="123825" tIns="57150" rIns="57150" bIns="57150" rtlCol="0" anchor="t" anchorCtr="0">
            <a:noAutofit/>
          </a:bodyPr>
          <a:lstStyle/>
          <a:p>
            <a:pPr algn="ctr">
              <a:lnSpc>
                <a:spcPct val="120000"/>
              </a:lnSpc>
            </a:pPr>
            <a:r>
              <a:rPr lang="en-US" sz="1200">
                <a:solidFill>
                  <a:schemeClr val="dk1">
                    <a:alpha val="100000"/>
                  </a:schemeClr>
                </a:solidFill>
                <a:latin typeface="Noto Sans SC"/>
                <a:ea typeface="Noto Sans SC"/>
                <a:cs typeface="Noto Sans SC"/>
              </a:rPr>
              <a:t>包括爆款预测（时序分析）、客群分层（聚类算法）、价格敏感度测试（A/B实验）等，直接关联ROI提升。</a:t>
            </a:r>
            <a:endParaRPr lang="en-US" sz="1200">
              <a:solidFill>
                <a:schemeClr val="dk1">
                  <a:alpha val="100000"/>
                </a:schemeClr>
              </a:solidFill>
              <a:latin typeface="Noto Sans SC"/>
              <a:ea typeface="Noto Sans SC"/>
              <a:cs typeface="Noto Sans S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新业态就业创业背景</a:t>
            </a:r>
            <a:endParaRPr lang="en-US" sz="3000" b="1">
              <a:solidFill>
                <a:schemeClr val="dk2">
                  <a:alpha val="100000"/>
                </a:schemeClr>
              </a:solidFill>
              <a:latin typeface="Noto Sans SC"/>
              <a:ea typeface="Noto Sans SC"/>
              <a:cs typeface="Noto Sans SC"/>
            </a:endParaRPr>
          </a:p>
        </p:txBody>
      </p:sp>
      <p:pic>
        <p:nvPicPr>
          <p:cNvPr id="3" name="Picture 3"/>
          <p:cNvPicPr>
            <a:picLocks noChangeAspect="1"/>
          </p:cNvPicPr>
          <p:nvPr/>
        </p:nvPicPr>
        <p:blipFill>
          <a:blip r:embed="rId2">
            <a:alphaModFix amt="100000"/>
          </a:blip>
          <a:srcRect/>
          <a:stretch>
            <a:fillRect/>
          </a:stretch>
        </p:blipFill>
        <p:spPr>
          <a:xfrm>
            <a:off x="752047" y="1412707"/>
            <a:ext cx="3005958" cy="4496357"/>
          </a:xfrm>
          <a:prstGeom prst="rect">
            <a:avLst/>
          </a:prstGeom>
        </p:spPr>
      </p:pic>
      <p:pic>
        <p:nvPicPr>
          <p:cNvPr id="4" name="Picture 4"/>
          <p:cNvPicPr>
            <a:picLocks noChangeAspect="1"/>
          </p:cNvPicPr>
          <p:nvPr/>
        </p:nvPicPr>
        <p:blipFill>
          <a:blip r:embed="rId3">
            <a:alphaModFix amt="100000"/>
          </a:blip>
          <a:srcRect t="14566" b="14566"/>
          <a:stretch>
            <a:fillRect/>
          </a:stretch>
        </p:blipFill>
        <p:spPr>
          <a:xfrm>
            <a:off x="7833544" y="3730249"/>
            <a:ext cx="3737850" cy="2127687"/>
          </a:xfrm>
          <a:prstGeom prst="rect">
            <a:avLst/>
          </a:prstGeom>
        </p:spPr>
      </p:pic>
      <p:sp>
        <p:nvSpPr>
          <p:cNvPr id="5" name="AutoShape 5"/>
          <p:cNvSpPr/>
          <p:nvPr/>
        </p:nvSpPr>
        <p:spPr>
          <a:xfrm>
            <a:off x="7849473" y="1413759"/>
            <a:ext cx="3725999" cy="2129142"/>
          </a:xfrm>
          <a:prstGeom prst="rect">
            <a:avLst/>
          </a:prstGeom>
          <a:solidFill>
            <a:schemeClr val="lt2">
              <a:alpha val="100000"/>
            </a:schemeClr>
          </a:solidFill>
        </p:spPr>
      </p:sp>
      <p:sp>
        <p:nvSpPr>
          <p:cNvPr id="6" name="AutoShape 6"/>
          <p:cNvSpPr/>
          <p:nvPr/>
        </p:nvSpPr>
        <p:spPr>
          <a:xfrm>
            <a:off x="3952581" y="3730249"/>
            <a:ext cx="3725999" cy="2129142"/>
          </a:xfrm>
          <a:prstGeom prst="rect">
            <a:avLst/>
          </a:prstGeom>
          <a:solidFill>
            <a:schemeClr val="lt2">
              <a:alpha val="100000"/>
            </a:schemeClr>
          </a:solidFill>
        </p:spPr>
      </p:sp>
      <p:sp>
        <p:nvSpPr>
          <p:cNvPr id="7" name="AutoShape 7"/>
          <p:cNvSpPr/>
          <p:nvPr/>
        </p:nvSpPr>
        <p:spPr>
          <a:xfrm>
            <a:off x="3952581" y="1412707"/>
            <a:ext cx="3725999" cy="2129142"/>
          </a:xfrm>
          <a:prstGeom prst="rect">
            <a:avLst/>
          </a:prstGeom>
          <a:solidFill>
            <a:schemeClr val="accent1">
              <a:alpha val="10000"/>
            </a:schemeClr>
          </a:solidFill>
        </p:spPr>
      </p:sp>
      <p:sp>
        <p:nvSpPr>
          <p:cNvPr id="8" name="AutoShape 8"/>
          <p:cNvSpPr/>
          <p:nvPr/>
        </p:nvSpPr>
        <p:spPr>
          <a:xfrm>
            <a:off x="3952581" y="1412707"/>
            <a:ext cx="3725999" cy="53229"/>
          </a:xfrm>
          <a:prstGeom prst="rect">
            <a:avLst/>
          </a:prstGeom>
          <a:solidFill>
            <a:schemeClr val="accent1">
              <a:alpha val="100000"/>
            </a:schemeClr>
          </a:solidFill>
        </p:spPr>
      </p:sp>
      <p:sp>
        <p:nvSpPr>
          <p:cNvPr id="9" name="AutoShape 9"/>
          <p:cNvSpPr/>
          <p:nvPr/>
        </p:nvSpPr>
        <p:spPr>
          <a:xfrm>
            <a:off x="4099978" y="1672358"/>
            <a:ext cx="3431205" cy="481351"/>
          </a:xfrm>
          <a:prstGeom prst="rect">
            <a:avLst/>
          </a:prstGeom>
          <a:noFill/>
        </p:spPr>
        <p:txBody>
          <a:bodyPr vert="horz" wrap="square" lIns="95250" tIns="45720" rIns="91440" bIns="45720" rtlCol="0" anchor="t" anchorCtr="1">
            <a:noAutofit/>
          </a:bodyPr>
          <a:lstStyle/>
          <a:p>
            <a:pPr algn="l">
              <a:defRPr/>
            </a:pPr>
            <a:r>
              <a:rPr lang="en-US" sz="2325" b="1">
                <a:solidFill>
                  <a:schemeClr val="dk1">
                    <a:alpha val="100000"/>
                  </a:schemeClr>
                </a:solidFill>
                <a:latin typeface="Noto Sans SC"/>
                <a:ea typeface="Noto Sans SC"/>
                <a:cs typeface="Noto Sans SC"/>
              </a:rPr>
              <a:t>政策红利驱动</a:t>
            </a:r>
            <a:endParaRPr lang="en-US" sz="1100"/>
          </a:p>
        </p:txBody>
      </p:sp>
      <p:sp>
        <p:nvSpPr>
          <p:cNvPr id="10" name="TextBox 10"/>
          <p:cNvSpPr txBox="1"/>
          <p:nvPr/>
        </p:nvSpPr>
        <p:spPr>
          <a:xfrm>
            <a:off x="4099978" y="2110737"/>
            <a:ext cx="3431205" cy="1270638"/>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国家"十四五"数字经济规划明确支持电商数据分析师等新职业，各地产业园提供税收减免及人才补贴。</a:t>
            </a:r>
            <a:endParaRPr lang="en-US" sz="1350">
              <a:solidFill>
                <a:schemeClr val="dk1">
                  <a:alpha val="100000"/>
                </a:schemeClr>
              </a:solidFill>
              <a:latin typeface="Noto Sans SC"/>
              <a:ea typeface="Noto Sans SC"/>
              <a:cs typeface="Noto Sans SC"/>
            </a:endParaRPr>
          </a:p>
        </p:txBody>
      </p:sp>
      <p:sp>
        <p:nvSpPr>
          <p:cNvPr id="11" name="AutoShape 11"/>
          <p:cNvSpPr/>
          <p:nvPr/>
        </p:nvSpPr>
        <p:spPr>
          <a:xfrm>
            <a:off x="4099978" y="4036516"/>
            <a:ext cx="3431205" cy="481351"/>
          </a:xfrm>
          <a:prstGeom prst="rect">
            <a:avLst/>
          </a:prstGeom>
          <a:noFill/>
        </p:spPr>
        <p:txBody>
          <a:bodyPr vert="horz" wrap="square" lIns="95250" tIns="45720" rIns="91440" bIns="45720" rtlCol="0" anchor="t" anchorCtr="1">
            <a:noAutofit/>
          </a:bodyPr>
          <a:lstStyle/>
          <a:p>
            <a:pPr algn="l">
              <a:defRPr/>
            </a:pPr>
            <a:r>
              <a:rPr lang="en-US" sz="2325" b="1">
                <a:solidFill>
                  <a:schemeClr val="dk1">
                    <a:alpha val="100000"/>
                  </a:schemeClr>
                </a:solidFill>
                <a:latin typeface="Noto Sans SC"/>
                <a:ea typeface="Noto Sans SC"/>
                <a:cs typeface="Noto Sans SC"/>
              </a:rPr>
              <a:t>零工经济崛起</a:t>
            </a:r>
            <a:endParaRPr lang="en-US" sz="1100"/>
          </a:p>
        </p:txBody>
      </p:sp>
      <p:sp>
        <p:nvSpPr>
          <p:cNvPr id="12" name="TextBox 12"/>
          <p:cNvSpPr txBox="1"/>
          <p:nvPr/>
        </p:nvSpPr>
        <p:spPr>
          <a:xfrm>
            <a:off x="4099978" y="4470242"/>
            <a:ext cx="3431205" cy="1276624"/>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自由职业者可通过阿里妈妈、抖音电商等平台接单，为店铺提供诊断服务，单份报告报价500-3000元不等。</a:t>
            </a:r>
            <a:endParaRPr lang="en-US" sz="1350">
              <a:solidFill>
                <a:schemeClr val="dk1">
                  <a:alpha val="100000"/>
                </a:schemeClr>
              </a:solidFill>
              <a:latin typeface="Noto Sans SC"/>
              <a:ea typeface="Noto Sans SC"/>
              <a:cs typeface="Noto Sans SC"/>
            </a:endParaRPr>
          </a:p>
        </p:txBody>
      </p:sp>
      <p:sp>
        <p:nvSpPr>
          <p:cNvPr id="13" name="AutoShape 13"/>
          <p:cNvSpPr/>
          <p:nvPr/>
        </p:nvSpPr>
        <p:spPr>
          <a:xfrm>
            <a:off x="7996869" y="1672358"/>
            <a:ext cx="3431205" cy="481351"/>
          </a:xfrm>
          <a:prstGeom prst="rect">
            <a:avLst/>
          </a:prstGeom>
          <a:noFill/>
        </p:spPr>
        <p:txBody>
          <a:bodyPr vert="horz" wrap="square" lIns="95250" tIns="45720" rIns="91440" bIns="45720" rtlCol="0" anchor="t" anchorCtr="1">
            <a:noAutofit/>
          </a:bodyPr>
          <a:lstStyle/>
          <a:p>
            <a:pPr algn="l">
              <a:defRPr/>
            </a:pPr>
            <a:r>
              <a:rPr lang="en-US" sz="2325" b="1">
                <a:solidFill>
                  <a:schemeClr val="dk1">
                    <a:alpha val="100000"/>
                  </a:schemeClr>
                </a:solidFill>
                <a:latin typeface="Noto Sans SC"/>
                <a:ea typeface="Noto Sans SC"/>
                <a:cs typeface="Noto Sans SC"/>
              </a:rPr>
              <a:t>企业需求激增</a:t>
            </a:r>
            <a:endParaRPr lang="en-US" sz="1100"/>
          </a:p>
        </p:txBody>
      </p:sp>
      <p:sp>
        <p:nvSpPr>
          <p:cNvPr id="14" name="TextBox 14"/>
          <p:cNvSpPr txBox="1"/>
          <p:nvPr/>
        </p:nvSpPr>
        <p:spPr>
          <a:xfrm>
            <a:off x="7996869" y="2110737"/>
            <a:ext cx="3431205" cy="1270638"/>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据人社部统计，2023年电商数据分析岗位缺口达47万，中小商家通过代运营服务年均采购数据分析报告超12次。</a:t>
            </a:r>
            <a:endParaRPr lang="en-US" sz="1350">
              <a:solidFill>
                <a:schemeClr val="dk1">
                  <a:alpha val="100000"/>
                </a:schemeClr>
              </a:solidFill>
              <a:latin typeface="Noto Sans SC"/>
              <a:ea typeface="Noto Sans SC"/>
              <a:cs typeface="Noto Sans S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578633" y="3934362"/>
            <a:ext cx="2891725" cy="2289021"/>
          </a:xfrm>
          <a:prstGeom prst="rect">
            <a:avLst/>
          </a:prstGeom>
          <a:solidFill>
            <a:schemeClr val="lt2">
              <a:alpha val="100000"/>
            </a:schemeClr>
          </a:solidFill>
        </p:spPr>
      </p:sp>
      <p:sp>
        <p:nvSpPr>
          <p:cNvPr id="3" name="AutoShape 3"/>
          <p:cNvSpPr/>
          <p:nvPr/>
        </p:nvSpPr>
        <p:spPr>
          <a:xfrm>
            <a:off x="578633" y="1489452"/>
            <a:ext cx="2891725" cy="2289021"/>
          </a:xfrm>
          <a:prstGeom prst="rect">
            <a:avLst/>
          </a:prstGeom>
          <a:solidFill>
            <a:schemeClr val="lt2">
              <a:alpha val="100000"/>
            </a:schemeClr>
          </a:solidFill>
        </p:spPr>
      </p:sp>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课程目标与学习路径</a:t>
            </a:r>
            <a:endParaRPr lang="en-US" sz="3000" b="1">
              <a:solidFill>
                <a:schemeClr val="dk2">
                  <a:alpha val="100000"/>
                </a:schemeClr>
              </a:solidFill>
              <a:latin typeface="Noto Sans SC"/>
              <a:ea typeface="Noto Sans SC"/>
              <a:cs typeface="Noto Sans SC"/>
            </a:endParaRPr>
          </a:p>
        </p:txBody>
      </p:sp>
      <p:sp>
        <p:nvSpPr>
          <p:cNvPr id="5" name="AutoShape 5"/>
          <p:cNvSpPr/>
          <p:nvPr/>
        </p:nvSpPr>
        <p:spPr>
          <a:xfrm>
            <a:off x="6698935" y="1489452"/>
            <a:ext cx="2914650" cy="2914650"/>
          </a:xfrm>
          <a:prstGeom prst="rect">
            <a:avLst/>
          </a:prstGeom>
          <a:solidFill>
            <a:schemeClr val="accent1">
              <a:alpha val="20000"/>
            </a:schemeClr>
          </a:solidFill>
        </p:spPr>
      </p:sp>
      <p:sp>
        <p:nvSpPr>
          <p:cNvPr id="6" name="AutoShape 6"/>
          <p:cNvSpPr/>
          <p:nvPr/>
        </p:nvSpPr>
        <p:spPr>
          <a:xfrm>
            <a:off x="9780389" y="1489452"/>
            <a:ext cx="1714500" cy="2914650"/>
          </a:xfrm>
          <a:prstGeom prst="rect">
            <a:avLst/>
          </a:prstGeom>
          <a:solidFill>
            <a:schemeClr val="accent2">
              <a:alpha val="20000"/>
              <a:lumMod val="75000"/>
            </a:schemeClr>
          </a:solidFill>
        </p:spPr>
      </p:sp>
      <p:sp>
        <p:nvSpPr>
          <p:cNvPr id="7" name="AutoShape 7"/>
          <p:cNvSpPr/>
          <p:nvPr/>
        </p:nvSpPr>
        <p:spPr>
          <a:xfrm>
            <a:off x="6698935" y="4585077"/>
            <a:ext cx="2914650" cy="1619250"/>
          </a:xfrm>
          <a:prstGeom prst="rect">
            <a:avLst/>
          </a:prstGeom>
          <a:solidFill>
            <a:schemeClr val="accent4">
              <a:alpha val="20000"/>
            </a:schemeClr>
          </a:solidFill>
        </p:spPr>
      </p:sp>
      <p:sp>
        <p:nvSpPr>
          <p:cNvPr id="8" name="AutoShape 8"/>
          <p:cNvSpPr/>
          <p:nvPr/>
        </p:nvSpPr>
        <p:spPr>
          <a:xfrm>
            <a:off x="9780389" y="4585077"/>
            <a:ext cx="1714500" cy="1619250"/>
          </a:xfrm>
          <a:prstGeom prst="rect">
            <a:avLst/>
          </a:prstGeom>
          <a:solidFill>
            <a:schemeClr val="accent1">
              <a:alpha val="20000"/>
            </a:schemeClr>
          </a:solidFill>
        </p:spPr>
      </p:sp>
      <p:pic>
        <p:nvPicPr>
          <p:cNvPr id="9" name="Picture 9"/>
          <p:cNvPicPr>
            <a:picLocks noChangeAspect="1"/>
          </p:cNvPicPr>
          <p:nvPr/>
        </p:nvPicPr>
        <p:blipFill>
          <a:blip r:embed="rId2">
            <a:alphaModFix amt="100000"/>
          </a:blip>
          <a:srcRect/>
          <a:stretch>
            <a:fillRect/>
          </a:stretch>
        </p:blipFill>
        <p:spPr>
          <a:xfrm>
            <a:off x="6784660" y="1575177"/>
            <a:ext cx="2743200" cy="2743200"/>
          </a:xfrm>
          <a:prstGeom prst="rect">
            <a:avLst/>
          </a:prstGeom>
        </p:spPr>
      </p:pic>
      <p:pic>
        <p:nvPicPr>
          <p:cNvPr id="10" name="Picture 10"/>
          <p:cNvPicPr>
            <a:picLocks noChangeAspect="1"/>
          </p:cNvPicPr>
          <p:nvPr/>
        </p:nvPicPr>
        <p:blipFill>
          <a:blip r:embed="rId3">
            <a:alphaModFix amt="100000"/>
          </a:blip>
          <a:srcRect/>
          <a:stretch>
            <a:fillRect/>
          </a:stretch>
        </p:blipFill>
        <p:spPr>
          <a:xfrm>
            <a:off x="6784660" y="4670802"/>
            <a:ext cx="2743200" cy="1447800"/>
          </a:xfrm>
          <a:prstGeom prst="rect">
            <a:avLst/>
          </a:prstGeom>
        </p:spPr>
      </p:pic>
      <p:pic>
        <p:nvPicPr>
          <p:cNvPr id="11" name="Picture 11"/>
          <p:cNvPicPr>
            <a:picLocks noChangeAspect="1"/>
          </p:cNvPicPr>
          <p:nvPr/>
        </p:nvPicPr>
        <p:blipFill>
          <a:blip r:embed="rId4">
            <a:alphaModFix amt="100000"/>
          </a:blip>
          <a:srcRect l="40625" r="40625"/>
          <a:stretch>
            <a:fillRect/>
          </a:stretch>
        </p:blipFill>
        <p:spPr>
          <a:xfrm>
            <a:off x="9866114" y="1575177"/>
            <a:ext cx="1543050" cy="2743200"/>
          </a:xfrm>
          <a:prstGeom prst="rect">
            <a:avLst/>
          </a:prstGeom>
        </p:spPr>
      </p:pic>
      <p:sp>
        <p:nvSpPr>
          <p:cNvPr id="12" name="AutoShape 12"/>
          <p:cNvSpPr/>
          <p:nvPr/>
        </p:nvSpPr>
        <p:spPr>
          <a:xfrm>
            <a:off x="9866114" y="4670802"/>
            <a:ext cx="1543050" cy="1447800"/>
          </a:xfrm>
          <a:prstGeom prst="rect">
            <a:avLst/>
          </a:prstGeom>
          <a:solidFill>
            <a:schemeClr val="accent1">
              <a:alpha val="100000"/>
            </a:schemeClr>
          </a:solidFill>
        </p:spPr>
      </p:sp>
      <p:sp>
        <p:nvSpPr>
          <p:cNvPr id="13" name="Freeform 13"/>
          <p:cNvSpPr/>
          <p:nvPr/>
        </p:nvSpPr>
        <p:spPr>
          <a:xfrm>
            <a:off x="10232888" y="5037575"/>
            <a:ext cx="809504" cy="809504"/>
          </a:xfrm>
          <a:custGeom>
            <a:avLst/>
            <a:gdLst/>
            <a:ahLst/>
            <a:cxnLst/>
            <a:rect l="l" t="t" r="r" b="b"/>
            <a:pathLst>
              <a:path w="304800" h="304800">
                <a:moveTo>
                  <a:pt x="152800" y="79486"/>
                </a:moveTo>
                <a:cubicBezTo>
                  <a:pt x="152800" y="79486"/>
                  <a:pt x="133750" y="38891"/>
                  <a:pt x="90888" y="38891"/>
                </a:cubicBezTo>
                <a:cubicBezTo>
                  <a:pt x="44053" y="38891"/>
                  <a:pt x="19450" y="78581"/>
                  <a:pt x="19450" y="118262"/>
                </a:cubicBezTo>
                <a:cubicBezTo>
                  <a:pt x="19450" y="184147"/>
                  <a:pt x="152800" y="265900"/>
                  <a:pt x="152800" y="265900"/>
                </a:cubicBezTo>
                <a:cubicBezTo>
                  <a:pt x="152800" y="265900"/>
                  <a:pt x="285350" y="184937"/>
                  <a:pt x="285350" y="118262"/>
                </a:cubicBezTo>
                <a:cubicBezTo>
                  <a:pt x="285350" y="77781"/>
                  <a:pt x="259956" y="38891"/>
                  <a:pt x="214713" y="38891"/>
                </a:cubicBezTo>
                <a:cubicBezTo>
                  <a:pt x="169469" y="38891"/>
                  <a:pt x="152800" y="79486"/>
                  <a:pt x="152800" y="79486"/>
                </a:cubicBezTo>
              </a:path>
            </a:pathLst>
          </a:custGeom>
          <a:solidFill>
            <a:schemeClr val="accent1">
              <a:alpha val="100000"/>
              <a:lumMod val="50000"/>
            </a:schemeClr>
          </a:solidFill>
        </p:spPr>
      </p:sp>
      <p:sp>
        <p:nvSpPr>
          <p:cNvPr id="14" name="TextBox 14"/>
          <p:cNvSpPr txBox="1"/>
          <p:nvPr/>
        </p:nvSpPr>
        <p:spPr>
          <a:xfrm>
            <a:off x="1382164" y="1579985"/>
            <a:ext cx="2088193" cy="397304"/>
          </a:xfrm>
          <a:prstGeom prst="rect">
            <a:avLst/>
          </a:prstGeom>
          <a:noFill/>
        </p:spPr>
        <p:txBody>
          <a:bodyPr vert="horz" wrap="square" lIns="0" tIns="0" rIns="0" bIns="0" rtlCol="0" anchor="ctr" anchorCtr="0">
            <a:noAutofit/>
          </a:bodyPr>
          <a:lstStyle/>
          <a:p>
            <a:pPr algn="l">
              <a:lnSpc>
                <a:spcPct val="120000"/>
              </a:lnSpc>
            </a:pPr>
            <a:r>
              <a:rPr lang="en-US" sz="1600" b="1">
                <a:solidFill>
                  <a:schemeClr val="dk1">
                    <a:alpha val="100000"/>
                  </a:schemeClr>
                </a:solidFill>
                <a:latin typeface="Noto Sans SC"/>
                <a:ea typeface="Noto Sans SC"/>
                <a:cs typeface="Noto Sans SC"/>
              </a:rPr>
              <a:t>能力三维构建</a:t>
            </a:r>
            <a:endParaRPr lang="en-US" sz="1600" b="1">
              <a:solidFill>
                <a:schemeClr val="dk1">
                  <a:alpha val="100000"/>
                </a:schemeClr>
              </a:solidFill>
              <a:latin typeface="Noto Sans SC"/>
              <a:ea typeface="Noto Sans SC"/>
              <a:cs typeface="Noto Sans SC"/>
            </a:endParaRPr>
          </a:p>
        </p:txBody>
      </p:sp>
      <p:sp>
        <p:nvSpPr>
          <p:cNvPr id="15" name="AutoShape 15"/>
          <p:cNvSpPr/>
          <p:nvPr/>
        </p:nvSpPr>
        <p:spPr>
          <a:xfrm rot="5400000">
            <a:off x="667791" y="1400294"/>
            <a:ext cx="540270" cy="718585"/>
          </a:xfrm>
          <a:prstGeom prst="round1Rect">
            <a:avLst>
              <a:gd name="adj" fmla="val 47297"/>
            </a:avLst>
          </a:prstGeom>
          <a:solidFill>
            <a:schemeClr val="accent1">
              <a:alpha val="20000"/>
            </a:schemeClr>
          </a:solidFill>
        </p:spPr>
      </p:sp>
      <p:sp>
        <p:nvSpPr>
          <p:cNvPr id="16" name="TextBox 16"/>
          <p:cNvSpPr txBox="1"/>
          <p:nvPr/>
        </p:nvSpPr>
        <p:spPr>
          <a:xfrm>
            <a:off x="756538" y="2137578"/>
            <a:ext cx="2527745" cy="1395400"/>
          </a:xfrm>
          <a:prstGeom prst="rect">
            <a:avLst/>
          </a:prstGeom>
          <a:noFill/>
        </p:spPr>
        <p:txBody>
          <a:bodyPr vert="horz" wrap="square" lIns="0" tIns="0" rIns="0" bIns="0" rtlCol="0" anchor="t" anchorCtr="0">
            <a:noAutofit/>
          </a:bodyPr>
          <a:lstStyle/>
          <a:p>
            <a:pPr algn="just">
              <a:lnSpc>
                <a:spcPct val="115000"/>
              </a:lnSpc>
              <a:spcBef>
                <a:spcPts val="375"/>
              </a:spcBef>
            </a:pPr>
            <a:r>
              <a:rPr lang="en-US" sz="1200">
                <a:solidFill>
                  <a:schemeClr val="dk1">
                    <a:alpha val="100000"/>
                  </a:schemeClr>
                </a:solidFill>
                <a:latin typeface="Noto Sans SC"/>
                <a:ea typeface="Noto Sans SC"/>
                <a:cs typeface="Noto Sans SC"/>
              </a:rPr>
              <a:t>基础层掌握数据清洗与报表制作（Excel+SQL），进阶层熟练用户画像建模（K-Means聚类），高级层独立完成AB测试设计（Python统计验证）。</a:t>
            </a:r>
            <a:endParaRPr lang="en-US" sz="1200">
              <a:solidFill>
                <a:schemeClr val="dk1">
                  <a:alpha val="100000"/>
                </a:schemeClr>
              </a:solidFill>
              <a:latin typeface="Noto Sans SC"/>
              <a:ea typeface="Noto Sans SC"/>
              <a:cs typeface="Noto Sans SC"/>
            </a:endParaRPr>
          </a:p>
        </p:txBody>
      </p:sp>
      <p:sp>
        <p:nvSpPr>
          <p:cNvPr id="17" name="AutoShape 17"/>
          <p:cNvSpPr/>
          <p:nvPr/>
        </p:nvSpPr>
        <p:spPr>
          <a:xfrm rot="5400000">
            <a:off x="658476" y="1409609"/>
            <a:ext cx="492364" cy="652050"/>
          </a:xfrm>
          <a:prstGeom prst="round1Rect">
            <a:avLst>
              <a:gd name="adj" fmla="val 47297"/>
            </a:avLst>
          </a:prstGeom>
          <a:solidFill>
            <a:schemeClr val="accent2">
              <a:alpha val="100000"/>
            </a:schemeClr>
          </a:solidFill>
        </p:spPr>
      </p:sp>
      <p:sp>
        <p:nvSpPr>
          <p:cNvPr id="18" name="TextBox 18"/>
          <p:cNvSpPr txBox="1"/>
          <p:nvPr/>
        </p:nvSpPr>
        <p:spPr>
          <a:xfrm>
            <a:off x="597683" y="1575177"/>
            <a:ext cx="559462" cy="340994"/>
          </a:xfrm>
          <a:prstGeom prst="rect">
            <a:avLst/>
          </a:prstGeom>
        </p:spPr>
        <p:txBody>
          <a:bodyPr vert="horz" wrap="square" lIns="76200" tIns="0" rIns="57150" bIns="0" rtlCol="0" anchor="ctr" anchorCtr="0">
            <a:noAutofit/>
          </a:bodyPr>
          <a:lstStyle/>
          <a:p>
            <a:pPr algn="ctr">
              <a:lnSpc>
                <a:spcPct val="150000"/>
              </a:lnSpc>
            </a:pPr>
            <a:r>
              <a:rPr lang="en-US" sz="2100" b="1">
                <a:solidFill>
                  <a:srgbClr val="FFFFFF">
                    <a:alpha val="100000"/>
                  </a:srgbClr>
                </a:solidFill>
                <a:latin typeface="Noto Sans SC"/>
                <a:ea typeface="Noto Sans SC"/>
                <a:cs typeface="Noto Sans SC"/>
              </a:rPr>
              <a:t>01</a:t>
            </a:r>
            <a:endParaRPr lang="en-US" sz="2100" b="1">
              <a:solidFill>
                <a:srgbClr val="FFFFFF">
                  <a:alpha val="100000"/>
                </a:srgbClr>
              </a:solidFill>
              <a:latin typeface="Noto Sans SC"/>
              <a:ea typeface="Noto Sans SC"/>
              <a:cs typeface="Noto Sans SC"/>
            </a:endParaRPr>
          </a:p>
        </p:txBody>
      </p:sp>
      <p:sp>
        <p:nvSpPr>
          <p:cNvPr id="19" name="AutoShape 19"/>
          <p:cNvSpPr/>
          <p:nvPr/>
        </p:nvSpPr>
        <p:spPr>
          <a:xfrm>
            <a:off x="3628068" y="1489452"/>
            <a:ext cx="2891725" cy="2289021"/>
          </a:xfrm>
          <a:prstGeom prst="rect">
            <a:avLst/>
          </a:prstGeom>
          <a:solidFill>
            <a:schemeClr val="lt2">
              <a:alpha val="100000"/>
            </a:schemeClr>
          </a:solidFill>
        </p:spPr>
      </p:sp>
      <p:sp>
        <p:nvSpPr>
          <p:cNvPr id="20" name="TextBox 20"/>
          <p:cNvSpPr txBox="1"/>
          <p:nvPr/>
        </p:nvSpPr>
        <p:spPr>
          <a:xfrm>
            <a:off x="4431599" y="1579985"/>
            <a:ext cx="2037145" cy="397304"/>
          </a:xfrm>
          <a:prstGeom prst="rect">
            <a:avLst/>
          </a:prstGeom>
          <a:noFill/>
        </p:spPr>
        <p:txBody>
          <a:bodyPr vert="horz" wrap="square" lIns="0" tIns="0" rIns="0" bIns="0" rtlCol="0" anchor="ctr" anchorCtr="0">
            <a:noAutofit/>
          </a:bodyPr>
          <a:lstStyle/>
          <a:p>
            <a:pPr algn="l">
              <a:lnSpc>
                <a:spcPct val="120000"/>
              </a:lnSpc>
            </a:pPr>
            <a:r>
              <a:rPr lang="en-US" sz="1600" b="1">
                <a:solidFill>
                  <a:schemeClr val="dk1">
                    <a:alpha val="100000"/>
                  </a:schemeClr>
                </a:solidFill>
                <a:latin typeface="Noto Sans SC"/>
                <a:ea typeface="Noto Sans SC"/>
                <a:cs typeface="Noto Sans SC"/>
              </a:rPr>
              <a:t>认证体系衔接</a:t>
            </a:r>
            <a:endParaRPr lang="en-US" sz="1600" b="1">
              <a:solidFill>
                <a:schemeClr val="dk1">
                  <a:alpha val="100000"/>
                </a:schemeClr>
              </a:solidFill>
              <a:latin typeface="Noto Sans SC"/>
              <a:ea typeface="Noto Sans SC"/>
              <a:cs typeface="Noto Sans SC"/>
            </a:endParaRPr>
          </a:p>
        </p:txBody>
      </p:sp>
      <p:sp>
        <p:nvSpPr>
          <p:cNvPr id="21" name="AutoShape 21"/>
          <p:cNvSpPr/>
          <p:nvPr/>
        </p:nvSpPr>
        <p:spPr>
          <a:xfrm rot="5400000">
            <a:off x="3717225" y="1400294"/>
            <a:ext cx="540270" cy="718585"/>
          </a:xfrm>
          <a:prstGeom prst="round1Rect">
            <a:avLst>
              <a:gd name="adj" fmla="val 47297"/>
            </a:avLst>
          </a:prstGeom>
          <a:solidFill>
            <a:schemeClr val="accent2">
              <a:alpha val="20000"/>
              <a:lumMod val="75000"/>
            </a:schemeClr>
          </a:solidFill>
        </p:spPr>
      </p:sp>
      <p:sp>
        <p:nvSpPr>
          <p:cNvPr id="22" name="TextBox 22"/>
          <p:cNvSpPr txBox="1"/>
          <p:nvPr/>
        </p:nvSpPr>
        <p:spPr>
          <a:xfrm>
            <a:off x="3805973" y="2137578"/>
            <a:ext cx="2527745" cy="1395400"/>
          </a:xfrm>
          <a:prstGeom prst="rect">
            <a:avLst/>
          </a:prstGeom>
          <a:noFill/>
        </p:spPr>
        <p:txBody>
          <a:bodyPr vert="horz" wrap="square" lIns="0" tIns="0" rIns="0" bIns="0" rtlCol="0" anchor="t" anchorCtr="0">
            <a:noAutofit/>
          </a:bodyPr>
          <a:lstStyle/>
          <a:p>
            <a:pPr algn="just">
              <a:lnSpc>
                <a:spcPct val="115000"/>
              </a:lnSpc>
              <a:spcBef>
                <a:spcPts val="375"/>
              </a:spcBef>
            </a:pPr>
            <a:r>
              <a:rPr lang="en-US" sz="1200">
                <a:solidFill>
                  <a:schemeClr val="dk1">
                    <a:alpha val="100000"/>
                  </a:schemeClr>
                </a:solidFill>
                <a:latin typeface="Noto Sans SC"/>
                <a:ea typeface="Noto Sans SC"/>
                <a:cs typeface="Noto Sans SC"/>
              </a:rPr>
              <a:t>课程内容覆盖"1+X"电子商务数据分析职业技能等级证书（中级）考点，同步对接阿里云ACA数据分析师认证要求。</a:t>
            </a:r>
            <a:endParaRPr lang="en-US" sz="1200">
              <a:solidFill>
                <a:schemeClr val="dk1">
                  <a:alpha val="100000"/>
                </a:schemeClr>
              </a:solidFill>
              <a:latin typeface="Noto Sans SC"/>
              <a:ea typeface="Noto Sans SC"/>
              <a:cs typeface="Noto Sans SC"/>
            </a:endParaRPr>
          </a:p>
        </p:txBody>
      </p:sp>
      <p:sp>
        <p:nvSpPr>
          <p:cNvPr id="23" name="AutoShape 23"/>
          <p:cNvSpPr/>
          <p:nvPr/>
        </p:nvSpPr>
        <p:spPr>
          <a:xfrm rot="5400000">
            <a:off x="3707910" y="1409609"/>
            <a:ext cx="492364" cy="652050"/>
          </a:xfrm>
          <a:prstGeom prst="round1Rect">
            <a:avLst>
              <a:gd name="adj" fmla="val 47297"/>
            </a:avLst>
          </a:prstGeom>
          <a:solidFill>
            <a:schemeClr val="accent2">
              <a:alpha val="100000"/>
              <a:lumMod val="75000"/>
            </a:schemeClr>
          </a:solidFill>
        </p:spPr>
      </p:sp>
      <p:sp>
        <p:nvSpPr>
          <p:cNvPr id="24" name="TextBox 24"/>
          <p:cNvSpPr txBox="1"/>
          <p:nvPr/>
        </p:nvSpPr>
        <p:spPr>
          <a:xfrm>
            <a:off x="1382164" y="4024895"/>
            <a:ext cx="2037145" cy="397304"/>
          </a:xfrm>
          <a:prstGeom prst="rect">
            <a:avLst/>
          </a:prstGeom>
          <a:noFill/>
        </p:spPr>
        <p:txBody>
          <a:bodyPr vert="horz" wrap="square" lIns="0" tIns="0" rIns="0" bIns="0" rtlCol="0" anchor="ctr" anchorCtr="0">
            <a:noAutofit/>
          </a:bodyPr>
          <a:lstStyle/>
          <a:p>
            <a:pPr algn="l">
              <a:lnSpc>
                <a:spcPct val="120000"/>
              </a:lnSpc>
            </a:pPr>
            <a:r>
              <a:rPr lang="en-US" sz="1600" b="1">
                <a:solidFill>
                  <a:schemeClr val="dk1">
                    <a:alpha val="100000"/>
                  </a:schemeClr>
                </a:solidFill>
                <a:latin typeface="Noto Sans SC"/>
                <a:ea typeface="Noto Sans SC"/>
                <a:cs typeface="Noto Sans SC"/>
              </a:rPr>
              <a:t>实战项目贯穿</a:t>
            </a:r>
            <a:endParaRPr lang="en-US" sz="1600" b="1">
              <a:solidFill>
                <a:schemeClr val="dk1">
                  <a:alpha val="100000"/>
                </a:schemeClr>
              </a:solidFill>
              <a:latin typeface="Noto Sans SC"/>
              <a:ea typeface="Noto Sans SC"/>
              <a:cs typeface="Noto Sans SC"/>
            </a:endParaRPr>
          </a:p>
        </p:txBody>
      </p:sp>
      <p:sp>
        <p:nvSpPr>
          <p:cNvPr id="25" name="AutoShape 25"/>
          <p:cNvSpPr/>
          <p:nvPr/>
        </p:nvSpPr>
        <p:spPr>
          <a:xfrm rot="5400000">
            <a:off x="667791" y="3845204"/>
            <a:ext cx="540270" cy="718585"/>
          </a:xfrm>
          <a:prstGeom prst="round1Rect">
            <a:avLst>
              <a:gd name="adj" fmla="val 47297"/>
            </a:avLst>
          </a:prstGeom>
          <a:solidFill>
            <a:schemeClr val="accent3">
              <a:alpha val="20000"/>
              <a:lumMod val="75000"/>
            </a:schemeClr>
          </a:solidFill>
        </p:spPr>
      </p:sp>
      <p:sp>
        <p:nvSpPr>
          <p:cNvPr id="26" name="TextBox 26"/>
          <p:cNvSpPr txBox="1"/>
          <p:nvPr/>
        </p:nvSpPr>
        <p:spPr>
          <a:xfrm>
            <a:off x="756538" y="4582488"/>
            <a:ext cx="2527745" cy="1395400"/>
          </a:xfrm>
          <a:prstGeom prst="rect">
            <a:avLst/>
          </a:prstGeom>
          <a:noFill/>
        </p:spPr>
        <p:txBody>
          <a:bodyPr vert="horz" wrap="square" lIns="0" tIns="0" rIns="0" bIns="0" rtlCol="0" anchor="t" anchorCtr="0">
            <a:noAutofit/>
          </a:bodyPr>
          <a:lstStyle/>
          <a:p>
            <a:pPr algn="just">
              <a:lnSpc>
                <a:spcPct val="115000"/>
              </a:lnSpc>
              <a:spcBef>
                <a:spcPts val="375"/>
              </a:spcBef>
            </a:pPr>
            <a:r>
              <a:rPr lang="en-US" sz="1200">
                <a:solidFill>
                  <a:schemeClr val="dk1">
                    <a:alpha val="100000"/>
                  </a:schemeClr>
                </a:solidFill>
                <a:latin typeface="Noto Sans SC"/>
                <a:ea typeface="Noto Sans SC"/>
                <a:cs typeface="Noto Sans SC"/>
              </a:rPr>
              <a:t>从爬取竞品数据（八爪鱼工具）、构建库存预警模型（时间序列预测）到输出运营优化方案（SWOT分析），形成完整作品集。</a:t>
            </a:r>
            <a:endParaRPr lang="en-US" sz="1200">
              <a:solidFill>
                <a:schemeClr val="dk1">
                  <a:alpha val="100000"/>
                </a:schemeClr>
              </a:solidFill>
              <a:latin typeface="Noto Sans SC"/>
              <a:ea typeface="Noto Sans SC"/>
              <a:cs typeface="Noto Sans SC"/>
            </a:endParaRPr>
          </a:p>
        </p:txBody>
      </p:sp>
      <p:sp>
        <p:nvSpPr>
          <p:cNvPr id="27" name="AutoShape 27"/>
          <p:cNvSpPr/>
          <p:nvPr/>
        </p:nvSpPr>
        <p:spPr>
          <a:xfrm rot="5400000">
            <a:off x="658476" y="3854519"/>
            <a:ext cx="492364" cy="652050"/>
          </a:xfrm>
          <a:prstGeom prst="round1Rect">
            <a:avLst>
              <a:gd name="adj" fmla="val 47297"/>
            </a:avLst>
          </a:prstGeom>
          <a:solidFill>
            <a:schemeClr val="accent3">
              <a:alpha val="100000"/>
              <a:lumMod val="75000"/>
            </a:schemeClr>
          </a:solidFill>
        </p:spPr>
      </p:sp>
      <p:sp>
        <p:nvSpPr>
          <p:cNvPr id="28" name="AutoShape 28"/>
          <p:cNvSpPr/>
          <p:nvPr/>
        </p:nvSpPr>
        <p:spPr>
          <a:xfrm>
            <a:off x="3628068" y="3934362"/>
            <a:ext cx="2891725" cy="2289021"/>
          </a:xfrm>
          <a:prstGeom prst="rect">
            <a:avLst/>
          </a:prstGeom>
          <a:solidFill>
            <a:schemeClr val="lt2">
              <a:alpha val="100000"/>
            </a:schemeClr>
          </a:solidFill>
        </p:spPr>
      </p:sp>
      <p:sp>
        <p:nvSpPr>
          <p:cNvPr id="29" name="TextBox 29"/>
          <p:cNvSpPr txBox="1"/>
          <p:nvPr/>
        </p:nvSpPr>
        <p:spPr>
          <a:xfrm>
            <a:off x="4431599" y="4024895"/>
            <a:ext cx="2037145" cy="397304"/>
          </a:xfrm>
          <a:prstGeom prst="rect">
            <a:avLst/>
          </a:prstGeom>
          <a:noFill/>
        </p:spPr>
        <p:txBody>
          <a:bodyPr vert="horz" wrap="square" lIns="0" tIns="0" rIns="0" bIns="0" rtlCol="0" anchor="ctr" anchorCtr="0">
            <a:noAutofit/>
          </a:bodyPr>
          <a:lstStyle/>
          <a:p>
            <a:pPr algn="l">
              <a:lnSpc>
                <a:spcPct val="120000"/>
              </a:lnSpc>
            </a:pPr>
            <a:r>
              <a:rPr lang="en-US" sz="1600" b="1">
                <a:solidFill>
                  <a:schemeClr val="dk1">
                    <a:alpha val="100000"/>
                  </a:schemeClr>
                </a:solidFill>
                <a:latin typeface="Noto Sans SC"/>
                <a:ea typeface="Noto Sans SC"/>
                <a:cs typeface="Noto Sans SC"/>
              </a:rPr>
              <a:t>职业发展通道</a:t>
            </a:r>
            <a:endParaRPr lang="en-US" sz="1600" b="1">
              <a:solidFill>
                <a:schemeClr val="dk1">
                  <a:alpha val="100000"/>
                </a:schemeClr>
              </a:solidFill>
              <a:latin typeface="Noto Sans SC"/>
              <a:ea typeface="Noto Sans SC"/>
              <a:cs typeface="Noto Sans SC"/>
            </a:endParaRPr>
          </a:p>
        </p:txBody>
      </p:sp>
      <p:sp>
        <p:nvSpPr>
          <p:cNvPr id="30" name="AutoShape 30"/>
          <p:cNvSpPr/>
          <p:nvPr/>
        </p:nvSpPr>
        <p:spPr>
          <a:xfrm rot="5400000">
            <a:off x="3717225" y="3845204"/>
            <a:ext cx="540270" cy="718585"/>
          </a:xfrm>
          <a:prstGeom prst="round1Rect">
            <a:avLst>
              <a:gd name="adj" fmla="val 47297"/>
            </a:avLst>
          </a:prstGeom>
          <a:solidFill>
            <a:schemeClr val="accent4">
              <a:alpha val="20000"/>
              <a:lumMod val="75000"/>
            </a:schemeClr>
          </a:solidFill>
        </p:spPr>
      </p:sp>
      <p:sp>
        <p:nvSpPr>
          <p:cNvPr id="31" name="TextBox 31"/>
          <p:cNvSpPr txBox="1"/>
          <p:nvPr/>
        </p:nvSpPr>
        <p:spPr>
          <a:xfrm>
            <a:off x="3805973" y="4582488"/>
            <a:ext cx="2527745" cy="1395400"/>
          </a:xfrm>
          <a:prstGeom prst="rect">
            <a:avLst/>
          </a:prstGeom>
          <a:noFill/>
        </p:spPr>
        <p:txBody>
          <a:bodyPr vert="horz" wrap="square" lIns="0" tIns="0" rIns="0" bIns="0" rtlCol="0" anchor="t" anchorCtr="0">
            <a:noAutofit/>
          </a:bodyPr>
          <a:lstStyle/>
          <a:p>
            <a:pPr algn="just">
              <a:lnSpc>
                <a:spcPct val="115000"/>
              </a:lnSpc>
              <a:spcBef>
                <a:spcPts val="375"/>
              </a:spcBef>
            </a:pPr>
            <a:r>
              <a:rPr lang="en-US" sz="1200">
                <a:solidFill>
                  <a:schemeClr val="dk1">
                    <a:alpha val="100000"/>
                  </a:schemeClr>
                </a:solidFill>
                <a:latin typeface="Noto Sans SC"/>
                <a:ea typeface="Noto Sans SC"/>
                <a:cs typeface="Noto Sans SC"/>
              </a:rPr>
              <a:t>毕业生可胜任电商平台数据分析师（起薪8-15K）、品牌数字运营专员（6-12K）或自主开展代运营创业。</a:t>
            </a:r>
            <a:endParaRPr lang="en-US" sz="1200">
              <a:solidFill>
                <a:schemeClr val="dk1">
                  <a:alpha val="100000"/>
                </a:schemeClr>
              </a:solidFill>
              <a:latin typeface="Noto Sans SC"/>
              <a:ea typeface="Noto Sans SC"/>
              <a:cs typeface="Noto Sans SC"/>
            </a:endParaRPr>
          </a:p>
        </p:txBody>
      </p:sp>
      <p:sp>
        <p:nvSpPr>
          <p:cNvPr id="32" name="AutoShape 32"/>
          <p:cNvSpPr/>
          <p:nvPr/>
        </p:nvSpPr>
        <p:spPr>
          <a:xfrm rot="5400000">
            <a:off x="3707910" y="3854519"/>
            <a:ext cx="492364" cy="652050"/>
          </a:xfrm>
          <a:prstGeom prst="round1Rect">
            <a:avLst>
              <a:gd name="adj" fmla="val 47297"/>
            </a:avLst>
          </a:prstGeom>
          <a:solidFill>
            <a:schemeClr val="accent4">
              <a:alpha val="100000"/>
              <a:lumMod val="75000"/>
            </a:schemeClr>
          </a:solidFill>
        </p:spPr>
      </p:sp>
      <p:sp>
        <p:nvSpPr>
          <p:cNvPr id="33" name="TextBox 33"/>
          <p:cNvSpPr txBox="1"/>
          <p:nvPr/>
        </p:nvSpPr>
        <p:spPr>
          <a:xfrm>
            <a:off x="3647118" y="1575177"/>
            <a:ext cx="559462" cy="340994"/>
          </a:xfrm>
          <a:prstGeom prst="rect">
            <a:avLst/>
          </a:prstGeom>
        </p:spPr>
        <p:txBody>
          <a:bodyPr vert="horz" wrap="square" lIns="76200" tIns="0" rIns="57150" bIns="0" rtlCol="0" anchor="ctr" anchorCtr="0">
            <a:noAutofit/>
          </a:bodyPr>
          <a:lstStyle/>
          <a:p>
            <a:pPr algn="ctr">
              <a:lnSpc>
                <a:spcPct val="150000"/>
              </a:lnSpc>
            </a:pPr>
            <a:r>
              <a:rPr lang="en-US" sz="2100" b="1">
                <a:solidFill>
                  <a:srgbClr val="FFFFFF">
                    <a:alpha val="100000"/>
                  </a:srgbClr>
                </a:solidFill>
                <a:latin typeface="Noto Sans SC"/>
                <a:ea typeface="Noto Sans SC"/>
                <a:cs typeface="Noto Sans SC"/>
              </a:rPr>
              <a:t>02</a:t>
            </a:r>
            <a:endParaRPr lang="en-US" sz="2100" b="1">
              <a:solidFill>
                <a:srgbClr val="FFFFFF">
                  <a:alpha val="100000"/>
                </a:srgbClr>
              </a:solidFill>
              <a:latin typeface="Noto Sans SC"/>
              <a:ea typeface="Noto Sans SC"/>
              <a:cs typeface="Noto Sans SC"/>
            </a:endParaRPr>
          </a:p>
        </p:txBody>
      </p:sp>
      <p:sp>
        <p:nvSpPr>
          <p:cNvPr id="34" name="TextBox 34"/>
          <p:cNvSpPr txBox="1"/>
          <p:nvPr/>
        </p:nvSpPr>
        <p:spPr>
          <a:xfrm>
            <a:off x="597683" y="4020087"/>
            <a:ext cx="559462" cy="340994"/>
          </a:xfrm>
          <a:prstGeom prst="rect">
            <a:avLst/>
          </a:prstGeom>
        </p:spPr>
        <p:txBody>
          <a:bodyPr vert="horz" wrap="square" lIns="76200" tIns="0" rIns="57150" bIns="0" rtlCol="0" anchor="ctr" anchorCtr="0">
            <a:noAutofit/>
          </a:bodyPr>
          <a:lstStyle/>
          <a:p>
            <a:pPr algn="ctr">
              <a:lnSpc>
                <a:spcPct val="150000"/>
              </a:lnSpc>
            </a:pPr>
            <a:r>
              <a:rPr lang="en-US" sz="2100" b="1">
                <a:solidFill>
                  <a:srgbClr val="FFFFFF">
                    <a:alpha val="100000"/>
                  </a:srgbClr>
                </a:solidFill>
                <a:latin typeface="Noto Sans SC"/>
                <a:ea typeface="Noto Sans SC"/>
                <a:cs typeface="Noto Sans SC"/>
              </a:rPr>
              <a:t>03</a:t>
            </a:r>
            <a:endParaRPr lang="en-US" sz="2100" b="1">
              <a:solidFill>
                <a:srgbClr val="FFFFFF">
                  <a:alpha val="100000"/>
                </a:srgbClr>
              </a:solidFill>
              <a:latin typeface="Noto Sans SC"/>
              <a:ea typeface="Noto Sans SC"/>
              <a:cs typeface="Noto Sans SC"/>
            </a:endParaRPr>
          </a:p>
        </p:txBody>
      </p:sp>
      <p:sp>
        <p:nvSpPr>
          <p:cNvPr id="35" name="TextBox 35"/>
          <p:cNvSpPr txBox="1"/>
          <p:nvPr/>
        </p:nvSpPr>
        <p:spPr>
          <a:xfrm>
            <a:off x="3647118" y="4020087"/>
            <a:ext cx="559462" cy="340994"/>
          </a:xfrm>
          <a:prstGeom prst="rect">
            <a:avLst/>
          </a:prstGeom>
        </p:spPr>
        <p:txBody>
          <a:bodyPr vert="horz" wrap="square" lIns="76200" tIns="0" rIns="57150" bIns="0" rtlCol="0" anchor="ctr" anchorCtr="0">
            <a:noAutofit/>
          </a:bodyPr>
          <a:lstStyle/>
          <a:p>
            <a:pPr algn="ctr">
              <a:lnSpc>
                <a:spcPct val="150000"/>
              </a:lnSpc>
            </a:pPr>
            <a:r>
              <a:rPr lang="en-US" sz="2100" b="1">
                <a:solidFill>
                  <a:srgbClr val="FFFFFF">
                    <a:alpha val="100000"/>
                  </a:srgbClr>
                </a:solidFill>
                <a:latin typeface="Noto Sans SC"/>
                <a:ea typeface="Noto Sans SC"/>
                <a:cs typeface="Noto Sans SC"/>
              </a:rPr>
              <a:t>04</a:t>
            </a:r>
            <a:endParaRPr lang="en-US" sz="2100" b="1">
              <a:solidFill>
                <a:srgbClr val="FFFFFF">
                  <a:alpha val="100000"/>
                </a:srgbClr>
              </a:solidFill>
              <a:latin typeface="Noto Sans SC"/>
              <a:ea typeface="Noto Sans SC"/>
              <a:cs typeface="Noto Sans S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54570" y="2672514"/>
            <a:ext cx="2037983" cy="1371600"/>
          </a:xfrm>
          <a:prstGeom prst="rect">
            <a:avLst/>
          </a:prstGeom>
        </p:spPr>
        <p:txBody>
          <a:bodyPr vert="horz" wrap="square" lIns="114300" tIns="57150" rIns="114300" bIns="57150" rtlCol="0" anchor="ctr" anchorCtr="0">
            <a:spAutoFit/>
          </a:bodyPr>
          <a:lstStyle/>
          <a:p>
            <a:pPr algn="ctr">
              <a:lnSpc>
                <a:spcPct val="120000"/>
              </a:lnSpc>
            </a:pPr>
            <a:r>
              <a:rPr lang="en-US" sz="6600" b="1">
                <a:solidFill>
                  <a:srgbClr val="1338FD">
                    <a:alpha val="100000"/>
                  </a:srgbClr>
                </a:solidFill>
                <a:latin typeface="Noto Sans SC"/>
                <a:ea typeface="Noto Sans SC"/>
                <a:cs typeface="Noto Sans SC"/>
              </a:rPr>
              <a:t>02</a:t>
            </a:r>
            <a:endParaRPr lang="en-US" sz="6600" b="1">
              <a:solidFill>
                <a:srgbClr val="1338FD">
                  <a:alpha val="100000"/>
                </a:srgbClr>
              </a:solidFill>
              <a:latin typeface="Noto Sans SC"/>
              <a:ea typeface="Noto Sans SC"/>
              <a:cs typeface="Noto Sans SC"/>
            </a:endParaRPr>
          </a:p>
        </p:txBody>
      </p:sp>
      <p:sp>
        <p:nvSpPr>
          <p:cNvPr id="3" name="TextBox 3"/>
          <p:cNvSpPr txBox="1"/>
          <p:nvPr/>
        </p:nvSpPr>
        <p:spPr>
          <a:xfrm>
            <a:off x="4324067" y="2411659"/>
            <a:ext cx="7014337" cy="1798058"/>
          </a:xfrm>
          <a:prstGeom prst="rect">
            <a:avLst/>
          </a:prstGeom>
        </p:spPr>
        <p:txBody>
          <a:bodyPr vert="horz" wrap="square" lIns="114300" tIns="57150" rIns="114300" bIns="57150" rtlCol="0" anchor="ctr" anchorCtr="0">
            <a:normAutofit/>
          </a:bodyPr>
          <a:lstStyle/>
          <a:p>
            <a:pPr algn="l">
              <a:lnSpc>
                <a:spcPct val="120000"/>
              </a:lnSpc>
            </a:pPr>
            <a:r>
              <a:rPr lang="en-US" sz="4050" b="1">
                <a:solidFill>
                  <a:srgbClr val="1F1F1F">
                    <a:alpha val="100000"/>
                  </a:srgbClr>
                </a:solidFill>
                <a:latin typeface="Noto Sans SC"/>
                <a:ea typeface="Noto Sans SC"/>
                <a:cs typeface="Noto Sans SC"/>
              </a:rPr>
              <a:t>电商数据分析基础</a:t>
            </a:r>
            <a:endParaRPr lang="en-US" sz="4050" b="1">
              <a:solidFill>
                <a:srgbClr val="1F1F1F">
                  <a:alpha val="100000"/>
                </a:srgbClr>
              </a:solidFill>
              <a:latin typeface="Noto Sans SC"/>
              <a:ea typeface="Noto Sans SC"/>
              <a:cs typeface="Noto Sans S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数据采集与处理方法</a:t>
            </a:r>
            <a:endParaRPr lang="en-US" sz="3000" b="1">
              <a:solidFill>
                <a:schemeClr val="dk2">
                  <a:alpha val="100000"/>
                </a:schemeClr>
              </a:solidFill>
              <a:latin typeface="Noto Sans SC"/>
              <a:ea typeface="Noto Sans SC"/>
              <a:cs typeface="Noto Sans SC"/>
            </a:endParaRPr>
          </a:p>
        </p:txBody>
      </p:sp>
      <p:pic>
        <p:nvPicPr>
          <p:cNvPr id="3" name="Picture 3"/>
          <p:cNvPicPr>
            <a:picLocks noChangeAspect="1"/>
          </p:cNvPicPr>
          <p:nvPr/>
        </p:nvPicPr>
        <p:blipFill>
          <a:blip r:embed="rId2"/>
          <a:srcRect l="11385" r="11385"/>
          <a:stretch>
            <a:fillRect/>
          </a:stretch>
        </p:blipFill>
        <p:spPr>
          <a:xfrm>
            <a:off x="548374" y="1306384"/>
            <a:ext cx="2540518" cy="4849454"/>
          </a:xfrm>
          <a:prstGeom prst="rect">
            <a:avLst/>
          </a:prstGeom>
        </p:spPr>
      </p:pic>
      <p:sp>
        <p:nvSpPr>
          <p:cNvPr id="4" name="TextBox 4"/>
          <p:cNvSpPr txBox="1"/>
          <p:nvPr/>
        </p:nvSpPr>
        <p:spPr>
          <a:xfrm>
            <a:off x="3340584" y="1688405"/>
            <a:ext cx="8109936" cy="115124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电商数据主要来源于用户行为数据（如点击、浏览、购买）、交易数据（如订单金额、支付方式）、商品数据（如库存、销量）以及外部数据（如市场趋势、竞品分析），需通过埋点、API接口或日志文件等方式采集。</a:t>
            </a:r>
            <a:endParaRPr lang="en-US" sz="1500">
              <a:solidFill>
                <a:schemeClr val="dk1">
                  <a:alpha val="100000"/>
                </a:schemeClr>
              </a:solidFill>
              <a:latin typeface="Noto Sans SC"/>
              <a:ea typeface="Noto Sans SC"/>
              <a:cs typeface="Noto Sans SC"/>
            </a:endParaRPr>
          </a:p>
        </p:txBody>
      </p:sp>
      <p:sp>
        <p:nvSpPr>
          <p:cNvPr id="5" name="TextBox 5"/>
          <p:cNvSpPr txBox="1"/>
          <p:nvPr/>
        </p:nvSpPr>
        <p:spPr>
          <a:xfrm>
            <a:off x="3340584" y="1249667"/>
            <a:ext cx="7146070"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a:ea typeface="Noto Sans SC"/>
                <a:cs typeface="Noto Sans SC"/>
              </a:rPr>
              <a:t>数据来源分类</a:t>
            </a:r>
            <a:endParaRPr lang="en-US" sz="2000" b="1">
              <a:solidFill>
                <a:schemeClr val="accent1">
                  <a:alpha val="100000"/>
                </a:schemeClr>
              </a:solidFill>
              <a:latin typeface="Noto Sans SC"/>
              <a:ea typeface="Noto Sans SC"/>
              <a:cs typeface="Noto Sans SC"/>
            </a:endParaRPr>
          </a:p>
        </p:txBody>
      </p:sp>
      <p:sp>
        <p:nvSpPr>
          <p:cNvPr id="6" name="TextBox 6"/>
          <p:cNvSpPr txBox="1"/>
          <p:nvPr/>
        </p:nvSpPr>
        <p:spPr>
          <a:xfrm>
            <a:off x="3334188" y="3389806"/>
            <a:ext cx="8109936" cy="115124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原始数据常包含重复、缺失或异常值，需通过去重、填充缺失值（如均值或中位数替代）、剔除异常值（如3σ原则）等方法提升数据质量，确保分析结果准确性。</a:t>
            </a:r>
            <a:endParaRPr lang="en-US" sz="1500">
              <a:solidFill>
                <a:schemeClr val="dk1">
                  <a:alpha val="100000"/>
                </a:schemeClr>
              </a:solidFill>
              <a:latin typeface="Noto Sans SC"/>
              <a:ea typeface="Noto Sans SC"/>
              <a:cs typeface="Noto Sans SC"/>
            </a:endParaRPr>
          </a:p>
        </p:txBody>
      </p:sp>
      <p:sp>
        <p:nvSpPr>
          <p:cNvPr id="7" name="TextBox 7"/>
          <p:cNvSpPr txBox="1"/>
          <p:nvPr/>
        </p:nvSpPr>
        <p:spPr>
          <a:xfrm>
            <a:off x="3334188" y="2951068"/>
            <a:ext cx="7146070"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a:ea typeface="Noto Sans SC"/>
                <a:cs typeface="Noto Sans SC"/>
              </a:rPr>
              <a:t>数据清洗与去噪</a:t>
            </a:r>
            <a:endParaRPr lang="en-US" sz="2000" b="1">
              <a:solidFill>
                <a:schemeClr val="accent1">
                  <a:alpha val="100000"/>
                </a:schemeClr>
              </a:solidFill>
              <a:latin typeface="Noto Sans SC"/>
              <a:ea typeface="Noto Sans SC"/>
              <a:cs typeface="Noto Sans SC"/>
            </a:endParaRPr>
          </a:p>
        </p:txBody>
      </p:sp>
      <p:sp>
        <p:nvSpPr>
          <p:cNvPr id="8" name="TextBox 8"/>
          <p:cNvSpPr txBox="1"/>
          <p:nvPr/>
        </p:nvSpPr>
        <p:spPr>
          <a:xfrm>
            <a:off x="3327792" y="5099311"/>
            <a:ext cx="8109936" cy="115124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清洗后的数据需结构化存储于数据库（如MySQL、MongoDB）或数据仓库（如Hadoop、Snowflake），并建立ETL流程（抽取-转换-加载）以实现高效更新和调用。</a:t>
            </a:r>
            <a:endParaRPr lang="en-US" sz="1500">
              <a:solidFill>
                <a:schemeClr val="dk1">
                  <a:alpha val="100000"/>
                </a:schemeClr>
              </a:solidFill>
              <a:latin typeface="Noto Sans SC"/>
              <a:ea typeface="Noto Sans SC"/>
              <a:cs typeface="Noto Sans SC"/>
            </a:endParaRPr>
          </a:p>
        </p:txBody>
      </p:sp>
      <p:sp>
        <p:nvSpPr>
          <p:cNvPr id="9" name="TextBox 9"/>
          <p:cNvSpPr txBox="1"/>
          <p:nvPr/>
        </p:nvSpPr>
        <p:spPr>
          <a:xfrm>
            <a:off x="3327792" y="4660573"/>
            <a:ext cx="7146070"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a:ea typeface="Noto Sans SC"/>
                <a:cs typeface="Noto Sans SC"/>
              </a:rPr>
              <a:t>数据存储与管理</a:t>
            </a:r>
            <a:endParaRPr lang="en-US" sz="2000" b="1">
              <a:solidFill>
                <a:schemeClr val="accent1">
                  <a:alpha val="100000"/>
                </a:schemeClr>
              </a:solidFill>
              <a:latin typeface="Noto Sans SC"/>
              <a:ea typeface="Noto Sans SC"/>
              <a:cs typeface="Noto Sans S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95363" y="4094593"/>
            <a:ext cx="638629" cy="638629"/>
          </a:xfrm>
          <a:prstGeom prst="rect">
            <a:avLst/>
          </a:prstGeom>
          <a:noFill/>
          <a:ln w="19050">
            <a:solidFill>
              <a:schemeClr val="accent1">
                <a:alpha val="100000"/>
              </a:schemeClr>
            </a:solidFill>
            <a:prstDash val="solid"/>
          </a:ln>
        </p:spPr>
      </p:sp>
      <p:sp>
        <p:nvSpPr>
          <p:cNvPr id="3" name="AutoShape 3"/>
          <p:cNvSpPr/>
          <p:nvPr/>
        </p:nvSpPr>
        <p:spPr>
          <a:xfrm>
            <a:off x="6255856" y="1734787"/>
            <a:ext cx="638629" cy="638629"/>
          </a:xfrm>
          <a:prstGeom prst="rect">
            <a:avLst/>
          </a:prstGeom>
          <a:noFill/>
          <a:ln w="19050">
            <a:solidFill>
              <a:schemeClr val="accent1">
                <a:alpha val="100000"/>
              </a:schemeClr>
            </a:solidFill>
            <a:prstDash val="solid"/>
          </a:ln>
        </p:spPr>
      </p:sp>
      <p:sp>
        <p:nvSpPr>
          <p:cNvPr id="4" name="AutoShape 4"/>
          <p:cNvSpPr/>
          <p:nvPr/>
        </p:nvSpPr>
        <p:spPr>
          <a:xfrm>
            <a:off x="6255856" y="4096693"/>
            <a:ext cx="638629" cy="638629"/>
          </a:xfrm>
          <a:prstGeom prst="rect">
            <a:avLst/>
          </a:prstGeom>
          <a:noFill/>
          <a:ln w="19050">
            <a:solidFill>
              <a:schemeClr val="accent1">
                <a:alpha val="100000"/>
              </a:schemeClr>
            </a:solidFill>
            <a:prstDash val="solid"/>
          </a:ln>
        </p:spPr>
      </p:sp>
      <p:sp>
        <p:nvSpPr>
          <p:cNvPr id="5" name="TextBox 5"/>
          <p:cNvSpPr txBox="1"/>
          <p:nvPr/>
        </p:nvSpPr>
        <p:spPr>
          <a:xfrm>
            <a:off x="1530231" y="2058117"/>
            <a:ext cx="4328338" cy="1511070"/>
          </a:xfrm>
          <a:prstGeom prst="rect">
            <a:avLst/>
          </a:prstGeom>
        </p:spPr>
        <p:txBody>
          <a:bodyPr vert="horz" wrap="square" lIns="123825" tIns="57150" rIns="57150" bIns="57150" rtlCol="0" anchor="t" anchorCtr="0">
            <a:noAutofit/>
          </a:bodyPr>
          <a:lstStyle/>
          <a:p>
            <a:pPr>
              <a:lnSpc>
                <a:spcPct val="140000"/>
              </a:lnSpc>
            </a:pPr>
            <a:r>
              <a:rPr lang="en-US" sz="1250">
                <a:solidFill>
                  <a:schemeClr val="dk1">
                    <a:alpha val="100000"/>
                  </a:schemeClr>
                </a:solidFill>
                <a:latin typeface="Noto Sans SC"/>
                <a:ea typeface="Noto Sans SC"/>
                <a:cs typeface="Noto Sans SC"/>
              </a:rPr>
              <a:t>作为入门工具，Excel可用于数据透视表制作、VLOOKUP匹配、基础统计函数（如SUMIFS、AVERAGE）及简单可视化（如折线图、柱状图），适合快速处理中小规模数据。</a:t>
            </a:r>
            <a:endParaRPr lang="en-US" sz="1250">
              <a:solidFill>
                <a:schemeClr val="dk1">
                  <a:alpha val="100000"/>
                </a:schemeClr>
              </a:solidFill>
              <a:latin typeface="Noto Sans SC"/>
              <a:ea typeface="Noto Sans SC"/>
              <a:cs typeface="Noto Sans SC"/>
            </a:endParaRPr>
          </a:p>
        </p:txBody>
      </p:sp>
      <p:sp>
        <p:nvSpPr>
          <p:cNvPr id="6" name="TextBox 6"/>
          <p:cNvSpPr txBox="1"/>
          <p:nvPr/>
        </p:nvSpPr>
        <p:spPr>
          <a:xfrm>
            <a:off x="1530231" y="1480894"/>
            <a:ext cx="3681297" cy="738707"/>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Noto Sans SC"/>
                <a:ea typeface="Noto Sans SC"/>
                <a:cs typeface="Noto Sans SC"/>
              </a:rPr>
              <a:t>Excel基础与进阶应用</a:t>
            </a:r>
            <a:endParaRPr lang="en-US" sz="2400" b="1">
              <a:solidFill>
                <a:schemeClr val="accent1">
                  <a:alpha val="100000"/>
                </a:schemeClr>
              </a:solidFill>
              <a:latin typeface="Noto Sans SC"/>
              <a:ea typeface="Noto Sans SC"/>
              <a:cs typeface="Noto Sans SC"/>
            </a:endParaRPr>
          </a:p>
        </p:txBody>
      </p:sp>
      <p:sp>
        <p:nvSpPr>
          <p:cNvPr id="7" name="TextBox 7"/>
          <p:cNvSpPr txBox="1"/>
          <p:nvPr/>
        </p:nvSpPr>
        <p:spPr>
          <a:xfrm>
            <a:off x="1530231" y="4479705"/>
            <a:ext cx="4328338" cy="1636092"/>
          </a:xfrm>
          <a:prstGeom prst="rect">
            <a:avLst/>
          </a:prstGeom>
        </p:spPr>
        <p:txBody>
          <a:bodyPr vert="horz" wrap="square" lIns="123825" tIns="57150" rIns="57150" bIns="57150" rtlCol="0" anchor="t" anchorCtr="0">
            <a:noAutofit/>
          </a:bodyPr>
          <a:lstStyle/>
          <a:p>
            <a:pPr>
              <a:lnSpc>
                <a:spcPct val="140000"/>
              </a:lnSpc>
            </a:pPr>
            <a:r>
              <a:rPr lang="en-US" sz="1300">
                <a:solidFill>
                  <a:schemeClr val="dk1">
                    <a:alpha val="100000"/>
                  </a:schemeClr>
                </a:solidFill>
                <a:latin typeface="Noto Sans SC"/>
                <a:ea typeface="Noto Sans SC"/>
                <a:cs typeface="Noto Sans SC"/>
              </a:rPr>
              <a:t>通过拖拽式操作快速构建交互式仪表盘，支持多数据源连接（如SQL数据库、云服务）、动态筛选器设置及故事板功能，直观呈现GMV趋势、用户画像等核心指标。</a:t>
            </a:r>
            <a:endParaRPr lang="en-US" sz="1300">
              <a:solidFill>
                <a:schemeClr val="dk1">
                  <a:alpha val="100000"/>
                </a:schemeClr>
              </a:solidFill>
              <a:latin typeface="Noto Sans SC"/>
              <a:ea typeface="Noto Sans SC"/>
              <a:cs typeface="Noto Sans SC"/>
            </a:endParaRPr>
          </a:p>
        </p:txBody>
      </p:sp>
      <p:sp>
        <p:nvSpPr>
          <p:cNvPr id="8" name="TextBox 8"/>
          <p:cNvSpPr txBox="1"/>
          <p:nvPr/>
        </p:nvSpPr>
        <p:spPr>
          <a:xfrm>
            <a:off x="1530231" y="3883182"/>
            <a:ext cx="3621488" cy="736876"/>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Noto Sans SC"/>
                <a:ea typeface="Noto Sans SC"/>
                <a:cs typeface="Noto Sans SC"/>
              </a:rPr>
              <a:t>Tableau可视化实战</a:t>
            </a:r>
            <a:endParaRPr lang="en-US" sz="2400" b="1">
              <a:solidFill>
                <a:schemeClr val="accent1">
                  <a:alpha val="100000"/>
                </a:schemeClr>
              </a:solidFill>
              <a:latin typeface="Noto Sans SC"/>
              <a:ea typeface="Noto Sans SC"/>
              <a:cs typeface="Noto Sans SC"/>
            </a:endParaRPr>
          </a:p>
        </p:txBody>
      </p:sp>
      <p:sp>
        <p:nvSpPr>
          <p:cNvPr id="9" name="TextBox 9"/>
          <p:cNvSpPr txBox="1"/>
          <p:nvPr/>
        </p:nvSpPr>
        <p:spPr>
          <a:xfrm>
            <a:off x="7107882" y="2054101"/>
            <a:ext cx="4328338" cy="1515086"/>
          </a:xfrm>
          <a:prstGeom prst="rect">
            <a:avLst/>
          </a:prstGeom>
        </p:spPr>
        <p:txBody>
          <a:bodyPr vert="horz" wrap="square" lIns="123825" tIns="57150" rIns="57150" bIns="57150" rtlCol="0" anchor="t" anchorCtr="0">
            <a:noAutofit/>
          </a:bodyPr>
          <a:lstStyle/>
          <a:p>
            <a:pPr>
              <a:lnSpc>
                <a:spcPct val="140000"/>
              </a:lnSpc>
            </a:pPr>
            <a:r>
              <a:rPr lang="en-US" sz="1300">
                <a:solidFill>
                  <a:schemeClr val="dk1">
                    <a:alpha val="100000"/>
                  </a:schemeClr>
                </a:solidFill>
                <a:latin typeface="Noto Sans SC"/>
                <a:ea typeface="Noto Sans SC"/>
                <a:cs typeface="Noto Sans SC"/>
              </a:rPr>
              <a:t>通过Pandas库实现数据清洗与聚合，NumPy进行数值计算，Matplotlib/Seaborn生成高级图表，Scikit-learn构建预测模型（如用户分群、销量预测），适用于复杂分析与自动化流程。</a:t>
            </a:r>
            <a:endParaRPr lang="en-US" sz="1300">
              <a:solidFill>
                <a:schemeClr val="dk1">
                  <a:alpha val="100000"/>
                </a:schemeClr>
              </a:solidFill>
              <a:latin typeface="Noto Sans SC"/>
              <a:ea typeface="Noto Sans SC"/>
              <a:cs typeface="Noto Sans SC"/>
            </a:endParaRPr>
          </a:p>
        </p:txBody>
      </p:sp>
      <p:sp>
        <p:nvSpPr>
          <p:cNvPr id="10" name="TextBox 10"/>
          <p:cNvSpPr txBox="1"/>
          <p:nvPr/>
        </p:nvSpPr>
        <p:spPr>
          <a:xfrm>
            <a:off x="7107882" y="1476878"/>
            <a:ext cx="3830818" cy="749453"/>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Noto Sans SC"/>
                <a:ea typeface="Noto Sans SC"/>
                <a:cs typeface="Noto Sans SC"/>
              </a:rPr>
              <a:t>Python数据分析生态</a:t>
            </a:r>
            <a:endParaRPr lang="en-US" sz="2400" b="1">
              <a:solidFill>
                <a:schemeClr val="accent1">
                  <a:alpha val="100000"/>
                </a:schemeClr>
              </a:solidFill>
              <a:latin typeface="Noto Sans SC"/>
              <a:ea typeface="Noto Sans SC"/>
              <a:cs typeface="Noto Sans SC"/>
            </a:endParaRPr>
          </a:p>
        </p:txBody>
      </p:sp>
      <p:sp>
        <p:nvSpPr>
          <p:cNvPr id="11" name="TextBox 11"/>
          <p:cNvSpPr txBox="1"/>
          <p:nvPr/>
        </p:nvSpPr>
        <p:spPr>
          <a:xfrm>
            <a:off x="589863" y="1786503"/>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01</a:t>
            </a:r>
            <a:endParaRPr lang="en-US" sz="2400">
              <a:solidFill>
                <a:schemeClr val="accent1">
                  <a:alpha val="100000"/>
                </a:schemeClr>
              </a:solidFill>
              <a:latin typeface="Noto Sans SC"/>
              <a:ea typeface="Noto Sans SC"/>
              <a:cs typeface="Noto Sans SC"/>
            </a:endParaRPr>
          </a:p>
        </p:txBody>
      </p:sp>
      <p:sp>
        <p:nvSpPr>
          <p:cNvPr id="12" name="TextBox 12"/>
          <p:cNvSpPr txBox="1"/>
          <p:nvPr/>
        </p:nvSpPr>
        <p:spPr>
          <a:xfrm>
            <a:off x="589863" y="4162522"/>
            <a:ext cx="849630" cy="5200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03</a:t>
            </a:r>
            <a:endParaRPr lang="en-US" sz="2400">
              <a:solidFill>
                <a:schemeClr val="accent1">
                  <a:alpha val="100000"/>
                </a:schemeClr>
              </a:solidFill>
              <a:latin typeface="Noto Sans SC"/>
              <a:ea typeface="Noto Sans SC"/>
              <a:cs typeface="Noto Sans SC"/>
            </a:endParaRPr>
          </a:p>
        </p:txBody>
      </p:sp>
      <p:sp>
        <p:nvSpPr>
          <p:cNvPr id="13" name="TextBox 13"/>
          <p:cNvSpPr txBox="1"/>
          <p:nvPr/>
        </p:nvSpPr>
        <p:spPr>
          <a:xfrm>
            <a:off x="6150355" y="1794068"/>
            <a:ext cx="849630" cy="5200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02</a:t>
            </a:r>
            <a:endParaRPr lang="en-US" sz="2400">
              <a:solidFill>
                <a:schemeClr val="accent1">
                  <a:alpha val="100000"/>
                </a:schemeClr>
              </a:solidFill>
              <a:latin typeface="Noto Sans SC"/>
              <a:ea typeface="Noto Sans SC"/>
              <a:cs typeface="Noto Sans SC"/>
            </a:endParaRPr>
          </a:p>
        </p:txBody>
      </p:sp>
      <p:sp>
        <p:nvSpPr>
          <p:cNvPr id="14" name="AutoShape 14"/>
          <p:cNvSpPr/>
          <p:nvPr/>
        </p:nvSpPr>
        <p:spPr>
          <a:xfrm>
            <a:off x="695363" y="1708171"/>
            <a:ext cx="638629" cy="638629"/>
          </a:xfrm>
          <a:prstGeom prst="rect">
            <a:avLst/>
          </a:prstGeom>
          <a:noFill/>
          <a:ln w="19050">
            <a:solidFill>
              <a:schemeClr val="accent1">
                <a:alpha val="100000"/>
              </a:schemeClr>
            </a:solidFill>
            <a:prstDash val="solid"/>
          </a:ln>
        </p:spPr>
      </p:sp>
      <p:sp>
        <p:nvSpPr>
          <p:cNvPr id="15" name="TextBox 15"/>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常用数据分析工具（Excel、Python、Tableau）</a:t>
            </a:r>
            <a:endParaRPr lang="en-US" sz="3000" b="1">
              <a:solidFill>
                <a:schemeClr val="dk2">
                  <a:alpha val="100000"/>
                </a:schemeClr>
              </a:solidFill>
              <a:latin typeface="Noto Sans SC"/>
              <a:ea typeface="Noto Sans SC"/>
              <a:cs typeface="Noto Sans SC"/>
            </a:endParaRPr>
          </a:p>
        </p:txBody>
      </p:sp>
      <p:sp>
        <p:nvSpPr>
          <p:cNvPr id="16" name="TextBox 16"/>
          <p:cNvSpPr txBox="1"/>
          <p:nvPr/>
        </p:nvSpPr>
        <p:spPr>
          <a:xfrm>
            <a:off x="7107882" y="4416007"/>
            <a:ext cx="4328338" cy="1699789"/>
          </a:xfrm>
          <a:prstGeom prst="rect">
            <a:avLst/>
          </a:prstGeom>
        </p:spPr>
        <p:txBody>
          <a:bodyPr vert="horz" wrap="square" lIns="123825" tIns="57150" rIns="57150" bIns="57150" rtlCol="0" anchor="t" anchorCtr="0">
            <a:noAutofit/>
          </a:bodyPr>
          <a:lstStyle/>
          <a:p>
            <a:pPr>
              <a:lnSpc>
                <a:spcPct val="140000"/>
              </a:lnSpc>
            </a:pPr>
            <a:r>
              <a:rPr lang="en-US" sz="1300">
                <a:solidFill>
                  <a:schemeClr val="dk1">
                    <a:alpha val="100000"/>
                  </a:schemeClr>
                </a:solidFill>
                <a:latin typeface="Noto Sans SC"/>
                <a:ea typeface="Noto Sans SC"/>
                <a:cs typeface="Noto Sans SC"/>
              </a:rPr>
              <a:t>根据团队技术储备和需求复杂度选择工具——Excel适合轻量级分析，Python满足定制化需求，Tableau侧重非技术人员的可视化探索，三者可结合使用。</a:t>
            </a:r>
            <a:endParaRPr lang="en-US" sz="1300">
              <a:solidFill>
                <a:schemeClr val="dk1">
                  <a:alpha val="100000"/>
                </a:schemeClr>
              </a:solidFill>
              <a:latin typeface="Noto Sans SC"/>
              <a:ea typeface="Noto Sans SC"/>
              <a:cs typeface="Noto Sans SC"/>
            </a:endParaRPr>
          </a:p>
        </p:txBody>
      </p:sp>
      <p:sp>
        <p:nvSpPr>
          <p:cNvPr id="17" name="TextBox 17"/>
          <p:cNvSpPr txBox="1"/>
          <p:nvPr/>
        </p:nvSpPr>
        <p:spPr>
          <a:xfrm>
            <a:off x="7107882" y="3838785"/>
            <a:ext cx="3636440" cy="749453"/>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Noto Sans SC"/>
                <a:ea typeface="Noto Sans SC"/>
                <a:cs typeface="Noto Sans SC"/>
              </a:rPr>
              <a:t>工具选型策略</a:t>
            </a:r>
            <a:endParaRPr lang="en-US" sz="2400" b="1">
              <a:solidFill>
                <a:schemeClr val="accent1">
                  <a:alpha val="100000"/>
                </a:schemeClr>
              </a:solidFill>
              <a:latin typeface="Noto Sans SC"/>
              <a:ea typeface="Noto Sans SC"/>
              <a:cs typeface="Noto Sans SC"/>
            </a:endParaRPr>
          </a:p>
        </p:txBody>
      </p:sp>
      <p:sp>
        <p:nvSpPr>
          <p:cNvPr id="18" name="TextBox 18"/>
          <p:cNvSpPr txBox="1"/>
          <p:nvPr/>
        </p:nvSpPr>
        <p:spPr>
          <a:xfrm>
            <a:off x="6150355" y="4155975"/>
            <a:ext cx="849630" cy="5200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04</a:t>
            </a:r>
            <a:endParaRPr lang="en-US" sz="2400">
              <a:solidFill>
                <a:schemeClr val="accent1">
                  <a:alpha val="100000"/>
                </a:schemeClr>
              </a:solidFill>
              <a:latin typeface="Noto Sans SC"/>
              <a:ea typeface="Noto Sans SC"/>
              <a:cs typeface="Noto Sans SC"/>
            </a:endParaRPr>
          </a:p>
        </p:txBody>
      </p:sp>
    </p:spTree>
  </p:cSld>
  <p:clrMapOvr>
    <a:masterClrMapping/>
  </p:clrMapOvr>
</p:sld>
</file>

<file path=ppt/theme/theme1.xml><?xml version="1.0" encoding="utf-8"?>
<a:theme xmlns:a="http://schemas.openxmlformats.org/drawingml/2006/main" name="Office Theme">
  <a:themeElements>
    <a:clrScheme name="Office">
      <a:dk1>
        <a:srgbClr val="1F1F1F"/>
      </a:dk1>
      <a:lt1>
        <a:srgbClr val="F7F7F7"/>
      </a:lt1>
      <a:dk2>
        <a:srgbClr val="1F1F1F"/>
      </a:dk2>
      <a:lt2>
        <a:srgbClr val="CEDFEF"/>
      </a:lt2>
      <a:accent1>
        <a:srgbClr val="6EA8D0"/>
      </a:accent1>
      <a:accent2>
        <a:srgbClr val="6EA8D0"/>
      </a:accent2>
      <a:accent3>
        <a:srgbClr val="3C7DA9"/>
      </a:accent3>
      <a:accent4>
        <a:srgbClr val="5194C3"/>
      </a:accent4>
      <a:accent5>
        <a:srgbClr val="78C2D1"/>
      </a:accent5>
      <a:accent6>
        <a:srgbClr val="4289C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4615</Words>
  <Application>WPS 演示</Application>
  <PresentationFormat>On-screen Show (4:3)</PresentationFormat>
  <Paragraphs>399</Paragraphs>
  <Slides>27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Arial</vt:lpstr>
      <vt:lpstr>宋体</vt:lpstr>
      <vt:lpstr>Wingdings</vt:lpstr>
      <vt:lpstr>Noto Sans SC</vt:lpstr>
      <vt:lpstr>Segoe Print</vt:lpstr>
      <vt:lpstr>微软雅黑</vt:lpstr>
      <vt:lpstr>Arial Unicode MS</vt:lpstr>
      <vt:lpstr>Calibri</vt:lpstr>
      <vt:lpstr>Arial</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WPS_1670391199</cp:lastModifiedBy>
  <cp:revision>4</cp:revision>
  <dcterms:created xsi:type="dcterms:W3CDTF">2006-08-16T00:00:00Z</dcterms:created>
  <dcterms:modified xsi:type="dcterms:W3CDTF">2025-10-14T03:55:35Z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1","ContentProducer":"001191110000802100433B10001","ProduceID":"e956d16f87541b703f2e029aab819ecb_1760404129_42bf21ac972d5b6644e8bc10ae6b7a70","ReservedCode1":"4b26d9e1599e113f8d35d6337f14a815892c27f3f2bdf8b6080bbb94e61ad9a1","ContentPropagator":"001191110000802100433B10001","PropagateID":"e956d16f87541b703f2e029aab819ecb_1760404129_42bf21ac972d5b6644e8bc10ae6b7a70","ReservedCode2":"4b26d9e1599e113f8d35d6337f14a815892c27f3f2bdf8b6080bbb94e61ad9a1"}</vt:lpwstr>
  </property>
  <property fmtid="{D5CDD505-2E9C-101B-9397-08002B2CF9AE}" pid="3" name="ICV">
    <vt:lpwstr>0702AABA788B47CF8352772934E0F7DE_12</vt:lpwstr>
  </property>
  <property fmtid="{D5CDD505-2E9C-101B-9397-08002B2CF9AE}" pid="4" name="KSOProductBuildVer">
    <vt:lpwstr>2052-12.1.0.22529</vt:lpwstr>
  </property>
</Properties>
</file>