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6655" y="1525651"/>
            <a:ext cx="7126715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电子商务法律法规与</a:t>
            </a:r>
            <a:endParaRPr lang="en-US" sz="54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合规经营</a:t>
            </a:r>
            <a:endParaRPr lang="en-US" sz="54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5705" y="4293994"/>
            <a:ext cx="2800350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2025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5705" y="4825308"/>
            <a:ext cx="3371850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2025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0055" y="205105"/>
            <a:ext cx="3593465" cy="5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4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4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36634" r="36634"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消费者权益保护专项条款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安全保障义务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商品需符合国家强制性安全标准，如电器类产品需通过3C认证，并标注安全使用说明。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服务类经营者需确保服务场所、设备的安全性，例如在线教育平台需保障用户数据隐私不被泄露。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知情权与选择权保障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商家需清晰标注商品价格、运费、有效期等核心信息，禁止通过“默认勾选”等方式强制捆绑销售。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平台需提供便捷的比价、筛选功能，确保消费者能够基于充分信息做出自主决策。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售后维权支持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严格执行“七日无理由退货”规定，特殊商品（如定制类）需在交易前明示除外情形。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建立高效的争议解决流程，包括举证责任分配、第三方调解等机制，降低消费者维权成本。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电子合同与交易安全法律规范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50" r="16650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技术标准与法律认可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法院在审理案件时，会结合电子签名生成、存储及传输过程的安全性（如CA认证机构颁发的数字证书）综合判定其有效性，典型案例包括互联网金融合同纠纷中的签名认证。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司法实践中的认定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例外情形与限制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涉及婚姻、收养、继承等人身关系的文书，以及涉及停止供水、供热等公用事业服务的合同，不适用电子签名规定，需采用传统书面形式。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根据《中华人民共和国电子签名法》，可靠的电子签名需满足独特性、专有控制性及不可篡改性等技术标准，与手写签名或盖章具有同等法律效力。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电子签名的法律效力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数据电文的存证规则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08578" y="1411882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1572710" y="1527027"/>
            <a:ext cx="389578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完整性要求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72710" y="1944900"/>
            <a:ext cx="4329681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数据电文需通过哈希值、时间戳等技术手段确保内容未被篡改，并符合《电子签名法》规定的“能够有形表现所载内容并可随时调取查用”的存证标准。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10944" y="1353584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788670" y="1512652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521179" y="1675344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TextBox 9"/>
          <p:cNvSpPr txBox="1"/>
          <p:nvPr/>
        </p:nvSpPr>
        <p:spPr>
          <a:xfrm>
            <a:off x="7185311" y="1790489"/>
            <a:ext cx="392597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第三方存证平台作用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85311" y="2208362"/>
            <a:ext cx="4303585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司法区块链存证、公证处电子存证等第三方平台可提供中立、可信的存证服务，其出具的报告在诉讼中可作为关键证据，如杭州互联网法院采信区块链存证的案例。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23545" y="161704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6401271" y="1776114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16014" y="3929384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1180145" y="4044529"/>
            <a:ext cx="428835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存证期限与可追溯性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0145" y="4462402"/>
            <a:ext cx="4408250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企业需根据《电子商务法》要求保存交易信息至少三年，并确保数据可追溯至原始记录，包括订单、支付凭证及物流信息等全链路数据。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318380" y="387108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396105" y="4030153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128615" y="4192846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9" name="TextBox 19"/>
          <p:cNvSpPr txBox="1"/>
          <p:nvPr/>
        </p:nvSpPr>
        <p:spPr>
          <a:xfrm>
            <a:off x="6792746" y="4307991"/>
            <a:ext cx="405239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跨境数据合规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92746" y="4725864"/>
            <a:ext cx="4318537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涉及跨境传输的数据电文需符合《数据出境安全评估办法》，如通过安全评估或签订标准合同条款（SCCs）满足GDPR等国际法规要求。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5930980" y="4134548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6008706" y="4293615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2606" y="1947878"/>
            <a:ext cx="5172294" cy="11685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跨境电子合同需明确约定准据法（如《联合国国际货物销售合同公约》CISG），并注意不同法域对电子合同成立要件（如要约与承诺的生效时间）的差异。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法律适用冲突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3712973"/>
            <a:ext cx="5172294" cy="115392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依据合同约定或被告住所地、合同履行地等连接点确定管辖法院，跨境电商平台常通过协议管辖条款指定特定法院或仲裁机构（如新加坡国际仲裁中心）。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管辖权确定原则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5377103"/>
            <a:ext cx="5172294" cy="115392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推荐使用WTO《电子商务联合声明》框架下的ODR平台，通过在线调解、仲裁等方式高效解决争议，如欧盟的“消费者ODR平台”实践案例。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在线争议解决机制（ODR）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AutoShape 12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3" name="AutoShape 13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跨境电子合同争议解决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100000"/>
          </a:blip>
          <a:srcRect t="20891" b="20891"/>
          <a:stretch>
            <a:fillRect/>
          </a:stretch>
        </p:blipFill>
        <p:spPr>
          <a:xfrm>
            <a:off x="7503032" y="1370655"/>
            <a:ext cx="3889572" cy="150926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alphaModFix amt="100000"/>
          </a:blip>
          <a:srcRect t="20891" b="20891"/>
          <a:stretch>
            <a:fillRect/>
          </a:stretch>
        </p:blipFill>
        <p:spPr>
          <a:xfrm>
            <a:off x="7503032" y="3085023"/>
            <a:ext cx="3889572" cy="15092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alphaModFix amt="100000"/>
          </a:blip>
          <a:srcRect l="14262" r="14262"/>
          <a:stretch>
            <a:fillRect/>
          </a:stretch>
        </p:blipFill>
        <p:spPr>
          <a:xfrm>
            <a:off x="7503031" y="4799881"/>
            <a:ext cx="3889572" cy="15092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网络交易监管与法律责任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广告合规与禁止性规定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 t="25247" b="25247"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t="5994" b="5994"/>
          <a:stretch>
            <a:fillRect/>
          </a:stretch>
        </p:blipFill>
        <p:spPr>
          <a:xfrm>
            <a:off x="8567537" y="4984999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真实性与准确性要求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广告内容必须真实、准确，不得含有虚假或误导性信息，包括对商品性能、功能、产地、用途等关键信息的描述需与实际一致，避免夸大宣传或虚构效果。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禁止绝对化用语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广告中不得使用“国家级”“最佳”“第一”等绝对化用语，此类表述违反《广告法》规定，可能被认定为虚假宣传，面临行政处罚。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特殊商品广告限制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药品、医疗器械、保健食品等广告需经过审查批准，并标注批准文号，同时不得含有表示功效、安全性的断言或保证，如“根治”“无副作用”等违规内容。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感谢您下载包图网平台上提供的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PPT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3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ibaotu.com</a:t>
            </a:r>
            <a:endParaRPr lang="en-US" sz="6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6250" r="16250"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6750" r="16750"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8255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价格欺诈与不正当竞争防范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1006" y="1512641"/>
            <a:ext cx="335474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明码标价义务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5630" y="1987544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经营者需清晰标示商品或服务的价格、计价单位、促销条件等信息，不得通过虚假折扣（如虚构原价）或隐瞒附加费用（如运费）误导消费者。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5630" y="4007084"/>
            <a:ext cx="342012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数据垄断与流量劫持防范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5630" y="4481987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平台不得利用技术手段屏蔽或限制其他经营者链接，或强制“二选一”排他性合作，此类行为可能被认定为滥用市场支配地位。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93436" y="1510590"/>
            <a:ext cx="315514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禁止虚假促销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93436" y="1985493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限时折扣、限量抢购等促销活动需真实有效，不得虚构库存或活动期限，否则可能构成价格欺诈，需承担退赔或罚款责任。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93436" y="4005034"/>
            <a:ext cx="329586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不正当竞争行为界定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93436" y="4479937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包括商业诋毁（贬低竞争对手）、商业贿赂（通过利益交换获取交易机会）、侵犯商业秘密等行为，均违反《反不正当竞争法》。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636726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虚假宣传处罚案例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36726" y="204621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某电商因宣称商品“100%纯棉”实际成分不符，被市场监管部门处以20万元罚款，并责令整改，凸显广告合规的重要性。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21875" r="21875"/>
          <a:stretch>
            <a:fillRect/>
          </a:stretch>
        </p:blipFill>
        <p:spPr>
          <a:xfrm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636726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价格欺诈刑事责任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636726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侵犯用户信息案例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行政处罚与刑事风险案例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36726" y="3789081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某商家通过虚假促销累计骗取消费者百万元，因情节严重被以诈骗罪立案侦查，最终承担刑事责任，警示经营者需规范定价行为。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36726" y="547164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某平台非法收集并出售用户数据，违反《个人信息保护法》，企业被吊销执照，相关责任人被判有期徒刑，强调数据合规的底线要求。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数据合规与隐私保护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3684" y="2559207"/>
            <a:ext cx="6316980" cy="23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2244" y="3494380"/>
            <a:ext cx="2197085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12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8786" y="2781296"/>
            <a:ext cx="3104002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75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5175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84695" y="1702344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0020" y="17518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电子商务法律基础概述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84695" y="2411090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0020" y="2456811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电子商务经营者合规义务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84695" y="3119837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80020" y="3175083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电子合同与交易安全法律规范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94220" y="3828583"/>
            <a:ext cx="5619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0020" y="3883830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网络交易监管与法律责任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84695" y="4535669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0020" y="4560436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数据合规与隐私保护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88034" y="5234961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83359" y="52787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新业态法律风险应对策略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处理个人信息需取得个人同意或符合法定情形（如履行合同、法定义务等），且仅收集与处理目的直接相关的最小范围数据，禁止“一揽子授权”或强制捆绑。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18761" b="18761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944" r="944"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7065" r="7065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个人信息保护法要点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合法性基础与最小必要原则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生物识别、医疗健康、金融账户等敏感个人信息需单独明示同意，并采取加密、去标识化等严格保护措施，泄露事件需72小时内向监管部门报告。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敏感信息特殊保护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明确个人享有知情权、查阅复制权、更正权、删除权（被遗忘权）、撤回同意权等，企业需建立便捷的申请响应机制，通常应在15个工作日内处理完毕。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个人权利保障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向境外提供重要数据或大规模个人信息前，需通过国家网信部门的安全评估，或取得专业机构认证（如个人信息保护认证）。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通过签订网信部门制定的标准合同（SCC）约束境外接收方，并依法备案，合同需明确数据保护责任、本地法律冲突解决机制等条款。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795955"/>
            <a:ext cx="3433799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关键信息基础设施运营者（CIIO）收集的个人信息原则上应境内存储，确需跨境传输的需通过专项安全评估。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795955"/>
            <a:ext cx="3438525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向已通过国家网信部门认定的“白名单”国家（如东盟部分成员国）传输数据，可简化流程，但仍需履行告知义务并取得单独同意。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数据跨境传输规则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安全评估与认证要求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标准合同备案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数据本地化存储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白名单国家例外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匿名化处理标准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1997141"/>
            <a:ext cx="6096000" cy="9853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经匿名化处理（无法复原至个人身份）的数据可自由使用，但需符合《网络安全标准实践指南》技术标准（如K-匿名、差分隐私等）。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用户画像与自动化决策限制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647375"/>
            <a:ext cx="6096000" cy="10785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基于个人数据的自动化决策（如信用评分）需透明化逻辑，并提供人工复核渠道，禁止“大数据杀熟”等歧视性算法。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第三方合作审计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288084"/>
            <a:ext cx="6096000" cy="105191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委托第三方处理数据时，需签订数据处理协议（DPA），定期审计其合规性，共享数据需重新评估合法性并更新隐私政策告知用户。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大数据应用合规边界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新业态法律风险应对策略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实时内容监管义务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直播电商需建立动态审核机制，对主播话术、商品展示进行实时监控，确保不出现《广告法》禁止的绝对化用语（如"最""第一"）或虚假功效宣称，尤其针对保健品、医疗器械等特殊品类需设置关键词过滤系统。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直播电商特殊合规要求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交易链路可追溯性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依据《电子商务法》第十五条，直播回放视频需保存至少3年，商品详情页必须显著标注"直播专享"等标识，且订单信息需与直播间ID绑定，便于纠纷发生时还原交易场景。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主播资质分级管理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对食品、美妆等高风险品类主播要求持证上岗（如营养师资格证），头部主播需完成市场监管部门备案，并定期参加《网络交易监督管理办法》专项培训。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10334" b="10334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76286" y="650863"/>
            <a:ext cx="6180099" cy="6013456"/>
          </a:xfrm>
          <a:prstGeom prst="ellipse">
            <a:avLst/>
          </a:prstGeom>
          <a:gradFill>
            <a:gsLst>
              <a:gs pos="0">
                <a:schemeClr val="accent2">
                  <a:alpha val="15000"/>
                </a:schemeClr>
              </a:gs>
              <a:gs pos="100000">
                <a:schemeClr val="lt1">
                  <a:alpha val="15000"/>
                </a:schemeClr>
              </a:gs>
            </a:gsLst>
            <a:lin ang="10800000"/>
          </a:gradFill>
        </p:spPr>
      </p:sp>
      <p:sp>
        <p:nvSpPr>
          <p:cNvPr id="3" name="AutoShape 3"/>
          <p:cNvSpPr/>
          <p:nvPr/>
        </p:nvSpPr>
        <p:spPr>
          <a:xfrm>
            <a:off x="-405277" y="1338551"/>
            <a:ext cx="4638081" cy="4638081"/>
          </a:xfrm>
          <a:prstGeom prst="ellipse">
            <a:avLst/>
          </a:prstGeom>
          <a:gradFill>
            <a:gsLst>
              <a:gs pos="0">
                <a:schemeClr val="accent2">
                  <a:alpha val="15000"/>
                </a:schemeClr>
              </a:gs>
              <a:gs pos="100000">
                <a:schemeClr val="lt1">
                  <a:alpha val="15000"/>
                </a:schemeClr>
              </a:gs>
            </a:gsLst>
            <a:lin ang="10800000"/>
          </a:gradFill>
        </p:spPr>
      </p:sp>
      <p:sp>
        <p:nvSpPr>
          <p:cNvPr id="4" name="AutoShape 4"/>
          <p:cNvSpPr/>
          <p:nvPr/>
        </p:nvSpPr>
        <p:spPr>
          <a:xfrm>
            <a:off x="171268" y="1915096"/>
            <a:ext cx="3484989" cy="348498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600442" y="1216359"/>
            <a:ext cx="4867551" cy="1486758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717900" y="1330216"/>
            <a:ext cx="4632636" cy="125904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分销模式合规边界：严格区分合法多级分销与传销行为，禁止"入门费""团队计酬"等特征，佣金层级不得超过两级，且需在用户协议中明示推广关系与收益计算规则。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7" name="Connector 7"/>
          <p:cNvCxnSpPr/>
          <p:nvPr/>
        </p:nvCxnSpPr>
        <p:spPr>
          <a:xfrm flipV="1">
            <a:off x="4967812" y="2064107"/>
            <a:ext cx="985970" cy="354116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" name="AutoShape 8"/>
          <p:cNvSpPr/>
          <p:nvPr/>
        </p:nvSpPr>
        <p:spPr>
          <a:xfrm rot="4046588">
            <a:off x="5893877" y="1791840"/>
            <a:ext cx="575313" cy="3957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5400000"/>
          </a:gradFill>
        </p:spPr>
      </p:sp>
      <p:cxnSp>
        <p:nvCxnSpPr>
          <p:cNvPr id="9" name="Connector 9"/>
          <p:cNvCxnSpPr/>
          <p:nvPr/>
        </p:nvCxnSpPr>
        <p:spPr>
          <a:xfrm>
            <a:off x="4785318" y="4986908"/>
            <a:ext cx="1196257" cy="427401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0" name="AutoShape 10"/>
          <p:cNvSpPr/>
          <p:nvPr/>
        </p:nvSpPr>
        <p:spPr>
          <a:xfrm rot="6416916">
            <a:off x="5828951" y="5260453"/>
            <a:ext cx="575313" cy="3957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5400000"/>
          </a:gradFill>
        </p:spPr>
      </p:sp>
      <p:cxnSp>
        <p:nvCxnSpPr>
          <p:cNvPr id="11" name="Connector 11"/>
          <p:cNvCxnSpPr/>
          <p:nvPr/>
        </p:nvCxnSpPr>
        <p:spPr>
          <a:xfrm>
            <a:off x="5111816" y="3740000"/>
            <a:ext cx="999461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2" name="AutoShape 12"/>
          <p:cNvSpPr/>
          <p:nvPr/>
        </p:nvSpPr>
        <p:spPr>
          <a:xfrm rot="5400000">
            <a:off x="5989084" y="3554023"/>
            <a:ext cx="575313" cy="3957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5400000"/>
          </a:gradFill>
        </p:spPr>
      </p:sp>
      <p:sp>
        <p:nvSpPr>
          <p:cNvPr id="13" name="TextBox 13"/>
          <p:cNvSpPr txBox="1"/>
          <p:nvPr/>
        </p:nvSpPr>
        <p:spPr>
          <a:xfrm>
            <a:off x="413326" y="2497457"/>
            <a:ext cx="3000874" cy="232026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社交电商需在商业模式创新与法律红线之间建立防火墙，重点规避传销、数据滥用及不正当竞争风险，通过合规架构设计实现可持续发展。</a:t>
            </a:r>
            <a:endParaRPr lang="en-US" sz="15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600442" y="3002511"/>
            <a:ext cx="4867551" cy="1486758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6717900" y="3116369"/>
            <a:ext cx="4632636" cy="125904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用户数据授权体系：根据《个人信息保护法》要求，构建完整的授权链条——从好友关系链获取到营销信息推送均需获得用户主动勾选同意，不得默认开启"通讯录匹配"功能。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600442" y="4788664"/>
            <a:ext cx="4867551" cy="1486758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6717900" y="4902522"/>
            <a:ext cx="4632636" cy="125904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平台责任豁免设计：在UGC内容免责声明中援引《民法典》第1195条"通知-删除"规则，建立侵权投诉快速响应通道，避免因用户自发分享内容承担连带责任。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社交电商模式合法性分析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8090" y="1481483"/>
            <a:ext cx="3709869" cy="621927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262278" y="1481483"/>
            <a:ext cx="3709869" cy="621927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895906" y="1481483"/>
            <a:ext cx="3709869" cy="621927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跨境电商海关与税务合规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96854" y="2282777"/>
            <a:ext cx="3352341" cy="3919566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944703" y="2477861"/>
            <a:ext cx="3056643" cy="53887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商品准入合规管理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4703" y="3016733"/>
            <a:ext cx="3018860" cy="28885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建立HS编码智能匹配系统，自动识别禁限售商品（如含濒危物种成分的化妆品），对保健食品、婴幼儿配方奶粉等特殊品类需提前取得进口注册备案凭证。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在商品页面强制展示原产国、中文标签及跨境电商年度个人额度消耗提示，避免消费者误认为一般贸易商品引发投诉。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265112" y="1584534"/>
            <a:ext cx="415825" cy="41582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4441042" y="2282777"/>
            <a:ext cx="3352341" cy="3919566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602198" y="2480705"/>
            <a:ext cx="3030028" cy="53887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跨境税务申报优化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02198" y="3019578"/>
            <a:ext cx="3005553" cy="28885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区分"保税备货""直邮"等模式适用不同税率，对行邮税额超过50元商品自动拆单申报，利用"跨境电商综合试验区"政策争取企业所得税减免。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开发三单对碰系统（支付单、物流单、订单），实时同步海关总署跨境进口统一版系统，确保"清单核放"模式下通关时效控制在24小时内。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4670" y="2267141"/>
            <a:ext cx="3352341" cy="3919566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09212" y="2465068"/>
            <a:ext cx="3083257" cy="53887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资金结算合规路径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09212" y="3003941"/>
            <a:ext cx="3083257" cy="28885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通过持牌支付机构完成外汇集中收付，每季度向外汇管理局报送《跨境电子商务外汇收支报表》，单笔超过5万美元的交易需提交真实性证明材料。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在自贸区设立外汇资金池，实现境外供应商货款轧差结算，降低汇兑成本同时符合《跨境担保外汇管理规定》要求。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5936101" y="1611336"/>
            <a:ext cx="362223" cy="36222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94481" y="190500"/>
                  <a:pt x="228562" y="156381"/>
                  <a:pt x="228562" y="114300"/>
                </a:cubicBezTo>
                <a:lnTo>
                  <a:pt x="228562" y="76200"/>
                </a:lnTo>
                <a:cubicBezTo>
                  <a:pt x="228562" y="23612"/>
                  <a:pt x="190500" y="0"/>
                  <a:pt x="152400" y="0"/>
                </a:cubicBezTo>
                <a:lnTo>
                  <a:pt x="76162" y="0"/>
                </a:lnTo>
                <a:cubicBezTo>
                  <a:pt x="38100" y="0"/>
                  <a:pt x="0" y="20241"/>
                  <a:pt x="0" y="76200"/>
                </a:cubicBezTo>
                <a:cubicBezTo>
                  <a:pt x="0" y="130969"/>
                  <a:pt x="38100" y="152400"/>
                  <a:pt x="76162" y="152400"/>
                </a:cubicBezTo>
                <a:lnTo>
                  <a:pt x="114300" y="152400"/>
                </a:lnTo>
                <a:cubicBezTo>
                  <a:pt x="135322" y="152400"/>
                  <a:pt x="152400" y="169478"/>
                  <a:pt x="152400" y="190500"/>
                </a:cubicBezTo>
                <a:close/>
              </a:path>
              <a:path w="304800" h="304800">
                <a:moveTo>
                  <a:pt x="247460" y="116329"/>
                </a:moveTo>
                <a:cubicBezTo>
                  <a:pt x="246345" y="167878"/>
                  <a:pt x="204197" y="209550"/>
                  <a:pt x="152400" y="209550"/>
                </a:cubicBezTo>
                <a:lnTo>
                  <a:pt x="133350" y="209550"/>
                </a:lnTo>
                <a:lnTo>
                  <a:pt x="133350" y="190500"/>
                </a:lnTo>
                <a:cubicBezTo>
                  <a:pt x="133350" y="179984"/>
                  <a:pt x="124797" y="171450"/>
                  <a:pt x="114300" y="171450"/>
                </a:cubicBezTo>
                <a:lnTo>
                  <a:pt x="78095" y="171450"/>
                </a:lnTo>
                <a:cubicBezTo>
                  <a:pt x="76952" y="177136"/>
                  <a:pt x="76248" y="183223"/>
                  <a:pt x="76200" y="189795"/>
                </a:cubicBezTo>
                <a:lnTo>
                  <a:pt x="76200" y="229333"/>
                </a:lnTo>
                <a:cubicBezTo>
                  <a:pt x="76600" y="271072"/>
                  <a:pt x="110566" y="304800"/>
                  <a:pt x="152400" y="304800"/>
                </a:cubicBezTo>
                <a:cubicBezTo>
                  <a:pt x="152400" y="283740"/>
                  <a:pt x="169478" y="266700"/>
                  <a:pt x="190500" y="266700"/>
                </a:cubicBezTo>
                <a:lnTo>
                  <a:pt x="228562" y="266700"/>
                </a:lnTo>
                <a:cubicBezTo>
                  <a:pt x="266700" y="266700"/>
                  <a:pt x="304800" y="245269"/>
                  <a:pt x="304800" y="190500"/>
                </a:cubicBezTo>
                <a:cubicBezTo>
                  <a:pt x="304800" y="143894"/>
                  <a:pt x="278273" y="122301"/>
                  <a:pt x="247460" y="116329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Freeform 17"/>
          <p:cNvSpPr/>
          <p:nvPr/>
        </p:nvSpPr>
        <p:spPr>
          <a:xfrm>
            <a:off x="9577693" y="1606715"/>
            <a:ext cx="346295" cy="3714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62" y="147228"/>
                </a:moveTo>
                <a:lnTo>
                  <a:pt x="304800" y="75419"/>
                </a:lnTo>
                <a:lnTo>
                  <a:pt x="304800" y="38100"/>
                </a:lnTo>
                <a:lnTo>
                  <a:pt x="0" y="38100"/>
                </a:lnTo>
                <a:lnTo>
                  <a:pt x="0" y="75305"/>
                </a:lnTo>
                <a:close/>
              </a:path>
              <a:path w="304800" h="304800">
                <a:moveTo>
                  <a:pt x="152438" y="189347"/>
                </a:moveTo>
                <a:lnTo>
                  <a:pt x="0" y="117348"/>
                </a:lnTo>
                <a:lnTo>
                  <a:pt x="0" y="266700"/>
                </a:lnTo>
                <a:lnTo>
                  <a:pt x="304800" y="266700"/>
                </a:lnTo>
                <a:lnTo>
                  <a:pt x="304800" y="117577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0790" y="2331416"/>
            <a:ext cx="7924800" cy="18288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90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0790" y="4217109"/>
            <a:ext cx="4943475" cy="6286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700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2700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电子商务法律基础概述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电子商务法的定义与立法背景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808710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法律概念界定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3628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电子商务法是调整以数据电文为交易手段，通过互联网等信息网络产生的商事交易关系及相关社会关系、政府管理关系的法律规范总称。其核心在于解决电子合同效力、数据隐私、跨境交易等新型法律问题。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71107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立法必要性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35991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全球数字经济规模扩大，传统商事法律难以覆盖电子签名认证、平台责任界定等新兴领域，需通过专门立法保障交易安全、消费者权益及市场秩序。例如，中国2019年实施的《电子商务法》填补了网络交易监管空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625" r="16625"/>
          <a:stretch>
            <a:fillRect/>
          </a:stretch>
        </p:blipFill>
        <p:spPr>
          <a:xfrm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56723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技术驱动背景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92150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立法响应了云计算、区块链等技术对传统法律体系的冲击，如欧盟《数字服务法》针对算法透明度作出规定，体现技术发展与法律规制的动态平衡。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750" r="16750"/>
          <a:stretch>
            <a:fillRect/>
          </a:stretch>
        </p:blipFill>
        <p:spPr>
          <a:xfrm>
            <a:off x="9341841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中国《电子商务法》核心框架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292" r="12292"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10417" b="10417"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31297" r="31297"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主体责任划分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明确电子商务平台经营者、平台内经营者及消费者三方权责，如平台需审核商家资质（第27条），消费者享有7日无理由退货权（第49条）。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数据与隐私保护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规定个人信息处理应遵循合法、正当、必要原则（第23条），要求平台建立数据安全管理制度，违规收集用户数据将面临最高营业额5%的罚款。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知识产权保护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建立“通知-删除”规则（第41-43条），平台接到侵权投诉后需及时下架商品，否则承担连带责任，平衡权利人保护与商家抗辩权。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争议解决机制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鼓励在线纠纷调解（第60条），推动设立第三方争议解决机构，并明确电子证据的法律效力，降低维权成本。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9345" y="1687996"/>
            <a:ext cx="5229225" cy="3819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立法层级差异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：中国采用综合性《电子商务法》，欧美日细分电子交易/数字服务等专项法规，反映市场成熟度差异。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消费者保护强度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：欧盟14天退换期最严格，美国侧重数据隐私，中国突出平台责任，体现不同监管侧重点。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关税政策导向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：美国800美元免税刺激消费，欧盟VAT规范税收，中国跨境综合税平衡监管与便利。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特色制度创新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：新加坡电子签名等效提升效率，日本支付规范保障安全，中国平台连带责任强化治理。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法规适配发展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：发展中国家侧重基础框架（如中国），发达国家细化服务商责任（如美国），匹配电商业态阶段。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71500" y="1857375"/>
          <a:ext cx="5086350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70"/>
                <a:gridCol w="1017270"/>
                <a:gridCol w="1017270"/>
                <a:gridCol w="1017270"/>
                <a:gridCol w="1017270"/>
              </a:tblGrid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国家/地区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核心法规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消费者权益保护重点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关税政策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典型特色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中国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《电子商务法》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七日无理由退货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跨境综合税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平台连带责任制度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美国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《统一电子交易法》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数据隐私保护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800美元免税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第三方服务商责任细分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欧盟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《数字服务法案》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14天无理由退换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VAT增值税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数字服务分级监管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日本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《电子契约法》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商品信息披露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免税额度1万日元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跨境支付特殊规范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新加坡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《电子交易法》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争议在线调解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7%消费税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电子签名法律等效</a:t>
                      </a:r>
                      <a:endParaRPr lang="en-US" sz="1100"/>
                    </a:p>
                  </a:txBody>
                  <a:tcPr anchor="t"/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国际电子商务法律体系比较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电子商务经营者合规义务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市场主体登记与资质要求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法律合规基础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根据《电子商务法》第十条，除特定豁免情形外，电子商务经营者需依法完成市场主体登记，这是合法经营的前提条件，也是后续税务、监管等环节的基础依据。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豁免情形明确化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个人销售自产农副产品等豁免登记的情形需严格界定，避免因理解偏差导致违规风险。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资质公示重要性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涉及食品、医疗器械等特殊类目的经营者需取得相应行政许可，并在平台显著位置公示，否则可能面临行政处罚或消费者信任危机。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18199" y="1091952"/>
            <a:ext cx="5575592" cy="5575592"/>
          </a:xfrm>
          <a:prstGeom prst="ellipse">
            <a:avLst/>
          </a:prstGeom>
          <a:solidFill>
            <a:schemeClr val="accent2">
              <a:alpha val="28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-716914" y="1530366"/>
            <a:ext cx="4698762" cy="4698762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4551" r="14551"/>
          <a:stretch>
            <a:fillRect/>
          </a:stretch>
        </p:blipFill>
        <p:spPr>
          <a:xfrm>
            <a:off x="4747792" y="3064516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0288" r="20288"/>
          <a:stretch>
            <a:fillRect/>
          </a:stretch>
        </p:blipFill>
        <p:spPr>
          <a:xfrm>
            <a:off x="4120560" y="4879707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20560" y="1261872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7" name="TextBox 7"/>
          <p:cNvSpPr txBox="1"/>
          <p:nvPr/>
        </p:nvSpPr>
        <p:spPr>
          <a:xfrm>
            <a:off x="290428" y="2135998"/>
            <a:ext cx="3192434" cy="34874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平台与商家需明确权责边界，平台承担审核、监督等管理责任，商家则需履行商品质量、信息披露等直接义务，共同构建合规生态。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99649" y="1691003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平台需对入驻商家的营业执照、行政许可等信息进行核验，并定期更新，确保经营者资质真实有效。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9649" y="1091952"/>
            <a:ext cx="4699227" cy="58685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平台审核义务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99649" y="3564943"/>
            <a:ext cx="4800600" cy="685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商家需完整、准确地展示商品参数、售后服务条款等信息，不得虚假宣传或隐瞒关键交易条件。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99649" y="2964930"/>
            <a:ext cx="4699227" cy="58782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商家真实披露责任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99649" y="5439059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平台应建立投诉响应通道，商家需配合平台处理退换货、质量争议等消费纠纷，保障消费者权益。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99649" y="4879707"/>
            <a:ext cx="4699227" cy="5471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协同处理纠纷机制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平台责任与商家义务划分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F1F1F"/>
      </a:dk1>
      <a:lt1>
        <a:srgbClr val="F7F7F7"/>
      </a:lt1>
      <a:dk2>
        <a:srgbClr val="1F1F1F"/>
      </a:dk2>
      <a:lt2>
        <a:srgbClr val="CEDFEF"/>
      </a:lt2>
      <a:accent1>
        <a:srgbClr val="6EA8D0"/>
      </a:accent1>
      <a:accent2>
        <a:srgbClr val="6EA8D0"/>
      </a:accent2>
      <a:accent3>
        <a:srgbClr val="3C7DA9"/>
      </a:accent3>
      <a:accent4>
        <a:srgbClr val="5194C3"/>
      </a:accent4>
      <a:accent5>
        <a:srgbClr val="78C2D1"/>
      </a:accent5>
      <a:accent6>
        <a:srgbClr val="4289C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5188</Words>
  <Application>WPS 演示</Application>
  <PresentationFormat>On-screen Show (4:3)</PresentationFormat>
  <Paragraphs>422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3</cp:revision>
  <dcterms:created xsi:type="dcterms:W3CDTF">2006-08-16T00:00:00Z</dcterms:created>
  <dcterms:modified xsi:type="dcterms:W3CDTF">2025-10-14T03:58:19Z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912c0a3321bb0b511668ef950aef0394_1760408645_3eb68618512e35cea7394a178bbbffc9","ReservedCode1":"c3ef3d81deaddd79ca4467e36307e6d5abf96e8200bf3e32815d10b9a52938f8","ContentPropagator":"001191110000802100433B10001","PropagateID":"912c0a3321bb0b511668ef950aef0394_1760408645_3eb68618512e35cea7394a178bbbffc9","ReservedCode2":"c3ef3d81deaddd79ca4467e36307e6d5abf96e8200bf3e32815d10b9a52938f8"}</vt:lpwstr>
  </property>
  <property fmtid="{D5CDD505-2E9C-101B-9397-08002B2CF9AE}" pid="3" name="ICV">
    <vt:lpwstr>E2F49B6BA85345B1A94E8248144E8A4D_12</vt:lpwstr>
  </property>
  <property fmtid="{D5CDD505-2E9C-101B-9397-08002B2CF9AE}" pid="4" name="KSOProductBuildVer">
    <vt:lpwstr>2052-12.1.0.22529</vt:lpwstr>
  </property>
</Properties>
</file>