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9440" y="1906270"/>
            <a:ext cx="5598795" cy="1069975"/>
          </a:xfrm>
          <a:prstGeom prst="rect">
            <a:avLst/>
          </a:prstGeom>
        </p:spPr>
        <p:txBody>
          <a:bodyPr vert="horz" wrap="square" lIns="114300" tIns="57150" rIns="114300" bIns="57150" rtlCol="0" anchor="t" anchorCtr="0">
            <a:spAutoFit/>
          </a:bodyPr>
          <a:lstStyle/>
          <a:p>
            <a:pPr>
              <a:lnSpc>
                <a:spcPct val="120000"/>
              </a:lnSpc>
              <a:spcBef>
                <a:spcPts val="450"/>
              </a:spcBef>
            </a:pPr>
            <a:r>
              <a:rPr lang="en-US" sz="5175" b="1">
                <a:solidFill>
                  <a:schemeClr val="dk1">
                    <a:alpha val="100000"/>
                  </a:schemeClr>
                </a:solidFill>
                <a:latin typeface="Noto Sans SC"/>
                <a:ea typeface="Noto Sans SC"/>
                <a:cs typeface="Noto Sans SC"/>
              </a:rPr>
              <a:t>边贸物流产业课程</a:t>
            </a:r>
            <a:endParaRPr lang="en-US" sz="5175" b="1">
              <a:solidFill>
                <a:schemeClr val="dk1">
                  <a:alpha val="100000"/>
                </a:schemeClr>
              </a:solidFill>
              <a:latin typeface="Noto Sans SC"/>
              <a:ea typeface="Noto Sans SC"/>
              <a:cs typeface="Noto Sans SC"/>
            </a:endParaRPr>
          </a:p>
        </p:txBody>
      </p:sp>
      <p:sp>
        <p:nvSpPr>
          <p:cNvPr id="3" name="TextBox 3"/>
          <p:cNvSpPr txBox="1"/>
          <p:nvPr/>
        </p:nvSpPr>
        <p:spPr>
          <a:xfrm>
            <a:off x="865854" y="5019444"/>
            <a:ext cx="2343302" cy="313690"/>
          </a:xfrm>
          <a:prstGeom prst="rect">
            <a:avLst/>
          </a:prstGeom>
        </p:spPr>
        <p:txBody>
          <a:bodyPr vert="horz" wrap="square" lIns="114300" tIns="57150" rIns="114300" bIns="57150" rtlCol="0" anchor="ctr" anchorCtr="0">
            <a:spAutoFit/>
          </a:bodyPr>
          <a:lstStyle/>
          <a:p>
            <a:pPr algn="ctr">
              <a:lnSpc>
                <a:spcPct val="64000"/>
              </a:lnSpc>
              <a:spcBef>
                <a:spcPts val="450"/>
              </a:spcBef>
            </a:pPr>
            <a:r>
              <a:rPr lang="en-US" sz="2025">
                <a:solidFill>
                  <a:srgbClr val="FFFFFF">
                    <a:alpha val="100000"/>
                  </a:srgbClr>
                </a:solidFill>
                <a:latin typeface="Noto Sans SC"/>
                <a:ea typeface="Noto Sans SC"/>
                <a:cs typeface="Noto Sans SC"/>
              </a:rPr>
              <a:t>汇报人：</a:t>
            </a:r>
            <a:endParaRPr lang="en-US" sz="2025">
              <a:solidFill>
                <a:srgbClr val="FFFFFF">
                  <a:alpha val="100000"/>
                </a:srgbClr>
              </a:solidFill>
              <a:latin typeface="Noto Sans SC"/>
              <a:ea typeface="Noto Sans SC"/>
              <a:cs typeface="Noto Sans SC"/>
            </a:endParaRPr>
          </a:p>
        </p:txBody>
      </p:sp>
      <p:sp>
        <p:nvSpPr>
          <p:cNvPr id="4" name="TextBox 4"/>
          <p:cNvSpPr txBox="1"/>
          <p:nvPr/>
        </p:nvSpPr>
        <p:spPr>
          <a:xfrm>
            <a:off x="433038" y="5743799"/>
            <a:ext cx="3208934" cy="313690"/>
          </a:xfrm>
          <a:prstGeom prst="rect">
            <a:avLst/>
          </a:prstGeom>
        </p:spPr>
        <p:txBody>
          <a:bodyPr vert="horz" wrap="square" lIns="114300" tIns="57150" rIns="114300" bIns="57150" rtlCol="0" anchor="ctr" anchorCtr="0">
            <a:spAutoFit/>
          </a:bodyPr>
          <a:lstStyle/>
          <a:p>
            <a:pPr algn="ctr">
              <a:lnSpc>
                <a:spcPct val="64000"/>
              </a:lnSpc>
              <a:spcBef>
                <a:spcPts val="450"/>
              </a:spcBef>
            </a:pPr>
            <a:r>
              <a:rPr lang="en-US" sz="2025">
                <a:solidFill>
                  <a:srgbClr val="000000">
                    <a:alpha val="100000"/>
                  </a:srgbClr>
                </a:solidFill>
                <a:latin typeface="Noto Sans SC"/>
                <a:ea typeface="Noto Sans SC"/>
                <a:cs typeface="Noto Sans SC"/>
              </a:rPr>
              <a:t>2025-10</a:t>
            </a:r>
            <a:endParaRPr lang="en-US" sz="2025">
              <a:solidFill>
                <a:srgbClr val="000000">
                  <a:alpha val="100000"/>
                </a:srgbClr>
              </a:solidFill>
              <a:latin typeface="Noto Sans SC"/>
              <a:ea typeface="Noto Sans SC"/>
              <a:cs typeface="Noto Sans SC"/>
            </a:endParaRPr>
          </a:p>
        </p:txBody>
      </p:sp>
      <p:sp>
        <p:nvSpPr>
          <p:cNvPr id="45" name="文本框 44"/>
          <p:cNvSpPr txBox="1"/>
          <p:nvPr/>
        </p:nvSpPr>
        <p:spPr>
          <a:xfrm>
            <a:off x="592455" y="48260"/>
            <a:ext cx="4455160" cy="392430"/>
          </a:xfrm>
          <a:prstGeom prst="rect">
            <a:avLst/>
          </a:prstGeom>
          <a:noFill/>
          <a:extLst>
            <a:ext uri="{909E8E84-426E-40DD-AFC4-6F175D3DCCD1}">
              <a14:hiddenFill xmlns:a14="http://schemas.microsoft.com/office/drawing/2010/main">
                <a:solidFill>
                  <a:schemeClr val="bg1"/>
                </a:solidFill>
              </a14:hiddenFill>
            </a:ext>
          </a:extLst>
        </p:spPr>
        <p:txBody>
          <a:bodyPr wrap="square" rtlCol="0" anchor="t">
            <a:noAutofit/>
          </a:bodyPr>
          <a:p>
            <a:pPr algn="l"/>
            <a:r>
              <a:rPr lang="zh-CN" altLang="en-US" sz="2800" b="1">
                <a:solidFill>
                  <a:srgbClr val="0070C0"/>
                </a:solidFill>
                <a:latin typeface="+mj-ea"/>
                <a:ea typeface="+mj-ea"/>
                <a:cs typeface="Arial" panose="020B0604020202020204" pitchFamily="34" charset="0"/>
                <a:sym typeface="+mn-ea"/>
              </a:rPr>
              <a:t>新业态就业创业专项工程</a:t>
            </a:r>
            <a:endParaRPr lang="zh-CN" altLang="en-US" sz="2800" b="1">
              <a:solidFill>
                <a:srgbClr val="0070C0"/>
              </a:solidFill>
              <a:latin typeface="+mj-ea"/>
              <a:ea typeface="+mj-ea"/>
              <a:cs typeface="Arial" panose="020B0604020202020204" pitchFamily="34"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t="37486" b="37486"/>
          <a:stretch>
            <a:fillRect/>
          </a:stretch>
        </p:blipFill>
        <p:spPr>
          <a:xfrm>
            <a:off x="-227" y="1719338"/>
            <a:ext cx="12192000" cy="2034324"/>
          </a:xfrm>
          <a:prstGeom prst="rect">
            <a:avLst/>
          </a:prstGeom>
        </p:spPr>
      </p:pic>
      <p:sp>
        <p:nvSpPr>
          <p:cNvPr id="3" name="AutoShape 3"/>
          <p:cNvSpPr/>
          <p:nvPr/>
        </p:nvSpPr>
        <p:spPr>
          <a:xfrm>
            <a:off x="-227" y="1719338"/>
            <a:ext cx="12192000" cy="2034324"/>
          </a:xfrm>
          <a:prstGeom prst="rect">
            <a:avLst/>
          </a:prstGeom>
          <a:gradFill>
            <a:gsLst>
              <a:gs pos="0">
                <a:schemeClr val="accent1">
                  <a:alpha val="83000"/>
                  <a:lumMod val="20000"/>
                  <a:lumOff val="80000"/>
                </a:schemeClr>
              </a:gs>
              <a:gs pos="96000">
                <a:schemeClr val="accent1">
                  <a:alpha val="83000"/>
                </a:schemeClr>
              </a:gs>
            </a:gsLst>
            <a:lin ang="0"/>
          </a:gra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西藏边贸物流的区位优势</a:t>
            </a:r>
            <a:endParaRPr lang="en-US" sz="3000" b="1">
              <a:solidFill>
                <a:schemeClr val="dk2">
                  <a:alpha val="100000"/>
                </a:schemeClr>
              </a:solidFill>
              <a:latin typeface="Noto Sans SC"/>
              <a:ea typeface="Noto Sans SC"/>
              <a:cs typeface="Noto Sans SC"/>
            </a:endParaRPr>
          </a:p>
        </p:txBody>
      </p:sp>
      <p:sp>
        <p:nvSpPr>
          <p:cNvPr id="5" name="AutoShape 5"/>
          <p:cNvSpPr/>
          <p:nvPr/>
        </p:nvSpPr>
        <p:spPr>
          <a:xfrm>
            <a:off x="741935" y="2639356"/>
            <a:ext cx="5232953" cy="3645646"/>
          </a:xfrm>
          <a:prstGeom prst="roundRect">
            <a:avLst>
              <a:gd name="adj" fmla="val 8580"/>
            </a:avLst>
          </a:prstGeom>
          <a:solidFill>
            <a:schemeClr val="lt2">
              <a:alpha val="100000"/>
            </a:schemeClr>
          </a:solidFill>
        </p:spPr>
      </p:sp>
      <p:sp>
        <p:nvSpPr>
          <p:cNvPr id="6" name="AutoShape 6"/>
          <p:cNvSpPr/>
          <p:nvPr/>
        </p:nvSpPr>
        <p:spPr>
          <a:xfrm>
            <a:off x="1153246" y="3097982"/>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accent1">
                    <a:alpha val="100000"/>
                  </a:schemeClr>
                </a:solidFill>
                <a:latin typeface="Noto Sans SC"/>
                <a:ea typeface="Noto Sans SC"/>
                <a:cs typeface="Noto Sans SC"/>
              </a:rPr>
              <a:t>地理枢纽价值凸显</a:t>
            </a:r>
            <a:endParaRPr lang="en-US" sz="1100"/>
          </a:p>
        </p:txBody>
      </p:sp>
      <p:sp>
        <p:nvSpPr>
          <p:cNvPr id="7" name="TextBox 7"/>
          <p:cNvSpPr txBox="1"/>
          <p:nvPr/>
        </p:nvSpPr>
        <p:spPr>
          <a:xfrm>
            <a:off x="1153246" y="3950024"/>
            <a:ext cx="4314344" cy="1960925"/>
          </a:xfrm>
          <a:prstGeom prst="rect">
            <a:avLst/>
          </a:prstGeom>
        </p:spPr>
        <p:txBody>
          <a:bodyPr vert="horz" wrap="square" lIns="76200" tIns="57150" rIns="57150" bIns="57150" rtlCol="0" anchor="t" anchorCtr="0">
            <a:noAutofit/>
          </a:bodyPr>
          <a:lstStyle/>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西藏拥有吉隆、樟木等5个国家级口岸，连接尼泊尔、印度、不丹等南亚国家，2024年边境小额贸易额占全区外贸总额的62%，同比增长10.3%。</a:t>
            </a:r>
            <a:endParaRPr lang="en-US" sz="135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青藏铁路那曲物流基地与林芝冷链物流中心形成联动，实现藏北畜牧产品48小时直达内地市场，年吞吐量超50万吨。</a:t>
            </a:r>
            <a:endParaRPr lang="en-US" sz="1350">
              <a:solidFill>
                <a:schemeClr val="dk1">
                  <a:alpha val="100000"/>
                </a:schemeClr>
              </a:solidFill>
              <a:latin typeface="Noto Sans SC"/>
              <a:ea typeface="Noto Sans SC"/>
              <a:cs typeface="Noto Sans SC"/>
            </a:endParaRPr>
          </a:p>
        </p:txBody>
      </p:sp>
      <p:sp>
        <p:nvSpPr>
          <p:cNvPr id="8" name="AutoShape 8"/>
          <p:cNvSpPr/>
          <p:nvPr/>
        </p:nvSpPr>
        <p:spPr>
          <a:xfrm>
            <a:off x="1228221" y="3723890"/>
            <a:ext cx="4239369" cy="19050"/>
          </a:xfrm>
          <a:prstGeom prst="rect">
            <a:avLst/>
          </a:prstGeom>
          <a:solidFill>
            <a:schemeClr val="accent1">
              <a:alpha val="100000"/>
            </a:schemeClr>
          </a:solidFill>
        </p:spPr>
      </p:sp>
      <p:sp>
        <p:nvSpPr>
          <p:cNvPr id="9" name="AutoShape 9"/>
          <p:cNvSpPr/>
          <p:nvPr/>
        </p:nvSpPr>
        <p:spPr>
          <a:xfrm>
            <a:off x="6266497" y="2639356"/>
            <a:ext cx="5232953" cy="3645646"/>
          </a:xfrm>
          <a:prstGeom prst="roundRect">
            <a:avLst>
              <a:gd name="adj" fmla="val 7569"/>
            </a:avLst>
          </a:prstGeom>
          <a:solidFill>
            <a:schemeClr val="lt2">
              <a:alpha val="100000"/>
            </a:schemeClr>
          </a:solidFill>
        </p:spPr>
      </p:sp>
      <p:sp>
        <p:nvSpPr>
          <p:cNvPr id="10" name="AutoShape 10"/>
          <p:cNvSpPr/>
          <p:nvPr/>
        </p:nvSpPr>
        <p:spPr>
          <a:xfrm>
            <a:off x="6677808" y="3097982"/>
            <a:ext cx="4410330" cy="492557"/>
          </a:xfrm>
          <a:prstGeom prst="rect">
            <a:avLst/>
          </a:prstGeom>
          <a:noFill/>
        </p:spPr>
        <p:txBody>
          <a:bodyPr vert="horz" wrap="square" lIns="76200" tIns="45720" rIns="91440" bIns="45720" rtlCol="0" anchor="t" anchorCtr="1">
            <a:noAutofit/>
          </a:bodyPr>
          <a:lstStyle/>
          <a:p>
            <a:pPr algn="l">
              <a:defRPr/>
            </a:pPr>
            <a:r>
              <a:rPr lang="en-US" sz="2400" b="1">
                <a:solidFill>
                  <a:schemeClr val="accent4">
                    <a:alpha val="100000"/>
                  </a:schemeClr>
                </a:solidFill>
                <a:latin typeface="Noto Sans SC"/>
                <a:ea typeface="Noto Sans SC"/>
                <a:cs typeface="Noto Sans SC"/>
              </a:rPr>
              <a:t>特色产业支撑强劲</a:t>
            </a:r>
            <a:endParaRPr lang="en-US" sz="1100"/>
          </a:p>
        </p:txBody>
      </p:sp>
      <p:sp>
        <p:nvSpPr>
          <p:cNvPr id="11" name="TextBox 11"/>
          <p:cNvSpPr txBox="1"/>
          <p:nvPr/>
        </p:nvSpPr>
        <p:spPr>
          <a:xfrm>
            <a:off x="6677808" y="3950024"/>
            <a:ext cx="4314344" cy="1960925"/>
          </a:xfrm>
          <a:prstGeom prst="rect">
            <a:avLst/>
          </a:prstGeom>
        </p:spPr>
        <p:txBody>
          <a:bodyPr vert="horz" wrap="square" lIns="76200" tIns="57150" rIns="57150" bIns="57150" rtlCol="0" anchor="t" anchorCtr="0">
            <a:noAutofit/>
          </a:bodyPr>
          <a:lstStyle/>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西藏高原特色农产品（如松茸、牦牛肉）通过跨境电商平台直供海外高端市场，2024年出口单价同比上涨22%，带动农牧民人均增收3200元。</a:t>
            </a:r>
            <a:endParaRPr lang="en-US" sz="1350">
              <a:solidFill>
                <a:schemeClr val="dk1">
                  <a:alpha val="100000"/>
                </a:schemeClr>
              </a:solidFill>
              <a:latin typeface="Noto Sans SC"/>
              <a:ea typeface="Noto Sans SC"/>
              <a:cs typeface="Noto Sans SC"/>
            </a:endParaRPr>
          </a:p>
          <a:p>
            <a:pPr marL="228600" lvl="1" indent="-228600" algn="l">
              <a:lnSpc>
                <a:spcPct val="140000"/>
              </a:lnSpc>
              <a:buFont typeface="Arial" panose="020B0604020202020204"/>
              <a:buChar char="•"/>
            </a:pPr>
            <a:r>
              <a:rPr lang="en-US" sz="1350">
                <a:solidFill>
                  <a:schemeClr val="dk1">
                    <a:alpha val="100000"/>
                  </a:schemeClr>
                </a:solidFill>
                <a:latin typeface="Noto Sans SC"/>
                <a:ea typeface="Noto Sans SC"/>
                <a:cs typeface="Noto Sans SC"/>
              </a:rPr>
              <a:t>地方政府联合物流企业打造“藏货出藏”品牌，建立从产地预冷、干线运输到口岸清关的全链条服务体系，损耗率从30%降至12%。</a:t>
            </a:r>
            <a:endParaRPr lang="en-US" sz="1350">
              <a:solidFill>
                <a:schemeClr val="dk1">
                  <a:alpha val="100000"/>
                </a:schemeClr>
              </a:solidFill>
              <a:latin typeface="Noto Sans SC"/>
              <a:ea typeface="Noto Sans SC"/>
              <a:cs typeface="Noto Sans SC"/>
            </a:endParaRPr>
          </a:p>
        </p:txBody>
      </p:sp>
      <p:sp>
        <p:nvSpPr>
          <p:cNvPr id="12" name="AutoShape 12"/>
          <p:cNvSpPr/>
          <p:nvPr/>
        </p:nvSpPr>
        <p:spPr>
          <a:xfrm>
            <a:off x="6752783" y="3723890"/>
            <a:ext cx="4239369" cy="19050"/>
          </a:xfrm>
          <a:prstGeom prst="rect">
            <a:avLst/>
          </a:prstGeom>
          <a:solidFill>
            <a:schemeClr val="accent4">
              <a:alpha val="100000"/>
            </a:schemeClr>
          </a:solid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Noto Sans SC"/>
                <a:ea typeface="Noto Sans SC"/>
                <a:cs typeface="Noto Sans SC"/>
              </a:rPr>
              <a:t>03</a:t>
            </a:r>
            <a:endParaRPr lang="en-US" sz="10275" b="1">
              <a:solidFill>
                <a:schemeClr val="lt2">
                  <a:alpha val="100000"/>
                </a:schemeClr>
              </a:solidFill>
              <a:latin typeface="Noto Sans SC"/>
              <a:ea typeface="Noto Sans SC"/>
              <a:cs typeface="Noto Sans SC"/>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Noto Sans SC"/>
                <a:ea typeface="Noto Sans SC"/>
                <a:cs typeface="Noto Sans SC"/>
              </a:rPr>
              <a:t>边贸物流产业链分析</a:t>
            </a:r>
            <a:endParaRPr lang="en-US" sz="3450" b="1">
              <a:solidFill>
                <a:srgbClr val="000000">
                  <a:alpha val="100000"/>
                </a:srgbClr>
              </a:solidFill>
              <a:highlight>
                <a:srgbClr val="000000">
                  <a:alpha val="0"/>
                </a:srgbClr>
              </a:highlight>
              <a:latin typeface="Noto Sans SC"/>
              <a:ea typeface="Noto Sans SC"/>
              <a:cs typeface="Noto Sans S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589139" y="4907596"/>
            <a:ext cx="8609341" cy="1478267"/>
          </a:xfrm>
          <a:prstGeom prst="roundRect">
            <a:avLst>
              <a:gd name="adj" fmla="val 16667"/>
            </a:avLst>
          </a:prstGeom>
          <a:solidFill>
            <a:schemeClr val="lt2">
              <a:alpha val="100000"/>
            </a:schemeClr>
          </a:solidFill>
        </p:spPr>
      </p:sp>
      <p:sp>
        <p:nvSpPr>
          <p:cNvPr id="3" name="AutoShape 3"/>
          <p:cNvSpPr/>
          <p:nvPr/>
        </p:nvSpPr>
        <p:spPr>
          <a:xfrm>
            <a:off x="965148" y="3145225"/>
            <a:ext cx="8609341" cy="1478267"/>
          </a:xfrm>
          <a:prstGeom prst="roundRect">
            <a:avLst>
              <a:gd name="adj" fmla="val 16667"/>
            </a:avLst>
          </a:prstGeom>
          <a:solidFill>
            <a:schemeClr val="lt2">
              <a:alpha val="100000"/>
            </a:schemeClr>
          </a:solidFill>
        </p:spPr>
      </p:sp>
      <p:sp>
        <p:nvSpPr>
          <p:cNvPr id="4" name="AutoShape 4"/>
          <p:cNvSpPr/>
          <p:nvPr/>
        </p:nvSpPr>
        <p:spPr>
          <a:xfrm>
            <a:off x="2493889" y="1358958"/>
            <a:ext cx="8609341" cy="1478267"/>
          </a:xfrm>
          <a:prstGeom prst="roundRect">
            <a:avLst>
              <a:gd name="adj" fmla="val 16667"/>
            </a:avLst>
          </a:prstGeom>
          <a:solidFill>
            <a:schemeClr val="lt2">
              <a:alpha val="100000"/>
            </a:schemeClr>
          </a:solidFill>
        </p:spPr>
      </p:sp>
      <p:sp>
        <p:nvSpPr>
          <p:cNvPr id="5" name="TextBox 5"/>
          <p:cNvSpPr txBox="1"/>
          <p:nvPr/>
        </p:nvSpPr>
        <p:spPr>
          <a:xfrm>
            <a:off x="3283333" y="1796843"/>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详细讲解西藏特色商品（如藏药、手工艺品、农副产品）的HS编码归类规则，以及进出口报关单填制、检验检疫、许可证办理等全流程操作要点，结合樟木口岸实际案例解析。</a:t>
            </a:r>
            <a:endParaRPr lang="en-US" sz="1500">
              <a:solidFill>
                <a:schemeClr val="dk1">
                  <a:alpha val="100000"/>
                </a:schemeClr>
              </a:solidFill>
              <a:latin typeface="Noto Sans SC"/>
              <a:ea typeface="Noto Sans SC"/>
              <a:cs typeface="Noto Sans SC"/>
            </a:endParaRPr>
          </a:p>
        </p:txBody>
      </p:sp>
      <p:pic>
        <p:nvPicPr>
          <p:cNvPr id="6" name="Picture 6"/>
          <p:cNvPicPr>
            <a:picLocks noChangeAspect="1"/>
          </p:cNvPicPr>
          <p:nvPr/>
        </p:nvPicPr>
        <p:blipFill>
          <a:blip r:embed="rId2"/>
          <a:srcRect/>
          <a:stretch>
            <a:fillRect/>
          </a:stretch>
        </p:blipFill>
        <p:spPr>
          <a:xfrm>
            <a:off x="1113196" y="1262384"/>
            <a:ext cx="1926336" cy="1682496"/>
          </a:xfrm>
          <a:prstGeom prst="hexagon">
            <a:avLst/>
          </a:prstGeom>
        </p:spPr>
      </p:pic>
      <p:pic>
        <p:nvPicPr>
          <p:cNvPr id="7" name="Picture 7"/>
          <p:cNvPicPr>
            <a:picLocks noChangeAspect="1"/>
          </p:cNvPicPr>
          <p:nvPr/>
        </p:nvPicPr>
        <p:blipFill>
          <a:blip r:embed="rId3"/>
          <a:srcRect/>
          <a:stretch>
            <a:fillRect/>
          </a:stretch>
        </p:blipFill>
        <p:spPr>
          <a:xfrm>
            <a:off x="9176895" y="3043110"/>
            <a:ext cx="1926336" cy="1682496"/>
          </a:xfrm>
          <a:prstGeom prst="hexagon">
            <a:avLst/>
          </a:prstGeom>
        </p:spPr>
      </p:pic>
      <p:pic>
        <p:nvPicPr>
          <p:cNvPr id="8" name="Picture 8"/>
          <p:cNvPicPr>
            <a:picLocks noChangeAspect="1"/>
          </p:cNvPicPr>
          <p:nvPr/>
        </p:nvPicPr>
        <p:blipFill>
          <a:blip r:embed="rId4"/>
          <a:srcRect/>
          <a:stretch>
            <a:fillRect/>
          </a:stretch>
        </p:blipFill>
        <p:spPr>
          <a:xfrm>
            <a:off x="1113196" y="4824531"/>
            <a:ext cx="1926336" cy="1682496"/>
          </a:xfrm>
          <a:prstGeom prst="hexagon">
            <a:avLst/>
          </a:prstGeom>
        </p:spPr>
      </p:pic>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进出口贸易环节</a:t>
            </a:r>
            <a:endParaRPr lang="en-US" sz="3000" b="1">
              <a:solidFill>
                <a:schemeClr val="dk2">
                  <a:alpha val="100000"/>
                </a:schemeClr>
              </a:solidFill>
              <a:latin typeface="Noto Sans SC"/>
              <a:ea typeface="Noto Sans SC"/>
              <a:cs typeface="Noto Sans SC"/>
            </a:endParaRPr>
          </a:p>
        </p:txBody>
      </p:sp>
      <p:sp>
        <p:nvSpPr>
          <p:cNvPr id="10" name="TextBox 10"/>
          <p:cNvSpPr txBox="1"/>
          <p:nvPr/>
        </p:nvSpPr>
        <p:spPr>
          <a:xfrm>
            <a:off x="3273808" y="1404023"/>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商品分类与报关流程</a:t>
            </a:r>
            <a:endParaRPr lang="en-US" sz="2000" b="1">
              <a:solidFill>
                <a:schemeClr val="accent1">
                  <a:alpha val="100000"/>
                </a:schemeClr>
              </a:solidFill>
              <a:latin typeface="Noto Sans SC"/>
              <a:ea typeface="Noto Sans SC"/>
              <a:cs typeface="Noto Sans SC"/>
            </a:endParaRPr>
          </a:p>
        </p:txBody>
      </p:sp>
      <p:sp>
        <p:nvSpPr>
          <p:cNvPr id="11" name="TextBox 11"/>
          <p:cNvSpPr txBox="1"/>
          <p:nvPr/>
        </p:nvSpPr>
        <p:spPr>
          <a:xfrm>
            <a:off x="1530470" y="3566057"/>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深度分析中国-南亚自由贸易协定、RCEP框架下西藏边贸的关税优惠规则，以及尼泊尔、印度等国的进口管制清单，帮助学员掌握政策红利规避贸易风险。</a:t>
            </a:r>
            <a:endParaRPr lang="en-US" sz="1500">
              <a:solidFill>
                <a:schemeClr val="dk1">
                  <a:alpha val="100000"/>
                </a:schemeClr>
              </a:solidFill>
              <a:latin typeface="Noto Sans SC"/>
              <a:ea typeface="Noto Sans SC"/>
              <a:cs typeface="Noto Sans SC"/>
            </a:endParaRPr>
          </a:p>
        </p:txBody>
      </p:sp>
      <p:sp>
        <p:nvSpPr>
          <p:cNvPr id="12" name="TextBox 12"/>
          <p:cNvSpPr txBox="1"/>
          <p:nvPr/>
        </p:nvSpPr>
        <p:spPr>
          <a:xfrm>
            <a:off x="1520945" y="3173238"/>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国际贸易政策解读</a:t>
            </a:r>
            <a:endParaRPr lang="en-US" sz="2000" b="1">
              <a:solidFill>
                <a:schemeClr val="accent1">
                  <a:alpha val="100000"/>
                </a:schemeClr>
              </a:solidFill>
              <a:latin typeface="Noto Sans SC"/>
              <a:ea typeface="Noto Sans SC"/>
              <a:cs typeface="Noto Sans SC"/>
            </a:endParaRPr>
          </a:p>
        </p:txBody>
      </p:sp>
      <p:sp>
        <p:nvSpPr>
          <p:cNvPr id="13" name="TextBox 13"/>
          <p:cNvSpPr txBox="1"/>
          <p:nvPr/>
        </p:nvSpPr>
        <p:spPr>
          <a:xfrm>
            <a:off x="3325984" y="5352046"/>
            <a:ext cx="7497178" cy="972854"/>
          </a:xfrm>
          <a:prstGeom prst="rect">
            <a:avLst/>
          </a:prstGeom>
        </p:spPr>
        <p:txBody>
          <a:bodyPr vert="horz" wrap="square" lIns="114300" tIns="57150" rIns="114300" bIns="57150" rtlCol="0" anchor="t" anchorCtr="0">
            <a:noAutofit/>
          </a:bodyPr>
          <a:lstStyle/>
          <a:p>
            <a:pPr>
              <a:lnSpc>
                <a:spcPct val="120000"/>
              </a:lnSpc>
            </a:pPr>
            <a:r>
              <a:rPr lang="en-US" sz="1500">
                <a:solidFill>
                  <a:schemeClr val="dk1">
                    <a:alpha val="100000"/>
                  </a:schemeClr>
                </a:solidFill>
                <a:latin typeface="Noto Sans SC"/>
                <a:ea typeface="Noto Sans SC"/>
                <a:cs typeface="Noto Sans SC"/>
              </a:rPr>
              <a:t>系统阐述从供应商筛选、合同签订到物流方案设计的全链条管理，重点讲解如何利用西藏区位优势建立面向南亚的跨境电商供应链网络。</a:t>
            </a:r>
            <a:endParaRPr lang="en-US" sz="1500">
              <a:solidFill>
                <a:schemeClr val="dk1">
                  <a:alpha val="100000"/>
                </a:schemeClr>
              </a:solidFill>
              <a:latin typeface="Noto Sans SC"/>
              <a:ea typeface="Noto Sans SC"/>
              <a:cs typeface="Noto Sans SC"/>
            </a:endParaRPr>
          </a:p>
        </p:txBody>
      </p:sp>
      <p:sp>
        <p:nvSpPr>
          <p:cNvPr id="14" name="TextBox 14"/>
          <p:cNvSpPr txBox="1"/>
          <p:nvPr/>
        </p:nvSpPr>
        <p:spPr>
          <a:xfrm>
            <a:off x="3316459" y="4959226"/>
            <a:ext cx="6148089"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跨境供应链构建</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578633" y="3934362"/>
            <a:ext cx="2891725" cy="2289021"/>
          </a:xfrm>
          <a:prstGeom prst="rect">
            <a:avLst/>
          </a:prstGeom>
          <a:solidFill>
            <a:schemeClr val="lt2">
              <a:alpha val="100000"/>
            </a:schemeClr>
          </a:solidFill>
        </p:spPr>
      </p:sp>
      <p:sp>
        <p:nvSpPr>
          <p:cNvPr id="3" name="AutoShape 3"/>
          <p:cNvSpPr/>
          <p:nvPr/>
        </p:nvSpPr>
        <p:spPr>
          <a:xfrm>
            <a:off x="578633" y="1489452"/>
            <a:ext cx="2891725" cy="2289021"/>
          </a:xfrm>
          <a:prstGeom prst="rect">
            <a:avLst/>
          </a:prstGeom>
          <a:solidFill>
            <a:schemeClr val="lt2">
              <a:alpha val="100000"/>
            </a:schemeClr>
          </a:solidFill>
        </p:spPr>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仓储与运输管理</a:t>
            </a:r>
            <a:endParaRPr lang="en-US" sz="3000" b="1">
              <a:solidFill>
                <a:schemeClr val="dk2">
                  <a:alpha val="100000"/>
                </a:schemeClr>
              </a:solidFill>
              <a:latin typeface="Noto Sans SC"/>
              <a:ea typeface="Noto Sans SC"/>
              <a:cs typeface="Noto Sans SC"/>
            </a:endParaRPr>
          </a:p>
        </p:txBody>
      </p:sp>
      <p:sp>
        <p:nvSpPr>
          <p:cNvPr id="5" name="AutoShape 5"/>
          <p:cNvSpPr/>
          <p:nvPr/>
        </p:nvSpPr>
        <p:spPr>
          <a:xfrm>
            <a:off x="6698935" y="1489452"/>
            <a:ext cx="2914650" cy="2914650"/>
          </a:xfrm>
          <a:prstGeom prst="rect">
            <a:avLst/>
          </a:prstGeom>
          <a:solidFill>
            <a:schemeClr val="accent1">
              <a:alpha val="20000"/>
            </a:schemeClr>
          </a:solidFill>
        </p:spPr>
      </p:sp>
      <p:sp>
        <p:nvSpPr>
          <p:cNvPr id="6" name="AutoShape 6"/>
          <p:cNvSpPr/>
          <p:nvPr/>
        </p:nvSpPr>
        <p:spPr>
          <a:xfrm>
            <a:off x="9780389" y="1489452"/>
            <a:ext cx="1714500" cy="2914650"/>
          </a:xfrm>
          <a:prstGeom prst="rect">
            <a:avLst/>
          </a:prstGeom>
          <a:solidFill>
            <a:schemeClr val="accent2">
              <a:alpha val="20000"/>
              <a:lumMod val="75000"/>
            </a:schemeClr>
          </a:solidFill>
        </p:spPr>
      </p:sp>
      <p:sp>
        <p:nvSpPr>
          <p:cNvPr id="7" name="AutoShape 7"/>
          <p:cNvSpPr/>
          <p:nvPr/>
        </p:nvSpPr>
        <p:spPr>
          <a:xfrm>
            <a:off x="6698935" y="4585077"/>
            <a:ext cx="2914650" cy="1619250"/>
          </a:xfrm>
          <a:prstGeom prst="rect">
            <a:avLst/>
          </a:prstGeom>
          <a:solidFill>
            <a:schemeClr val="accent4">
              <a:alpha val="20000"/>
            </a:schemeClr>
          </a:solidFill>
        </p:spPr>
      </p:sp>
      <p:sp>
        <p:nvSpPr>
          <p:cNvPr id="8" name="AutoShape 8"/>
          <p:cNvSpPr/>
          <p:nvPr/>
        </p:nvSpPr>
        <p:spPr>
          <a:xfrm>
            <a:off x="9780389" y="4585077"/>
            <a:ext cx="1714500" cy="1619250"/>
          </a:xfrm>
          <a:prstGeom prst="rect">
            <a:avLst/>
          </a:prstGeom>
          <a:solidFill>
            <a:schemeClr val="accent1">
              <a:alpha val="20000"/>
            </a:schemeClr>
          </a:solidFill>
        </p:spPr>
      </p:sp>
      <p:pic>
        <p:nvPicPr>
          <p:cNvPr id="9" name="Picture 9"/>
          <p:cNvPicPr>
            <a:picLocks noChangeAspect="1"/>
          </p:cNvPicPr>
          <p:nvPr/>
        </p:nvPicPr>
        <p:blipFill>
          <a:blip r:embed="rId2">
            <a:alphaModFix amt="100000"/>
          </a:blip>
          <a:srcRect l="8917" r="8917"/>
          <a:stretch>
            <a:fillRect/>
          </a:stretch>
        </p:blipFill>
        <p:spPr>
          <a:xfrm>
            <a:off x="6784660" y="1575177"/>
            <a:ext cx="2743200" cy="2743200"/>
          </a:xfrm>
          <a:prstGeom prst="rect">
            <a:avLst/>
          </a:prstGeom>
        </p:spPr>
      </p:pic>
      <p:pic>
        <p:nvPicPr>
          <p:cNvPr id="10" name="Picture 10"/>
          <p:cNvPicPr>
            <a:picLocks noChangeAspect="1"/>
          </p:cNvPicPr>
          <p:nvPr/>
        </p:nvPicPr>
        <p:blipFill>
          <a:blip r:embed="rId3">
            <a:alphaModFix amt="100000"/>
          </a:blip>
          <a:srcRect t="10407" b="10407"/>
          <a:stretch>
            <a:fillRect/>
          </a:stretch>
        </p:blipFill>
        <p:spPr>
          <a:xfrm>
            <a:off x="6784660" y="4670802"/>
            <a:ext cx="2743200" cy="1447800"/>
          </a:xfrm>
          <a:prstGeom prst="rect">
            <a:avLst/>
          </a:prstGeom>
        </p:spPr>
      </p:pic>
      <p:pic>
        <p:nvPicPr>
          <p:cNvPr id="11" name="Picture 11"/>
          <p:cNvPicPr>
            <a:picLocks noChangeAspect="1"/>
          </p:cNvPicPr>
          <p:nvPr/>
        </p:nvPicPr>
        <p:blipFill>
          <a:blip r:embed="rId4">
            <a:alphaModFix amt="100000"/>
          </a:blip>
          <a:srcRect l="31227" r="31227"/>
          <a:stretch>
            <a:fillRect/>
          </a:stretch>
        </p:blipFill>
        <p:spPr>
          <a:xfrm>
            <a:off x="9866114" y="1575177"/>
            <a:ext cx="1543050" cy="2743200"/>
          </a:xfrm>
          <a:prstGeom prst="rect">
            <a:avLst/>
          </a:prstGeom>
        </p:spPr>
      </p:pic>
      <p:sp>
        <p:nvSpPr>
          <p:cNvPr id="12" name="AutoShape 12"/>
          <p:cNvSpPr/>
          <p:nvPr/>
        </p:nvSpPr>
        <p:spPr>
          <a:xfrm>
            <a:off x="9866114" y="4670802"/>
            <a:ext cx="1543050" cy="1447800"/>
          </a:xfrm>
          <a:prstGeom prst="rect">
            <a:avLst/>
          </a:prstGeom>
          <a:solidFill>
            <a:schemeClr val="accent1">
              <a:alpha val="100000"/>
            </a:schemeClr>
          </a:solidFill>
        </p:spPr>
      </p:sp>
      <p:sp>
        <p:nvSpPr>
          <p:cNvPr id="13" name="Freeform 13"/>
          <p:cNvSpPr/>
          <p:nvPr/>
        </p:nvSpPr>
        <p:spPr>
          <a:xfrm>
            <a:off x="10232888" y="5037575"/>
            <a:ext cx="809504" cy="809504"/>
          </a:xfrm>
          <a:custGeom>
            <a:avLst/>
            <a:gdLst/>
            <a:ahLst/>
            <a:cxnLst/>
            <a:rect l="l" t="t" r="r" b="b"/>
            <a:pathLst>
              <a:path w="304800" h="304800">
                <a:moveTo>
                  <a:pt x="152800" y="79486"/>
                </a:moveTo>
                <a:cubicBezTo>
                  <a:pt x="152800" y="79486"/>
                  <a:pt x="133750" y="38891"/>
                  <a:pt x="90888" y="38891"/>
                </a:cubicBezTo>
                <a:cubicBezTo>
                  <a:pt x="44053" y="38891"/>
                  <a:pt x="19450" y="78581"/>
                  <a:pt x="19450" y="118262"/>
                </a:cubicBezTo>
                <a:cubicBezTo>
                  <a:pt x="19450" y="184147"/>
                  <a:pt x="152800" y="265900"/>
                  <a:pt x="152800" y="265900"/>
                </a:cubicBezTo>
                <a:cubicBezTo>
                  <a:pt x="152800" y="265900"/>
                  <a:pt x="285350" y="184937"/>
                  <a:pt x="285350" y="118262"/>
                </a:cubicBezTo>
                <a:cubicBezTo>
                  <a:pt x="285350" y="77781"/>
                  <a:pt x="259956" y="38891"/>
                  <a:pt x="214713" y="38891"/>
                </a:cubicBezTo>
                <a:cubicBezTo>
                  <a:pt x="169469" y="38891"/>
                  <a:pt x="152800" y="79486"/>
                  <a:pt x="152800" y="79486"/>
                </a:cubicBezTo>
              </a:path>
            </a:pathLst>
          </a:custGeom>
          <a:solidFill>
            <a:schemeClr val="accent1">
              <a:alpha val="100000"/>
              <a:lumMod val="50000"/>
            </a:schemeClr>
          </a:solidFill>
        </p:spPr>
      </p:sp>
      <p:sp>
        <p:nvSpPr>
          <p:cNvPr id="14" name="TextBox 14"/>
          <p:cNvSpPr txBox="1"/>
          <p:nvPr/>
        </p:nvSpPr>
        <p:spPr>
          <a:xfrm>
            <a:off x="1382164" y="1579985"/>
            <a:ext cx="2088193"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智慧仓储系统应用</a:t>
            </a:r>
            <a:endParaRPr lang="en-US" sz="1600" b="1">
              <a:solidFill>
                <a:schemeClr val="dk1">
                  <a:alpha val="100000"/>
                </a:schemeClr>
              </a:solidFill>
              <a:latin typeface="Noto Sans SC"/>
              <a:ea typeface="Noto Sans SC"/>
              <a:cs typeface="Noto Sans SC"/>
            </a:endParaRPr>
          </a:p>
        </p:txBody>
      </p:sp>
      <p:sp>
        <p:nvSpPr>
          <p:cNvPr id="15" name="AutoShape 15"/>
          <p:cNvSpPr/>
          <p:nvPr/>
        </p:nvSpPr>
        <p:spPr>
          <a:xfrm rot="5400000">
            <a:off x="667791" y="1400294"/>
            <a:ext cx="540270" cy="718585"/>
          </a:xfrm>
          <a:prstGeom prst="round1Rect">
            <a:avLst>
              <a:gd name="adj" fmla="val 47297"/>
            </a:avLst>
          </a:prstGeom>
          <a:solidFill>
            <a:schemeClr val="accent1">
              <a:alpha val="20000"/>
            </a:schemeClr>
          </a:solidFill>
        </p:spPr>
      </p:sp>
      <p:sp>
        <p:nvSpPr>
          <p:cNvPr id="16" name="TextBox 16"/>
          <p:cNvSpPr txBox="1"/>
          <p:nvPr/>
        </p:nvSpPr>
        <p:spPr>
          <a:xfrm>
            <a:off x="756538"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介绍自动化立体仓库、WMS仓储管理系统在西藏边贸物流中的实践，包括货物分区存储、温湿度监控、RFID技术应用等数字化管理手段。</a:t>
            </a:r>
            <a:endParaRPr lang="en-US" sz="1200">
              <a:solidFill>
                <a:schemeClr val="dk1">
                  <a:alpha val="100000"/>
                </a:schemeClr>
              </a:solidFill>
              <a:latin typeface="Noto Sans SC"/>
              <a:ea typeface="Noto Sans SC"/>
              <a:cs typeface="Noto Sans SC"/>
            </a:endParaRPr>
          </a:p>
        </p:txBody>
      </p:sp>
      <p:sp>
        <p:nvSpPr>
          <p:cNvPr id="17" name="AutoShape 17"/>
          <p:cNvSpPr/>
          <p:nvPr/>
        </p:nvSpPr>
        <p:spPr>
          <a:xfrm rot="5400000">
            <a:off x="658476" y="1409609"/>
            <a:ext cx="492364" cy="652050"/>
          </a:xfrm>
          <a:prstGeom prst="round1Rect">
            <a:avLst>
              <a:gd name="adj" fmla="val 47297"/>
            </a:avLst>
          </a:prstGeom>
          <a:solidFill>
            <a:schemeClr val="accent2">
              <a:alpha val="100000"/>
            </a:schemeClr>
          </a:solidFill>
        </p:spPr>
      </p:sp>
      <p:sp>
        <p:nvSpPr>
          <p:cNvPr id="18" name="TextBox 18"/>
          <p:cNvSpPr txBox="1"/>
          <p:nvPr/>
        </p:nvSpPr>
        <p:spPr>
          <a:xfrm>
            <a:off x="597683"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01</a:t>
            </a:r>
            <a:endParaRPr lang="en-US" sz="2100" b="1">
              <a:solidFill>
                <a:srgbClr val="FFFFFF">
                  <a:alpha val="100000"/>
                </a:srgbClr>
              </a:solidFill>
              <a:latin typeface="Noto Sans SC"/>
              <a:ea typeface="Noto Sans SC"/>
              <a:cs typeface="Noto Sans SC"/>
            </a:endParaRPr>
          </a:p>
        </p:txBody>
      </p:sp>
      <p:sp>
        <p:nvSpPr>
          <p:cNvPr id="19" name="AutoShape 19"/>
          <p:cNvSpPr/>
          <p:nvPr/>
        </p:nvSpPr>
        <p:spPr>
          <a:xfrm>
            <a:off x="3628068" y="1489452"/>
            <a:ext cx="2891725" cy="2289021"/>
          </a:xfrm>
          <a:prstGeom prst="rect">
            <a:avLst/>
          </a:prstGeom>
          <a:solidFill>
            <a:schemeClr val="lt2">
              <a:alpha val="100000"/>
            </a:schemeClr>
          </a:solidFill>
        </p:spPr>
      </p:sp>
      <p:sp>
        <p:nvSpPr>
          <p:cNvPr id="20" name="TextBox 20"/>
          <p:cNvSpPr txBox="1"/>
          <p:nvPr/>
        </p:nvSpPr>
        <p:spPr>
          <a:xfrm>
            <a:off x="4431599" y="157998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多式联运方案设计</a:t>
            </a:r>
            <a:endParaRPr lang="en-US" sz="1600" b="1">
              <a:solidFill>
                <a:schemeClr val="dk1">
                  <a:alpha val="100000"/>
                </a:schemeClr>
              </a:solidFill>
              <a:latin typeface="Noto Sans SC"/>
              <a:ea typeface="Noto Sans SC"/>
              <a:cs typeface="Noto Sans SC"/>
            </a:endParaRPr>
          </a:p>
        </p:txBody>
      </p:sp>
      <p:sp>
        <p:nvSpPr>
          <p:cNvPr id="21" name="AutoShape 21"/>
          <p:cNvSpPr/>
          <p:nvPr/>
        </p:nvSpPr>
        <p:spPr>
          <a:xfrm rot="5400000">
            <a:off x="3717225" y="1400294"/>
            <a:ext cx="540270" cy="718585"/>
          </a:xfrm>
          <a:prstGeom prst="round1Rect">
            <a:avLst>
              <a:gd name="adj" fmla="val 47297"/>
            </a:avLst>
          </a:prstGeom>
          <a:solidFill>
            <a:schemeClr val="accent2">
              <a:alpha val="20000"/>
              <a:lumMod val="75000"/>
            </a:schemeClr>
          </a:solidFill>
        </p:spPr>
      </p:sp>
      <p:sp>
        <p:nvSpPr>
          <p:cNvPr id="22" name="TextBox 22"/>
          <p:cNvSpPr txBox="1"/>
          <p:nvPr/>
        </p:nvSpPr>
        <p:spPr>
          <a:xfrm>
            <a:off x="3805973" y="213757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结合青藏铁路、吉隆口岸等基础设施，解析"公路+铁路+航空"跨境联运模式，计算不同运输路径的成本时效比，优化物流方案。</a:t>
            </a:r>
            <a:endParaRPr lang="en-US" sz="1200">
              <a:solidFill>
                <a:schemeClr val="dk1">
                  <a:alpha val="100000"/>
                </a:schemeClr>
              </a:solidFill>
              <a:latin typeface="Noto Sans SC"/>
              <a:ea typeface="Noto Sans SC"/>
              <a:cs typeface="Noto Sans SC"/>
            </a:endParaRPr>
          </a:p>
        </p:txBody>
      </p:sp>
      <p:sp>
        <p:nvSpPr>
          <p:cNvPr id="23" name="AutoShape 23"/>
          <p:cNvSpPr/>
          <p:nvPr/>
        </p:nvSpPr>
        <p:spPr>
          <a:xfrm rot="5400000">
            <a:off x="3707910" y="1409609"/>
            <a:ext cx="492364" cy="652050"/>
          </a:xfrm>
          <a:prstGeom prst="round1Rect">
            <a:avLst>
              <a:gd name="adj" fmla="val 47297"/>
            </a:avLst>
          </a:prstGeom>
          <a:solidFill>
            <a:schemeClr val="accent2">
              <a:alpha val="100000"/>
              <a:lumMod val="75000"/>
            </a:schemeClr>
          </a:solidFill>
        </p:spPr>
      </p:sp>
      <p:sp>
        <p:nvSpPr>
          <p:cNvPr id="24" name="TextBox 24"/>
          <p:cNvSpPr txBox="1"/>
          <p:nvPr/>
        </p:nvSpPr>
        <p:spPr>
          <a:xfrm>
            <a:off x="1382164"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冷链物流技术规范</a:t>
            </a:r>
            <a:endParaRPr lang="en-US" sz="1600" b="1">
              <a:solidFill>
                <a:schemeClr val="dk1">
                  <a:alpha val="100000"/>
                </a:schemeClr>
              </a:solidFill>
              <a:latin typeface="Noto Sans SC"/>
              <a:ea typeface="Noto Sans SC"/>
              <a:cs typeface="Noto Sans SC"/>
            </a:endParaRPr>
          </a:p>
        </p:txBody>
      </p:sp>
      <p:sp>
        <p:nvSpPr>
          <p:cNvPr id="25" name="AutoShape 25"/>
          <p:cNvSpPr/>
          <p:nvPr/>
        </p:nvSpPr>
        <p:spPr>
          <a:xfrm rot="5400000">
            <a:off x="667791" y="3845204"/>
            <a:ext cx="540270" cy="718585"/>
          </a:xfrm>
          <a:prstGeom prst="round1Rect">
            <a:avLst>
              <a:gd name="adj" fmla="val 47297"/>
            </a:avLst>
          </a:prstGeom>
          <a:solidFill>
            <a:schemeClr val="accent3">
              <a:alpha val="20000"/>
              <a:lumMod val="75000"/>
            </a:schemeClr>
          </a:solidFill>
        </p:spPr>
      </p:sp>
      <p:sp>
        <p:nvSpPr>
          <p:cNvPr id="26" name="TextBox 26"/>
          <p:cNvSpPr txBox="1"/>
          <p:nvPr/>
        </p:nvSpPr>
        <p:spPr>
          <a:xfrm>
            <a:off x="756538"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针对西藏特色农产品出口，详细讲解预冷处理、蓄冷箱运输、跨境冷链温控等关键技术参数，以及尼泊尔市场的冷链标准差异。</a:t>
            </a:r>
            <a:endParaRPr lang="en-US" sz="1200">
              <a:solidFill>
                <a:schemeClr val="dk1">
                  <a:alpha val="100000"/>
                </a:schemeClr>
              </a:solidFill>
              <a:latin typeface="Noto Sans SC"/>
              <a:ea typeface="Noto Sans SC"/>
              <a:cs typeface="Noto Sans SC"/>
            </a:endParaRPr>
          </a:p>
        </p:txBody>
      </p:sp>
      <p:sp>
        <p:nvSpPr>
          <p:cNvPr id="27" name="AutoShape 27"/>
          <p:cNvSpPr/>
          <p:nvPr/>
        </p:nvSpPr>
        <p:spPr>
          <a:xfrm rot="5400000">
            <a:off x="658476" y="3854519"/>
            <a:ext cx="492364" cy="652050"/>
          </a:xfrm>
          <a:prstGeom prst="round1Rect">
            <a:avLst>
              <a:gd name="adj" fmla="val 47297"/>
            </a:avLst>
          </a:prstGeom>
          <a:solidFill>
            <a:schemeClr val="accent3">
              <a:alpha val="100000"/>
              <a:lumMod val="75000"/>
            </a:schemeClr>
          </a:solidFill>
        </p:spPr>
      </p:sp>
      <p:sp>
        <p:nvSpPr>
          <p:cNvPr id="28" name="AutoShape 28"/>
          <p:cNvSpPr/>
          <p:nvPr/>
        </p:nvSpPr>
        <p:spPr>
          <a:xfrm>
            <a:off x="3628068" y="3934362"/>
            <a:ext cx="2891725" cy="2289021"/>
          </a:xfrm>
          <a:prstGeom prst="rect">
            <a:avLst/>
          </a:prstGeom>
          <a:solidFill>
            <a:schemeClr val="lt2">
              <a:alpha val="100000"/>
            </a:schemeClr>
          </a:solidFill>
        </p:spPr>
      </p:sp>
      <p:sp>
        <p:nvSpPr>
          <p:cNvPr id="29" name="TextBox 29"/>
          <p:cNvSpPr txBox="1"/>
          <p:nvPr/>
        </p:nvSpPr>
        <p:spPr>
          <a:xfrm>
            <a:off x="4431599" y="4024895"/>
            <a:ext cx="2037145" cy="397304"/>
          </a:xfrm>
          <a:prstGeom prst="rect">
            <a:avLst/>
          </a:prstGeom>
          <a:noFill/>
        </p:spPr>
        <p:txBody>
          <a:bodyPr vert="horz" wrap="square" lIns="0" tIns="0" rIns="0" bIns="0" rtlCol="0" anchor="ctr" anchorCtr="0">
            <a:noAutofit/>
          </a:bodyPr>
          <a:lstStyle/>
          <a:p>
            <a:pPr algn="l">
              <a:lnSpc>
                <a:spcPct val="120000"/>
              </a:lnSpc>
            </a:pPr>
            <a:r>
              <a:rPr lang="en-US" sz="1600" b="1">
                <a:solidFill>
                  <a:schemeClr val="dk1">
                    <a:alpha val="100000"/>
                  </a:schemeClr>
                </a:solidFill>
                <a:latin typeface="Noto Sans SC"/>
                <a:ea typeface="Noto Sans SC"/>
                <a:cs typeface="Noto Sans SC"/>
              </a:rPr>
              <a:t>危险品运输管理</a:t>
            </a:r>
            <a:endParaRPr lang="en-US" sz="1600" b="1">
              <a:solidFill>
                <a:schemeClr val="dk1">
                  <a:alpha val="100000"/>
                </a:schemeClr>
              </a:solidFill>
              <a:latin typeface="Noto Sans SC"/>
              <a:ea typeface="Noto Sans SC"/>
              <a:cs typeface="Noto Sans SC"/>
            </a:endParaRPr>
          </a:p>
        </p:txBody>
      </p:sp>
      <p:sp>
        <p:nvSpPr>
          <p:cNvPr id="30" name="AutoShape 30"/>
          <p:cNvSpPr/>
          <p:nvPr/>
        </p:nvSpPr>
        <p:spPr>
          <a:xfrm rot="5400000">
            <a:off x="3717225" y="3845204"/>
            <a:ext cx="540270" cy="718585"/>
          </a:xfrm>
          <a:prstGeom prst="round1Rect">
            <a:avLst>
              <a:gd name="adj" fmla="val 47297"/>
            </a:avLst>
          </a:prstGeom>
          <a:solidFill>
            <a:schemeClr val="accent4">
              <a:alpha val="20000"/>
              <a:lumMod val="75000"/>
            </a:schemeClr>
          </a:solidFill>
        </p:spPr>
      </p:sp>
      <p:sp>
        <p:nvSpPr>
          <p:cNvPr id="31" name="TextBox 31"/>
          <p:cNvSpPr txBox="1"/>
          <p:nvPr/>
        </p:nvSpPr>
        <p:spPr>
          <a:xfrm>
            <a:off x="3805973" y="4582488"/>
            <a:ext cx="2527745" cy="1395400"/>
          </a:xfrm>
          <a:prstGeom prst="rect">
            <a:avLst/>
          </a:prstGeom>
          <a:noFill/>
        </p:spPr>
        <p:txBody>
          <a:bodyPr vert="horz" wrap="square" lIns="0" tIns="0" rIns="0" bIns="0" rtlCol="0" anchor="t" anchorCtr="0">
            <a:noAutofit/>
          </a:bodyPr>
          <a:lstStyle/>
          <a:p>
            <a:pPr algn="just">
              <a:lnSpc>
                <a:spcPct val="115000"/>
              </a:lnSpc>
              <a:spcBef>
                <a:spcPts val="375"/>
              </a:spcBef>
            </a:pPr>
            <a:r>
              <a:rPr lang="en-US" sz="1200">
                <a:solidFill>
                  <a:schemeClr val="dk1">
                    <a:alpha val="100000"/>
                  </a:schemeClr>
                </a:solidFill>
                <a:latin typeface="Noto Sans SC"/>
                <a:ea typeface="Noto Sans SC"/>
                <a:cs typeface="Noto Sans SC"/>
              </a:rPr>
              <a:t>专项培训锂电池、藏药制剂等特殊商品的国际运输规范，包括UN包装认证、危化品申报文件制作、应急处理预案等专业内容。</a:t>
            </a:r>
            <a:endParaRPr lang="en-US" sz="1200">
              <a:solidFill>
                <a:schemeClr val="dk1">
                  <a:alpha val="100000"/>
                </a:schemeClr>
              </a:solidFill>
              <a:latin typeface="Noto Sans SC"/>
              <a:ea typeface="Noto Sans SC"/>
              <a:cs typeface="Noto Sans SC"/>
            </a:endParaRPr>
          </a:p>
        </p:txBody>
      </p:sp>
      <p:sp>
        <p:nvSpPr>
          <p:cNvPr id="32" name="AutoShape 32"/>
          <p:cNvSpPr/>
          <p:nvPr/>
        </p:nvSpPr>
        <p:spPr>
          <a:xfrm rot="5400000">
            <a:off x="3707910" y="3854519"/>
            <a:ext cx="492364" cy="652050"/>
          </a:xfrm>
          <a:prstGeom prst="round1Rect">
            <a:avLst>
              <a:gd name="adj" fmla="val 47297"/>
            </a:avLst>
          </a:prstGeom>
          <a:solidFill>
            <a:schemeClr val="accent4">
              <a:alpha val="100000"/>
              <a:lumMod val="75000"/>
            </a:schemeClr>
          </a:solidFill>
        </p:spPr>
      </p:sp>
      <p:sp>
        <p:nvSpPr>
          <p:cNvPr id="33" name="TextBox 33"/>
          <p:cNvSpPr txBox="1"/>
          <p:nvPr/>
        </p:nvSpPr>
        <p:spPr>
          <a:xfrm>
            <a:off x="3647118" y="157517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02</a:t>
            </a:r>
            <a:endParaRPr lang="en-US" sz="2100" b="1">
              <a:solidFill>
                <a:srgbClr val="FFFFFF">
                  <a:alpha val="100000"/>
                </a:srgbClr>
              </a:solidFill>
              <a:latin typeface="Noto Sans SC"/>
              <a:ea typeface="Noto Sans SC"/>
              <a:cs typeface="Noto Sans SC"/>
            </a:endParaRPr>
          </a:p>
        </p:txBody>
      </p:sp>
      <p:sp>
        <p:nvSpPr>
          <p:cNvPr id="34" name="TextBox 34"/>
          <p:cNvSpPr txBox="1"/>
          <p:nvPr/>
        </p:nvSpPr>
        <p:spPr>
          <a:xfrm>
            <a:off x="597683"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03</a:t>
            </a:r>
            <a:endParaRPr lang="en-US" sz="2100" b="1">
              <a:solidFill>
                <a:srgbClr val="FFFFFF">
                  <a:alpha val="100000"/>
                </a:srgbClr>
              </a:solidFill>
              <a:latin typeface="Noto Sans SC"/>
              <a:ea typeface="Noto Sans SC"/>
              <a:cs typeface="Noto Sans SC"/>
            </a:endParaRPr>
          </a:p>
        </p:txBody>
      </p:sp>
      <p:sp>
        <p:nvSpPr>
          <p:cNvPr id="35" name="TextBox 35"/>
          <p:cNvSpPr txBox="1"/>
          <p:nvPr/>
        </p:nvSpPr>
        <p:spPr>
          <a:xfrm>
            <a:off x="3647118" y="4020087"/>
            <a:ext cx="559462" cy="340994"/>
          </a:xfrm>
          <a:prstGeom prst="rect">
            <a:avLst/>
          </a:prstGeom>
        </p:spPr>
        <p:txBody>
          <a:bodyPr vert="horz" wrap="square" lIns="76200" tIns="0" rIns="57150" bIns="0" rtlCol="0" anchor="ctr" anchorCtr="0">
            <a:noAutofit/>
          </a:bodyPr>
          <a:lstStyle/>
          <a:p>
            <a:pPr algn="ctr">
              <a:lnSpc>
                <a:spcPct val="150000"/>
              </a:lnSpc>
            </a:pPr>
            <a:r>
              <a:rPr lang="en-US" sz="2100" b="1">
                <a:solidFill>
                  <a:srgbClr val="FFFFFF">
                    <a:alpha val="100000"/>
                  </a:srgbClr>
                </a:solidFill>
                <a:latin typeface="Noto Sans SC"/>
                <a:ea typeface="Noto Sans SC"/>
                <a:cs typeface="Noto Sans SC"/>
              </a:rPr>
              <a:t>04</a:t>
            </a:r>
            <a:endParaRPr lang="en-US" sz="2100" b="1">
              <a:solidFill>
                <a:srgbClr val="FFFFFF">
                  <a:alpha val="100000"/>
                </a:srgbClr>
              </a:solidFill>
              <a:latin typeface="Noto Sans SC"/>
              <a:ea typeface="Noto Sans SC"/>
              <a:cs typeface="Noto Sans S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跨境支付与结算</a:t>
            </a:r>
            <a:endParaRPr lang="en-US" sz="3000" b="1">
              <a:solidFill>
                <a:schemeClr val="dk2">
                  <a:alpha val="100000"/>
                </a:schemeClr>
              </a:solidFill>
              <a:latin typeface="Noto Sans SC"/>
              <a:ea typeface="Noto Sans SC"/>
              <a:cs typeface="Noto Sans SC"/>
            </a:endParaRPr>
          </a:p>
        </p:txBody>
      </p:sp>
      <p:cxnSp>
        <p:nvCxnSpPr>
          <p:cNvPr id="3" name="Connector 3"/>
          <p:cNvCxnSpPr/>
          <p:nvPr/>
        </p:nvCxnSpPr>
        <p:spPr>
          <a:xfrm>
            <a:off x="1253185" y="2298717"/>
            <a:ext cx="1246133"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cxnSp>
        <p:nvCxnSpPr>
          <p:cNvPr id="4" name="Connector 4"/>
          <p:cNvCxnSpPr/>
          <p:nvPr/>
        </p:nvCxnSpPr>
        <p:spPr>
          <a:xfrm>
            <a:off x="1254288" y="3896661"/>
            <a:ext cx="665253" cy="0"/>
          </a:xfrm>
          <a:prstGeom prst="line">
            <a:avLst/>
          </a:prstGeom>
          <a:ln w="12700">
            <a:solidFill>
              <a:schemeClr val="accent4"/>
            </a:solidFill>
            <a:prstDash val="dash"/>
            <a:headEnd type="none"/>
            <a:tailEnd type="oval"/>
          </a:ln>
        </p:spPr>
        <p:style>
          <a:lnRef idx="0">
            <a:schemeClr val="accent4"/>
          </a:lnRef>
          <a:fillRef idx="1">
            <a:schemeClr val="accent4"/>
          </a:fillRef>
          <a:effectRef idx="0">
            <a:schemeClr val="accent4"/>
          </a:effectRef>
          <a:fontRef idx="minor">
            <a:schemeClr val="lt1"/>
          </a:fontRef>
        </p:style>
      </p:cxnSp>
      <p:cxnSp>
        <p:nvCxnSpPr>
          <p:cNvPr id="5" name="Connector 5"/>
          <p:cNvCxnSpPr/>
          <p:nvPr/>
        </p:nvCxnSpPr>
        <p:spPr>
          <a:xfrm>
            <a:off x="1253185" y="5472872"/>
            <a:ext cx="1246133" cy="0"/>
          </a:xfrm>
          <a:prstGeom prst="line">
            <a:avLst/>
          </a:prstGeom>
          <a:ln w="12700">
            <a:solidFill>
              <a:schemeClr val="accent1"/>
            </a:solidFill>
            <a:prstDash val="dash"/>
            <a:headEnd type="none"/>
            <a:tailEnd type="oval"/>
          </a:ln>
        </p:spPr>
        <p:style>
          <a:lnRef idx="0">
            <a:schemeClr val="accent1"/>
          </a:lnRef>
          <a:fillRef idx="1">
            <a:schemeClr val="accent1"/>
          </a:fillRef>
          <a:effectRef idx="0">
            <a:schemeClr val="accent1"/>
          </a:effectRef>
          <a:fontRef idx="minor">
            <a:schemeClr val="lt1"/>
          </a:fontRef>
        </p:style>
      </p:cxnSp>
      <p:sp>
        <p:nvSpPr>
          <p:cNvPr id="6" name="AutoShape 6"/>
          <p:cNvSpPr/>
          <p:nvPr/>
        </p:nvSpPr>
        <p:spPr>
          <a:xfrm>
            <a:off x="622879" y="5154774"/>
            <a:ext cx="630365" cy="630269"/>
          </a:xfrm>
          <a:prstGeom prst="ellipse">
            <a:avLst/>
          </a:prstGeom>
          <a:solidFill>
            <a:schemeClr val="accent1">
              <a:alpha val="100000"/>
            </a:schemeClr>
          </a:solidFill>
        </p:spPr>
      </p:sp>
      <p:grpSp>
        <p:nvGrpSpPr>
          <p:cNvPr id="7" name="Group 7"/>
          <p:cNvGrpSpPr/>
          <p:nvPr/>
        </p:nvGrpSpPr>
        <p:grpSpPr>
          <a:xfrm rot="0">
            <a:off x="622879" y="1983582"/>
            <a:ext cx="630365" cy="630269"/>
            <a:chOff x="622879" y="1983582"/>
            <a:chExt cx="630365" cy="630269"/>
          </a:xfrm>
        </p:grpSpPr>
        <p:sp>
          <p:nvSpPr>
            <p:cNvPr id="8" name="AutoShape 8"/>
            <p:cNvSpPr/>
            <p:nvPr/>
          </p:nvSpPr>
          <p:spPr>
            <a:xfrm>
              <a:off x="622879" y="1983582"/>
              <a:ext cx="630365" cy="630269"/>
            </a:xfrm>
            <a:prstGeom prst="ellipse">
              <a:avLst/>
            </a:prstGeom>
            <a:solidFill>
              <a:schemeClr val="accent1">
                <a:alpha val="100000"/>
              </a:schemeClr>
            </a:solidFill>
          </p:spPr>
        </p:sp>
        <p:sp>
          <p:nvSpPr>
            <p:cNvPr id="9" name="Freeform 9"/>
            <p:cNvSpPr/>
            <p:nvPr/>
          </p:nvSpPr>
          <p:spPr>
            <a:xfrm>
              <a:off x="834905" y="2131125"/>
              <a:ext cx="234601" cy="304229"/>
            </a:xfrm>
            <a:custGeom>
              <a:avLst/>
              <a:gdLst/>
              <a:ahLst/>
              <a:cxnLst/>
              <a:rect l="l" t="t" r="r" b="b"/>
              <a:pathLst>
                <a:path w="438150" h="568325">
                  <a:moveTo>
                    <a:pt x="344255" y="320246"/>
                  </a:moveTo>
                  <a:cubicBezTo>
                    <a:pt x="393080" y="312737"/>
                    <a:pt x="434394" y="346528"/>
                    <a:pt x="438150" y="399092"/>
                  </a:cubicBezTo>
                  <a:cubicBezTo>
                    <a:pt x="438150" y="399092"/>
                    <a:pt x="438150" y="402847"/>
                    <a:pt x="438150" y="406601"/>
                  </a:cubicBezTo>
                  <a:cubicBezTo>
                    <a:pt x="438150" y="451656"/>
                    <a:pt x="438150" y="496711"/>
                    <a:pt x="438150" y="545520"/>
                  </a:cubicBezTo>
                  <a:cubicBezTo>
                    <a:pt x="438150" y="545520"/>
                    <a:pt x="438150" y="545520"/>
                    <a:pt x="438150" y="549275"/>
                  </a:cubicBezTo>
                  <a:cubicBezTo>
                    <a:pt x="438150" y="549275"/>
                    <a:pt x="438150" y="549275"/>
                    <a:pt x="284162" y="549275"/>
                  </a:cubicBezTo>
                  <a:cubicBezTo>
                    <a:pt x="284162" y="549275"/>
                    <a:pt x="284162" y="545520"/>
                    <a:pt x="284162" y="545520"/>
                  </a:cubicBezTo>
                  <a:cubicBezTo>
                    <a:pt x="284162" y="496711"/>
                    <a:pt x="284162" y="451656"/>
                    <a:pt x="284162" y="402847"/>
                  </a:cubicBezTo>
                  <a:cubicBezTo>
                    <a:pt x="284162" y="361546"/>
                    <a:pt x="310453" y="327755"/>
                    <a:pt x="344255" y="320246"/>
                  </a:cubicBezTo>
                  <a:close/>
                </a:path>
                <a:path w="438150" h="568325">
                  <a:moveTo>
                    <a:pt x="352879" y="200025"/>
                  </a:moveTo>
                  <a:cubicBezTo>
                    <a:pt x="352879" y="200025"/>
                    <a:pt x="352879" y="200025"/>
                    <a:pt x="356621" y="200025"/>
                  </a:cubicBezTo>
                  <a:cubicBezTo>
                    <a:pt x="356621" y="200025"/>
                    <a:pt x="356621" y="200025"/>
                    <a:pt x="367847" y="200025"/>
                  </a:cubicBezTo>
                  <a:cubicBezTo>
                    <a:pt x="371589" y="200025"/>
                    <a:pt x="375330" y="203767"/>
                    <a:pt x="379072" y="203767"/>
                  </a:cubicBezTo>
                  <a:cubicBezTo>
                    <a:pt x="401524" y="211251"/>
                    <a:pt x="412750" y="237445"/>
                    <a:pt x="409008" y="263638"/>
                  </a:cubicBezTo>
                  <a:cubicBezTo>
                    <a:pt x="405266" y="286090"/>
                    <a:pt x="386556" y="304800"/>
                    <a:pt x="360363" y="304800"/>
                  </a:cubicBezTo>
                  <a:cubicBezTo>
                    <a:pt x="337911" y="304800"/>
                    <a:pt x="319201" y="286090"/>
                    <a:pt x="311717" y="263638"/>
                  </a:cubicBezTo>
                  <a:cubicBezTo>
                    <a:pt x="307975" y="233703"/>
                    <a:pt x="326685" y="207509"/>
                    <a:pt x="352879" y="200025"/>
                  </a:cubicBezTo>
                  <a:close/>
                </a:path>
                <a:path w="438150" h="568325">
                  <a:moveTo>
                    <a:pt x="100853" y="196018"/>
                  </a:moveTo>
                  <a:cubicBezTo>
                    <a:pt x="175559" y="180975"/>
                    <a:pt x="246529" y="241146"/>
                    <a:pt x="254000" y="320120"/>
                  </a:cubicBezTo>
                  <a:cubicBezTo>
                    <a:pt x="254000" y="323881"/>
                    <a:pt x="254000" y="327642"/>
                    <a:pt x="254000" y="331402"/>
                  </a:cubicBezTo>
                  <a:cubicBezTo>
                    <a:pt x="254000" y="406616"/>
                    <a:pt x="254000" y="481829"/>
                    <a:pt x="254000" y="557043"/>
                  </a:cubicBezTo>
                  <a:cubicBezTo>
                    <a:pt x="254000" y="557043"/>
                    <a:pt x="254000" y="557043"/>
                    <a:pt x="254000" y="568325"/>
                  </a:cubicBezTo>
                  <a:cubicBezTo>
                    <a:pt x="254000" y="568325"/>
                    <a:pt x="254000" y="568325"/>
                    <a:pt x="0" y="568325"/>
                  </a:cubicBezTo>
                  <a:cubicBezTo>
                    <a:pt x="0" y="564564"/>
                    <a:pt x="0" y="564564"/>
                    <a:pt x="0" y="560804"/>
                  </a:cubicBezTo>
                  <a:cubicBezTo>
                    <a:pt x="0" y="485590"/>
                    <a:pt x="0" y="406616"/>
                    <a:pt x="0" y="327642"/>
                  </a:cubicBezTo>
                  <a:cubicBezTo>
                    <a:pt x="0" y="263710"/>
                    <a:pt x="44823" y="211060"/>
                    <a:pt x="100853" y="196018"/>
                  </a:cubicBezTo>
                  <a:close/>
                </a:path>
                <a:path w="438150" h="568325">
                  <a:moveTo>
                    <a:pt x="112091" y="0"/>
                  </a:moveTo>
                  <a:cubicBezTo>
                    <a:pt x="115818" y="0"/>
                    <a:pt x="115818" y="0"/>
                    <a:pt x="115818" y="0"/>
                  </a:cubicBezTo>
                  <a:cubicBezTo>
                    <a:pt x="115818" y="0"/>
                    <a:pt x="115818" y="0"/>
                    <a:pt x="138181" y="0"/>
                  </a:cubicBezTo>
                  <a:cubicBezTo>
                    <a:pt x="141909" y="0"/>
                    <a:pt x="149363" y="3762"/>
                    <a:pt x="153090" y="3762"/>
                  </a:cubicBezTo>
                  <a:cubicBezTo>
                    <a:pt x="190362" y="18808"/>
                    <a:pt x="212725" y="60187"/>
                    <a:pt x="205271" y="101566"/>
                  </a:cubicBezTo>
                  <a:cubicBezTo>
                    <a:pt x="197816" y="139183"/>
                    <a:pt x="164272" y="169276"/>
                    <a:pt x="127000" y="169276"/>
                  </a:cubicBezTo>
                  <a:cubicBezTo>
                    <a:pt x="89728" y="173038"/>
                    <a:pt x="56184" y="142944"/>
                    <a:pt x="48729" y="101566"/>
                  </a:cubicBezTo>
                  <a:cubicBezTo>
                    <a:pt x="41275" y="52664"/>
                    <a:pt x="71092" y="7523"/>
                    <a:pt x="112091" y="0"/>
                  </a:cubicBezTo>
                </a:path>
              </a:pathLst>
            </a:custGeom>
            <a:solidFill>
              <a:srgbClr val="FFFFFF">
                <a:alpha val="100000"/>
              </a:srgbClr>
            </a:solidFill>
          </p:spPr>
        </p:sp>
      </p:grpSp>
      <p:sp>
        <p:nvSpPr>
          <p:cNvPr id="10" name="AutoShape 10"/>
          <p:cNvSpPr/>
          <p:nvPr/>
        </p:nvSpPr>
        <p:spPr>
          <a:xfrm>
            <a:off x="623942" y="3581527"/>
            <a:ext cx="630365" cy="630269"/>
          </a:xfrm>
          <a:prstGeom prst="ellipse">
            <a:avLst/>
          </a:prstGeom>
          <a:solidFill>
            <a:schemeClr val="accent1">
              <a:alpha val="100000"/>
            </a:schemeClr>
          </a:solidFill>
        </p:spPr>
      </p:sp>
      <p:grpSp>
        <p:nvGrpSpPr>
          <p:cNvPr id="11" name="Group 11"/>
          <p:cNvGrpSpPr/>
          <p:nvPr/>
        </p:nvGrpSpPr>
        <p:grpSpPr>
          <a:xfrm rot="0">
            <a:off x="787200" y="3739737"/>
            <a:ext cx="313754" cy="313849"/>
            <a:chOff x="787200" y="3739737"/>
            <a:chExt cx="313754" cy="313849"/>
          </a:xfrm>
        </p:grpSpPr>
        <p:sp>
          <p:nvSpPr>
            <p:cNvPr id="12" name="Freeform 12"/>
            <p:cNvSpPr/>
            <p:nvPr/>
          </p:nvSpPr>
          <p:spPr>
            <a:xfrm>
              <a:off x="787200" y="3768884"/>
              <a:ext cx="284702" cy="284702"/>
            </a:xfrm>
            <a:custGeom>
              <a:avLst/>
              <a:gdLst/>
              <a:ahLst/>
              <a:cxnLst/>
              <a:rect l="l" t="t" r="r" b="b"/>
              <a:pathLst>
                <a:path w="184" h="184">
                  <a:moveTo>
                    <a:pt x="92" y="184"/>
                  </a:moveTo>
                  <a:cubicBezTo>
                    <a:pt x="143" y="184"/>
                    <a:pt x="184" y="143"/>
                    <a:pt x="184" y="92"/>
                  </a:cubicBezTo>
                  <a:cubicBezTo>
                    <a:pt x="184" y="76"/>
                    <a:pt x="180" y="62"/>
                    <a:pt x="173" y="49"/>
                  </a:cubicBezTo>
                  <a:cubicBezTo>
                    <a:pt x="172" y="49"/>
                    <a:pt x="172" y="49"/>
                    <a:pt x="171" y="49"/>
                  </a:cubicBezTo>
                  <a:cubicBezTo>
                    <a:pt x="170" y="49"/>
                    <a:pt x="170" y="49"/>
                    <a:pt x="170" y="49"/>
                  </a:cubicBezTo>
                  <a:cubicBezTo>
                    <a:pt x="158" y="48"/>
                    <a:pt x="158" y="48"/>
                    <a:pt x="158" y="48"/>
                  </a:cubicBezTo>
                  <a:cubicBezTo>
                    <a:pt x="149" y="56"/>
                    <a:pt x="149" y="56"/>
                    <a:pt x="149" y="56"/>
                  </a:cubicBezTo>
                  <a:cubicBezTo>
                    <a:pt x="156" y="67"/>
                    <a:pt x="160" y="79"/>
                    <a:pt x="160" y="92"/>
                  </a:cubicBezTo>
                  <a:cubicBezTo>
                    <a:pt x="160" y="129"/>
                    <a:pt x="129" y="160"/>
                    <a:pt x="92" y="160"/>
                  </a:cubicBezTo>
                  <a:cubicBezTo>
                    <a:pt x="55" y="160"/>
                    <a:pt x="24" y="129"/>
                    <a:pt x="24" y="92"/>
                  </a:cubicBezTo>
                  <a:cubicBezTo>
                    <a:pt x="24" y="55"/>
                    <a:pt x="55" y="24"/>
                    <a:pt x="92" y="24"/>
                  </a:cubicBezTo>
                  <a:cubicBezTo>
                    <a:pt x="105" y="24"/>
                    <a:pt x="117" y="28"/>
                    <a:pt x="128" y="35"/>
                  </a:cubicBezTo>
                  <a:cubicBezTo>
                    <a:pt x="135" y="27"/>
                    <a:pt x="135" y="27"/>
                    <a:pt x="135" y="27"/>
                  </a:cubicBezTo>
                  <a:cubicBezTo>
                    <a:pt x="134" y="14"/>
                    <a:pt x="134" y="14"/>
                    <a:pt x="134" y="14"/>
                  </a:cubicBezTo>
                  <a:cubicBezTo>
                    <a:pt x="134" y="12"/>
                    <a:pt x="134" y="11"/>
                    <a:pt x="134" y="10"/>
                  </a:cubicBezTo>
                  <a:cubicBezTo>
                    <a:pt x="122" y="4"/>
                    <a:pt x="107" y="0"/>
                    <a:pt x="92" y="0"/>
                  </a:cubicBezTo>
                  <a:cubicBezTo>
                    <a:pt x="41" y="0"/>
                    <a:pt x="0" y="41"/>
                    <a:pt x="0" y="92"/>
                  </a:cubicBezTo>
                  <a:cubicBezTo>
                    <a:pt x="0" y="143"/>
                    <a:pt x="41" y="184"/>
                    <a:pt x="92" y="184"/>
                  </a:cubicBezTo>
                  <a:close/>
                </a:path>
                <a:path w="184" h="184">
                  <a:moveTo>
                    <a:pt x="92" y="184"/>
                  </a:moveTo>
                  <a:cubicBezTo>
                    <a:pt x="92" y="184"/>
                    <a:pt x="92" y="184"/>
                    <a:pt x="92" y="184"/>
                  </a:cubicBezTo>
                </a:path>
              </a:pathLst>
            </a:custGeom>
            <a:solidFill>
              <a:srgbClr val="FFFFFF">
                <a:alpha val="100000"/>
              </a:srgbClr>
            </a:solidFill>
          </p:spPr>
        </p:sp>
        <p:sp>
          <p:nvSpPr>
            <p:cNvPr id="13" name="Freeform 13"/>
            <p:cNvSpPr/>
            <p:nvPr/>
          </p:nvSpPr>
          <p:spPr>
            <a:xfrm>
              <a:off x="860067" y="3841654"/>
              <a:ext cx="139065" cy="139065"/>
            </a:xfrm>
            <a:custGeom>
              <a:avLst/>
              <a:gdLst/>
              <a:ahLst/>
              <a:cxnLst/>
              <a:rect l="l" t="t" r="r" b="b"/>
              <a:pathLst>
                <a:path w="90" h="90">
                  <a:moveTo>
                    <a:pt x="45" y="21"/>
                  </a:moveTo>
                  <a:cubicBezTo>
                    <a:pt x="46" y="21"/>
                    <a:pt x="46" y="21"/>
                    <a:pt x="47" y="21"/>
                  </a:cubicBezTo>
                  <a:cubicBezTo>
                    <a:pt x="64" y="4"/>
                    <a:pt x="64" y="4"/>
                    <a:pt x="64" y="4"/>
                  </a:cubicBezTo>
                  <a:cubicBezTo>
                    <a:pt x="64" y="4"/>
                    <a:pt x="64" y="4"/>
                    <a:pt x="64" y="4"/>
                  </a:cubicBezTo>
                  <a:cubicBezTo>
                    <a:pt x="58" y="1"/>
                    <a:pt x="52" y="0"/>
                    <a:pt x="45" y="0"/>
                  </a:cubicBezTo>
                  <a:cubicBezTo>
                    <a:pt x="20" y="0"/>
                    <a:pt x="0" y="20"/>
                    <a:pt x="0" y="45"/>
                  </a:cubicBezTo>
                  <a:cubicBezTo>
                    <a:pt x="0" y="70"/>
                    <a:pt x="20" y="90"/>
                    <a:pt x="45" y="90"/>
                  </a:cubicBezTo>
                  <a:cubicBezTo>
                    <a:pt x="70" y="90"/>
                    <a:pt x="90" y="70"/>
                    <a:pt x="90" y="45"/>
                  </a:cubicBezTo>
                  <a:cubicBezTo>
                    <a:pt x="90" y="38"/>
                    <a:pt x="89" y="32"/>
                    <a:pt x="86" y="26"/>
                  </a:cubicBezTo>
                  <a:cubicBezTo>
                    <a:pt x="86" y="26"/>
                    <a:pt x="86" y="26"/>
                    <a:pt x="86" y="26"/>
                  </a:cubicBezTo>
                  <a:cubicBezTo>
                    <a:pt x="69" y="43"/>
                    <a:pt x="69" y="43"/>
                    <a:pt x="69" y="43"/>
                  </a:cubicBezTo>
                  <a:cubicBezTo>
                    <a:pt x="69" y="44"/>
                    <a:pt x="69" y="44"/>
                    <a:pt x="69" y="45"/>
                  </a:cubicBezTo>
                  <a:cubicBezTo>
                    <a:pt x="69" y="58"/>
                    <a:pt x="58" y="69"/>
                    <a:pt x="45" y="69"/>
                  </a:cubicBezTo>
                  <a:cubicBezTo>
                    <a:pt x="32" y="69"/>
                    <a:pt x="21" y="58"/>
                    <a:pt x="21" y="45"/>
                  </a:cubicBezTo>
                  <a:cubicBezTo>
                    <a:pt x="21" y="32"/>
                    <a:pt x="32" y="21"/>
                    <a:pt x="45" y="21"/>
                  </a:cubicBezTo>
                  <a:close/>
                </a:path>
                <a:path w="90" h="90">
                  <a:moveTo>
                    <a:pt x="45" y="21"/>
                  </a:moveTo>
                  <a:cubicBezTo>
                    <a:pt x="45" y="21"/>
                    <a:pt x="45" y="21"/>
                    <a:pt x="45" y="21"/>
                  </a:cubicBezTo>
                </a:path>
              </a:pathLst>
            </a:custGeom>
            <a:solidFill>
              <a:srgbClr val="FFFFFF">
                <a:alpha val="100000"/>
              </a:srgbClr>
            </a:solidFill>
          </p:spPr>
        </p:sp>
        <p:sp>
          <p:nvSpPr>
            <p:cNvPr id="14" name="Freeform 14"/>
            <p:cNvSpPr/>
            <p:nvPr/>
          </p:nvSpPr>
          <p:spPr>
            <a:xfrm>
              <a:off x="943410" y="3739737"/>
              <a:ext cx="157544" cy="157544"/>
            </a:xfrm>
            <a:custGeom>
              <a:avLst/>
              <a:gdLst/>
              <a:ahLst/>
              <a:cxnLst/>
              <a:rect l="l" t="t" r="r" b="b"/>
              <a:pathLst>
                <a:path w="102" h="102">
                  <a:moveTo>
                    <a:pt x="86" y="28"/>
                  </a:moveTo>
                  <a:cubicBezTo>
                    <a:pt x="91" y="23"/>
                    <a:pt x="91" y="23"/>
                    <a:pt x="91" y="23"/>
                  </a:cubicBezTo>
                  <a:cubicBezTo>
                    <a:pt x="93" y="20"/>
                    <a:pt x="93" y="17"/>
                    <a:pt x="91" y="14"/>
                  </a:cubicBezTo>
                  <a:cubicBezTo>
                    <a:pt x="87" y="11"/>
                    <a:pt x="87" y="11"/>
                    <a:pt x="87" y="11"/>
                  </a:cubicBezTo>
                  <a:cubicBezTo>
                    <a:pt x="86" y="10"/>
                    <a:pt x="85" y="9"/>
                    <a:pt x="83" y="9"/>
                  </a:cubicBezTo>
                  <a:cubicBezTo>
                    <a:pt x="82" y="9"/>
                    <a:pt x="80" y="10"/>
                    <a:pt x="79" y="11"/>
                  </a:cubicBezTo>
                  <a:cubicBezTo>
                    <a:pt x="74" y="17"/>
                    <a:pt x="74" y="17"/>
                    <a:pt x="74" y="17"/>
                  </a:cubicBezTo>
                  <a:cubicBezTo>
                    <a:pt x="72" y="2"/>
                    <a:pt x="72" y="2"/>
                    <a:pt x="72" y="2"/>
                  </a:cubicBezTo>
                  <a:cubicBezTo>
                    <a:pt x="72" y="0"/>
                    <a:pt x="71" y="0"/>
                    <a:pt x="70" y="0"/>
                  </a:cubicBezTo>
                  <a:cubicBezTo>
                    <a:pt x="70" y="0"/>
                    <a:pt x="69" y="0"/>
                    <a:pt x="69" y="0"/>
                  </a:cubicBezTo>
                  <a:cubicBezTo>
                    <a:pt x="47" y="23"/>
                    <a:pt x="47" y="23"/>
                    <a:pt x="47" y="23"/>
                  </a:cubicBezTo>
                  <a:cubicBezTo>
                    <a:pt x="45" y="25"/>
                    <a:pt x="44" y="28"/>
                    <a:pt x="44" y="30"/>
                  </a:cubicBezTo>
                  <a:cubicBezTo>
                    <a:pt x="44" y="31"/>
                    <a:pt x="44" y="31"/>
                    <a:pt x="44" y="31"/>
                  </a:cubicBezTo>
                  <a:cubicBezTo>
                    <a:pt x="45" y="45"/>
                    <a:pt x="45" y="45"/>
                    <a:pt x="45" y="45"/>
                  </a:cubicBezTo>
                  <a:cubicBezTo>
                    <a:pt x="37" y="53"/>
                    <a:pt x="37" y="53"/>
                    <a:pt x="37" y="53"/>
                  </a:cubicBezTo>
                  <a:cubicBezTo>
                    <a:pt x="22" y="68"/>
                    <a:pt x="22" y="68"/>
                    <a:pt x="22" y="68"/>
                  </a:cubicBezTo>
                  <a:cubicBezTo>
                    <a:pt x="22" y="68"/>
                    <a:pt x="22" y="68"/>
                    <a:pt x="22" y="68"/>
                  </a:cubicBezTo>
                  <a:cubicBezTo>
                    <a:pt x="8" y="82"/>
                    <a:pt x="8" y="82"/>
                    <a:pt x="8" y="82"/>
                  </a:cubicBezTo>
                  <a:cubicBezTo>
                    <a:pt x="2" y="89"/>
                    <a:pt x="2" y="89"/>
                    <a:pt x="2" y="89"/>
                  </a:cubicBezTo>
                  <a:cubicBezTo>
                    <a:pt x="1" y="90"/>
                    <a:pt x="0" y="91"/>
                    <a:pt x="0" y="92"/>
                  </a:cubicBezTo>
                  <a:cubicBezTo>
                    <a:pt x="0" y="97"/>
                    <a:pt x="0" y="97"/>
                    <a:pt x="0" y="97"/>
                  </a:cubicBezTo>
                  <a:cubicBezTo>
                    <a:pt x="0" y="100"/>
                    <a:pt x="2" y="102"/>
                    <a:pt x="5" y="102"/>
                  </a:cubicBezTo>
                  <a:cubicBezTo>
                    <a:pt x="5" y="102"/>
                    <a:pt x="5" y="102"/>
                    <a:pt x="5" y="102"/>
                  </a:cubicBezTo>
                  <a:cubicBezTo>
                    <a:pt x="10" y="102"/>
                    <a:pt x="10" y="102"/>
                    <a:pt x="10" y="102"/>
                  </a:cubicBezTo>
                  <a:cubicBezTo>
                    <a:pt x="11" y="102"/>
                    <a:pt x="12" y="101"/>
                    <a:pt x="13" y="100"/>
                  </a:cubicBezTo>
                  <a:cubicBezTo>
                    <a:pt x="57" y="56"/>
                    <a:pt x="57" y="56"/>
                    <a:pt x="57" y="56"/>
                  </a:cubicBezTo>
                  <a:cubicBezTo>
                    <a:pt x="70" y="57"/>
                    <a:pt x="70" y="57"/>
                    <a:pt x="70" y="57"/>
                  </a:cubicBezTo>
                  <a:cubicBezTo>
                    <a:pt x="71" y="57"/>
                    <a:pt x="71" y="57"/>
                    <a:pt x="71" y="57"/>
                  </a:cubicBezTo>
                  <a:cubicBezTo>
                    <a:pt x="71" y="57"/>
                    <a:pt x="71" y="57"/>
                    <a:pt x="71" y="57"/>
                  </a:cubicBezTo>
                  <a:cubicBezTo>
                    <a:pt x="74" y="57"/>
                    <a:pt x="77" y="56"/>
                    <a:pt x="78" y="54"/>
                  </a:cubicBezTo>
                  <a:cubicBezTo>
                    <a:pt x="101" y="32"/>
                    <a:pt x="101" y="32"/>
                    <a:pt x="101" y="32"/>
                  </a:cubicBezTo>
                  <a:cubicBezTo>
                    <a:pt x="102" y="31"/>
                    <a:pt x="101" y="29"/>
                    <a:pt x="100" y="29"/>
                  </a:cubicBezTo>
                  <a:lnTo>
                    <a:pt x="86" y="28"/>
                  </a:lnTo>
                  <a:close/>
                </a:path>
                <a:path w="102" h="102">
                  <a:moveTo>
                    <a:pt x="86" y="28"/>
                  </a:moveTo>
                  <a:cubicBezTo>
                    <a:pt x="86" y="28"/>
                    <a:pt x="86" y="28"/>
                    <a:pt x="86" y="28"/>
                  </a:cubicBezTo>
                </a:path>
              </a:pathLst>
            </a:custGeom>
            <a:solidFill>
              <a:srgbClr val="FFFFFF">
                <a:alpha val="100000"/>
              </a:srgbClr>
            </a:solidFill>
          </p:spPr>
        </p:sp>
      </p:grpSp>
      <p:pic>
        <p:nvPicPr>
          <p:cNvPr id="15" name="Picture 15"/>
          <p:cNvPicPr>
            <a:picLocks noChangeAspect="1"/>
          </p:cNvPicPr>
          <p:nvPr/>
        </p:nvPicPr>
        <p:blipFill>
          <a:blip r:embed="rId2">
            <a:alphaModFix amt="100000"/>
          </a:blip>
          <a:srcRect/>
          <a:stretch>
            <a:fillRect/>
          </a:stretch>
        </p:blipFill>
        <p:spPr>
          <a:xfrm>
            <a:off x="9113195" y="1518646"/>
            <a:ext cx="2479015" cy="4586129"/>
          </a:xfrm>
          <a:prstGeom prst="rect">
            <a:avLst/>
          </a:prstGeom>
        </p:spPr>
      </p:pic>
      <p:sp>
        <p:nvSpPr>
          <p:cNvPr id="16" name="Freeform 16"/>
          <p:cNvSpPr/>
          <p:nvPr/>
        </p:nvSpPr>
        <p:spPr>
          <a:xfrm>
            <a:off x="789992" y="5321840"/>
            <a:ext cx="296138" cy="296138"/>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path>
              <a:path w="304800" h="304800">
                <a:moveTo>
                  <a:pt x="0" y="133350"/>
                </a:moveTo>
                <a:lnTo>
                  <a:pt x="152410" y="171450"/>
                </a:lnTo>
                <a:lnTo>
                  <a:pt x="304800" y="133350"/>
                </a:lnTo>
                <a:lnTo>
                  <a:pt x="304800" y="171450"/>
                </a:lnTo>
                <a:lnTo>
                  <a:pt x="152410" y="209550"/>
                </a:lnTo>
                <a:lnTo>
                  <a:pt x="0" y="171450"/>
                </a:lnTo>
                <a:close/>
              </a:path>
              <a:path w="304800" h="304800">
                <a:moveTo>
                  <a:pt x="0" y="57150"/>
                </a:moveTo>
                <a:lnTo>
                  <a:pt x="152410" y="19050"/>
                </a:lnTo>
                <a:lnTo>
                  <a:pt x="304800" y="57150"/>
                </a:lnTo>
                <a:lnTo>
                  <a:pt x="304800" y="95250"/>
                </a:lnTo>
                <a:lnTo>
                  <a:pt x="152410" y="133350"/>
                </a:lnTo>
                <a:lnTo>
                  <a:pt x="0" y="95250"/>
                </a:lnTo>
              </a:path>
            </a:pathLst>
          </a:custGeom>
          <a:solidFill>
            <a:srgbClr val="FFFFFF">
              <a:alpha val="100000"/>
            </a:srgbClr>
          </a:solidFill>
        </p:spPr>
      </p:sp>
      <p:sp>
        <p:nvSpPr>
          <p:cNvPr id="17" name="AutoShape 17"/>
          <p:cNvSpPr/>
          <p:nvPr/>
        </p:nvSpPr>
        <p:spPr>
          <a:xfrm>
            <a:off x="2538370" y="4778628"/>
            <a:ext cx="6360812" cy="1388488"/>
          </a:xfrm>
          <a:prstGeom prst="roundRect">
            <a:avLst>
              <a:gd name="adj" fmla="val 16667"/>
            </a:avLst>
          </a:prstGeom>
          <a:solidFill>
            <a:schemeClr val="lt2">
              <a:alpha val="100000"/>
            </a:schemeClr>
          </a:solidFill>
        </p:spPr>
      </p:sp>
      <p:sp>
        <p:nvSpPr>
          <p:cNvPr id="18" name="AutoShape 18"/>
          <p:cNvSpPr/>
          <p:nvPr/>
        </p:nvSpPr>
        <p:spPr>
          <a:xfrm>
            <a:off x="2025135" y="3202417"/>
            <a:ext cx="6666876" cy="1388488"/>
          </a:xfrm>
          <a:prstGeom prst="roundRect">
            <a:avLst>
              <a:gd name="adj" fmla="val 16667"/>
            </a:avLst>
          </a:prstGeom>
          <a:solidFill>
            <a:schemeClr val="lt2">
              <a:alpha val="100000"/>
            </a:schemeClr>
          </a:solidFill>
        </p:spPr>
      </p:sp>
      <p:sp>
        <p:nvSpPr>
          <p:cNvPr id="19" name="AutoShape 19"/>
          <p:cNvSpPr/>
          <p:nvPr/>
        </p:nvSpPr>
        <p:spPr>
          <a:xfrm>
            <a:off x="2538370" y="1604473"/>
            <a:ext cx="6360812" cy="1388488"/>
          </a:xfrm>
          <a:prstGeom prst="roundRect">
            <a:avLst>
              <a:gd name="adj" fmla="val 16667"/>
            </a:avLst>
          </a:prstGeom>
          <a:solidFill>
            <a:schemeClr val="lt2">
              <a:alpha val="100000"/>
            </a:schemeClr>
          </a:solidFill>
        </p:spPr>
      </p:sp>
      <p:sp>
        <p:nvSpPr>
          <p:cNvPr id="20" name="AutoShape 20"/>
          <p:cNvSpPr/>
          <p:nvPr/>
        </p:nvSpPr>
        <p:spPr>
          <a:xfrm>
            <a:off x="2712351" y="2120937"/>
            <a:ext cx="6067067" cy="716727"/>
          </a:xfrm>
          <a:prstGeom prst="rect">
            <a:avLst/>
          </a:prstGeom>
          <a:noFill/>
        </p:spPr>
        <p:txBody>
          <a:bodyPr vert="horz" wrap="square" lIns="68770" tIns="68770" rIns="34385" bIns="68770" rtlCol="0" anchor="t" anchorCtr="1">
            <a:noAutofit/>
          </a:bodyPr>
          <a:lstStyle/>
          <a:p>
            <a:pPr algn="l">
              <a:lnSpc>
                <a:spcPct val="140000"/>
              </a:lnSpc>
              <a:spcBef>
                <a:spcPts val="270"/>
              </a:spcBef>
              <a:defRPr/>
            </a:pPr>
            <a:r>
              <a:rPr lang="en-US" sz="1500">
                <a:solidFill>
                  <a:schemeClr val="dk1">
                    <a:alpha val="100000"/>
                  </a:schemeClr>
                </a:solidFill>
                <a:latin typeface="Noto Sans SC"/>
                <a:ea typeface="Noto Sans SC"/>
                <a:cs typeface="Noto Sans SC"/>
              </a:rPr>
              <a:t>解析中尼双边本币结算协议的操作细则，对比SWIFT、人民币跨境支付系统（CIPS）与尼泊尔本地清算系统的效率成本差异。</a:t>
            </a:r>
            <a:endParaRPr lang="en-US" sz="1100"/>
          </a:p>
        </p:txBody>
      </p:sp>
      <p:sp>
        <p:nvSpPr>
          <p:cNvPr id="21" name="TextBox 21"/>
          <p:cNvSpPr txBox="1"/>
          <p:nvPr/>
        </p:nvSpPr>
        <p:spPr>
          <a:xfrm>
            <a:off x="2712351" y="1651578"/>
            <a:ext cx="3577915"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a:ea typeface="Noto Sans SC"/>
                <a:cs typeface="Noto Sans SC"/>
              </a:rPr>
              <a:t>本币结算机制实践</a:t>
            </a:r>
            <a:endParaRPr lang="en-US" sz="2000" b="1">
              <a:solidFill>
                <a:schemeClr val="accent1">
                  <a:alpha val="100000"/>
                </a:schemeClr>
              </a:solidFill>
              <a:latin typeface="Noto Sans SC"/>
              <a:ea typeface="Noto Sans SC"/>
              <a:cs typeface="Noto Sans SC"/>
            </a:endParaRPr>
          </a:p>
        </p:txBody>
      </p:sp>
      <p:sp>
        <p:nvSpPr>
          <p:cNvPr id="22" name="AutoShape 22"/>
          <p:cNvSpPr/>
          <p:nvPr/>
        </p:nvSpPr>
        <p:spPr>
          <a:xfrm>
            <a:off x="2305573" y="3715263"/>
            <a:ext cx="6086117" cy="716727"/>
          </a:xfrm>
          <a:prstGeom prst="rect">
            <a:avLst/>
          </a:prstGeom>
          <a:noFill/>
        </p:spPr>
        <p:txBody>
          <a:bodyPr vert="horz" wrap="square" lIns="68770" tIns="68770" rIns="34385" bIns="68770" rtlCol="0" anchor="t" anchorCtr="1">
            <a:noAutofit/>
          </a:bodyPr>
          <a:lstStyle/>
          <a:p>
            <a:pPr algn="l">
              <a:lnSpc>
                <a:spcPct val="140000"/>
              </a:lnSpc>
              <a:spcBef>
                <a:spcPts val="270"/>
              </a:spcBef>
              <a:defRPr/>
            </a:pPr>
            <a:r>
              <a:rPr lang="en-US" sz="1500">
                <a:solidFill>
                  <a:schemeClr val="dk1">
                    <a:alpha val="100000"/>
                  </a:schemeClr>
                </a:solidFill>
                <a:latin typeface="Noto Sans SC"/>
                <a:ea typeface="Noto Sans SC"/>
                <a:cs typeface="Noto Sans SC"/>
              </a:rPr>
              <a:t>教授远期结售汇、期权对冲等金融工具在边贸中的应用，分析卢比汇率波动规律及西藏企业的套期保值策略。</a:t>
            </a:r>
            <a:endParaRPr lang="en-US" sz="1100"/>
          </a:p>
        </p:txBody>
      </p:sp>
      <p:sp>
        <p:nvSpPr>
          <p:cNvPr id="23" name="TextBox 23"/>
          <p:cNvSpPr txBox="1"/>
          <p:nvPr/>
        </p:nvSpPr>
        <p:spPr>
          <a:xfrm>
            <a:off x="2305573" y="3270403"/>
            <a:ext cx="3577915"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a:ea typeface="Noto Sans SC"/>
                <a:cs typeface="Noto Sans SC"/>
              </a:rPr>
              <a:t>外汇风险管理</a:t>
            </a:r>
            <a:endParaRPr lang="en-US" sz="2000" b="1">
              <a:solidFill>
                <a:schemeClr val="accent1">
                  <a:alpha val="100000"/>
                </a:schemeClr>
              </a:solidFill>
              <a:latin typeface="Noto Sans SC"/>
              <a:ea typeface="Noto Sans SC"/>
              <a:cs typeface="Noto Sans SC"/>
            </a:endParaRPr>
          </a:p>
        </p:txBody>
      </p:sp>
      <p:sp>
        <p:nvSpPr>
          <p:cNvPr id="24" name="AutoShape 24"/>
          <p:cNvSpPr/>
          <p:nvPr/>
        </p:nvSpPr>
        <p:spPr>
          <a:xfrm>
            <a:off x="2712351" y="5261145"/>
            <a:ext cx="6067067" cy="716727"/>
          </a:xfrm>
          <a:prstGeom prst="rect">
            <a:avLst/>
          </a:prstGeom>
          <a:noFill/>
        </p:spPr>
        <p:txBody>
          <a:bodyPr vert="horz" wrap="square" lIns="68770" tIns="68770" rIns="34385" bIns="68770" rtlCol="0" anchor="t" anchorCtr="1">
            <a:noAutofit/>
          </a:bodyPr>
          <a:lstStyle/>
          <a:p>
            <a:pPr algn="l">
              <a:lnSpc>
                <a:spcPct val="140000"/>
              </a:lnSpc>
              <a:spcBef>
                <a:spcPts val="270"/>
              </a:spcBef>
              <a:defRPr/>
            </a:pPr>
            <a:r>
              <a:rPr lang="en-US" sz="1500">
                <a:solidFill>
                  <a:schemeClr val="dk1">
                    <a:alpha val="100000"/>
                  </a:schemeClr>
                </a:solidFill>
                <a:latin typeface="Noto Sans SC"/>
                <a:ea typeface="Noto Sans SC"/>
                <a:cs typeface="Noto Sans SC"/>
              </a:rPr>
              <a:t>探讨数字货币在边境贸易中的试点应用，包括智能合约自动结算、跨境贸易融资平台等前沿模式在西藏场景的落地可能性。</a:t>
            </a:r>
            <a:endParaRPr lang="en-US" sz="1100"/>
          </a:p>
        </p:txBody>
      </p:sp>
      <p:sp>
        <p:nvSpPr>
          <p:cNvPr id="25" name="TextBox 25"/>
          <p:cNvSpPr txBox="1"/>
          <p:nvPr/>
        </p:nvSpPr>
        <p:spPr>
          <a:xfrm>
            <a:off x="2712351" y="4848175"/>
            <a:ext cx="3604529" cy="485775"/>
          </a:xfrm>
          <a:prstGeom prst="rect">
            <a:avLst/>
          </a:prstGeom>
        </p:spPr>
        <p:txBody>
          <a:bodyPr vert="horz" wrap="square" lIns="95250" tIns="95250" rIns="47625" bIns="95250" rtlCol="0" anchor="t" anchorCtr="0">
            <a:noAutofit/>
          </a:bodyPr>
          <a:lstStyle/>
          <a:p>
            <a:pPr algn="l">
              <a:lnSpc>
                <a:spcPct val="120000"/>
              </a:lnSpc>
              <a:spcBef>
                <a:spcPts val="375"/>
              </a:spcBef>
            </a:pPr>
            <a:r>
              <a:rPr lang="en-US" sz="2000" b="1">
                <a:solidFill>
                  <a:schemeClr val="accent1">
                    <a:alpha val="100000"/>
                  </a:schemeClr>
                </a:solidFill>
                <a:latin typeface="Noto Sans SC"/>
                <a:ea typeface="Noto Sans SC"/>
                <a:cs typeface="Noto Sans SC"/>
              </a:rPr>
              <a:t>区块链支付创新</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Noto Sans SC"/>
                <a:ea typeface="Noto Sans SC"/>
                <a:cs typeface="Noto Sans SC"/>
              </a:rPr>
              <a:t>04</a:t>
            </a:r>
            <a:endParaRPr lang="en-US" sz="10275" b="1">
              <a:solidFill>
                <a:schemeClr val="lt2">
                  <a:alpha val="100000"/>
                </a:schemeClr>
              </a:solidFill>
              <a:latin typeface="Noto Sans SC"/>
              <a:ea typeface="Noto Sans SC"/>
              <a:cs typeface="Noto Sans SC"/>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Noto Sans SC"/>
                <a:ea typeface="Noto Sans SC"/>
                <a:cs typeface="Noto Sans SC"/>
              </a:rPr>
              <a:t>边贸物流核心技能培养</a:t>
            </a:r>
            <a:endParaRPr lang="en-US" sz="3450" b="1">
              <a:solidFill>
                <a:srgbClr val="000000">
                  <a:alpha val="100000"/>
                </a:srgbClr>
              </a:solidFill>
              <a:highlight>
                <a:srgbClr val="000000">
                  <a:alpha val="0"/>
                </a:srgbClr>
              </a:highlight>
              <a:latin typeface="Noto Sans SC"/>
              <a:ea typeface="Noto Sans SC"/>
              <a:cs typeface="Noto Sans S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75314" y="2169726"/>
            <a:ext cx="2050689" cy="3916435"/>
          </a:xfrm>
          <a:prstGeom prst="rect">
            <a:avLst/>
          </a:prstGeom>
        </p:spPr>
      </p:pic>
      <p:pic>
        <p:nvPicPr>
          <p:cNvPr id="3" name="Picture 3"/>
          <p:cNvPicPr>
            <a:picLocks noChangeAspect="1"/>
          </p:cNvPicPr>
          <p:nvPr/>
        </p:nvPicPr>
        <p:blipFill>
          <a:blip r:embed="rId3"/>
          <a:srcRect/>
          <a:stretch>
            <a:fillRect/>
          </a:stretch>
        </p:blipFill>
        <p:spPr>
          <a:xfrm>
            <a:off x="5430979" y="2169726"/>
            <a:ext cx="2050689" cy="3916435"/>
          </a:xfrm>
          <a:prstGeom prst="rect">
            <a:avLst/>
          </a:prstGeom>
        </p:spPr>
      </p:pic>
      <p:pic>
        <p:nvPicPr>
          <p:cNvPr id="4" name="Picture 4"/>
          <p:cNvPicPr>
            <a:picLocks noChangeAspect="1"/>
          </p:cNvPicPr>
          <p:nvPr/>
        </p:nvPicPr>
        <p:blipFill>
          <a:blip r:embed="rId4"/>
          <a:srcRect/>
          <a:stretch>
            <a:fillRect/>
          </a:stretch>
        </p:blipFill>
        <p:spPr>
          <a:xfrm>
            <a:off x="3153146" y="1697364"/>
            <a:ext cx="2050689" cy="3916435"/>
          </a:xfrm>
          <a:prstGeom prst="rect">
            <a:avLst/>
          </a:prstGeom>
        </p:spPr>
      </p:pic>
      <p:sp>
        <p:nvSpPr>
          <p:cNvPr id="5" name="AutoShape 5"/>
          <p:cNvSpPr/>
          <p:nvPr/>
        </p:nvSpPr>
        <p:spPr>
          <a:xfrm>
            <a:off x="7851998" y="2723144"/>
            <a:ext cx="3834950" cy="1465716"/>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Noto Sans SC"/>
                <a:ea typeface="Noto Sans SC"/>
                <a:cs typeface="Noto Sans SC"/>
              </a:rPr>
              <a:t>系统学习进出口报关、单证审核、关税计算等核心环节，确保学生掌握符合国际标准的贸易操作规范，降低跨境交易风险。</a:t>
            </a:r>
            <a:endParaRPr lang="en-US" sz="1100"/>
          </a:p>
        </p:txBody>
      </p:sp>
      <p:sp>
        <p:nvSpPr>
          <p:cNvPr id="6" name="AutoShape 6"/>
          <p:cNvSpPr/>
          <p:nvPr/>
        </p:nvSpPr>
        <p:spPr>
          <a:xfrm>
            <a:off x="7851998" y="2087040"/>
            <a:ext cx="3606165" cy="575781"/>
          </a:xfrm>
          <a:prstGeom prst="rect">
            <a:avLst/>
          </a:prstGeom>
          <a:noFill/>
        </p:spPr>
        <p:txBody>
          <a:bodyPr vert="horz" wrap="square" lIns="91440" tIns="45720" rIns="91440" bIns="45720" rtlCol="0" anchor="b" anchorCtr="0">
            <a:normAutofit/>
          </a:bodyPr>
          <a:lstStyle/>
          <a:p>
            <a:pPr algn="l">
              <a:lnSpc>
                <a:spcPct val="120000"/>
              </a:lnSpc>
              <a:defRPr/>
            </a:pPr>
            <a:r>
              <a:rPr lang="en-US" sz="2400" b="1">
                <a:solidFill>
                  <a:schemeClr val="accent1">
                    <a:alpha val="100000"/>
                  </a:schemeClr>
                </a:solidFill>
                <a:latin typeface="Noto Sans SC"/>
                <a:ea typeface="Noto Sans SC"/>
                <a:cs typeface="Noto Sans SC"/>
              </a:rPr>
              <a:t>提升贸易流程规范性</a:t>
            </a:r>
            <a:endParaRPr lang="en-US" sz="1100"/>
          </a:p>
        </p:txBody>
      </p:sp>
      <p:sp>
        <p:nvSpPr>
          <p:cNvPr id="7" name="AutoShape 7"/>
          <p:cNvSpPr/>
          <p:nvPr/>
        </p:nvSpPr>
        <p:spPr>
          <a:xfrm>
            <a:off x="7851998" y="4826443"/>
            <a:ext cx="3834950" cy="1451935"/>
          </a:xfrm>
          <a:prstGeom prst="rect">
            <a:avLst/>
          </a:prstGeom>
          <a:noFill/>
        </p:spPr>
        <p:txBody>
          <a:bodyPr vert="horz" wrap="square" lIns="91440" tIns="45720" rIns="91440" bIns="45720" rtlCol="0" anchor="t" anchorCtr="0">
            <a:noAutofit/>
          </a:bodyPr>
          <a:lstStyle/>
          <a:p>
            <a:pPr algn="l">
              <a:lnSpc>
                <a:spcPct val="140000"/>
              </a:lnSpc>
              <a:defRPr/>
            </a:pPr>
            <a:r>
              <a:rPr lang="en-US" sz="1500">
                <a:solidFill>
                  <a:schemeClr val="dk1">
                    <a:alpha val="100000"/>
                  </a:schemeClr>
                </a:solidFill>
                <a:latin typeface="Noto Sans SC"/>
                <a:ea typeface="Noto Sans SC"/>
                <a:cs typeface="Noto Sans SC"/>
              </a:rPr>
              <a:t>通过案例分析模拟汇率波动、政策变动等突发情况，培养学生应对贸易纠纷的实战技巧，如合同条款拟定、索赔流程处理等。</a:t>
            </a:r>
            <a:endParaRPr lang="en-US" sz="1100"/>
          </a:p>
        </p:txBody>
      </p:sp>
      <p:sp>
        <p:nvSpPr>
          <p:cNvPr id="8" name="AutoShape 8"/>
          <p:cNvSpPr/>
          <p:nvPr/>
        </p:nvSpPr>
        <p:spPr>
          <a:xfrm>
            <a:off x="7851998" y="4125420"/>
            <a:ext cx="3606329" cy="640699"/>
          </a:xfrm>
          <a:prstGeom prst="rect">
            <a:avLst/>
          </a:prstGeom>
          <a:noFill/>
        </p:spPr>
        <p:txBody>
          <a:bodyPr vert="horz" wrap="square" lIns="91440" tIns="45720" rIns="91440" bIns="45720" rtlCol="0" anchor="b" anchorCtr="0">
            <a:noAutofit/>
          </a:bodyPr>
          <a:lstStyle/>
          <a:p>
            <a:pPr algn="l">
              <a:lnSpc>
                <a:spcPct val="120000"/>
              </a:lnSpc>
              <a:defRPr/>
            </a:pPr>
            <a:r>
              <a:rPr lang="en-US" sz="2400" b="1">
                <a:solidFill>
                  <a:schemeClr val="accent1">
                    <a:alpha val="100000"/>
                  </a:schemeClr>
                </a:solidFill>
                <a:latin typeface="Noto Sans SC"/>
                <a:ea typeface="Noto Sans SC"/>
                <a:cs typeface="Noto Sans SC"/>
              </a:rPr>
              <a:t>强化风险防控能力</a:t>
            </a:r>
            <a:endParaRPr lang="en-US" sz="1100"/>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跨境贸易实务操作</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40456" y="4354850"/>
            <a:ext cx="2006839" cy="2006839"/>
          </a:xfrm>
          <a:prstGeom prst="ellipse">
            <a:avLst/>
          </a:prstGeom>
          <a:solidFill>
            <a:srgbClr val="00B6FF">
              <a:alpha val="0"/>
            </a:srgbClr>
          </a:solidFill>
          <a:ln w="19050">
            <a:solidFill>
              <a:schemeClr val="accent1">
                <a:alpha val="100000"/>
              </a:schemeClr>
            </a:solidFill>
            <a:prstDash val="solid"/>
          </a:ln>
        </p:spPr>
      </p:sp>
      <p:cxnSp>
        <p:nvCxnSpPr>
          <p:cNvPr id="3" name="Connector 3"/>
          <p:cNvCxnSpPr/>
          <p:nvPr/>
        </p:nvCxnSpPr>
        <p:spPr>
          <a:xfrm flipH="1">
            <a:off x="3047295" y="5358269"/>
            <a:ext cx="1698079" cy="0"/>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4" name="TextBox 4"/>
          <p:cNvSpPr txBox="1"/>
          <p:nvPr/>
        </p:nvSpPr>
        <p:spPr>
          <a:xfrm>
            <a:off x="869006" y="2359016"/>
            <a:ext cx="2952750" cy="1828800"/>
          </a:xfrm>
          <a:prstGeom prst="rect">
            <a:avLst/>
          </a:prstGeom>
        </p:spPr>
        <p:txBody>
          <a:bodyPr vert="horz" wrap="square" lIns="114300" tIns="57150" rIns="114300" bIns="57150" rtlCol="0" anchor="t" anchorCtr="0">
            <a:normAutofit/>
          </a:bodyPr>
          <a:lstStyle/>
          <a:p>
            <a:pPr>
              <a:lnSpc>
                <a:spcPct val="120000"/>
              </a:lnSpc>
              <a:spcBef>
                <a:spcPct val="0"/>
              </a:spcBef>
            </a:pPr>
            <a:r>
              <a:rPr lang="en-US" sz="1425">
                <a:solidFill>
                  <a:schemeClr val="dk1">
                    <a:alpha val="100000"/>
                  </a:schemeClr>
                </a:solidFill>
                <a:latin typeface="Noto Sans SC"/>
                <a:ea typeface="Noto Sans SC"/>
                <a:cs typeface="Noto Sans SC"/>
              </a:rPr>
              <a:t>学习WMS（仓储管理系统）、TMS（运输管理系统）等平台的应用，实现货物追踪、库存预警等功能的实操训练。</a:t>
            </a:r>
            <a:endParaRPr lang="en-US" sz="1425">
              <a:solidFill>
                <a:schemeClr val="dk1">
                  <a:alpha val="100000"/>
                </a:schemeClr>
              </a:solidFill>
              <a:latin typeface="Noto Sans SC"/>
              <a:ea typeface="Noto Sans SC"/>
              <a:cs typeface="Noto Sans SC"/>
            </a:endParaRPr>
          </a:p>
        </p:txBody>
      </p:sp>
      <p:sp>
        <p:nvSpPr>
          <p:cNvPr id="5" name="TextBox 5"/>
          <p:cNvSpPr txBox="1"/>
          <p:nvPr/>
        </p:nvSpPr>
        <p:spPr>
          <a:xfrm>
            <a:off x="869006" y="1395485"/>
            <a:ext cx="2883752" cy="916255"/>
          </a:xfrm>
          <a:prstGeom prst="rect">
            <a:avLst/>
          </a:prstGeom>
        </p:spPr>
        <p:txBody>
          <a:bodyPr vert="horz" wrap="square" lIns="114300" tIns="57150" rIns="114300" bIns="57150" rtlCol="0" anchor="ctr" anchorCtr="0">
            <a:normAutofit/>
          </a:bodyPr>
          <a:lstStyle/>
          <a:p>
            <a:pPr>
              <a:lnSpc>
                <a:spcPct val="120000"/>
              </a:lnSpc>
              <a:spcBef>
                <a:spcPct val="0"/>
              </a:spcBef>
            </a:pPr>
            <a:r>
              <a:rPr lang="en-US" sz="2025" b="1">
                <a:solidFill>
                  <a:schemeClr val="accent1">
                    <a:alpha val="100000"/>
                  </a:schemeClr>
                </a:solidFill>
                <a:latin typeface="Noto Sans SC"/>
                <a:ea typeface="Noto Sans SC"/>
                <a:cs typeface="Noto Sans SC"/>
              </a:rPr>
              <a:t>掌握智能物流系统操作</a:t>
            </a:r>
            <a:endParaRPr lang="en-US" sz="2025" b="1">
              <a:solidFill>
                <a:schemeClr val="accent1">
                  <a:alpha val="100000"/>
                </a:schemeClr>
              </a:solidFill>
              <a:latin typeface="Noto Sans SC"/>
              <a:ea typeface="Noto Sans SC"/>
              <a:cs typeface="Noto Sans SC"/>
            </a:endParaRPr>
          </a:p>
        </p:txBody>
      </p:sp>
      <p:sp>
        <p:nvSpPr>
          <p:cNvPr id="6" name="TextBox 6"/>
          <p:cNvSpPr txBox="1"/>
          <p:nvPr/>
        </p:nvSpPr>
        <p:spPr>
          <a:xfrm>
            <a:off x="8630494" y="4652059"/>
            <a:ext cx="2952750" cy="1828800"/>
          </a:xfrm>
          <a:prstGeom prst="rect">
            <a:avLst/>
          </a:prstGeom>
        </p:spPr>
        <p:txBody>
          <a:bodyPr vert="horz" wrap="square" lIns="114300" tIns="57150" rIns="114300" bIns="57150" rtlCol="0" anchor="t" anchorCtr="0">
            <a:normAutofit/>
          </a:bodyPr>
          <a:lstStyle/>
          <a:p>
            <a:pPr>
              <a:lnSpc>
                <a:spcPct val="120000"/>
              </a:lnSpc>
              <a:spcBef>
                <a:spcPct val="0"/>
              </a:spcBef>
            </a:pPr>
            <a:r>
              <a:rPr lang="en-US" sz="1425">
                <a:solidFill>
                  <a:schemeClr val="dk1">
                    <a:alpha val="100000"/>
                  </a:schemeClr>
                </a:solidFill>
                <a:latin typeface="Noto Sans SC"/>
                <a:ea typeface="Noto Sans SC"/>
                <a:cs typeface="Noto Sans SC"/>
              </a:rPr>
              <a:t>利用大数据工具分析物流成本、时效等关键指标，指导学生制定最优运输方案，提升资源调配效率。</a:t>
            </a:r>
            <a:endParaRPr lang="en-US" sz="1425">
              <a:solidFill>
                <a:schemeClr val="dk1">
                  <a:alpha val="100000"/>
                </a:schemeClr>
              </a:solidFill>
              <a:latin typeface="Noto Sans SC"/>
              <a:ea typeface="Noto Sans SC"/>
              <a:cs typeface="Noto Sans SC"/>
            </a:endParaRPr>
          </a:p>
        </p:txBody>
      </p:sp>
      <p:sp>
        <p:nvSpPr>
          <p:cNvPr id="7" name="AutoShape 7"/>
          <p:cNvSpPr/>
          <p:nvPr/>
        </p:nvSpPr>
        <p:spPr>
          <a:xfrm>
            <a:off x="9155601" y="1395485"/>
            <a:ext cx="2006839" cy="2006839"/>
          </a:xfrm>
          <a:prstGeom prst="ellipse">
            <a:avLst/>
          </a:prstGeom>
          <a:solidFill>
            <a:srgbClr val="00B6FF">
              <a:alpha val="0"/>
            </a:srgbClr>
          </a:solidFill>
          <a:ln w="19050">
            <a:solidFill>
              <a:schemeClr val="accent1">
                <a:alpha val="100000"/>
              </a:schemeClr>
            </a:solidFill>
            <a:prstDash val="solid"/>
          </a:ln>
        </p:spPr>
      </p:sp>
      <p:cxnSp>
        <p:nvCxnSpPr>
          <p:cNvPr id="8" name="Connector 8"/>
          <p:cNvCxnSpPr/>
          <p:nvPr/>
        </p:nvCxnSpPr>
        <p:spPr>
          <a:xfrm>
            <a:off x="6867158" y="2391402"/>
            <a:ext cx="2288444" cy="7503"/>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9" name="AutoShape 9"/>
          <p:cNvSpPr/>
          <p:nvPr/>
        </p:nvSpPr>
        <p:spPr>
          <a:xfrm>
            <a:off x="3905676" y="1869886"/>
            <a:ext cx="4380647" cy="4380647"/>
          </a:xfrm>
          <a:prstGeom prst="ellipse">
            <a:avLst/>
          </a:prstGeom>
          <a:solidFill>
            <a:schemeClr val="accent1">
              <a:alpha val="30000"/>
            </a:schemeClr>
          </a:solidFill>
        </p:spPr>
      </p:sp>
      <p:sp>
        <p:nvSpPr>
          <p:cNvPr id="10" name="AutoShape 10"/>
          <p:cNvSpPr/>
          <p:nvPr/>
        </p:nvSpPr>
        <p:spPr>
          <a:xfrm>
            <a:off x="4155915" y="2120124"/>
            <a:ext cx="3880170" cy="3880170"/>
          </a:xfrm>
          <a:prstGeom prst="ellipse">
            <a:avLst/>
          </a:prstGeom>
          <a:solidFill>
            <a:schemeClr val="accent1">
              <a:alpha val="100000"/>
            </a:schemeClr>
          </a:solidFill>
        </p:spPr>
      </p:sp>
      <p:sp>
        <p:nvSpPr>
          <p:cNvPr id="11" name="TextBox 11"/>
          <p:cNvSpPr txBox="1"/>
          <p:nvPr/>
        </p:nvSpPr>
        <p:spPr>
          <a:xfrm>
            <a:off x="4611021" y="2781468"/>
            <a:ext cx="2992957" cy="2580482"/>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500">
                <a:solidFill>
                  <a:srgbClr val="FFFFFF">
                    <a:alpha val="100000"/>
                  </a:srgbClr>
                </a:solidFill>
                <a:latin typeface="Noto Sans SC"/>
                <a:ea typeface="Noto Sans SC"/>
                <a:cs typeface="Noto Sans SC"/>
              </a:rPr>
              <a:t>结合西藏边贸特点，重点培养运用现代物流技术优化运输路径、仓储管理及供应链协同的能力，助力学生适应数字化物流转型需求。</a:t>
            </a:r>
            <a:endParaRPr lang="en-US" sz="1500">
              <a:solidFill>
                <a:srgbClr val="FFFFFF">
                  <a:alpha val="100000"/>
                </a:srgbClr>
              </a:solidFill>
              <a:latin typeface="Noto Sans SC"/>
              <a:ea typeface="Noto Sans SC"/>
              <a:cs typeface="Noto Sans SC"/>
            </a:endParaRPr>
          </a:p>
        </p:txBody>
      </p:sp>
      <p:sp>
        <p:nvSpPr>
          <p:cNvPr id="12" name="TextBox 12"/>
          <p:cNvSpPr txBox="1"/>
          <p:nvPr/>
        </p:nvSpPr>
        <p:spPr>
          <a:xfrm>
            <a:off x="8630494" y="3608641"/>
            <a:ext cx="2883752" cy="952629"/>
          </a:xfrm>
          <a:prstGeom prst="rect">
            <a:avLst/>
          </a:prstGeom>
        </p:spPr>
        <p:txBody>
          <a:bodyPr vert="horz" wrap="square" lIns="114300" tIns="57150" rIns="114300" bIns="57150" rtlCol="0" anchor="ctr" anchorCtr="0">
            <a:normAutofit/>
          </a:bodyPr>
          <a:lstStyle/>
          <a:p>
            <a:pPr>
              <a:lnSpc>
                <a:spcPct val="120000"/>
              </a:lnSpc>
              <a:spcBef>
                <a:spcPct val="0"/>
              </a:spcBef>
            </a:pPr>
            <a:r>
              <a:rPr lang="en-US" sz="2025" b="1">
                <a:solidFill>
                  <a:schemeClr val="accent1">
                    <a:alpha val="100000"/>
                  </a:schemeClr>
                </a:solidFill>
                <a:latin typeface="Noto Sans SC"/>
                <a:ea typeface="Noto Sans SC"/>
                <a:cs typeface="Noto Sans SC"/>
              </a:rPr>
              <a:t>数据分析与决策支持</a:t>
            </a:r>
            <a:endParaRPr lang="en-US" sz="2025" b="1">
              <a:solidFill>
                <a:schemeClr val="accent1">
                  <a:alpha val="100000"/>
                </a:schemeClr>
              </a:solidFill>
              <a:latin typeface="Noto Sans SC"/>
              <a:ea typeface="Noto Sans SC"/>
              <a:cs typeface="Noto Sans SC"/>
            </a:endParaRPr>
          </a:p>
        </p:txBody>
      </p:sp>
      <p:sp>
        <p:nvSpPr>
          <p:cNvPr id="13" name="TextBox 1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物流信息化技术应用</a:t>
            </a:r>
            <a:endParaRPr lang="en-US" sz="3000" b="1">
              <a:solidFill>
                <a:schemeClr val="dk2">
                  <a:alpha val="100000"/>
                </a:schemeClr>
              </a:solidFill>
              <a:latin typeface="Noto Sans SC"/>
              <a:ea typeface="Noto Sans SC"/>
              <a:cs typeface="Noto Sans SC"/>
            </a:endParaRPr>
          </a:p>
        </p:txBody>
      </p:sp>
      <p:sp>
        <p:nvSpPr>
          <p:cNvPr id="14" name="Freeform 14"/>
          <p:cNvSpPr/>
          <p:nvPr/>
        </p:nvSpPr>
        <p:spPr>
          <a:xfrm>
            <a:off x="1615251" y="4929644"/>
            <a:ext cx="857250" cy="857250"/>
          </a:xfrm>
          <a:custGeom>
            <a:avLst/>
            <a:gdLst/>
            <a:ahLst/>
            <a:cxnLst/>
            <a:rect l="l" t="t" r="r" b="b"/>
            <a:pathLst>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69135" y="214655"/>
                </a:moveTo>
                <a:lnTo>
                  <a:pt x="145618" y="214655"/>
                </a:lnTo>
                <a:lnTo>
                  <a:pt x="145618" y="126025"/>
                </a:lnTo>
                <a:cubicBezTo>
                  <a:pt x="137036" y="134036"/>
                  <a:pt x="126911" y="139960"/>
                  <a:pt x="115253" y="143808"/>
                </a:cubicBezTo>
                <a:lnTo>
                  <a:pt x="115253" y="122530"/>
                </a:lnTo>
                <a:cubicBezTo>
                  <a:pt x="121387" y="120520"/>
                  <a:pt x="128054" y="116700"/>
                  <a:pt x="135245" y="111081"/>
                </a:cubicBezTo>
                <a:cubicBezTo>
                  <a:pt x="142437" y="105461"/>
                  <a:pt x="147371" y="98908"/>
                  <a:pt x="150057" y="91421"/>
                </a:cubicBezTo>
                <a:lnTo>
                  <a:pt x="169135" y="91421"/>
                </a:lnTo>
                <a:lnTo>
                  <a:pt x="169135" y="214655"/>
                </a:lnTo>
              </a:path>
            </a:pathLst>
          </a:custGeom>
          <a:solidFill>
            <a:schemeClr val="accent1">
              <a:alpha val="100000"/>
            </a:schemeClr>
          </a:solidFill>
        </p:spPr>
      </p:sp>
      <p:sp>
        <p:nvSpPr>
          <p:cNvPr id="15" name="Freeform 15"/>
          <p:cNvSpPr/>
          <p:nvPr/>
        </p:nvSpPr>
        <p:spPr>
          <a:xfrm>
            <a:off x="9730396" y="1970280"/>
            <a:ext cx="857250" cy="857250"/>
          </a:xfrm>
          <a:custGeom>
            <a:avLst/>
            <a:gdLst/>
            <a:ahLst/>
            <a:cxnLst/>
            <a:rect l="l" t="t" r="r" b="b"/>
            <a:pathLst>
              <a:path w="304800" h="304800">
                <a:moveTo>
                  <a:pt x="152400" y="28575"/>
                </a:moveTo>
                <a:cubicBezTo>
                  <a:pt x="84011" y="28575"/>
                  <a:pt x="28575" y="84011"/>
                  <a:pt x="28575" y="152400"/>
                </a:cubicBezTo>
                <a:cubicBezTo>
                  <a:pt x="28575" y="220789"/>
                  <a:pt x="84011" y="276225"/>
                  <a:pt x="152400" y="276225"/>
                </a:cubicBezTo>
                <a:cubicBezTo>
                  <a:pt x="220789" y="276225"/>
                  <a:pt x="276225" y="220789"/>
                  <a:pt x="276225" y="152400"/>
                </a:cubicBezTo>
                <a:cubicBezTo>
                  <a:pt x="276225" y="84011"/>
                  <a:pt x="220789" y="28575"/>
                  <a:pt x="152400" y="28575"/>
                </a:cubicBezTo>
                <a:close/>
              </a:path>
              <a:path w="304800" h="304800">
                <a:moveTo>
                  <a:pt x="193758" y="194558"/>
                </a:moveTo>
                <a:lnTo>
                  <a:pt x="193758" y="216437"/>
                </a:lnTo>
                <a:lnTo>
                  <a:pt x="111309" y="216437"/>
                </a:lnTo>
                <a:cubicBezTo>
                  <a:pt x="112195" y="208178"/>
                  <a:pt x="114871" y="200358"/>
                  <a:pt x="119339" y="192957"/>
                </a:cubicBezTo>
                <a:cubicBezTo>
                  <a:pt x="123796" y="185566"/>
                  <a:pt x="132607" y="175746"/>
                  <a:pt x="145761" y="163525"/>
                </a:cubicBezTo>
                <a:cubicBezTo>
                  <a:pt x="156343" y="153648"/>
                  <a:pt x="162839" y="146952"/>
                  <a:pt x="165240" y="143437"/>
                </a:cubicBezTo>
                <a:cubicBezTo>
                  <a:pt x="168478" y="138579"/>
                  <a:pt x="170097" y="133779"/>
                  <a:pt x="170097" y="129035"/>
                </a:cubicBezTo>
                <a:cubicBezTo>
                  <a:pt x="170097" y="123787"/>
                  <a:pt x="168697" y="119748"/>
                  <a:pt x="165897" y="116929"/>
                </a:cubicBezTo>
                <a:cubicBezTo>
                  <a:pt x="163097" y="114110"/>
                  <a:pt x="159229" y="112700"/>
                  <a:pt x="154286" y="112700"/>
                </a:cubicBezTo>
                <a:cubicBezTo>
                  <a:pt x="149409" y="112700"/>
                  <a:pt x="145523" y="114186"/>
                  <a:pt x="142637" y="117148"/>
                </a:cubicBezTo>
                <a:cubicBezTo>
                  <a:pt x="139751" y="120110"/>
                  <a:pt x="138084" y="125025"/>
                  <a:pt x="137655" y="131902"/>
                </a:cubicBezTo>
                <a:lnTo>
                  <a:pt x="114138" y="129550"/>
                </a:lnTo>
                <a:cubicBezTo>
                  <a:pt x="115529" y="116605"/>
                  <a:pt x="119901" y="107309"/>
                  <a:pt x="127264" y="101660"/>
                </a:cubicBezTo>
                <a:cubicBezTo>
                  <a:pt x="134626" y="96012"/>
                  <a:pt x="143828" y="93202"/>
                  <a:pt x="154867" y="93202"/>
                </a:cubicBezTo>
                <a:cubicBezTo>
                  <a:pt x="166964" y="93202"/>
                  <a:pt x="176470" y="96469"/>
                  <a:pt x="183385" y="102994"/>
                </a:cubicBezTo>
                <a:cubicBezTo>
                  <a:pt x="190300" y="109518"/>
                  <a:pt x="193758" y="117643"/>
                  <a:pt x="193758" y="127349"/>
                </a:cubicBezTo>
                <a:cubicBezTo>
                  <a:pt x="193758" y="132874"/>
                  <a:pt x="192767" y="138132"/>
                  <a:pt x="190786" y="143123"/>
                </a:cubicBezTo>
                <a:cubicBezTo>
                  <a:pt x="188805" y="148114"/>
                  <a:pt x="185671" y="153353"/>
                  <a:pt x="181375" y="158810"/>
                </a:cubicBezTo>
                <a:cubicBezTo>
                  <a:pt x="178527" y="162430"/>
                  <a:pt x="173384" y="167659"/>
                  <a:pt x="165935" y="174469"/>
                </a:cubicBezTo>
                <a:cubicBezTo>
                  <a:pt x="158496" y="181270"/>
                  <a:pt x="153781" y="185785"/>
                  <a:pt x="151800" y="188014"/>
                </a:cubicBezTo>
                <a:cubicBezTo>
                  <a:pt x="149819" y="190243"/>
                  <a:pt x="148219" y="192424"/>
                  <a:pt x="146990" y="194548"/>
                </a:cubicBezTo>
                <a:lnTo>
                  <a:pt x="193758" y="194548"/>
                </a:lnTo>
              </a:path>
            </a:pathLst>
          </a:custGeom>
          <a:solidFill>
            <a:schemeClr val="accent1">
              <a:alpha val="100000"/>
            </a:schemeClr>
          </a:solid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多语言沟通与商务谈判</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srcRect/>
          <a:stretch>
            <a:fillRect/>
          </a:stretch>
        </p:blipFill>
        <p:spPr>
          <a:xfrm>
            <a:off x="548374" y="1306384"/>
            <a:ext cx="2540518" cy="4849454"/>
          </a:xfrm>
          <a:prstGeom prst="rect">
            <a:avLst/>
          </a:prstGeom>
        </p:spPr>
      </p:pic>
      <p:sp>
        <p:nvSpPr>
          <p:cNvPr id="4" name="TextBox 4"/>
          <p:cNvSpPr txBox="1"/>
          <p:nvPr/>
        </p:nvSpPr>
        <p:spPr>
          <a:xfrm>
            <a:off x="3340584" y="1688405"/>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强化藏语、尼泊尔语、印地语等基础沟通技能，消除语言障碍，提升与南亚贸易伙伴的协作效率。</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3340584" y="1249667"/>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藏语及周边国家语言能力</a:t>
            </a:r>
            <a:endParaRPr lang="en-US" sz="2000" b="1">
              <a:solidFill>
                <a:schemeClr val="accent1">
                  <a:alpha val="100000"/>
                </a:schemeClr>
              </a:solidFill>
              <a:latin typeface="Noto Sans SC"/>
              <a:ea typeface="Noto Sans SC"/>
              <a:cs typeface="Noto Sans SC"/>
            </a:endParaRPr>
          </a:p>
        </p:txBody>
      </p:sp>
      <p:sp>
        <p:nvSpPr>
          <p:cNvPr id="6" name="TextBox 6"/>
          <p:cNvSpPr txBox="1"/>
          <p:nvPr/>
        </p:nvSpPr>
        <p:spPr>
          <a:xfrm>
            <a:off x="3334188" y="3389806"/>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学习西藏及南亚国家的商务习俗（如尼泊尔的合十礼、印度的谈判风格），避免文化冲突，建立长期合作关系。</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3334188" y="2951068"/>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跨文化商务礼仪</a:t>
            </a:r>
            <a:endParaRPr lang="en-US" sz="2000" b="1">
              <a:solidFill>
                <a:schemeClr val="accent1">
                  <a:alpha val="100000"/>
                </a:schemeClr>
              </a:solidFill>
              <a:latin typeface="Noto Sans SC"/>
              <a:ea typeface="Noto Sans SC"/>
              <a:cs typeface="Noto Sans SC"/>
            </a:endParaRPr>
          </a:p>
        </p:txBody>
      </p:sp>
      <p:sp>
        <p:nvSpPr>
          <p:cNvPr id="8" name="TextBox 8"/>
          <p:cNvSpPr txBox="1"/>
          <p:nvPr/>
        </p:nvSpPr>
        <p:spPr>
          <a:xfrm>
            <a:off x="3327792" y="5099311"/>
            <a:ext cx="8109936" cy="115124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掌握价格磋商、条款博弈等技巧，熟悉国际贸易合同范本，确保条款清晰、权益明确，降低履约风险。</a:t>
            </a:r>
            <a:endParaRPr lang="en-US" sz="1500">
              <a:solidFill>
                <a:schemeClr val="dk1">
                  <a:alpha val="100000"/>
                </a:schemeClr>
              </a:solidFill>
              <a:latin typeface="Noto Sans SC"/>
              <a:ea typeface="Noto Sans SC"/>
              <a:cs typeface="Noto Sans SC"/>
            </a:endParaRPr>
          </a:p>
        </p:txBody>
      </p:sp>
      <p:sp>
        <p:nvSpPr>
          <p:cNvPr id="9" name="TextBox 9"/>
          <p:cNvSpPr txBox="1"/>
          <p:nvPr/>
        </p:nvSpPr>
        <p:spPr>
          <a:xfrm>
            <a:off x="3327792" y="4660573"/>
            <a:ext cx="7146070" cy="449970"/>
          </a:xfrm>
          <a:prstGeom prst="rect">
            <a:avLst/>
          </a:prstGeom>
        </p:spPr>
        <p:txBody>
          <a:bodyPr vert="horz" wrap="square" lIns="114300" tIns="57150" rIns="114300" bIns="57150" rtlCol="0" anchor="ctr" anchorCtr="0">
            <a:noAutofit/>
          </a:bodyPr>
          <a:lstStyle/>
          <a:p>
            <a:pPr>
              <a:lnSpc>
                <a:spcPct val="77000"/>
              </a:lnSpc>
            </a:pPr>
            <a:r>
              <a:rPr lang="en-US" sz="2000" b="1">
                <a:solidFill>
                  <a:schemeClr val="accent1">
                    <a:alpha val="100000"/>
                  </a:schemeClr>
                </a:solidFill>
                <a:latin typeface="Noto Sans SC"/>
                <a:ea typeface="Noto Sans SC"/>
                <a:cs typeface="Noto Sans SC"/>
              </a:rPr>
              <a:t>谈判策略与合同签订</a:t>
            </a:r>
            <a:endParaRPr lang="en-US" sz="2000" b="1">
              <a:solidFill>
                <a:schemeClr val="accent1">
                  <a:alpha val="100000"/>
                </a:schemeClr>
              </a:solidFill>
              <a:latin typeface="Noto Sans SC"/>
              <a:ea typeface="Noto Sans SC"/>
              <a:cs typeface="Noto Sans S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Noto Sans SC"/>
                <a:ea typeface="Noto Sans SC"/>
                <a:cs typeface="Noto Sans SC"/>
              </a:rPr>
              <a:t>05</a:t>
            </a:r>
            <a:endParaRPr lang="en-US" sz="10275" b="1">
              <a:solidFill>
                <a:schemeClr val="lt2">
                  <a:alpha val="100000"/>
                </a:schemeClr>
              </a:solidFill>
              <a:latin typeface="Noto Sans SC"/>
              <a:ea typeface="Noto Sans SC"/>
              <a:cs typeface="Noto Sans SC"/>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Noto Sans SC"/>
                <a:ea typeface="Noto Sans SC"/>
                <a:cs typeface="Noto Sans SC"/>
              </a:rPr>
              <a:t>边贸物流创业案例分析</a:t>
            </a:r>
            <a:endParaRPr lang="en-US" sz="3450" b="1">
              <a:solidFill>
                <a:srgbClr val="000000">
                  <a:alpha val="100000"/>
                </a:srgbClr>
              </a:solidFill>
              <a:highlight>
                <a:srgbClr val="000000">
                  <a:alpha val="0"/>
                </a:srgbClr>
              </a:highlight>
              <a:latin typeface="Noto Sans SC"/>
              <a:ea typeface="Noto Sans SC"/>
              <a:cs typeface="Noto Sans S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2192000" cy="6858000"/>
          </a:xfrm>
          <a:prstGeom prst="rect">
            <a:avLst/>
          </a:prstGeom>
        </p:spPr>
      </p:pic>
      <p:sp>
        <p:nvSpPr>
          <p:cNvPr id="3" name="TextBox 3"/>
          <p:cNvSpPr txBox="1"/>
          <p:nvPr/>
        </p:nvSpPr>
        <p:spPr>
          <a:xfrm>
            <a:off x="676019" y="182803"/>
            <a:ext cx="3525159" cy="1200150"/>
          </a:xfrm>
          <a:prstGeom prst="rect">
            <a:avLst/>
          </a:prstGeom>
        </p:spPr>
        <p:txBody>
          <a:bodyPr vert="horz" wrap="square" lIns="114300" tIns="57150" rIns="114300" bIns="57150" rtlCol="0" anchor="t" anchorCtr="0">
            <a:normAutofit/>
          </a:bodyPr>
          <a:lstStyle/>
          <a:p>
            <a:pPr>
              <a:lnSpc>
                <a:spcPct val="120000"/>
              </a:lnSpc>
              <a:spcBef>
                <a:spcPts val="450"/>
              </a:spcBef>
            </a:pPr>
            <a:r>
              <a:rPr lang="en-US" sz="5700" b="1">
                <a:solidFill>
                  <a:schemeClr val="dk1">
                    <a:alpha val="100000"/>
                  </a:schemeClr>
                </a:solidFill>
                <a:latin typeface="Noto Sans SC"/>
                <a:ea typeface="Noto Sans SC"/>
                <a:cs typeface="Noto Sans SC"/>
              </a:rPr>
              <a:t>目录</a:t>
            </a:r>
            <a:endParaRPr lang="en-US" sz="5700" b="1">
              <a:solidFill>
                <a:schemeClr val="dk1">
                  <a:alpha val="100000"/>
                </a:schemeClr>
              </a:solidFill>
              <a:latin typeface="Noto Sans SC"/>
              <a:ea typeface="Noto Sans SC"/>
              <a:cs typeface="Noto Sans SC"/>
            </a:endParaRPr>
          </a:p>
        </p:txBody>
      </p:sp>
      <p:sp>
        <p:nvSpPr>
          <p:cNvPr id="4" name="TextBox 4"/>
          <p:cNvSpPr txBox="1"/>
          <p:nvPr/>
        </p:nvSpPr>
        <p:spPr>
          <a:xfrm>
            <a:off x="839873" y="2331637"/>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a:ea typeface="Noto Sans SC"/>
                <a:cs typeface="Noto Sans SC"/>
              </a:rPr>
              <a:t>02</a:t>
            </a:r>
            <a:endParaRPr lang="en-US" sz="2700" b="1">
              <a:solidFill>
                <a:schemeClr val="accent1">
                  <a:alpha val="100000"/>
                </a:schemeClr>
              </a:solidFill>
              <a:latin typeface="Noto Sans SC"/>
              <a:ea typeface="Noto Sans SC"/>
              <a:cs typeface="Noto Sans SC"/>
            </a:endParaRPr>
          </a:p>
        </p:txBody>
      </p:sp>
      <p:sp>
        <p:nvSpPr>
          <p:cNvPr id="5" name="TextBox 5"/>
          <p:cNvSpPr txBox="1"/>
          <p:nvPr/>
        </p:nvSpPr>
        <p:spPr>
          <a:xfrm>
            <a:off x="1535198" y="2383071"/>
            <a:ext cx="5724525" cy="352425"/>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边贸物流产业政策与机遇</a:t>
            </a:r>
            <a:endParaRPr lang="en-US" sz="2100">
              <a:solidFill>
                <a:srgbClr val="232323">
                  <a:alpha val="100000"/>
                </a:srgbClr>
              </a:solidFill>
              <a:latin typeface="Noto Sans SC"/>
              <a:ea typeface="Noto Sans SC"/>
              <a:cs typeface="Noto Sans SC"/>
            </a:endParaRPr>
          </a:p>
        </p:txBody>
      </p:sp>
      <p:sp>
        <p:nvSpPr>
          <p:cNvPr id="6" name="TextBox 6"/>
          <p:cNvSpPr txBox="1"/>
          <p:nvPr/>
        </p:nvSpPr>
        <p:spPr>
          <a:xfrm>
            <a:off x="839873" y="1648953"/>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a:ea typeface="Noto Sans SC"/>
                <a:cs typeface="Noto Sans SC"/>
              </a:rPr>
              <a:t>01</a:t>
            </a:r>
            <a:endParaRPr lang="en-US" sz="2700" b="1">
              <a:solidFill>
                <a:schemeClr val="accent1">
                  <a:alpha val="100000"/>
                </a:schemeClr>
              </a:solidFill>
              <a:latin typeface="Noto Sans SC"/>
              <a:ea typeface="Noto Sans SC"/>
              <a:cs typeface="Noto Sans SC"/>
            </a:endParaRPr>
          </a:p>
        </p:txBody>
      </p:sp>
      <p:sp>
        <p:nvSpPr>
          <p:cNvPr id="7" name="TextBox 7"/>
          <p:cNvSpPr txBox="1"/>
          <p:nvPr/>
        </p:nvSpPr>
        <p:spPr>
          <a:xfrm>
            <a:off x="1535198" y="1664124"/>
            <a:ext cx="5724525" cy="280659"/>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边贸物流产业概述</a:t>
            </a:r>
            <a:endParaRPr lang="en-US" sz="2100">
              <a:solidFill>
                <a:srgbClr val="232323">
                  <a:alpha val="100000"/>
                </a:srgbClr>
              </a:solidFill>
              <a:latin typeface="Noto Sans SC"/>
              <a:ea typeface="Noto Sans SC"/>
              <a:cs typeface="Noto Sans SC"/>
            </a:endParaRPr>
          </a:p>
        </p:txBody>
      </p:sp>
      <p:sp>
        <p:nvSpPr>
          <p:cNvPr id="8" name="TextBox 8"/>
          <p:cNvSpPr txBox="1"/>
          <p:nvPr/>
        </p:nvSpPr>
        <p:spPr>
          <a:xfrm>
            <a:off x="839873" y="3061349"/>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a:ea typeface="Noto Sans SC"/>
                <a:cs typeface="Noto Sans SC"/>
              </a:rPr>
              <a:t>03</a:t>
            </a:r>
            <a:endParaRPr lang="en-US" sz="2700" b="1">
              <a:solidFill>
                <a:schemeClr val="accent1">
                  <a:alpha val="100000"/>
                </a:schemeClr>
              </a:solidFill>
              <a:latin typeface="Noto Sans SC"/>
              <a:ea typeface="Noto Sans SC"/>
              <a:cs typeface="Noto Sans SC"/>
            </a:endParaRPr>
          </a:p>
        </p:txBody>
      </p:sp>
      <p:sp>
        <p:nvSpPr>
          <p:cNvPr id="9" name="TextBox 9"/>
          <p:cNvSpPr txBox="1"/>
          <p:nvPr/>
        </p:nvSpPr>
        <p:spPr>
          <a:xfrm>
            <a:off x="1535198" y="3113737"/>
            <a:ext cx="5724525" cy="352425"/>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边贸物流产业链分析</a:t>
            </a:r>
            <a:endParaRPr lang="en-US" sz="2100">
              <a:solidFill>
                <a:srgbClr val="232323">
                  <a:alpha val="100000"/>
                </a:srgbClr>
              </a:solidFill>
              <a:latin typeface="Noto Sans SC"/>
              <a:ea typeface="Noto Sans SC"/>
              <a:cs typeface="Noto Sans SC"/>
            </a:endParaRPr>
          </a:p>
        </p:txBody>
      </p:sp>
      <p:sp>
        <p:nvSpPr>
          <p:cNvPr id="10" name="TextBox 10"/>
          <p:cNvSpPr txBox="1"/>
          <p:nvPr/>
        </p:nvSpPr>
        <p:spPr>
          <a:xfrm>
            <a:off x="839873" y="3765410"/>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a:ea typeface="Noto Sans SC"/>
                <a:cs typeface="Noto Sans SC"/>
              </a:rPr>
              <a:t>04</a:t>
            </a:r>
            <a:endParaRPr lang="en-US" sz="2700" b="1">
              <a:solidFill>
                <a:schemeClr val="accent1">
                  <a:alpha val="100000"/>
                </a:schemeClr>
              </a:solidFill>
              <a:latin typeface="Noto Sans SC"/>
              <a:ea typeface="Noto Sans SC"/>
              <a:cs typeface="Noto Sans SC"/>
            </a:endParaRPr>
          </a:p>
        </p:txBody>
      </p:sp>
      <p:sp>
        <p:nvSpPr>
          <p:cNvPr id="11" name="TextBox 11"/>
          <p:cNvSpPr txBox="1"/>
          <p:nvPr/>
        </p:nvSpPr>
        <p:spPr>
          <a:xfrm>
            <a:off x="1535198" y="3795787"/>
            <a:ext cx="5724525" cy="280659"/>
          </a:xfrm>
          <a:prstGeom prst="rect">
            <a:avLst/>
          </a:prstGeom>
        </p:spPr>
        <p:txBody>
          <a:bodyPr vert="horz" wrap="square" lIns="0" tIns="0" rIns="0" bIns="0" rtlCol="0" anchor="t"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边贸物流核心技能培养</a:t>
            </a:r>
            <a:endParaRPr lang="en-US" sz="2100">
              <a:solidFill>
                <a:srgbClr val="232323">
                  <a:alpha val="100000"/>
                </a:srgbClr>
              </a:solidFill>
              <a:latin typeface="Noto Sans SC"/>
              <a:ea typeface="Noto Sans SC"/>
              <a:cs typeface="Noto Sans SC"/>
            </a:endParaRPr>
          </a:p>
        </p:txBody>
      </p:sp>
      <p:sp>
        <p:nvSpPr>
          <p:cNvPr id="12" name="TextBox 12"/>
          <p:cNvSpPr txBox="1"/>
          <p:nvPr/>
        </p:nvSpPr>
        <p:spPr>
          <a:xfrm>
            <a:off x="839873" y="4468325"/>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a:ea typeface="Noto Sans SC"/>
                <a:cs typeface="Noto Sans SC"/>
              </a:rPr>
              <a:t>05</a:t>
            </a:r>
            <a:endParaRPr lang="en-US" sz="2700" b="1">
              <a:solidFill>
                <a:schemeClr val="accent1">
                  <a:alpha val="100000"/>
                </a:schemeClr>
              </a:solidFill>
              <a:latin typeface="Noto Sans SC"/>
              <a:ea typeface="Noto Sans SC"/>
              <a:cs typeface="Noto Sans SC"/>
            </a:endParaRPr>
          </a:p>
        </p:txBody>
      </p:sp>
      <p:sp>
        <p:nvSpPr>
          <p:cNvPr id="13" name="TextBox 13"/>
          <p:cNvSpPr txBox="1"/>
          <p:nvPr/>
        </p:nvSpPr>
        <p:spPr>
          <a:xfrm>
            <a:off x="1536292" y="4498702"/>
            <a:ext cx="5724525" cy="35242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边贸物流创业案例分析</a:t>
            </a:r>
            <a:endParaRPr lang="en-US" sz="2100">
              <a:solidFill>
                <a:srgbClr val="232323">
                  <a:alpha val="100000"/>
                </a:srgbClr>
              </a:solidFill>
              <a:latin typeface="Noto Sans SC"/>
              <a:ea typeface="Noto Sans SC"/>
              <a:cs typeface="Noto Sans SC"/>
            </a:endParaRPr>
          </a:p>
        </p:txBody>
      </p:sp>
      <p:sp>
        <p:nvSpPr>
          <p:cNvPr id="14" name="TextBox 14"/>
          <p:cNvSpPr txBox="1"/>
          <p:nvPr/>
        </p:nvSpPr>
        <p:spPr>
          <a:xfrm>
            <a:off x="853831" y="5209199"/>
            <a:ext cx="790575" cy="457200"/>
          </a:xfrm>
          <a:prstGeom prst="rect">
            <a:avLst/>
          </a:prstGeom>
        </p:spPr>
        <p:txBody>
          <a:bodyPr vert="horz" wrap="square" lIns="0" tIns="0" rIns="0" bIns="0" rtlCol="0" anchor="t" anchorCtr="0">
            <a:spAutoFit/>
          </a:bodyPr>
          <a:lstStyle/>
          <a:p>
            <a:pPr>
              <a:lnSpc>
                <a:spcPct val="100000"/>
              </a:lnSpc>
              <a:spcBef>
                <a:spcPts val="375"/>
              </a:spcBef>
            </a:pPr>
            <a:r>
              <a:rPr lang="en-US" sz="2700" b="1">
                <a:solidFill>
                  <a:schemeClr val="accent1">
                    <a:alpha val="100000"/>
                  </a:schemeClr>
                </a:solidFill>
                <a:latin typeface="Noto Sans SC"/>
                <a:ea typeface="Noto Sans SC"/>
                <a:cs typeface="Noto Sans SC"/>
              </a:rPr>
              <a:t>06</a:t>
            </a:r>
            <a:endParaRPr lang="en-US" sz="2700" b="1">
              <a:solidFill>
                <a:schemeClr val="accent1">
                  <a:alpha val="100000"/>
                </a:schemeClr>
              </a:solidFill>
              <a:latin typeface="Noto Sans SC"/>
              <a:ea typeface="Noto Sans SC"/>
              <a:cs typeface="Noto Sans SC"/>
            </a:endParaRPr>
          </a:p>
        </p:txBody>
      </p:sp>
      <p:sp>
        <p:nvSpPr>
          <p:cNvPr id="15" name="TextBox 15"/>
          <p:cNvSpPr txBox="1"/>
          <p:nvPr/>
        </p:nvSpPr>
        <p:spPr>
          <a:xfrm>
            <a:off x="1549156" y="5260633"/>
            <a:ext cx="5724525" cy="352425"/>
          </a:xfrm>
          <a:prstGeom prst="rect">
            <a:avLst/>
          </a:prstGeom>
        </p:spPr>
        <p:txBody>
          <a:bodyPr vert="horz" wrap="square" lIns="0" tIns="0" rIns="0" bIns="0" rtlCol="0" anchor="ctr" anchorCtr="0">
            <a:spAutoFit/>
          </a:bodyPr>
          <a:lstStyle/>
          <a:p>
            <a:pPr>
              <a:lnSpc>
                <a:spcPct val="100000"/>
              </a:lnSpc>
              <a:spcBef>
                <a:spcPts val="375"/>
              </a:spcBef>
            </a:pPr>
            <a:r>
              <a:rPr lang="en-US" sz="2100">
                <a:solidFill>
                  <a:srgbClr val="232323">
                    <a:alpha val="100000"/>
                  </a:srgbClr>
                </a:solidFill>
                <a:latin typeface="Noto Sans SC"/>
                <a:ea typeface="Noto Sans SC"/>
                <a:cs typeface="Noto Sans SC"/>
              </a:rPr>
              <a:t>边贸物流就业创业支持</a:t>
            </a:r>
            <a:endParaRPr lang="en-US" sz="2100">
              <a:solidFill>
                <a:srgbClr val="232323">
                  <a:alpha val="100000"/>
                </a:srgbClr>
              </a:solidFill>
              <a:latin typeface="Noto Sans SC"/>
              <a:ea typeface="Noto Sans SC"/>
              <a:cs typeface="Noto Sans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10022" y="1548895"/>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梦誉虫草产业带直播基地</a:t>
            </a:r>
            <a:endParaRPr lang="en-US" sz="2400" b="1">
              <a:solidFill>
                <a:schemeClr val="accent1">
                  <a:alpha val="100000"/>
                </a:schemeClr>
              </a:solidFill>
              <a:latin typeface="Noto Sans SC"/>
              <a:ea typeface="Noto Sans SC"/>
              <a:cs typeface="Noto Sans SC"/>
            </a:endParaRPr>
          </a:p>
        </p:txBody>
      </p:sp>
      <p:sp>
        <p:nvSpPr>
          <p:cNvPr id="3" name="TextBox 3"/>
          <p:cNvSpPr txBox="1"/>
          <p:nvPr/>
        </p:nvSpPr>
        <p:spPr>
          <a:xfrm>
            <a:off x="510022" y="2035241"/>
            <a:ext cx="10882612"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由藏族青年罗拉创立，通过整合那曲市比如县优质虫草资源，搭建"电商直播+传统经销"双轨模式，2023年营收突破3000万元，带动数十户牧民增收，实现高原特产标准化分级与冷链物流体系建设。</a:t>
            </a:r>
            <a:endParaRPr lang="en-US" sz="1500">
              <a:solidFill>
                <a:schemeClr val="dk1">
                  <a:alpha val="100000"/>
                </a:schemeClr>
              </a:solidFill>
              <a:latin typeface="Noto Sans SC"/>
              <a:ea typeface="Noto Sans SC"/>
              <a:cs typeface="Noto Sans SC"/>
            </a:endParaRPr>
          </a:p>
        </p:txBody>
      </p:sp>
      <p:sp>
        <p:nvSpPr>
          <p:cNvPr id="4" name="TextBox 4"/>
          <p:cNvSpPr txBox="1"/>
          <p:nvPr/>
        </p:nvSpPr>
        <p:spPr>
          <a:xfrm>
            <a:off x="510022" y="3199129"/>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8848创业园文化传播公司</a:t>
            </a:r>
            <a:endParaRPr lang="en-US" sz="2400" b="1">
              <a:solidFill>
                <a:schemeClr val="accent1">
                  <a:alpha val="100000"/>
                </a:schemeClr>
              </a:solidFill>
              <a:latin typeface="Noto Sans SC"/>
              <a:ea typeface="Noto Sans SC"/>
              <a:cs typeface="Noto Sans SC"/>
            </a:endParaRPr>
          </a:p>
        </p:txBody>
      </p:sp>
      <p:sp>
        <p:nvSpPr>
          <p:cNvPr id="5" name="TextBox 5"/>
          <p:cNvSpPr txBox="1"/>
          <p:nvPr/>
        </p:nvSpPr>
        <p:spPr>
          <a:xfrm>
            <a:off x="510022" y="3685475"/>
            <a:ext cx="10855050"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创始人武旗从校园单车行转型会务会展服务，依托西藏政策红利承接政府项目，年收入达百万级，其特色在于将藏族文化元素融入现代会展设计，形成差异化竞争优势。</a:t>
            </a:r>
            <a:endParaRPr lang="en-US" sz="1500">
              <a:solidFill>
                <a:schemeClr val="dk1">
                  <a:alpha val="100000"/>
                </a:schemeClr>
              </a:solidFill>
              <a:latin typeface="Noto Sans SC"/>
              <a:ea typeface="Noto Sans SC"/>
              <a:cs typeface="Noto Sans SC"/>
            </a:endParaRPr>
          </a:p>
        </p:txBody>
      </p:sp>
      <p:sp>
        <p:nvSpPr>
          <p:cNvPr id="6" name="TextBox 6"/>
          <p:cNvSpPr txBox="1"/>
          <p:nvPr/>
        </p:nvSpPr>
        <p:spPr>
          <a:xfrm>
            <a:off x="510022" y="4849362"/>
            <a:ext cx="6096000" cy="400050"/>
          </a:xfrm>
          <a:prstGeom prst="rect">
            <a:avLst/>
          </a:prstGeom>
        </p:spPr>
        <p:txBody>
          <a:bodyPr vert="horz" wrap="square" lIns="114300" tIns="57150" rIns="114300" bIns="57150" rtlCol="0" anchor="b" anchorCtr="0">
            <a:noAutofit/>
          </a:bodyPr>
          <a:lstStyle/>
          <a:p>
            <a:pPr>
              <a:lnSpc>
                <a:spcPct val="77000"/>
              </a:lnSpc>
              <a:spcBef>
                <a:spcPts val="450"/>
              </a:spcBef>
            </a:pPr>
            <a:r>
              <a:rPr lang="en-US" sz="2400" b="1">
                <a:solidFill>
                  <a:schemeClr val="accent1">
                    <a:alpha val="100000"/>
                  </a:schemeClr>
                </a:solidFill>
                <a:latin typeface="Noto Sans SC"/>
                <a:ea typeface="Noto Sans SC"/>
                <a:cs typeface="Noto Sans SC"/>
              </a:rPr>
              <a:t>西藏净土健康产品跨境供应链</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510022" y="5335709"/>
            <a:ext cx="10827488" cy="852311"/>
          </a:xfrm>
          <a:prstGeom prst="rect">
            <a:avLst/>
          </a:prstGeom>
        </p:spPr>
        <p:txBody>
          <a:bodyPr vert="horz" wrap="square" lIns="114300" tIns="57150" rIns="11430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某创业团队构建"保税仓+边境仓"联动体系，打通尼泊尔-西藏-内地中药材贸易通道，通过区块链技术实现全程溯源，单月清关量超200吨，降低30%物流成本。</a:t>
            </a:r>
            <a:endParaRPr lang="en-US" sz="1500">
              <a:solidFill>
                <a:schemeClr val="dk1">
                  <a:alpha val="100000"/>
                </a:schemeClr>
              </a:solidFill>
              <a:latin typeface="Noto Sans SC"/>
              <a:ea typeface="Noto Sans SC"/>
              <a:cs typeface="Noto Sans SC"/>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西藏本地成功企业案例</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57927" y="1610788"/>
            <a:ext cx="3979156" cy="1995134"/>
          </a:xfrm>
          <a:prstGeom prst="rect">
            <a:avLst/>
          </a:prstGeom>
          <a:noFill/>
          <a:ln w="28575">
            <a:solidFill>
              <a:schemeClr val="accent1">
                <a:alpha val="100000"/>
              </a:schemeClr>
            </a:solidFill>
            <a:prstDash val="solid"/>
          </a:ln>
        </p:spPr>
      </p:sp>
      <p:sp>
        <p:nvSpPr>
          <p:cNvPr id="3" name="AutoShape 3"/>
          <p:cNvSpPr/>
          <p:nvPr/>
        </p:nvSpPr>
        <p:spPr>
          <a:xfrm>
            <a:off x="5502989" y="1610345"/>
            <a:ext cx="3992463" cy="1995577"/>
          </a:xfrm>
          <a:prstGeom prst="rect">
            <a:avLst/>
          </a:prstGeom>
          <a:noFill/>
          <a:ln w="28575">
            <a:solidFill>
              <a:schemeClr val="accent1">
                <a:alpha val="100000"/>
              </a:schemeClr>
            </a:solidFill>
            <a:prstDash val="solid"/>
          </a:ln>
        </p:spPr>
      </p:sp>
      <p:sp>
        <p:nvSpPr>
          <p:cNvPr id="4" name="AutoShape 4"/>
          <p:cNvSpPr/>
          <p:nvPr/>
        </p:nvSpPr>
        <p:spPr>
          <a:xfrm>
            <a:off x="2059633" y="4350364"/>
            <a:ext cx="4085050" cy="1976988"/>
          </a:xfrm>
          <a:prstGeom prst="rect">
            <a:avLst/>
          </a:prstGeom>
          <a:noFill/>
          <a:ln w="28575">
            <a:solidFill>
              <a:schemeClr val="accent1">
                <a:alpha val="100000"/>
              </a:schemeClr>
            </a:solidFill>
            <a:prstDash val="solid"/>
          </a:ln>
        </p:spPr>
      </p:sp>
      <p:sp>
        <p:nvSpPr>
          <p:cNvPr id="5" name="AutoShape 5"/>
          <p:cNvSpPr/>
          <p:nvPr/>
        </p:nvSpPr>
        <p:spPr>
          <a:xfrm rot="16200000">
            <a:off x="8499066" y="5005340"/>
            <a:ext cx="619760" cy="316865"/>
          </a:xfrm>
          <a:prstGeom prst="rect">
            <a:avLst/>
          </a:prstGeom>
          <a:noFill/>
        </p:spPr>
        <p:txBody>
          <a:bodyPr vert="horz" wrap="square" lIns="91440" tIns="45720" rIns="91440" bIns="45720" rtlCol="0" anchor="t" anchorCtr="0">
            <a:noAutofit/>
          </a:bodyPr>
          <a:lstStyle/>
          <a:p>
            <a:pPr algn="l">
              <a:defRPr/>
            </a:pPr>
            <a:r>
              <a:rPr lang="en-US" sz="1465">
                <a:solidFill>
                  <a:schemeClr val="lt1">
                    <a:alpha val="100000"/>
                  </a:schemeClr>
                </a:solidFill>
                <a:latin typeface="Noto Sans SC"/>
                <a:ea typeface="Noto Sans SC"/>
                <a:cs typeface="Noto Sans SC"/>
              </a:rPr>
              <a:t>2014</a:t>
            </a:r>
            <a:endParaRPr lang="en-US" sz="1100"/>
          </a:p>
        </p:txBody>
      </p:sp>
      <p:sp>
        <p:nvSpPr>
          <p:cNvPr id="6" name="AutoShape 6"/>
          <p:cNvSpPr/>
          <p:nvPr/>
        </p:nvSpPr>
        <p:spPr>
          <a:xfrm>
            <a:off x="6792753" y="4380714"/>
            <a:ext cx="4032384" cy="1946638"/>
          </a:xfrm>
          <a:prstGeom prst="rect">
            <a:avLst/>
          </a:prstGeom>
          <a:noFill/>
          <a:ln w="28575">
            <a:solidFill>
              <a:schemeClr val="accent1">
                <a:alpha val="100000"/>
              </a:schemeClr>
            </a:solidFill>
            <a:prstDash val="solid"/>
          </a:ln>
        </p:spPr>
      </p:sp>
      <p:sp>
        <p:nvSpPr>
          <p:cNvPr id="7" name="TextBox 7"/>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跨境电商创业模式</a:t>
            </a:r>
            <a:endParaRPr lang="en-US" sz="3000" b="1">
              <a:solidFill>
                <a:schemeClr val="dk2">
                  <a:alpha val="100000"/>
                </a:schemeClr>
              </a:solidFill>
              <a:latin typeface="Noto Sans SC"/>
              <a:ea typeface="Noto Sans SC"/>
              <a:cs typeface="Noto Sans SC"/>
            </a:endParaRPr>
          </a:p>
        </p:txBody>
      </p:sp>
      <p:cxnSp>
        <p:nvCxnSpPr>
          <p:cNvPr id="8" name="Connector 8"/>
          <p:cNvCxnSpPr/>
          <p:nvPr/>
        </p:nvCxnSpPr>
        <p:spPr>
          <a:xfrm>
            <a:off x="814894" y="3868060"/>
            <a:ext cx="10708596" cy="0"/>
          </a:xfrm>
          <a:prstGeom prst="line">
            <a:avLst/>
          </a:prstGeom>
          <a:ln w="19050">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9" name="AutoShape 9"/>
          <p:cNvSpPr/>
          <p:nvPr/>
        </p:nvSpPr>
        <p:spPr>
          <a:xfrm>
            <a:off x="10471782" y="3998099"/>
            <a:ext cx="706713" cy="706713"/>
          </a:xfrm>
          <a:prstGeom prst="ellipse">
            <a:avLst/>
          </a:prstGeom>
          <a:solidFill>
            <a:schemeClr val="accent1">
              <a:alpha val="100000"/>
            </a:schemeClr>
          </a:solidFill>
        </p:spPr>
      </p:sp>
      <p:sp>
        <p:nvSpPr>
          <p:cNvPr id="10" name="TextBox 10"/>
          <p:cNvSpPr txBox="1"/>
          <p:nvPr/>
        </p:nvSpPr>
        <p:spPr>
          <a:xfrm>
            <a:off x="10241385" y="3991410"/>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a:ea typeface="Noto Sans SC"/>
                <a:cs typeface="Noto Sans SC"/>
              </a:rPr>
              <a:t>04</a:t>
            </a:r>
            <a:endParaRPr lang="en-US" sz="2400" b="1">
              <a:solidFill>
                <a:srgbClr val="FFFDFD">
                  <a:alpha val="100000"/>
                </a:srgbClr>
              </a:solidFill>
              <a:latin typeface="Noto Sans SC"/>
              <a:ea typeface="Noto Sans SC"/>
              <a:cs typeface="Noto Sans SC"/>
            </a:endParaRPr>
          </a:p>
        </p:txBody>
      </p:sp>
      <p:sp>
        <p:nvSpPr>
          <p:cNvPr id="11" name="AutoShape 11"/>
          <p:cNvSpPr/>
          <p:nvPr/>
        </p:nvSpPr>
        <p:spPr>
          <a:xfrm>
            <a:off x="4460318" y="1290369"/>
            <a:ext cx="706713" cy="706713"/>
          </a:xfrm>
          <a:prstGeom prst="ellipse">
            <a:avLst/>
          </a:prstGeom>
          <a:solidFill>
            <a:schemeClr val="accent1">
              <a:alpha val="100000"/>
            </a:schemeClr>
          </a:solidFill>
        </p:spPr>
      </p:sp>
      <p:sp>
        <p:nvSpPr>
          <p:cNvPr id="12" name="TextBox 12"/>
          <p:cNvSpPr txBox="1"/>
          <p:nvPr/>
        </p:nvSpPr>
        <p:spPr>
          <a:xfrm>
            <a:off x="4229922" y="1283681"/>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a:ea typeface="Noto Sans SC"/>
                <a:cs typeface="Noto Sans SC"/>
              </a:rPr>
              <a:t>01</a:t>
            </a:r>
            <a:endParaRPr lang="en-US" sz="2400" b="1">
              <a:solidFill>
                <a:srgbClr val="FFFDFD">
                  <a:alpha val="100000"/>
                </a:srgbClr>
              </a:solidFill>
              <a:latin typeface="Noto Sans SC"/>
              <a:ea typeface="Noto Sans SC"/>
              <a:cs typeface="Noto Sans SC"/>
            </a:endParaRPr>
          </a:p>
        </p:txBody>
      </p:sp>
      <p:sp>
        <p:nvSpPr>
          <p:cNvPr id="13" name="AutoShape 13"/>
          <p:cNvSpPr/>
          <p:nvPr/>
        </p:nvSpPr>
        <p:spPr>
          <a:xfrm>
            <a:off x="9134256" y="1231853"/>
            <a:ext cx="706713" cy="706713"/>
          </a:xfrm>
          <a:prstGeom prst="ellipse">
            <a:avLst/>
          </a:prstGeom>
          <a:solidFill>
            <a:schemeClr val="accent1">
              <a:alpha val="100000"/>
            </a:schemeClr>
          </a:solidFill>
        </p:spPr>
      </p:sp>
      <p:sp>
        <p:nvSpPr>
          <p:cNvPr id="14" name="TextBox 14"/>
          <p:cNvSpPr txBox="1"/>
          <p:nvPr/>
        </p:nvSpPr>
        <p:spPr>
          <a:xfrm>
            <a:off x="8903860" y="1225164"/>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a:ea typeface="Noto Sans SC"/>
                <a:cs typeface="Noto Sans SC"/>
              </a:rPr>
              <a:t>02</a:t>
            </a:r>
            <a:endParaRPr lang="en-US" sz="2400" b="1">
              <a:solidFill>
                <a:srgbClr val="FFFDFD">
                  <a:alpha val="100000"/>
                </a:srgbClr>
              </a:solidFill>
              <a:latin typeface="Noto Sans SC"/>
              <a:ea typeface="Noto Sans SC"/>
              <a:cs typeface="Noto Sans SC"/>
            </a:endParaRPr>
          </a:p>
        </p:txBody>
      </p:sp>
      <p:sp>
        <p:nvSpPr>
          <p:cNvPr id="15" name="AutoShape 15"/>
          <p:cNvSpPr/>
          <p:nvPr/>
        </p:nvSpPr>
        <p:spPr>
          <a:xfrm>
            <a:off x="5774198" y="4027357"/>
            <a:ext cx="706713" cy="706713"/>
          </a:xfrm>
          <a:prstGeom prst="ellipse">
            <a:avLst/>
          </a:prstGeom>
          <a:solidFill>
            <a:schemeClr val="accent1">
              <a:alpha val="100000"/>
            </a:schemeClr>
          </a:solidFill>
        </p:spPr>
      </p:sp>
      <p:sp>
        <p:nvSpPr>
          <p:cNvPr id="16" name="TextBox 16"/>
          <p:cNvSpPr txBox="1"/>
          <p:nvPr/>
        </p:nvSpPr>
        <p:spPr>
          <a:xfrm>
            <a:off x="5553328" y="4020669"/>
            <a:ext cx="1167504" cy="720090"/>
          </a:xfrm>
          <a:prstGeom prst="rect">
            <a:avLst/>
          </a:prstGeom>
        </p:spPr>
        <p:txBody>
          <a:bodyPr vert="horz" wrap="square" lIns="91440" tIns="45720" rIns="91440" bIns="45720" rtlCol="0" anchor="ctr" anchorCtr="0">
            <a:noAutofit/>
          </a:bodyPr>
          <a:lstStyle/>
          <a:p>
            <a:pPr algn="ctr">
              <a:lnSpc>
                <a:spcPct val="120000"/>
              </a:lnSpc>
              <a:spcBef>
                <a:spcPts val="375"/>
              </a:spcBef>
            </a:pPr>
            <a:r>
              <a:rPr lang="en-US" sz="2400" b="1">
                <a:solidFill>
                  <a:srgbClr val="FFFDFD">
                    <a:alpha val="100000"/>
                  </a:srgbClr>
                </a:solidFill>
                <a:latin typeface="Noto Sans SC"/>
                <a:ea typeface="Noto Sans SC"/>
                <a:cs typeface="Noto Sans SC"/>
              </a:rPr>
              <a:t>03</a:t>
            </a:r>
            <a:endParaRPr lang="en-US" sz="2400" b="1">
              <a:solidFill>
                <a:srgbClr val="FFFDFD">
                  <a:alpha val="100000"/>
                </a:srgbClr>
              </a:solidFill>
              <a:latin typeface="Noto Sans SC"/>
              <a:ea typeface="Noto Sans SC"/>
              <a:cs typeface="Noto Sans SC"/>
            </a:endParaRPr>
          </a:p>
        </p:txBody>
      </p:sp>
      <p:sp>
        <p:nvSpPr>
          <p:cNvPr id="17" name="TextBox 17"/>
          <p:cNvSpPr txBox="1"/>
          <p:nvPr/>
        </p:nvSpPr>
        <p:spPr>
          <a:xfrm>
            <a:off x="993384" y="1730307"/>
            <a:ext cx="3708241"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"藏货出山"B2B2C模式</a:t>
            </a:r>
            <a:endParaRPr lang="en-US" sz="2000" b="1">
              <a:solidFill>
                <a:schemeClr val="accent1">
                  <a:alpha val="100000"/>
                </a:schemeClr>
              </a:solidFill>
              <a:latin typeface="Noto Sans SC"/>
              <a:ea typeface="Noto Sans SC"/>
              <a:cs typeface="Noto Sans SC"/>
            </a:endParaRPr>
          </a:p>
        </p:txBody>
      </p:sp>
      <p:sp>
        <p:nvSpPr>
          <p:cNvPr id="18" name="TextBox 18"/>
          <p:cNvSpPr txBox="1"/>
          <p:nvPr/>
        </p:nvSpPr>
        <p:spPr>
          <a:xfrm>
            <a:off x="993384" y="2182541"/>
            <a:ext cx="3708241" cy="1332728"/>
          </a:xfrm>
          <a:prstGeom prst="rect">
            <a:avLst/>
          </a:prstGeom>
        </p:spPr>
        <p:txBody>
          <a:bodyPr vert="horz" wrap="square" lIns="66008" tIns="33052" rIns="66008" bIns="33052"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创业者联合内地分销商建立跨境云仓，将西藏松茸、青稞制品等通过阿里国际站销往东南亚，采用"预售+集货"降低库存风险，2023年带动7个县域产品上线。</a:t>
            </a:r>
            <a:endParaRPr lang="en-US" sz="1350">
              <a:solidFill>
                <a:schemeClr val="dk1">
                  <a:alpha val="100000"/>
                </a:schemeClr>
              </a:solidFill>
              <a:latin typeface="Noto Sans SC"/>
              <a:ea typeface="Noto Sans SC"/>
              <a:cs typeface="Noto Sans SC"/>
            </a:endParaRPr>
          </a:p>
        </p:txBody>
      </p:sp>
      <p:sp>
        <p:nvSpPr>
          <p:cNvPr id="19" name="TextBox 19"/>
          <p:cNvSpPr txBox="1"/>
          <p:nvPr/>
        </p:nvSpPr>
        <p:spPr>
          <a:xfrm>
            <a:off x="5658407" y="1730307"/>
            <a:ext cx="3681627"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中尼边境数字化贸易平台</a:t>
            </a:r>
            <a:endParaRPr lang="en-US" sz="2000" b="1">
              <a:solidFill>
                <a:schemeClr val="accent1">
                  <a:alpha val="100000"/>
                </a:schemeClr>
              </a:solidFill>
              <a:latin typeface="Noto Sans SC"/>
              <a:ea typeface="Noto Sans SC"/>
              <a:cs typeface="Noto Sans SC"/>
            </a:endParaRPr>
          </a:p>
        </p:txBody>
      </p:sp>
      <p:sp>
        <p:nvSpPr>
          <p:cNvPr id="20" name="TextBox 20"/>
          <p:cNvSpPr txBox="1"/>
          <p:nvPr/>
        </p:nvSpPr>
        <p:spPr>
          <a:xfrm>
            <a:off x="5658407" y="2170965"/>
            <a:ext cx="3681627" cy="1344303"/>
          </a:xfrm>
          <a:prstGeom prst="rect">
            <a:avLst/>
          </a:prstGeom>
        </p:spPr>
        <p:txBody>
          <a:bodyPr vert="horz" wrap="square" lIns="66008" tIns="33052" rIns="66008" bIns="33052"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大学生团队开发跨境支付结算系统，整合尼泊尔手工艺品与西藏文旅资源，实现卢比-人民币实时兑换，已服务300余家商户，日均交易额超5万元。</a:t>
            </a:r>
            <a:endParaRPr lang="en-US" sz="1350">
              <a:solidFill>
                <a:schemeClr val="dk1">
                  <a:alpha val="100000"/>
                </a:schemeClr>
              </a:solidFill>
              <a:latin typeface="Noto Sans SC"/>
              <a:ea typeface="Noto Sans SC"/>
              <a:cs typeface="Noto Sans SC"/>
            </a:endParaRPr>
          </a:p>
        </p:txBody>
      </p:sp>
      <p:sp>
        <p:nvSpPr>
          <p:cNvPr id="21" name="TextBox 21"/>
          <p:cNvSpPr txBox="1"/>
          <p:nvPr/>
        </p:nvSpPr>
        <p:spPr>
          <a:xfrm>
            <a:off x="2244783" y="4476391"/>
            <a:ext cx="3714750"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跨境直播基地集群</a:t>
            </a:r>
            <a:endParaRPr lang="en-US" sz="2000" b="1">
              <a:solidFill>
                <a:schemeClr val="accent1">
                  <a:alpha val="100000"/>
                </a:schemeClr>
              </a:solidFill>
              <a:latin typeface="Noto Sans SC"/>
              <a:ea typeface="Noto Sans SC"/>
              <a:cs typeface="Noto Sans SC"/>
            </a:endParaRPr>
          </a:p>
        </p:txBody>
      </p:sp>
      <p:sp>
        <p:nvSpPr>
          <p:cNvPr id="22" name="TextBox 22"/>
          <p:cNvSpPr txBox="1"/>
          <p:nvPr/>
        </p:nvSpPr>
        <p:spPr>
          <a:xfrm>
            <a:off x="2141580" y="4916795"/>
            <a:ext cx="3921156" cy="1256514"/>
          </a:xfrm>
          <a:prstGeom prst="rect">
            <a:avLst/>
          </a:prstGeom>
        </p:spPr>
        <p:txBody>
          <a:bodyPr vert="horz" wrap="square" lIns="66008" tIns="33052" rIns="66008" bIns="33052"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在吉隆口岸建设多语种直播中心，培训藏族青年开展"边贸+直播"，通过TikTok、Instagram等平台销售尼泊尔唐卡、西藏牦牛绒制品，单场直播最高成交额达80万元。</a:t>
            </a:r>
            <a:endParaRPr lang="en-US" sz="1350">
              <a:solidFill>
                <a:schemeClr val="dk1">
                  <a:alpha val="100000"/>
                </a:schemeClr>
              </a:solidFill>
              <a:latin typeface="Noto Sans SC"/>
              <a:ea typeface="Noto Sans SC"/>
              <a:cs typeface="Noto Sans SC"/>
            </a:endParaRPr>
          </a:p>
        </p:txBody>
      </p:sp>
      <p:sp>
        <p:nvSpPr>
          <p:cNvPr id="23" name="TextBox 23"/>
          <p:cNvSpPr txBox="1"/>
          <p:nvPr/>
        </p:nvSpPr>
        <p:spPr>
          <a:xfrm>
            <a:off x="6948171" y="4476391"/>
            <a:ext cx="3721549" cy="490334"/>
          </a:xfrm>
          <a:prstGeom prst="rect">
            <a:avLst/>
          </a:prstGeom>
        </p:spPr>
        <p:txBody>
          <a:bodyPr vert="horz" wrap="square" lIns="66008" tIns="33052" rIns="66008" bIns="33052" rtlCol="0" anchor="ctr" anchorCtr="0">
            <a:noAutofit/>
          </a:bodyPr>
          <a:lstStyle/>
          <a:p>
            <a:pPr algn="ctr">
              <a:lnSpc>
                <a:spcPct val="120000"/>
              </a:lnSpc>
            </a:pPr>
            <a:r>
              <a:rPr lang="en-US" sz="2000" b="1">
                <a:solidFill>
                  <a:schemeClr val="accent1">
                    <a:alpha val="100000"/>
                  </a:schemeClr>
                </a:solidFill>
                <a:latin typeface="Noto Sans SC"/>
                <a:ea typeface="Noto Sans SC"/>
                <a:cs typeface="Noto Sans SC"/>
              </a:rPr>
              <a:t>冷链物流智慧调度系统</a:t>
            </a:r>
            <a:endParaRPr lang="en-US" sz="2000" b="1">
              <a:solidFill>
                <a:schemeClr val="accent1">
                  <a:alpha val="100000"/>
                </a:schemeClr>
              </a:solidFill>
              <a:latin typeface="Noto Sans SC"/>
              <a:ea typeface="Noto Sans SC"/>
              <a:cs typeface="Noto Sans SC"/>
            </a:endParaRPr>
          </a:p>
        </p:txBody>
      </p:sp>
      <p:sp>
        <p:nvSpPr>
          <p:cNvPr id="24" name="TextBox 24"/>
          <p:cNvSpPr txBox="1"/>
          <p:nvPr/>
        </p:nvSpPr>
        <p:spPr>
          <a:xfrm>
            <a:off x="6957696" y="4907270"/>
            <a:ext cx="3702499" cy="1266039"/>
          </a:xfrm>
          <a:prstGeom prst="rect">
            <a:avLst/>
          </a:prstGeom>
        </p:spPr>
        <p:txBody>
          <a:bodyPr vert="horz" wrap="square" lIns="66008" tIns="33052" rIns="66008" bIns="33052" rtlCol="0" anchor="t" anchorCtr="0">
            <a:noAutofit/>
          </a:bodyPr>
          <a:lstStyle/>
          <a:p>
            <a:pPr algn="ctr">
              <a:lnSpc>
                <a:spcPct val="140000"/>
              </a:lnSpc>
            </a:pPr>
            <a:r>
              <a:rPr lang="en-US" sz="1350">
                <a:solidFill>
                  <a:schemeClr val="dk1">
                    <a:alpha val="100000"/>
                  </a:schemeClr>
                </a:solidFill>
                <a:latin typeface="Noto Sans SC"/>
                <a:ea typeface="Noto Sans SC"/>
                <a:cs typeface="Noto Sans SC"/>
              </a:rPr>
              <a:t>针对生鲜产品开发的跨境温控平台，集成GPS定位、温湿度监控等功能，使亚东鲑鱼运输损耗率从25%降至8%，获西藏自治区科技创新专项资金支持。</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1">
                    <a:alpha val="100000"/>
                  </a:schemeClr>
                </a:solidFill>
                <a:latin typeface="Noto Sans SC"/>
                <a:ea typeface="Noto Sans SC"/>
                <a:cs typeface="Noto Sans SC"/>
              </a:rPr>
              <a:t>特色产品物流创新实践</a:t>
            </a:r>
            <a:endParaRPr lang="en-US" sz="3000" b="1">
              <a:solidFill>
                <a:schemeClr val="dk1">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a:stretch>
            <a:fillRect/>
          </a:stretch>
        </p:blipFill>
        <p:spPr>
          <a:xfrm>
            <a:off x="6096184" y="1388332"/>
            <a:ext cx="5532235" cy="1593322"/>
          </a:xfrm>
          <a:prstGeom prst="rect">
            <a:avLst/>
          </a:prstGeom>
        </p:spPr>
      </p:pic>
      <p:pic>
        <p:nvPicPr>
          <p:cNvPr id="4" name="Picture 4"/>
          <p:cNvPicPr>
            <a:picLocks noChangeAspect="1"/>
          </p:cNvPicPr>
          <p:nvPr/>
        </p:nvPicPr>
        <p:blipFill>
          <a:blip r:embed="rId3">
            <a:alphaModFix amt="100000"/>
          </a:blip>
          <a:srcRect/>
          <a:stretch>
            <a:fillRect/>
          </a:stretch>
        </p:blipFill>
        <p:spPr>
          <a:xfrm>
            <a:off x="563949" y="2981653"/>
            <a:ext cx="5532235" cy="1593322"/>
          </a:xfrm>
          <a:prstGeom prst="rect">
            <a:avLst/>
          </a:prstGeom>
        </p:spPr>
      </p:pic>
      <p:pic>
        <p:nvPicPr>
          <p:cNvPr id="5" name="Picture 5"/>
          <p:cNvPicPr>
            <a:picLocks noChangeAspect="1"/>
          </p:cNvPicPr>
          <p:nvPr/>
        </p:nvPicPr>
        <p:blipFill>
          <a:blip r:embed="rId4">
            <a:alphaModFix amt="100000"/>
          </a:blip>
          <a:srcRect/>
          <a:stretch>
            <a:fillRect/>
          </a:stretch>
        </p:blipFill>
        <p:spPr>
          <a:xfrm>
            <a:off x="6096184" y="4574975"/>
            <a:ext cx="5532235" cy="1593322"/>
          </a:xfrm>
          <a:prstGeom prst="rect">
            <a:avLst/>
          </a:prstGeom>
        </p:spPr>
      </p:pic>
      <p:sp>
        <p:nvSpPr>
          <p:cNvPr id="6" name="AutoShape 6"/>
          <p:cNvSpPr/>
          <p:nvPr/>
        </p:nvSpPr>
        <p:spPr>
          <a:xfrm>
            <a:off x="563949" y="1466176"/>
            <a:ext cx="4762500" cy="454737"/>
          </a:xfrm>
          <a:prstGeom prst="rect">
            <a:avLst/>
          </a:prstGeom>
          <a:noFill/>
        </p:spPr>
        <p:txBody>
          <a:bodyPr vert="horz" wrap="square" lIns="91440" tIns="45720" rIns="91440" bIns="45720" rtlCol="0" anchor="b" anchorCtr="1">
            <a:normAutofit/>
          </a:bodyPr>
          <a:lstStyle/>
          <a:p>
            <a:pPr algn="l">
              <a:defRPr/>
            </a:pPr>
            <a:r>
              <a:rPr lang="en-US" sz="1800" b="1">
                <a:solidFill>
                  <a:schemeClr val="accent1">
                    <a:alpha val="100000"/>
                  </a:schemeClr>
                </a:solidFill>
                <a:latin typeface="Noto Sans SC"/>
                <a:ea typeface="Noto Sans SC"/>
                <a:cs typeface="Noto Sans SC"/>
              </a:rPr>
              <a:t>虫草航空专线"次日达"服务</a:t>
            </a:r>
            <a:endParaRPr lang="en-US" sz="1100"/>
          </a:p>
        </p:txBody>
      </p:sp>
      <p:sp>
        <p:nvSpPr>
          <p:cNvPr id="7" name="TextBox 7"/>
          <p:cNvSpPr txBox="1"/>
          <p:nvPr/>
        </p:nvSpPr>
        <p:spPr>
          <a:xfrm>
            <a:off x="563949" y="1889259"/>
            <a:ext cx="5335768" cy="1014551"/>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与西藏航空合作开通那曲-成都-上海冷链专线，采用真空冷冻干燥技术延长保质期，实现48小时直达华东高端市场，溢价空间提升40%。</a:t>
            </a:r>
            <a:endParaRPr lang="en-US" sz="1350">
              <a:solidFill>
                <a:schemeClr val="dk1">
                  <a:alpha val="100000"/>
                </a:schemeClr>
              </a:solidFill>
              <a:latin typeface="Noto Sans SC"/>
              <a:ea typeface="Noto Sans SC"/>
              <a:cs typeface="Noto Sans SC"/>
            </a:endParaRPr>
          </a:p>
        </p:txBody>
      </p:sp>
      <p:sp>
        <p:nvSpPr>
          <p:cNvPr id="8" name="AutoShape 8"/>
          <p:cNvSpPr/>
          <p:nvPr/>
        </p:nvSpPr>
        <p:spPr>
          <a:xfrm>
            <a:off x="563949" y="4652820"/>
            <a:ext cx="4762500" cy="454737"/>
          </a:xfrm>
          <a:prstGeom prst="rect">
            <a:avLst/>
          </a:prstGeom>
          <a:noFill/>
        </p:spPr>
        <p:txBody>
          <a:bodyPr vert="horz" wrap="square" lIns="91440" tIns="45720" rIns="91440" bIns="45720" rtlCol="0" anchor="b" anchorCtr="1">
            <a:normAutofit/>
          </a:bodyPr>
          <a:lstStyle/>
          <a:p>
            <a:pPr algn="l">
              <a:defRPr/>
            </a:pPr>
            <a:r>
              <a:rPr lang="en-US" sz="1800" b="1">
                <a:solidFill>
                  <a:schemeClr val="accent3">
                    <a:alpha val="100000"/>
                  </a:schemeClr>
                </a:solidFill>
                <a:latin typeface="Noto Sans SC"/>
                <a:ea typeface="Noto Sans SC"/>
                <a:cs typeface="Noto Sans SC"/>
              </a:rPr>
              <a:t>青稞产品多式联运体系</a:t>
            </a:r>
            <a:endParaRPr lang="en-US" sz="1100"/>
          </a:p>
        </p:txBody>
      </p:sp>
      <p:sp>
        <p:nvSpPr>
          <p:cNvPr id="9" name="TextBox 9"/>
          <p:cNvSpPr txBox="1"/>
          <p:nvPr/>
        </p:nvSpPr>
        <p:spPr>
          <a:xfrm>
            <a:off x="563949" y="5075902"/>
            <a:ext cx="5335768" cy="1014551"/>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构建"公路+铁路+电商仓"的物流网络，在西安、广州设立分拨中心，使青稞代餐粉运输时效压缩至72小时，成本降低22%，覆盖全国3000个社区团购点。</a:t>
            </a:r>
            <a:endParaRPr lang="en-US" sz="1350">
              <a:solidFill>
                <a:schemeClr val="dk1">
                  <a:alpha val="100000"/>
                </a:schemeClr>
              </a:solidFill>
              <a:latin typeface="Noto Sans SC"/>
              <a:ea typeface="Noto Sans SC"/>
              <a:cs typeface="Noto Sans SC"/>
            </a:endParaRPr>
          </a:p>
        </p:txBody>
      </p:sp>
      <p:sp>
        <p:nvSpPr>
          <p:cNvPr id="10" name="AutoShape 10"/>
          <p:cNvSpPr/>
          <p:nvPr/>
        </p:nvSpPr>
        <p:spPr>
          <a:xfrm>
            <a:off x="6284452" y="3059498"/>
            <a:ext cx="4762500" cy="454737"/>
          </a:xfrm>
          <a:prstGeom prst="rect">
            <a:avLst/>
          </a:prstGeom>
          <a:noFill/>
        </p:spPr>
        <p:txBody>
          <a:bodyPr vert="horz" wrap="square" lIns="91440" tIns="45720" rIns="91440" bIns="45720" rtlCol="0" anchor="b" anchorCtr="1">
            <a:normAutofit/>
          </a:bodyPr>
          <a:lstStyle/>
          <a:p>
            <a:pPr algn="l">
              <a:defRPr/>
            </a:pPr>
            <a:r>
              <a:rPr lang="en-US" sz="1800" b="1">
                <a:solidFill>
                  <a:schemeClr val="accent2">
                    <a:alpha val="100000"/>
                  </a:schemeClr>
                </a:solidFill>
                <a:latin typeface="Noto Sans SC"/>
                <a:ea typeface="Noto Sans SC"/>
                <a:cs typeface="Noto Sans SC"/>
              </a:rPr>
              <a:t>唐卡艺术品跨境物流解决方案</a:t>
            </a:r>
            <a:endParaRPr lang="en-US" sz="1100"/>
          </a:p>
        </p:txBody>
      </p:sp>
      <p:sp>
        <p:nvSpPr>
          <p:cNvPr id="11" name="TextBox 11"/>
          <p:cNvSpPr txBox="1"/>
          <p:nvPr/>
        </p:nvSpPr>
        <p:spPr>
          <a:xfrm>
            <a:off x="6284452" y="3482580"/>
            <a:ext cx="5335768" cy="1014551"/>
          </a:xfrm>
          <a:prstGeom prst="rect">
            <a:avLst/>
          </a:prstGeom>
        </p:spPr>
        <p:txBody>
          <a:bodyPr vert="horz" wrap="square" lIns="123825"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开发防震防潮特种包装，联合DHL定制"门到门"保价运输服务，解决矿物颜料画作运输难题，使西藏唐卡海外拍卖成交率提高35%。</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Noto Sans SC"/>
                <a:ea typeface="Noto Sans SC"/>
                <a:cs typeface="Noto Sans SC"/>
              </a:rPr>
              <a:t>06</a:t>
            </a:r>
            <a:endParaRPr lang="en-US" sz="10275" b="1">
              <a:solidFill>
                <a:schemeClr val="lt2">
                  <a:alpha val="100000"/>
                </a:schemeClr>
              </a:solidFill>
              <a:latin typeface="Noto Sans SC"/>
              <a:ea typeface="Noto Sans SC"/>
              <a:cs typeface="Noto Sans SC"/>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Noto Sans SC"/>
                <a:ea typeface="Noto Sans SC"/>
                <a:cs typeface="Noto Sans SC"/>
              </a:rPr>
              <a:t>边贸物流就业创业支持</a:t>
            </a:r>
            <a:endParaRPr lang="en-US" sz="3450" b="1">
              <a:solidFill>
                <a:srgbClr val="000000">
                  <a:alpha val="100000"/>
                </a:srgbClr>
              </a:solidFill>
              <a:highlight>
                <a:srgbClr val="000000">
                  <a:alpha val="0"/>
                </a:srgbClr>
              </a:highlight>
              <a:latin typeface="Noto Sans SC"/>
              <a:ea typeface="Noto Sans SC"/>
              <a:cs typeface="Noto Sans S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95363" y="4094593"/>
            <a:ext cx="638629" cy="638629"/>
          </a:xfrm>
          <a:prstGeom prst="rect">
            <a:avLst/>
          </a:prstGeom>
          <a:noFill/>
          <a:ln w="19050">
            <a:solidFill>
              <a:schemeClr val="accent1">
                <a:alpha val="100000"/>
              </a:schemeClr>
            </a:solidFill>
            <a:prstDash val="solid"/>
          </a:ln>
        </p:spPr>
      </p:sp>
      <p:sp>
        <p:nvSpPr>
          <p:cNvPr id="3" name="AutoShape 3"/>
          <p:cNvSpPr/>
          <p:nvPr/>
        </p:nvSpPr>
        <p:spPr>
          <a:xfrm>
            <a:off x="6255856" y="1734787"/>
            <a:ext cx="638629" cy="638629"/>
          </a:xfrm>
          <a:prstGeom prst="rect">
            <a:avLst/>
          </a:prstGeom>
          <a:noFill/>
          <a:ln w="19050">
            <a:solidFill>
              <a:schemeClr val="accent1">
                <a:alpha val="100000"/>
              </a:schemeClr>
            </a:solidFill>
            <a:prstDash val="solid"/>
          </a:ln>
        </p:spPr>
      </p:sp>
      <p:sp>
        <p:nvSpPr>
          <p:cNvPr id="4" name="AutoShape 4"/>
          <p:cNvSpPr/>
          <p:nvPr/>
        </p:nvSpPr>
        <p:spPr>
          <a:xfrm>
            <a:off x="6255856" y="4096693"/>
            <a:ext cx="638629" cy="638629"/>
          </a:xfrm>
          <a:prstGeom prst="rect">
            <a:avLst/>
          </a:prstGeom>
          <a:noFill/>
          <a:ln w="19050">
            <a:solidFill>
              <a:schemeClr val="accent1">
                <a:alpha val="100000"/>
              </a:schemeClr>
            </a:solidFill>
            <a:prstDash val="solid"/>
          </a:ln>
        </p:spPr>
      </p:sp>
      <p:sp>
        <p:nvSpPr>
          <p:cNvPr id="5" name="TextBox 5"/>
          <p:cNvSpPr txBox="1"/>
          <p:nvPr/>
        </p:nvSpPr>
        <p:spPr>
          <a:xfrm>
            <a:off x="1530231" y="2058117"/>
            <a:ext cx="4328338" cy="1511070"/>
          </a:xfrm>
          <a:prstGeom prst="rect">
            <a:avLst/>
          </a:prstGeom>
        </p:spPr>
        <p:txBody>
          <a:bodyPr vert="horz" wrap="square" lIns="123825" tIns="57150" rIns="57150" bIns="57150" rtlCol="0" anchor="t" anchorCtr="0">
            <a:noAutofit/>
          </a:bodyPr>
          <a:lstStyle/>
          <a:p>
            <a:pPr>
              <a:lnSpc>
                <a:spcPct val="140000"/>
              </a:lnSpc>
            </a:pPr>
            <a:r>
              <a:rPr lang="en-US" sz="1250">
                <a:solidFill>
                  <a:schemeClr val="dk1">
                    <a:alpha val="100000"/>
                  </a:schemeClr>
                </a:solidFill>
                <a:latin typeface="Noto Sans SC"/>
                <a:ea typeface="Noto Sans SC"/>
                <a:cs typeface="Noto Sans SC"/>
              </a:rPr>
              <a:t>西藏地方政府针对边贸物流创业企业提供前三年企业所得税减免、增值税返还等政策，同时对大学生创业项目给予一次性5-10万元的启动资金补贴。</a:t>
            </a:r>
            <a:endParaRPr lang="en-US" sz="1250">
              <a:solidFill>
                <a:schemeClr val="dk1">
                  <a:alpha val="100000"/>
                </a:schemeClr>
              </a:solidFill>
              <a:latin typeface="Noto Sans SC"/>
              <a:ea typeface="Noto Sans SC"/>
              <a:cs typeface="Noto Sans SC"/>
            </a:endParaRPr>
          </a:p>
        </p:txBody>
      </p:sp>
      <p:sp>
        <p:nvSpPr>
          <p:cNvPr id="6" name="TextBox 6"/>
          <p:cNvSpPr txBox="1"/>
          <p:nvPr/>
        </p:nvSpPr>
        <p:spPr>
          <a:xfrm>
            <a:off x="1530231" y="1480894"/>
            <a:ext cx="3681297" cy="738707"/>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税收减免与补贴</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1530231" y="4479705"/>
            <a:ext cx="4328338" cy="1636092"/>
          </a:xfrm>
          <a:prstGeom prst="rect">
            <a:avLst/>
          </a:prstGeom>
        </p:spPr>
        <p:txBody>
          <a:bodyPr vert="horz" wrap="square" lIns="123825" tIns="57150" rIns="57150" bIns="57150" rtlCol="0" anchor="t" anchorCtr="0">
            <a:noAutofit/>
          </a:bodyPr>
          <a:lstStyle/>
          <a:p>
            <a:pPr>
              <a:lnSpc>
                <a:spcPct val="140000"/>
              </a:lnSpc>
            </a:pPr>
            <a:r>
              <a:rPr lang="en-US" sz="1300">
                <a:solidFill>
                  <a:schemeClr val="dk1">
                    <a:alpha val="100000"/>
                  </a:schemeClr>
                </a:solidFill>
                <a:latin typeface="Noto Sans SC"/>
                <a:ea typeface="Noto Sans SC"/>
                <a:cs typeface="Noto Sans SC"/>
              </a:rPr>
              <a:t>自治区级创业孵化基地为边贸物流项目提供免费办公场地3年，并配备智能物流分拣系统、跨境支付终端等价值50万元的硬件设施。</a:t>
            </a:r>
            <a:endParaRPr lang="en-US" sz="1300">
              <a:solidFill>
                <a:schemeClr val="dk1">
                  <a:alpha val="100000"/>
                </a:schemeClr>
              </a:solidFill>
              <a:latin typeface="Noto Sans SC"/>
              <a:ea typeface="Noto Sans SC"/>
              <a:cs typeface="Noto Sans SC"/>
            </a:endParaRPr>
          </a:p>
        </p:txBody>
      </p:sp>
      <p:sp>
        <p:nvSpPr>
          <p:cNvPr id="8" name="TextBox 8"/>
          <p:cNvSpPr txBox="1"/>
          <p:nvPr/>
        </p:nvSpPr>
        <p:spPr>
          <a:xfrm>
            <a:off x="1530231" y="3883182"/>
            <a:ext cx="3621488" cy="736876"/>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场地与设备支持</a:t>
            </a:r>
            <a:endParaRPr lang="en-US" sz="2400" b="1">
              <a:solidFill>
                <a:schemeClr val="accent1">
                  <a:alpha val="100000"/>
                </a:schemeClr>
              </a:solidFill>
              <a:latin typeface="Noto Sans SC"/>
              <a:ea typeface="Noto Sans SC"/>
              <a:cs typeface="Noto Sans SC"/>
            </a:endParaRPr>
          </a:p>
        </p:txBody>
      </p:sp>
      <p:sp>
        <p:nvSpPr>
          <p:cNvPr id="9" name="TextBox 9"/>
          <p:cNvSpPr txBox="1"/>
          <p:nvPr/>
        </p:nvSpPr>
        <p:spPr>
          <a:xfrm>
            <a:off x="7107882" y="2054101"/>
            <a:ext cx="4328338" cy="1515086"/>
          </a:xfrm>
          <a:prstGeom prst="rect">
            <a:avLst/>
          </a:prstGeom>
        </p:spPr>
        <p:txBody>
          <a:bodyPr vert="horz" wrap="square" lIns="123825" tIns="57150" rIns="57150" bIns="57150" rtlCol="0" anchor="t" anchorCtr="0">
            <a:noAutofit/>
          </a:bodyPr>
          <a:lstStyle/>
          <a:p>
            <a:pPr>
              <a:lnSpc>
                <a:spcPct val="140000"/>
              </a:lnSpc>
            </a:pPr>
            <a:r>
              <a:rPr lang="en-US" sz="1300">
                <a:solidFill>
                  <a:schemeClr val="dk1">
                    <a:alpha val="100000"/>
                  </a:schemeClr>
                </a:solidFill>
                <a:latin typeface="Noto Sans SC"/>
                <a:ea typeface="Noto Sans SC"/>
                <a:cs typeface="Noto Sans SC"/>
              </a:rPr>
              <a:t>高校联合商务部门开设"跨境物流实务""海关通关实务"等定制课程，每年组织200名学员赴樟木、吉隆口岸进行为期3个月的实训，覆盖报关、仓储管理等全流程技能。</a:t>
            </a:r>
            <a:endParaRPr lang="en-US" sz="1300">
              <a:solidFill>
                <a:schemeClr val="dk1">
                  <a:alpha val="100000"/>
                </a:schemeClr>
              </a:solidFill>
              <a:latin typeface="Noto Sans SC"/>
              <a:ea typeface="Noto Sans SC"/>
              <a:cs typeface="Noto Sans SC"/>
            </a:endParaRPr>
          </a:p>
        </p:txBody>
      </p:sp>
      <p:sp>
        <p:nvSpPr>
          <p:cNvPr id="10" name="TextBox 10"/>
          <p:cNvSpPr txBox="1"/>
          <p:nvPr/>
        </p:nvSpPr>
        <p:spPr>
          <a:xfrm>
            <a:off x="7107882" y="1476878"/>
            <a:ext cx="3830818"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专项培训计划</a:t>
            </a:r>
            <a:endParaRPr lang="en-US" sz="2400" b="1">
              <a:solidFill>
                <a:schemeClr val="accent1">
                  <a:alpha val="100000"/>
                </a:schemeClr>
              </a:solidFill>
              <a:latin typeface="Noto Sans SC"/>
              <a:ea typeface="Noto Sans SC"/>
              <a:cs typeface="Noto Sans SC"/>
            </a:endParaRPr>
          </a:p>
        </p:txBody>
      </p:sp>
      <p:sp>
        <p:nvSpPr>
          <p:cNvPr id="11" name="TextBox 11"/>
          <p:cNvSpPr txBox="1"/>
          <p:nvPr/>
        </p:nvSpPr>
        <p:spPr>
          <a:xfrm>
            <a:off x="589863" y="1786503"/>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2" name="TextBox 12"/>
          <p:cNvSpPr txBox="1"/>
          <p:nvPr/>
        </p:nvSpPr>
        <p:spPr>
          <a:xfrm>
            <a:off x="589863" y="4162522"/>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3" name="TextBox 13"/>
          <p:cNvSpPr txBox="1"/>
          <p:nvPr/>
        </p:nvSpPr>
        <p:spPr>
          <a:xfrm>
            <a:off x="6150355" y="1794068"/>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4" name="AutoShape 14"/>
          <p:cNvSpPr/>
          <p:nvPr/>
        </p:nvSpPr>
        <p:spPr>
          <a:xfrm>
            <a:off x="695363" y="1708171"/>
            <a:ext cx="638629" cy="638629"/>
          </a:xfrm>
          <a:prstGeom prst="rect">
            <a:avLst/>
          </a:prstGeom>
          <a:noFill/>
          <a:ln w="19050">
            <a:solidFill>
              <a:schemeClr val="accent1">
                <a:alpha val="100000"/>
              </a:schemeClr>
            </a:solidFill>
            <a:prstDash val="solid"/>
          </a:ln>
        </p:spPr>
      </p:sp>
      <p:sp>
        <p:nvSpPr>
          <p:cNvPr id="15" name="TextBox 15"/>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政府及高校扶持政策</a:t>
            </a:r>
            <a:endParaRPr lang="en-US" sz="3000" b="1">
              <a:solidFill>
                <a:schemeClr val="dk2">
                  <a:alpha val="100000"/>
                </a:schemeClr>
              </a:solidFill>
              <a:latin typeface="Noto Sans SC"/>
              <a:ea typeface="Noto Sans SC"/>
              <a:cs typeface="Noto Sans SC"/>
            </a:endParaRPr>
          </a:p>
        </p:txBody>
      </p:sp>
      <p:sp>
        <p:nvSpPr>
          <p:cNvPr id="16" name="TextBox 16"/>
          <p:cNvSpPr txBox="1"/>
          <p:nvPr/>
        </p:nvSpPr>
        <p:spPr>
          <a:xfrm>
            <a:off x="7107882" y="4416007"/>
            <a:ext cx="4328338" cy="1699789"/>
          </a:xfrm>
          <a:prstGeom prst="rect">
            <a:avLst/>
          </a:prstGeom>
        </p:spPr>
        <p:txBody>
          <a:bodyPr vert="horz" wrap="square" lIns="123825" tIns="57150" rIns="57150" bIns="57150" rtlCol="0" anchor="t" anchorCtr="0">
            <a:noAutofit/>
          </a:bodyPr>
          <a:lstStyle/>
          <a:p>
            <a:pPr>
              <a:lnSpc>
                <a:spcPct val="140000"/>
              </a:lnSpc>
            </a:pPr>
            <a:r>
              <a:rPr lang="en-US" sz="1300">
                <a:solidFill>
                  <a:schemeClr val="dk1">
                    <a:alpha val="100000"/>
                  </a:schemeClr>
                </a:solidFill>
                <a:latin typeface="Noto Sans SC"/>
                <a:ea typeface="Noto Sans SC"/>
                <a:cs typeface="Noto Sans SC"/>
              </a:rPr>
              <a:t>对从事边贸物流的本科以上学历者发放安家补贴（博士8万/硕士5万），并解决配偶工作及子女入学问题，建立"人才服务绿色通道"。</a:t>
            </a:r>
            <a:endParaRPr lang="en-US" sz="1300">
              <a:solidFill>
                <a:schemeClr val="dk1">
                  <a:alpha val="100000"/>
                </a:schemeClr>
              </a:solidFill>
              <a:latin typeface="Noto Sans SC"/>
              <a:ea typeface="Noto Sans SC"/>
              <a:cs typeface="Noto Sans SC"/>
            </a:endParaRPr>
          </a:p>
        </p:txBody>
      </p:sp>
      <p:sp>
        <p:nvSpPr>
          <p:cNvPr id="17" name="TextBox 17"/>
          <p:cNvSpPr txBox="1"/>
          <p:nvPr/>
        </p:nvSpPr>
        <p:spPr>
          <a:xfrm>
            <a:off x="7107882" y="3838785"/>
            <a:ext cx="3636440" cy="749453"/>
          </a:xfrm>
          <a:prstGeom prst="rect">
            <a:avLst/>
          </a:prstGeom>
        </p:spPr>
        <p:txBody>
          <a:bodyPr vert="horz" wrap="square" lIns="123825" tIns="123825" rIns="57150" bIns="123825" rtlCol="0" anchor="ctr" anchorCtr="0">
            <a:noAutofit/>
          </a:bodyPr>
          <a:lstStyle/>
          <a:p>
            <a:pPr>
              <a:lnSpc>
                <a:spcPct val="150000"/>
              </a:lnSpc>
            </a:pPr>
            <a:r>
              <a:rPr lang="en-US" sz="2400" b="1">
                <a:solidFill>
                  <a:schemeClr val="accent1">
                    <a:alpha val="100000"/>
                  </a:schemeClr>
                </a:solidFill>
                <a:latin typeface="Noto Sans SC"/>
                <a:ea typeface="Noto Sans SC"/>
                <a:cs typeface="Noto Sans SC"/>
              </a:rPr>
              <a:t>人才引进配套</a:t>
            </a:r>
            <a:endParaRPr lang="en-US" sz="2400" b="1">
              <a:solidFill>
                <a:schemeClr val="accent1">
                  <a:alpha val="100000"/>
                </a:schemeClr>
              </a:solidFill>
              <a:latin typeface="Noto Sans SC"/>
              <a:ea typeface="Noto Sans SC"/>
              <a:cs typeface="Noto Sans SC"/>
            </a:endParaRPr>
          </a:p>
        </p:txBody>
      </p:sp>
      <p:sp>
        <p:nvSpPr>
          <p:cNvPr id="18" name="TextBox 18"/>
          <p:cNvSpPr txBox="1"/>
          <p:nvPr/>
        </p:nvSpPr>
        <p:spPr>
          <a:xfrm>
            <a:off x="6150355" y="4155975"/>
            <a:ext cx="849630" cy="5200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行业资源对接平台</a:t>
            </a:r>
            <a:endParaRPr lang="en-US" sz="3000" b="1">
              <a:solidFill>
                <a:schemeClr val="dk2">
                  <a:alpha val="100000"/>
                </a:schemeClr>
              </a:solidFill>
              <a:latin typeface="Noto Sans SC"/>
              <a:ea typeface="Noto Sans SC"/>
              <a:cs typeface="Noto Sans SC"/>
            </a:endParaRPr>
          </a:p>
        </p:txBody>
      </p:sp>
      <p:pic>
        <p:nvPicPr>
          <p:cNvPr id="3" name="Picture 3"/>
          <p:cNvPicPr>
            <a:picLocks noChangeAspect="1"/>
          </p:cNvPicPr>
          <p:nvPr/>
        </p:nvPicPr>
        <p:blipFill>
          <a:blip r:embed="rId2">
            <a:alphaModFix amt="100000"/>
          </a:blip>
          <a:srcRect l="25895" r="25895"/>
          <a:stretch>
            <a:fillRect/>
          </a:stretch>
        </p:blipFill>
        <p:spPr>
          <a:xfrm>
            <a:off x="8488800" y="1777403"/>
            <a:ext cx="3049996" cy="4216695"/>
          </a:xfrm>
          <a:prstGeom prst="roundRect">
            <a:avLst/>
          </a:prstGeom>
        </p:spPr>
      </p:pic>
      <p:pic>
        <p:nvPicPr>
          <p:cNvPr id="4" name="Picture 4"/>
          <p:cNvPicPr>
            <a:picLocks noChangeAspect="1"/>
          </p:cNvPicPr>
          <p:nvPr/>
        </p:nvPicPr>
        <p:blipFill>
          <a:blip r:embed="rId3">
            <a:alphaModFix amt="100000"/>
          </a:blip>
          <a:srcRect/>
          <a:stretch>
            <a:fillRect/>
          </a:stretch>
        </p:blipFill>
        <p:spPr>
          <a:xfrm>
            <a:off x="5335151" y="1777403"/>
            <a:ext cx="3005958" cy="4216695"/>
          </a:xfrm>
          <a:prstGeom prst="roundRect">
            <a:avLst/>
          </a:prstGeom>
        </p:spPr>
      </p:pic>
      <p:sp>
        <p:nvSpPr>
          <p:cNvPr id="5" name="AutoShape 5"/>
          <p:cNvSpPr/>
          <p:nvPr/>
        </p:nvSpPr>
        <p:spPr>
          <a:xfrm>
            <a:off x="5335151" y="1339414"/>
            <a:ext cx="6203645" cy="292757"/>
          </a:xfrm>
          <a:prstGeom prst="roundRect">
            <a:avLst>
              <a:gd name="adj" fmla="val 45454"/>
            </a:avLst>
          </a:prstGeom>
          <a:solidFill>
            <a:schemeClr val="accent1">
              <a:alpha val="100000"/>
            </a:schemeClr>
          </a:solidFill>
        </p:spPr>
      </p:sp>
      <p:sp>
        <p:nvSpPr>
          <p:cNvPr id="6" name="AutoShape 6"/>
          <p:cNvSpPr/>
          <p:nvPr/>
        </p:nvSpPr>
        <p:spPr>
          <a:xfrm>
            <a:off x="609373" y="1246529"/>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跨境供需匹配系统</a:t>
            </a:r>
            <a:endParaRPr lang="en-US" sz="1100"/>
          </a:p>
        </p:txBody>
      </p:sp>
      <p:sp>
        <p:nvSpPr>
          <p:cNvPr id="7" name="TextBox 7"/>
          <p:cNvSpPr txBox="1"/>
          <p:nvPr/>
        </p:nvSpPr>
        <p:spPr>
          <a:xfrm>
            <a:off x="609373" y="1732534"/>
            <a:ext cx="4282862" cy="983867"/>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西藏边贸大数据中心实时更新尼泊尔、印度等周边国家的商品需求清单，智能匹配区内供应商，提供多语言自动翻译的线上洽谈室。</a:t>
            </a:r>
            <a:endParaRPr lang="en-US" sz="1350">
              <a:solidFill>
                <a:schemeClr val="dk1">
                  <a:alpha val="100000"/>
                </a:schemeClr>
              </a:solidFill>
              <a:latin typeface="Noto Sans SC"/>
              <a:ea typeface="Noto Sans SC"/>
              <a:cs typeface="Noto Sans SC"/>
            </a:endParaRPr>
          </a:p>
        </p:txBody>
      </p:sp>
      <p:sp>
        <p:nvSpPr>
          <p:cNvPr id="8" name="AutoShape 8"/>
          <p:cNvSpPr/>
          <p:nvPr/>
        </p:nvSpPr>
        <p:spPr>
          <a:xfrm>
            <a:off x="609373" y="2883307"/>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物流联盟资源共享</a:t>
            </a:r>
            <a:endParaRPr lang="en-US" sz="1100"/>
          </a:p>
        </p:txBody>
      </p:sp>
      <p:sp>
        <p:nvSpPr>
          <p:cNvPr id="9" name="TextBox 9"/>
          <p:cNvSpPr txBox="1"/>
          <p:nvPr/>
        </p:nvSpPr>
        <p:spPr>
          <a:xfrm>
            <a:off x="609373" y="3369312"/>
            <a:ext cx="4282862" cy="1010481"/>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由拉萨海关牵头成立的"喜马拉雅物流联盟"，整合区内23家运输企业的2000余台冷链车、重型卡车等设备，实行会员制跨企业调度使用。</a:t>
            </a:r>
            <a:endParaRPr lang="en-US" sz="1350">
              <a:solidFill>
                <a:schemeClr val="dk1">
                  <a:alpha val="100000"/>
                </a:schemeClr>
              </a:solidFill>
              <a:latin typeface="Noto Sans SC"/>
              <a:ea typeface="Noto Sans SC"/>
              <a:cs typeface="Noto Sans SC"/>
            </a:endParaRPr>
          </a:p>
        </p:txBody>
      </p:sp>
      <p:sp>
        <p:nvSpPr>
          <p:cNvPr id="10" name="AutoShape 10"/>
          <p:cNvSpPr/>
          <p:nvPr/>
        </p:nvSpPr>
        <p:spPr>
          <a:xfrm>
            <a:off x="609373" y="4528880"/>
            <a:ext cx="3431205" cy="481351"/>
          </a:xfrm>
          <a:prstGeom prst="rect">
            <a:avLst/>
          </a:prstGeom>
          <a:noFill/>
        </p:spPr>
        <p:txBody>
          <a:bodyPr vert="horz" wrap="square" lIns="95250" tIns="45720" rIns="91440" bIns="45720" rtlCol="0" anchor="t" anchorCtr="1">
            <a:noAutofit/>
          </a:bodyPr>
          <a:lstStyle/>
          <a:p>
            <a:pPr algn="l">
              <a:defRPr/>
            </a:pPr>
            <a:r>
              <a:rPr lang="en-US" sz="2325" b="1">
                <a:solidFill>
                  <a:schemeClr val="dk1">
                    <a:alpha val="100000"/>
                  </a:schemeClr>
                </a:solidFill>
                <a:latin typeface="Noto Sans SC"/>
                <a:ea typeface="Noto Sans SC"/>
                <a:cs typeface="Noto Sans SC"/>
              </a:rPr>
              <a:t>校企联合实验室</a:t>
            </a:r>
            <a:endParaRPr lang="en-US" sz="1100"/>
          </a:p>
        </p:txBody>
      </p:sp>
      <p:sp>
        <p:nvSpPr>
          <p:cNvPr id="11" name="TextBox 11"/>
          <p:cNvSpPr txBox="1"/>
          <p:nvPr/>
        </p:nvSpPr>
        <p:spPr>
          <a:xfrm>
            <a:off x="609373" y="5010231"/>
            <a:ext cx="4282862" cy="1156860"/>
          </a:xfrm>
          <a:prstGeom prst="rect">
            <a:avLst/>
          </a:prstGeom>
        </p:spPr>
        <p:txBody>
          <a:bodyPr vert="horz" wrap="square" lIns="95250" tIns="57150" rIns="5715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西藏大学与顺丰速运共建"高原智慧物流实验室"，研发适用于高海拔地区的无人机配送系统，学生可参与专利项目的商业化应用。</a:t>
            </a:r>
            <a:endParaRPr lang="en-US" sz="1350">
              <a:solidFill>
                <a:schemeClr val="dk1">
                  <a:alpha val="100000"/>
                </a:schemeClr>
              </a:solidFill>
              <a:latin typeface="Noto Sans SC"/>
              <a:ea typeface="Noto Sans SC"/>
              <a:cs typeface="Noto Sans S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070039" y="1545914"/>
            <a:ext cx="3861422" cy="3861422"/>
          </a:xfrm>
          <a:prstGeom prst="diamond">
            <a:avLst/>
          </a:prstGeom>
        </p:spPr>
      </p:pic>
      <p:sp>
        <p:nvSpPr>
          <p:cNvPr id="3" name="TextBox 3"/>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风险规避与市场拓展建议</a:t>
            </a:r>
            <a:endParaRPr lang="en-US" sz="3000" b="1">
              <a:solidFill>
                <a:schemeClr val="dk2">
                  <a:alpha val="100000"/>
                </a:schemeClr>
              </a:solidFill>
              <a:latin typeface="Noto Sans SC"/>
              <a:ea typeface="Noto Sans SC"/>
              <a:cs typeface="Noto Sans SC"/>
            </a:endParaRPr>
          </a:p>
        </p:txBody>
      </p:sp>
      <p:sp>
        <p:nvSpPr>
          <p:cNvPr id="4" name="TextBox 4"/>
          <p:cNvSpPr txBox="1"/>
          <p:nvPr/>
        </p:nvSpPr>
        <p:spPr>
          <a:xfrm>
            <a:off x="216800" y="2101906"/>
            <a:ext cx="3905833" cy="1262464"/>
          </a:xfrm>
          <a:prstGeom prst="rect">
            <a:avLst/>
          </a:prstGeom>
        </p:spPr>
        <p:txBody>
          <a:bodyPr vert="horz" wrap="square" lIns="114300" tIns="57150" rIns="114300" bIns="57150" rtlCol="0" anchor="t" anchorCtr="0">
            <a:normAutofit/>
          </a:bodyPr>
          <a:lstStyle/>
          <a:p>
            <a:pPr algn="r">
              <a:lnSpc>
                <a:spcPct val="140000"/>
              </a:lnSpc>
            </a:pPr>
            <a:r>
              <a:rPr lang="en-US" sz="1350">
                <a:solidFill>
                  <a:schemeClr val="dk1">
                    <a:alpha val="100000"/>
                  </a:schemeClr>
                </a:solidFill>
                <a:latin typeface="Noto Sans SC"/>
                <a:ea typeface="Noto Sans SC"/>
                <a:cs typeface="Noto Sans SC"/>
              </a:rPr>
              <a:t>建议采用"人民币+尼泊尔卢比"双币种结算，通过中国银行西藏分行提供的远期结售汇服务锁定6-12个月汇率，降低跨境结算风险。</a:t>
            </a:r>
            <a:endParaRPr lang="en-US" sz="1350">
              <a:solidFill>
                <a:schemeClr val="dk1">
                  <a:alpha val="100000"/>
                </a:schemeClr>
              </a:solidFill>
              <a:latin typeface="Noto Sans SC"/>
              <a:ea typeface="Noto Sans SC"/>
              <a:cs typeface="Noto Sans SC"/>
            </a:endParaRPr>
          </a:p>
        </p:txBody>
      </p:sp>
      <p:sp>
        <p:nvSpPr>
          <p:cNvPr id="5" name="TextBox 5"/>
          <p:cNvSpPr txBox="1"/>
          <p:nvPr/>
        </p:nvSpPr>
        <p:spPr>
          <a:xfrm>
            <a:off x="216800" y="1629875"/>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a:ea typeface="Noto Sans SC"/>
                <a:cs typeface="Noto Sans SC"/>
              </a:rPr>
              <a:t>汇率波动对冲方案</a:t>
            </a:r>
            <a:endParaRPr lang="en-US" sz="2100" b="1">
              <a:solidFill>
                <a:schemeClr val="accent1">
                  <a:alpha val="100000"/>
                </a:schemeClr>
              </a:solidFill>
              <a:latin typeface="Noto Sans SC"/>
              <a:ea typeface="Noto Sans SC"/>
              <a:cs typeface="Noto Sans SC"/>
            </a:endParaRPr>
          </a:p>
        </p:txBody>
      </p:sp>
      <p:sp>
        <p:nvSpPr>
          <p:cNvPr id="6" name="TextBox 6"/>
          <p:cNvSpPr txBox="1"/>
          <p:nvPr/>
        </p:nvSpPr>
        <p:spPr>
          <a:xfrm>
            <a:off x="7988535" y="2168441"/>
            <a:ext cx="3905833" cy="1129392"/>
          </a:xfrm>
          <a:prstGeom prst="rect">
            <a:avLst/>
          </a:prstGeom>
        </p:spPr>
        <p:txBody>
          <a:bodyPr vert="horz" wrap="square" lIns="114300" tIns="57150" rIns="114300" bIns="57150" rtlCol="0" anchor="t" anchorCtr="0">
            <a:normAutofit/>
          </a:bodyPr>
          <a:lstStyle/>
          <a:p>
            <a:pPr>
              <a:lnSpc>
                <a:spcPct val="140000"/>
              </a:lnSpc>
            </a:pPr>
            <a:r>
              <a:rPr lang="en-US" sz="1350">
                <a:solidFill>
                  <a:schemeClr val="dk1">
                    <a:alpha val="100000"/>
                  </a:schemeClr>
                </a:solidFill>
                <a:latin typeface="Noto Sans SC"/>
                <a:ea typeface="Noto Sans SC"/>
                <a:cs typeface="Noto Sans SC"/>
              </a:rPr>
              <a:t>在日喀则、阿里等地建设7个应急蓄冷中转仓，配置-25℃深冷集装箱，采用卫星温控技术实现全程温度监控，保障生鲜商品品质。</a:t>
            </a:r>
            <a:endParaRPr lang="en-US" sz="1350">
              <a:solidFill>
                <a:schemeClr val="dk1">
                  <a:alpha val="100000"/>
                </a:schemeClr>
              </a:solidFill>
              <a:latin typeface="Noto Sans SC"/>
              <a:ea typeface="Noto Sans SC"/>
              <a:cs typeface="Noto Sans SC"/>
            </a:endParaRPr>
          </a:p>
        </p:txBody>
      </p:sp>
      <p:sp>
        <p:nvSpPr>
          <p:cNvPr id="7" name="TextBox 7"/>
          <p:cNvSpPr txBox="1"/>
          <p:nvPr/>
        </p:nvSpPr>
        <p:spPr>
          <a:xfrm>
            <a:off x="7988535" y="5135789"/>
            <a:ext cx="3905833" cy="1143173"/>
          </a:xfrm>
          <a:prstGeom prst="rect">
            <a:avLst/>
          </a:prstGeom>
        </p:spPr>
        <p:txBody>
          <a:bodyPr vert="horz" wrap="square" lIns="114300" tIns="57150" rIns="114300" bIns="57150" rtlCol="0" anchor="t" anchorCtr="0">
            <a:normAutofit/>
          </a:bodyPr>
          <a:lstStyle/>
          <a:p>
            <a:pPr>
              <a:lnSpc>
                <a:spcPct val="140000"/>
              </a:lnSpc>
            </a:pPr>
            <a:r>
              <a:rPr lang="en-US" sz="1350">
                <a:solidFill>
                  <a:schemeClr val="dk1">
                    <a:alpha val="100000"/>
                  </a:schemeClr>
                </a:solidFill>
                <a:latin typeface="Noto Sans SC"/>
                <a:ea typeface="Noto Sans SC"/>
                <a:cs typeface="Noto Sans SC"/>
              </a:rPr>
              <a:t>重点开发不丹的佛教文化用品市场，通过"跨境电商+本地寺院合作"模式，建立唐卡、藏香等特色产品的垂直销售渠道。</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7988535" y="1629875"/>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冷链断链预防措施</a:t>
            </a:r>
            <a:endParaRPr lang="en-US" sz="2100" b="1">
              <a:solidFill>
                <a:schemeClr val="accent1">
                  <a:alpha val="100000"/>
                </a:schemeClr>
              </a:solidFill>
              <a:latin typeface="Noto Sans SC"/>
              <a:ea typeface="Noto Sans SC"/>
              <a:cs typeface="Noto Sans SC"/>
            </a:endParaRPr>
          </a:p>
        </p:txBody>
      </p:sp>
      <p:sp>
        <p:nvSpPr>
          <p:cNvPr id="9" name="TextBox 9"/>
          <p:cNvSpPr txBox="1"/>
          <p:nvPr/>
        </p:nvSpPr>
        <p:spPr>
          <a:xfrm>
            <a:off x="156774" y="5164364"/>
            <a:ext cx="3905833" cy="1143173"/>
          </a:xfrm>
          <a:prstGeom prst="rect">
            <a:avLst/>
          </a:prstGeom>
        </p:spPr>
        <p:txBody>
          <a:bodyPr vert="horz" wrap="square" lIns="114300" tIns="57150" rIns="114300" bIns="57150" rtlCol="0" anchor="t" anchorCtr="0">
            <a:normAutofit/>
          </a:bodyPr>
          <a:lstStyle/>
          <a:p>
            <a:pPr algn="r">
              <a:lnSpc>
                <a:spcPct val="140000"/>
              </a:lnSpc>
            </a:pPr>
            <a:r>
              <a:rPr lang="en-US" sz="1350">
                <a:solidFill>
                  <a:schemeClr val="dk1">
                    <a:alpha val="100000"/>
                  </a:schemeClr>
                </a:solidFill>
                <a:latin typeface="Noto Sans SC"/>
                <a:ea typeface="Noto Sans SC"/>
                <a:cs typeface="Noto Sans SC"/>
              </a:rPr>
              <a:t>组建由藏族、夏尔巴人组成的本土化团队，对商品包装、广告文案进行宗教禁忌审查，避免触犯南亚国家的文化敏感点。</a:t>
            </a:r>
            <a:endParaRPr lang="en-US" sz="1350">
              <a:solidFill>
                <a:schemeClr val="dk1">
                  <a:alpha val="100000"/>
                </a:schemeClr>
              </a:solidFill>
              <a:latin typeface="Noto Sans SC"/>
              <a:ea typeface="Noto Sans SC"/>
              <a:cs typeface="Noto Sans SC"/>
            </a:endParaRPr>
          </a:p>
        </p:txBody>
      </p:sp>
      <p:sp>
        <p:nvSpPr>
          <p:cNvPr id="10" name="TextBox 10"/>
          <p:cNvSpPr txBox="1"/>
          <p:nvPr/>
        </p:nvSpPr>
        <p:spPr>
          <a:xfrm>
            <a:off x="177362" y="4706621"/>
            <a:ext cx="3905833" cy="502799"/>
          </a:xfrm>
          <a:prstGeom prst="rect">
            <a:avLst/>
          </a:prstGeom>
        </p:spPr>
        <p:txBody>
          <a:bodyPr vert="horz" wrap="square" lIns="114300" tIns="57150" rIns="114300" bIns="57150" rtlCol="0" anchor="ctr" anchorCtr="0">
            <a:noAutofit/>
          </a:bodyPr>
          <a:lstStyle/>
          <a:p>
            <a:pPr algn="r">
              <a:lnSpc>
                <a:spcPct val="120000"/>
              </a:lnSpc>
            </a:pPr>
            <a:r>
              <a:rPr lang="en-US" sz="2100" b="1">
                <a:solidFill>
                  <a:schemeClr val="accent1">
                    <a:alpha val="100000"/>
                  </a:schemeClr>
                </a:solidFill>
                <a:latin typeface="Noto Sans SC"/>
                <a:ea typeface="Noto Sans SC"/>
                <a:cs typeface="Noto Sans SC"/>
              </a:rPr>
              <a:t>文化合规审查机制</a:t>
            </a:r>
            <a:endParaRPr lang="en-US" sz="2100" b="1">
              <a:solidFill>
                <a:schemeClr val="accent1">
                  <a:alpha val="100000"/>
                </a:schemeClr>
              </a:solidFill>
              <a:latin typeface="Noto Sans SC"/>
              <a:ea typeface="Noto Sans SC"/>
              <a:cs typeface="Noto Sans SC"/>
            </a:endParaRPr>
          </a:p>
        </p:txBody>
      </p:sp>
      <p:sp>
        <p:nvSpPr>
          <p:cNvPr id="11" name="AutoShape 11"/>
          <p:cNvSpPr/>
          <p:nvPr/>
        </p:nvSpPr>
        <p:spPr>
          <a:xfrm>
            <a:off x="4364358" y="1629875"/>
            <a:ext cx="682752" cy="682752"/>
          </a:xfrm>
          <a:prstGeom prst="ellipse">
            <a:avLst/>
          </a:prstGeom>
          <a:noFill/>
          <a:ln w="19050">
            <a:solidFill>
              <a:schemeClr val="accent1">
                <a:alpha val="100000"/>
              </a:schemeClr>
            </a:solidFill>
            <a:prstDash val="solid"/>
          </a:ln>
        </p:spPr>
      </p:sp>
      <p:sp>
        <p:nvSpPr>
          <p:cNvPr id="12" name="TextBox 12"/>
          <p:cNvSpPr txBox="1"/>
          <p:nvPr/>
        </p:nvSpPr>
        <p:spPr>
          <a:xfrm>
            <a:off x="417015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13" name="AutoShape 13"/>
          <p:cNvSpPr/>
          <p:nvPr/>
        </p:nvSpPr>
        <p:spPr>
          <a:xfrm>
            <a:off x="7178908" y="1629875"/>
            <a:ext cx="682752" cy="682752"/>
          </a:xfrm>
          <a:prstGeom prst="ellipse">
            <a:avLst/>
          </a:prstGeom>
          <a:noFill/>
          <a:ln w="19050">
            <a:solidFill>
              <a:schemeClr val="accent1">
                <a:alpha val="100000"/>
              </a:schemeClr>
            </a:solidFill>
            <a:prstDash val="solid"/>
          </a:ln>
        </p:spPr>
      </p:sp>
      <p:sp>
        <p:nvSpPr>
          <p:cNvPr id="14" name="TextBox 14"/>
          <p:cNvSpPr txBox="1"/>
          <p:nvPr/>
        </p:nvSpPr>
        <p:spPr>
          <a:xfrm>
            <a:off x="6984704" y="1730269"/>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5" name="AutoShape 15"/>
          <p:cNvSpPr/>
          <p:nvPr/>
        </p:nvSpPr>
        <p:spPr>
          <a:xfrm>
            <a:off x="7139471" y="4678046"/>
            <a:ext cx="682752" cy="682752"/>
          </a:xfrm>
          <a:prstGeom prst="ellipse">
            <a:avLst/>
          </a:prstGeom>
          <a:noFill/>
          <a:ln w="19050">
            <a:solidFill>
              <a:schemeClr val="accent1">
                <a:alpha val="100000"/>
              </a:schemeClr>
            </a:solidFill>
            <a:prstDash val="solid"/>
          </a:ln>
        </p:spPr>
      </p:sp>
      <p:sp>
        <p:nvSpPr>
          <p:cNvPr id="16" name="TextBox 16"/>
          <p:cNvSpPr txBox="1"/>
          <p:nvPr/>
        </p:nvSpPr>
        <p:spPr>
          <a:xfrm>
            <a:off x="694526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04</a:t>
            </a:r>
            <a:endParaRPr lang="en-US" sz="2400">
              <a:solidFill>
                <a:schemeClr val="accent1">
                  <a:alpha val="100000"/>
                </a:schemeClr>
              </a:solidFill>
              <a:latin typeface="Noto Sans SC"/>
              <a:ea typeface="Noto Sans SC"/>
              <a:cs typeface="Noto Sans SC"/>
            </a:endParaRPr>
          </a:p>
        </p:txBody>
      </p:sp>
      <p:sp>
        <p:nvSpPr>
          <p:cNvPr id="17" name="AutoShape 17"/>
          <p:cNvSpPr/>
          <p:nvPr/>
        </p:nvSpPr>
        <p:spPr>
          <a:xfrm>
            <a:off x="4324921" y="4678046"/>
            <a:ext cx="682752" cy="682752"/>
          </a:xfrm>
          <a:prstGeom prst="ellipse">
            <a:avLst/>
          </a:prstGeom>
          <a:noFill/>
          <a:ln w="19050">
            <a:solidFill>
              <a:schemeClr val="accent1">
                <a:alpha val="100000"/>
              </a:schemeClr>
            </a:solidFill>
            <a:prstDash val="solid"/>
          </a:ln>
        </p:spPr>
      </p:sp>
      <p:sp>
        <p:nvSpPr>
          <p:cNvPr id="18" name="TextBox 18"/>
          <p:cNvSpPr txBox="1"/>
          <p:nvPr/>
        </p:nvSpPr>
        <p:spPr>
          <a:xfrm>
            <a:off x="4130717" y="4778440"/>
            <a:ext cx="105918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9" name="TextBox 19"/>
          <p:cNvSpPr txBox="1"/>
          <p:nvPr/>
        </p:nvSpPr>
        <p:spPr>
          <a:xfrm>
            <a:off x="7988535" y="4706621"/>
            <a:ext cx="3905833" cy="502799"/>
          </a:xfrm>
          <a:prstGeom prst="rect">
            <a:avLst/>
          </a:prstGeom>
        </p:spPr>
        <p:txBody>
          <a:bodyPr vert="horz" wrap="square" lIns="114300" tIns="57150" rIns="114300" bIns="57150" rtlCol="0" anchor="ctr" anchorCtr="0">
            <a:noAutofit/>
          </a:bodyPr>
          <a:lstStyle/>
          <a:p>
            <a:pPr algn="l">
              <a:lnSpc>
                <a:spcPct val="120000"/>
              </a:lnSpc>
            </a:pPr>
            <a:r>
              <a:rPr lang="en-US" sz="2100" b="1">
                <a:solidFill>
                  <a:schemeClr val="accent1">
                    <a:alpha val="100000"/>
                  </a:schemeClr>
                </a:solidFill>
                <a:latin typeface="Noto Sans SC"/>
                <a:ea typeface="Noto Sans SC"/>
                <a:cs typeface="Noto Sans SC"/>
              </a:rPr>
              <a:t>新兴市场培育策略</a:t>
            </a:r>
            <a:endParaRPr lang="en-US" sz="2100" b="1">
              <a:solidFill>
                <a:schemeClr val="accent1">
                  <a:alpha val="100000"/>
                </a:schemeClr>
              </a:solidFill>
              <a:latin typeface="Noto Sans SC"/>
              <a:ea typeface="Noto Sans SC"/>
              <a:cs typeface="Noto Sans S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910924" y="2345155"/>
            <a:ext cx="8296306" cy="1504950"/>
          </a:xfrm>
          <a:prstGeom prst="rect">
            <a:avLst/>
          </a:prstGeom>
        </p:spPr>
        <p:txBody>
          <a:bodyPr vert="horz" wrap="square" lIns="114300" tIns="57150" rIns="114300" bIns="57150" rtlCol="0" anchor="ctr" anchorCtr="0">
            <a:spAutoFit/>
          </a:bodyPr>
          <a:lstStyle/>
          <a:p>
            <a:pPr>
              <a:lnSpc>
                <a:spcPct val="64000"/>
              </a:lnSpc>
            </a:pPr>
            <a:r>
              <a:rPr lang="en-US" sz="9975" b="1">
                <a:solidFill>
                  <a:schemeClr val="dk1">
                    <a:alpha val="100000"/>
                  </a:schemeClr>
                </a:solidFill>
                <a:latin typeface="Noto Sans SC"/>
                <a:ea typeface="Noto Sans SC"/>
                <a:cs typeface="Noto Sans SC"/>
              </a:rPr>
              <a:t>THANKS</a:t>
            </a:r>
            <a:endParaRPr lang="en-US" sz="9975" b="1">
              <a:solidFill>
                <a:schemeClr val="dk1">
                  <a:alpha val="100000"/>
                </a:schemeClr>
              </a:solidFill>
              <a:latin typeface="Noto Sans SC"/>
              <a:ea typeface="Noto Sans SC"/>
              <a:cs typeface="Noto Sans SC"/>
            </a:endParaRPr>
          </a:p>
        </p:txBody>
      </p:sp>
      <p:sp>
        <p:nvSpPr>
          <p:cNvPr id="3" name="TextBox 3"/>
          <p:cNvSpPr txBox="1"/>
          <p:nvPr/>
        </p:nvSpPr>
        <p:spPr>
          <a:xfrm>
            <a:off x="1106334" y="3939266"/>
            <a:ext cx="2623718" cy="653491"/>
          </a:xfrm>
          <a:prstGeom prst="rect">
            <a:avLst/>
          </a:prstGeom>
        </p:spPr>
        <p:txBody>
          <a:bodyPr vert="horz" wrap="square" lIns="114300" tIns="57150" rIns="114300" bIns="57150" rtlCol="0" anchor="ctr" anchorCtr="0">
            <a:spAutoFit/>
          </a:bodyPr>
          <a:lstStyle/>
          <a:p>
            <a:pPr algn="ctr">
              <a:lnSpc>
                <a:spcPct val="64000"/>
              </a:lnSpc>
            </a:pPr>
            <a:r>
              <a:rPr lang="en-US" sz="3825" b="1">
                <a:solidFill>
                  <a:srgbClr val="FFFFFF">
                    <a:alpha val="100000"/>
                  </a:srgbClr>
                </a:solidFill>
                <a:latin typeface="Noto Sans SC"/>
                <a:ea typeface="Noto Sans SC"/>
                <a:cs typeface="Noto Sans SC"/>
              </a:rPr>
              <a:t>感谢观看</a:t>
            </a:r>
            <a:endParaRPr lang="en-US" sz="3825" b="1">
              <a:solidFill>
                <a:srgbClr val="FFFFFF">
                  <a:alpha val="100000"/>
                </a:srgbClr>
              </a:solidFill>
              <a:latin typeface="Noto Sans SC"/>
              <a:ea typeface="Noto Sans SC"/>
              <a:cs typeface="Noto Sans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Noto Sans SC"/>
                <a:ea typeface="Noto Sans SC"/>
                <a:cs typeface="Noto Sans SC"/>
              </a:rPr>
              <a:t>01</a:t>
            </a:r>
            <a:endParaRPr lang="en-US" sz="10275" b="1">
              <a:solidFill>
                <a:schemeClr val="lt2">
                  <a:alpha val="100000"/>
                </a:schemeClr>
              </a:solidFill>
              <a:latin typeface="Noto Sans SC"/>
              <a:ea typeface="Noto Sans SC"/>
              <a:cs typeface="Noto Sans SC"/>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Noto Sans SC"/>
                <a:ea typeface="Noto Sans SC"/>
                <a:cs typeface="Noto Sans SC"/>
              </a:rPr>
              <a:t>边贸物流产业概述</a:t>
            </a:r>
            <a:endParaRPr lang="en-US" sz="3450" b="1">
              <a:solidFill>
                <a:srgbClr val="000000">
                  <a:alpha val="100000"/>
                </a:srgbClr>
              </a:solidFill>
              <a:highlight>
                <a:srgbClr val="000000">
                  <a:alpha val="0"/>
                </a:srgbClr>
              </a:highlight>
              <a:latin typeface="Noto Sans SC"/>
              <a:ea typeface="Noto Sans SC"/>
              <a:cs typeface="Noto Sans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482606" y="1947878"/>
            <a:ext cx="5172294" cy="1168573"/>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边贸物流是指国家或地区之间通过边境口岸进行的商品流通及相关服务活动，具有显著的跨境特性，涉及海关监管、国际运输、货币结算等多环节协同。</a:t>
            </a:r>
            <a:endParaRPr lang="en-US" sz="1500">
              <a:solidFill>
                <a:schemeClr val="dk1">
                  <a:alpha val="100000"/>
                </a:schemeClr>
              </a:solidFill>
              <a:latin typeface="Noto Sans SC"/>
              <a:ea typeface="Noto Sans SC"/>
              <a:cs typeface="Noto Sans SC"/>
            </a:endParaRPr>
          </a:p>
        </p:txBody>
      </p:sp>
      <p:sp>
        <p:nvSpPr>
          <p:cNvPr id="3" name="TextBox 3"/>
          <p:cNvSpPr txBox="1"/>
          <p:nvPr/>
        </p:nvSpPr>
        <p:spPr>
          <a:xfrm>
            <a:off x="1482606" y="1370655"/>
            <a:ext cx="4219575" cy="738707"/>
          </a:xfrm>
          <a:prstGeom prst="rect">
            <a:avLst/>
          </a:prstGeom>
        </p:spPr>
        <p:txBody>
          <a:bodyPr vert="horz" wrap="square" lIns="123825" tIns="123825" rIns="57150" bIns="123825" rtlCol="0" anchor="t" anchorCtr="0">
            <a:noAutofit/>
          </a:bodyPr>
          <a:lstStyle/>
          <a:p>
            <a:pPr>
              <a:lnSpc>
                <a:spcPct val="150000"/>
              </a:lnSpc>
            </a:pPr>
            <a:r>
              <a:rPr lang="en-US" sz="2400" b="1">
                <a:solidFill>
                  <a:schemeClr val="accent1">
                    <a:alpha val="100000"/>
                  </a:schemeClr>
                </a:solidFill>
                <a:latin typeface="Noto Sans SC"/>
                <a:ea typeface="Noto Sans SC"/>
                <a:cs typeface="Noto Sans SC"/>
              </a:rPr>
              <a:t>跨境流通性</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1482606" y="3712973"/>
            <a:ext cx="5172294" cy="1153928"/>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受双边或多边贸易协定、关税政策、进出口配额等影响较大，需动态适应政策调整，如西藏的樟木口岸便依托中尼双边协议实现“双向货通”。</a:t>
            </a:r>
            <a:endParaRPr lang="en-US" sz="1500">
              <a:solidFill>
                <a:schemeClr val="dk1">
                  <a:alpha val="100000"/>
                </a:schemeClr>
              </a:solidFill>
              <a:latin typeface="Noto Sans SC"/>
              <a:ea typeface="Noto Sans SC"/>
              <a:cs typeface="Noto Sans SC"/>
            </a:endParaRPr>
          </a:p>
        </p:txBody>
      </p:sp>
      <p:sp>
        <p:nvSpPr>
          <p:cNvPr id="5" name="TextBox 5"/>
          <p:cNvSpPr txBox="1"/>
          <p:nvPr/>
        </p:nvSpPr>
        <p:spPr>
          <a:xfrm>
            <a:off x="1482606" y="3116450"/>
            <a:ext cx="4219575" cy="736876"/>
          </a:xfrm>
          <a:prstGeom prst="rect">
            <a:avLst/>
          </a:prstGeom>
        </p:spPr>
        <p:txBody>
          <a:bodyPr vert="horz" wrap="square" lIns="123825" tIns="123825" rIns="57150" bIns="123825" rtlCol="0" anchor="t" anchorCtr="0">
            <a:noAutofit/>
          </a:bodyPr>
          <a:lstStyle/>
          <a:p>
            <a:pPr>
              <a:lnSpc>
                <a:spcPct val="150000"/>
              </a:lnSpc>
            </a:pPr>
            <a:r>
              <a:rPr lang="en-US" sz="2400" b="1">
                <a:solidFill>
                  <a:schemeClr val="accent1">
                    <a:alpha val="100000"/>
                  </a:schemeClr>
                </a:solidFill>
                <a:latin typeface="Noto Sans SC"/>
                <a:ea typeface="Noto Sans SC"/>
                <a:cs typeface="Noto Sans SC"/>
              </a:rPr>
              <a:t>政策敏感性</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1482606" y="5377103"/>
            <a:ext cx="5172294" cy="1153928"/>
          </a:xfrm>
          <a:prstGeom prst="rect">
            <a:avLst/>
          </a:prstGeom>
        </p:spPr>
        <p:txBody>
          <a:bodyPr vert="horz" wrap="square" lIns="123825" tIns="57150" rIns="57150" bIns="57150" rtlCol="0" anchor="t" anchorCtr="0">
            <a:noAutofit/>
          </a:bodyPr>
          <a:lstStyle/>
          <a:p>
            <a:pPr>
              <a:lnSpc>
                <a:spcPct val="140000"/>
              </a:lnSpc>
            </a:pPr>
            <a:r>
              <a:rPr lang="en-US" sz="1500">
                <a:solidFill>
                  <a:schemeClr val="dk1">
                    <a:alpha val="100000"/>
                  </a:schemeClr>
                </a:solidFill>
                <a:latin typeface="Noto Sans SC"/>
                <a:ea typeface="Noto Sans SC"/>
                <a:cs typeface="Noto Sans SC"/>
              </a:rPr>
              <a:t>依托特定区位优势（如西藏面向南亚的通道地位），需配套完善的口岸设施（如日喀则国际陆港）和跨境运输网络，同时应对高海拔、复杂地形等自然条件挑战。</a:t>
            </a:r>
            <a:endParaRPr lang="en-US" sz="1500">
              <a:solidFill>
                <a:schemeClr val="dk1">
                  <a:alpha val="100000"/>
                </a:schemeClr>
              </a:solidFill>
              <a:latin typeface="Noto Sans SC"/>
              <a:ea typeface="Noto Sans SC"/>
              <a:cs typeface="Noto Sans SC"/>
            </a:endParaRPr>
          </a:p>
        </p:txBody>
      </p:sp>
      <p:sp>
        <p:nvSpPr>
          <p:cNvPr id="7" name="TextBox 7"/>
          <p:cNvSpPr txBox="1"/>
          <p:nvPr/>
        </p:nvSpPr>
        <p:spPr>
          <a:xfrm>
            <a:off x="1482606" y="4799881"/>
            <a:ext cx="4219575" cy="749453"/>
          </a:xfrm>
          <a:prstGeom prst="rect">
            <a:avLst/>
          </a:prstGeom>
        </p:spPr>
        <p:txBody>
          <a:bodyPr vert="horz" wrap="square" lIns="123825" tIns="123825" rIns="57150" bIns="123825" rtlCol="0" anchor="t" anchorCtr="0">
            <a:noAutofit/>
          </a:bodyPr>
          <a:lstStyle/>
          <a:p>
            <a:pPr>
              <a:lnSpc>
                <a:spcPct val="150000"/>
              </a:lnSpc>
            </a:pPr>
            <a:r>
              <a:rPr lang="en-US" sz="2400" b="1">
                <a:solidFill>
                  <a:schemeClr val="accent1">
                    <a:alpha val="100000"/>
                  </a:schemeClr>
                </a:solidFill>
                <a:latin typeface="Noto Sans SC"/>
                <a:ea typeface="Noto Sans SC"/>
                <a:cs typeface="Noto Sans SC"/>
              </a:rPr>
              <a:t>地理依赖性</a:t>
            </a:r>
            <a:endParaRPr lang="en-US" sz="2400" b="1">
              <a:solidFill>
                <a:schemeClr val="accent1">
                  <a:alpha val="100000"/>
                </a:schemeClr>
              </a:solidFill>
              <a:latin typeface="Noto Sans SC"/>
              <a:ea typeface="Noto Sans SC"/>
              <a:cs typeface="Noto Sans SC"/>
            </a:endParaRPr>
          </a:p>
        </p:txBody>
      </p:sp>
      <p:sp>
        <p:nvSpPr>
          <p:cNvPr id="8" name="TextBox 8"/>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01</a:t>
            </a:r>
            <a:endParaRPr lang="en-US" sz="2400">
              <a:solidFill>
                <a:schemeClr val="accent1">
                  <a:alpha val="100000"/>
                </a:schemeClr>
              </a:solidFill>
              <a:latin typeface="Noto Sans SC"/>
              <a:ea typeface="Noto Sans SC"/>
              <a:cs typeface="Noto Sans SC"/>
            </a:endParaRPr>
          </a:p>
        </p:txBody>
      </p:sp>
      <p:sp>
        <p:nvSpPr>
          <p:cNvPr id="9" name="TextBox 9"/>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02</a:t>
            </a:r>
            <a:endParaRPr lang="en-US" sz="2400">
              <a:solidFill>
                <a:schemeClr val="accent1">
                  <a:alpha val="100000"/>
                </a:schemeClr>
              </a:solidFill>
              <a:latin typeface="Noto Sans SC"/>
              <a:ea typeface="Noto Sans SC"/>
              <a:cs typeface="Noto Sans SC"/>
            </a:endParaRPr>
          </a:p>
        </p:txBody>
      </p:sp>
      <p:sp>
        <p:nvSpPr>
          <p:cNvPr id="10" name="TextBox 10"/>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Noto Sans SC"/>
                <a:ea typeface="Noto Sans SC"/>
                <a:cs typeface="Noto Sans SC"/>
              </a:rPr>
              <a:t>03</a:t>
            </a:r>
            <a:endParaRPr lang="en-US" sz="2400">
              <a:solidFill>
                <a:schemeClr val="accent1">
                  <a:alpha val="100000"/>
                </a:schemeClr>
              </a:solidFill>
              <a:latin typeface="Noto Sans SC"/>
              <a:ea typeface="Noto Sans SC"/>
              <a:cs typeface="Noto Sans SC"/>
            </a:endParaRPr>
          </a:p>
        </p:txBody>
      </p:sp>
      <p:sp>
        <p:nvSpPr>
          <p:cNvPr id="11" name="AutoShape 11"/>
          <p:cNvSpPr/>
          <p:nvPr/>
        </p:nvSpPr>
        <p:spPr>
          <a:xfrm>
            <a:off x="647738" y="1597932"/>
            <a:ext cx="638629" cy="638629"/>
          </a:xfrm>
          <a:prstGeom prst="rect">
            <a:avLst/>
          </a:prstGeom>
          <a:noFill/>
          <a:ln w="19050">
            <a:solidFill>
              <a:schemeClr val="accent1">
                <a:alpha val="100000"/>
              </a:schemeClr>
            </a:solidFill>
            <a:prstDash val="solid"/>
          </a:ln>
        </p:spPr>
      </p:sp>
      <p:sp>
        <p:nvSpPr>
          <p:cNvPr id="12" name="AutoShape 12"/>
          <p:cNvSpPr/>
          <p:nvPr/>
        </p:nvSpPr>
        <p:spPr>
          <a:xfrm>
            <a:off x="647738" y="3327861"/>
            <a:ext cx="638629" cy="638629"/>
          </a:xfrm>
          <a:prstGeom prst="rect">
            <a:avLst/>
          </a:prstGeom>
          <a:noFill/>
          <a:ln w="19050">
            <a:solidFill>
              <a:schemeClr val="accent1">
                <a:alpha val="100000"/>
              </a:schemeClr>
            </a:solidFill>
            <a:prstDash val="solid"/>
          </a:ln>
        </p:spPr>
      </p:sp>
      <p:sp>
        <p:nvSpPr>
          <p:cNvPr id="13" name="AutoShape 13"/>
          <p:cNvSpPr/>
          <p:nvPr/>
        </p:nvSpPr>
        <p:spPr>
          <a:xfrm>
            <a:off x="647738" y="5057789"/>
            <a:ext cx="638629" cy="638629"/>
          </a:xfrm>
          <a:prstGeom prst="rect">
            <a:avLst/>
          </a:prstGeom>
          <a:noFill/>
          <a:ln w="19050">
            <a:solidFill>
              <a:schemeClr val="accent1">
                <a:alpha val="100000"/>
              </a:schemeClr>
            </a:solidFill>
            <a:prstDash val="solid"/>
          </a:ln>
        </p:spPr>
      </p:sp>
      <p:sp>
        <p:nvSpPr>
          <p:cNvPr id="14" name="TextBox 1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边贸物流的定义与特点</a:t>
            </a:r>
            <a:endParaRPr lang="en-US" sz="3000" b="1">
              <a:solidFill>
                <a:schemeClr val="dk2">
                  <a:alpha val="100000"/>
                </a:schemeClr>
              </a:solidFill>
              <a:latin typeface="Noto Sans SC"/>
              <a:ea typeface="Noto Sans SC"/>
              <a:cs typeface="Noto Sans SC"/>
            </a:endParaRPr>
          </a:p>
        </p:txBody>
      </p:sp>
      <p:pic>
        <p:nvPicPr>
          <p:cNvPr id="15" name="Picture 15"/>
          <p:cNvPicPr>
            <a:picLocks noChangeAspect="1"/>
          </p:cNvPicPr>
          <p:nvPr/>
        </p:nvPicPr>
        <p:blipFill>
          <a:blip r:embed="rId2">
            <a:alphaModFix amt="100000"/>
          </a:blip>
          <a:srcRect t="20933" b="20933"/>
          <a:stretch>
            <a:fillRect/>
          </a:stretch>
        </p:blipFill>
        <p:spPr>
          <a:xfrm>
            <a:off x="7503032" y="1370655"/>
            <a:ext cx="3889572" cy="1509264"/>
          </a:xfrm>
          <a:prstGeom prst="rect">
            <a:avLst/>
          </a:prstGeom>
        </p:spPr>
      </p:pic>
      <p:pic>
        <p:nvPicPr>
          <p:cNvPr id="16" name="Picture 16"/>
          <p:cNvPicPr>
            <a:picLocks noChangeAspect="1"/>
          </p:cNvPicPr>
          <p:nvPr/>
        </p:nvPicPr>
        <p:blipFill>
          <a:blip r:embed="rId3">
            <a:alphaModFix amt="100000"/>
          </a:blip>
          <a:srcRect t="12122" b="12122"/>
          <a:stretch>
            <a:fillRect/>
          </a:stretch>
        </p:blipFill>
        <p:spPr>
          <a:xfrm>
            <a:off x="7503032" y="3085023"/>
            <a:ext cx="3889572" cy="1509264"/>
          </a:xfrm>
          <a:prstGeom prst="rect">
            <a:avLst/>
          </a:prstGeom>
        </p:spPr>
      </p:pic>
      <p:pic>
        <p:nvPicPr>
          <p:cNvPr id="17" name="Picture 17"/>
          <p:cNvPicPr>
            <a:picLocks noChangeAspect="1"/>
          </p:cNvPicPr>
          <p:nvPr/>
        </p:nvPicPr>
        <p:blipFill>
          <a:blip r:embed="rId4">
            <a:alphaModFix amt="100000"/>
          </a:blip>
          <a:srcRect t="20933" b="20933"/>
          <a:stretch>
            <a:fillRect/>
          </a:stretch>
        </p:blipFill>
        <p:spPr>
          <a:xfrm>
            <a:off x="7503032" y="4799881"/>
            <a:ext cx="3889572" cy="1509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5989345" y="1687996"/>
            <a:ext cx="5229225" cy="3819525"/>
          </a:xfrm>
          <a:prstGeom prst="rect">
            <a:avLst/>
          </a:prstGeom>
        </p:spPr>
        <p:txBody>
          <a:bodyPr vert="horz" wrap="square" lIns="123825" tIns="123825" rIns="57150" bIns="123825" rtlCol="0" anchor="t" anchorCtr="0">
            <a:normAutofit/>
          </a:bodyPr>
          <a:lstStyle/>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贸易结构多元化</a:t>
            </a:r>
            <a:r>
              <a:rPr lang="en-US" sz="1425">
                <a:solidFill>
                  <a:schemeClr val="dk1">
                    <a:alpha val="100000"/>
                  </a:schemeClr>
                </a:solidFill>
                <a:latin typeface="Noto Sans SC"/>
                <a:ea typeface="Noto Sans SC"/>
                <a:cs typeface="Noto Sans SC"/>
              </a:rPr>
              <a:t>：一般贸易占比超50%，跨境电商新业态加速发展，显示西藏外贸转型升级成效。</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民营企业主导</a:t>
            </a:r>
            <a:r>
              <a:rPr lang="en-US" sz="1425">
                <a:solidFill>
                  <a:schemeClr val="dk1">
                    <a:alpha val="100000"/>
                  </a:schemeClr>
                </a:solidFill>
                <a:latin typeface="Noto Sans SC"/>
                <a:ea typeface="Noto Sans SC"/>
                <a:cs typeface="Noto Sans SC"/>
              </a:rPr>
              <a:t>：民营企业贡献97.9%进出口值，机制灵活性和创新力成为增长核心驱动力。</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区域协同效应</a:t>
            </a:r>
            <a:r>
              <a:rPr lang="en-US" sz="1425">
                <a:solidFill>
                  <a:schemeClr val="dk1">
                    <a:alpha val="100000"/>
                  </a:schemeClr>
                </a:solidFill>
                <a:latin typeface="Noto Sans SC"/>
                <a:ea typeface="Noto Sans SC"/>
                <a:cs typeface="Noto Sans SC"/>
              </a:rPr>
              <a:t>：拉萨市（65亿元）、日喀则市（17.8亿元）形成双核驱动，带动全区外贸格局优化。</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绿色贸易崛起</a:t>
            </a:r>
            <a:r>
              <a:rPr lang="en-US" sz="1425">
                <a:solidFill>
                  <a:schemeClr val="dk1">
                    <a:alpha val="100000"/>
                  </a:schemeClr>
                </a:solidFill>
                <a:latin typeface="Noto Sans SC"/>
                <a:ea typeface="Noto Sans SC"/>
                <a:cs typeface="Noto Sans SC"/>
              </a:rPr>
              <a:t>：新能源产品出口3.3亿元，鲜苹果等绿色农产品国际影响力持续提升。</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跨境合作深化</a:t>
            </a:r>
            <a:r>
              <a:rPr lang="en-US" sz="1425">
                <a:solidFill>
                  <a:schemeClr val="dk1">
                    <a:alpha val="100000"/>
                  </a:schemeClr>
                </a:solidFill>
                <a:latin typeface="Noto Sans SC"/>
                <a:ea typeface="Noto Sans SC"/>
                <a:cs typeface="Noto Sans SC"/>
              </a:rPr>
              <a:t>：中尼贸易增长84.8%，中药材、青贮饲草等特色商品贸易潜力释放。</a:t>
            </a:r>
            <a:endParaRPr lang="en-US" sz="1425">
              <a:solidFill>
                <a:schemeClr val="dk1">
                  <a:alpha val="100000"/>
                </a:schemeClr>
              </a:solidFill>
              <a:latin typeface="Noto Sans SC"/>
              <a:ea typeface="Noto Sans SC"/>
              <a:cs typeface="Noto Sans SC"/>
            </a:endParaRPr>
          </a:p>
          <a:p>
            <a:pPr marL="228600" lvl="1" indent="-228600">
              <a:lnSpc>
                <a:spcPct val="150000"/>
              </a:lnSpc>
              <a:buFont typeface="Arial" panose="020B0604020202020204"/>
              <a:buChar char="•"/>
            </a:pPr>
            <a:r>
              <a:rPr lang="en-US" sz="1425" b="1">
                <a:solidFill>
                  <a:schemeClr val="dk1">
                    <a:alpha val="100000"/>
                  </a:schemeClr>
                </a:solidFill>
                <a:latin typeface="Noto Sans SC"/>
                <a:ea typeface="Noto Sans SC"/>
                <a:cs typeface="Noto Sans SC"/>
              </a:rPr>
              <a:t>政策赋能显著</a:t>
            </a:r>
            <a:r>
              <a:rPr lang="en-US" sz="1425">
                <a:solidFill>
                  <a:schemeClr val="dk1">
                    <a:alpha val="100000"/>
                  </a:schemeClr>
                </a:solidFill>
                <a:latin typeface="Noto Sans SC"/>
                <a:ea typeface="Noto Sans SC"/>
                <a:cs typeface="Noto Sans SC"/>
              </a:rPr>
              <a:t>：海关12条支持措施推动跨境电商首单落地，企业活跃度提升至16%。</a:t>
            </a:r>
            <a:endParaRPr lang="en-US" sz="1425">
              <a:solidFill>
                <a:schemeClr val="dk1">
                  <a:alpha val="100000"/>
                </a:schemeClr>
              </a:solidFill>
              <a:latin typeface="Noto Sans SC"/>
              <a:ea typeface="Noto Sans SC"/>
              <a:cs typeface="Noto Sans SC"/>
            </a:endParaRPr>
          </a:p>
        </p:txBody>
      </p:sp>
      <p:graphicFrame>
        <p:nvGraphicFramePr>
          <p:cNvPr id="3" name="Table 3"/>
          <p:cNvGraphicFramePr>
            <a:graphicFrameLocks noGrp="1"/>
          </p:cNvGraphicFramePr>
          <p:nvPr/>
        </p:nvGraphicFramePr>
        <p:xfrm>
          <a:off x="571500" y="1857375"/>
          <a:ext cx="5086352" cy="3448050"/>
        </p:xfrm>
        <a:graphic>
          <a:graphicData uri="http://schemas.openxmlformats.org/drawingml/2006/table">
            <a:tbl>
              <a:tblPr firstRow="1" bandRow="1">
                <a:tableStyleId>{5C22544A-7EE6-4342-B048-85BDC9FD1C3A}</a:tableStyleId>
              </a:tblPr>
              <a:tblGrid>
                <a:gridCol w="1271588"/>
                <a:gridCol w="1271588"/>
                <a:gridCol w="1271588"/>
                <a:gridCol w="1271588"/>
              </a:tblGrid>
              <a:tr h="381000">
                <a:tc>
                  <a:txBody>
                    <a:bodyPr rtlCol="0"/>
                    <a:lstStyle/>
                    <a:p>
                      <a:pPr algn="l">
                        <a:defRPr/>
                      </a:pPr>
                      <a:r>
                        <a:rPr lang="en-US" sz="900">
                          <a:solidFill>
                            <a:srgbClr val="000000">
                              <a:alpha val="100000"/>
                            </a:srgbClr>
                          </a:solidFill>
                        </a:rPr>
                        <a:t>贸易类型</a:t>
                      </a:r>
                      <a:endParaRPr lang="en-US" sz="1100"/>
                    </a:p>
                  </a:txBody>
                  <a:tcPr anchor="t"/>
                </a:tc>
                <a:tc>
                  <a:txBody>
                    <a:bodyPr rtlCol="0"/>
                    <a:lstStyle/>
                    <a:p>
                      <a:pPr algn="l">
                        <a:defRPr/>
                      </a:pPr>
                      <a:r>
                        <a:rPr lang="en-US" sz="900">
                          <a:solidFill>
                            <a:srgbClr val="000000">
                              <a:alpha val="100000"/>
                            </a:srgbClr>
                          </a:solidFill>
                        </a:rPr>
                        <a:t>2024年进出口值（亿元）</a:t>
                      </a:r>
                      <a:endParaRPr lang="en-US" sz="1100"/>
                    </a:p>
                  </a:txBody>
                  <a:tcPr anchor="t"/>
                </a:tc>
                <a:tc>
                  <a:txBody>
                    <a:bodyPr rtlCol="0"/>
                    <a:lstStyle/>
                    <a:p>
                      <a:pPr algn="l">
                        <a:defRPr/>
                      </a:pPr>
                      <a:r>
                        <a:rPr lang="en-US" sz="900">
                          <a:solidFill>
                            <a:srgbClr val="000000">
                              <a:alpha val="100000"/>
                            </a:srgbClr>
                          </a:solidFill>
                        </a:rPr>
                        <a:t>增长率</a:t>
                      </a:r>
                      <a:endParaRPr lang="en-US" sz="1100"/>
                    </a:p>
                  </a:txBody>
                  <a:tcPr anchor="t"/>
                </a:tc>
                <a:tc>
                  <a:txBody>
                    <a:bodyPr rtlCol="0"/>
                    <a:lstStyle/>
                    <a:p>
                      <a:pPr algn="l">
                        <a:defRPr/>
                      </a:pPr>
                      <a:r>
                        <a:rPr lang="en-US" sz="900">
                          <a:solidFill>
                            <a:srgbClr val="000000">
                              <a:alpha val="100000"/>
                            </a:srgbClr>
                          </a:solidFill>
                        </a:rPr>
                        <a:t>主要贸易伙伴/产品</a:t>
                      </a:r>
                      <a:endParaRPr lang="en-US" sz="1100"/>
                    </a:p>
                  </a:txBody>
                  <a:tcPr anchor="t"/>
                </a:tc>
              </a:tr>
              <a:tr h="381000">
                <a:tc>
                  <a:txBody>
                    <a:bodyPr rtlCol="0"/>
                    <a:lstStyle/>
                    <a:p>
                      <a:pPr algn="l">
                        <a:defRPr/>
                      </a:pPr>
                      <a:r>
                        <a:rPr lang="en-US" sz="900">
                          <a:solidFill>
                            <a:srgbClr val="000000">
                              <a:alpha val="100000"/>
                            </a:srgbClr>
                          </a:solidFill>
                        </a:rPr>
                        <a:t>一般贸易</a:t>
                      </a:r>
                      <a:endParaRPr lang="en-US" sz="1100"/>
                    </a:p>
                  </a:txBody>
                  <a:tcPr anchor="t"/>
                </a:tc>
                <a:tc>
                  <a:txBody>
                    <a:bodyPr rtlCol="0"/>
                    <a:lstStyle/>
                    <a:p>
                      <a:pPr algn="l">
                        <a:defRPr/>
                      </a:pPr>
                      <a:r>
                        <a:rPr lang="en-US" sz="900">
                          <a:solidFill>
                            <a:srgbClr val="000000">
                              <a:alpha val="100000"/>
                            </a:srgbClr>
                          </a:solidFill>
                        </a:rPr>
                        <a:t>70.5</a:t>
                      </a:r>
                      <a:endParaRPr lang="en-US" sz="1100"/>
                    </a:p>
                  </a:txBody>
                  <a:tcPr anchor="t"/>
                </a:tc>
                <a:tc>
                  <a:txBody>
                    <a:bodyPr rtlCol="0"/>
                    <a:lstStyle/>
                    <a:p>
                      <a:pPr algn="l">
                        <a:defRPr/>
                      </a:pPr>
                      <a:r>
                        <a:rPr lang="en-US" sz="900">
                          <a:solidFill>
                            <a:srgbClr val="000000">
                              <a:alpha val="100000"/>
                            </a:srgbClr>
                          </a:solidFill>
                        </a:rPr>
                        <a:t>-</a:t>
                      </a:r>
                      <a:endParaRPr lang="en-US" sz="1100"/>
                    </a:p>
                  </a:txBody>
                  <a:tcPr anchor="t"/>
                </a:tc>
                <a:tc>
                  <a:txBody>
                    <a:bodyPr rtlCol="0"/>
                    <a:lstStyle/>
                    <a:p>
                      <a:pPr algn="l">
                        <a:defRPr/>
                      </a:pPr>
                      <a:r>
                        <a:rPr lang="en-US" sz="900">
                          <a:solidFill>
                            <a:srgbClr val="000000">
                              <a:alpha val="100000"/>
                            </a:srgbClr>
                          </a:solidFill>
                        </a:rPr>
                        <a:t>传统商品、机电产品</a:t>
                      </a:r>
                      <a:endParaRPr lang="en-US" sz="1100"/>
                    </a:p>
                  </a:txBody>
                  <a:tcPr anchor="t"/>
                </a:tc>
              </a:tr>
              <a:tr h="381000">
                <a:tc>
                  <a:txBody>
                    <a:bodyPr rtlCol="0"/>
                    <a:lstStyle/>
                    <a:p>
                      <a:pPr algn="l">
                        <a:defRPr/>
                      </a:pPr>
                      <a:r>
                        <a:rPr lang="en-US" sz="900">
                          <a:solidFill>
                            <a:srgbClr val="000000">
                              <a:alpha val="100000"/>
                            </a:srgbClr>
                          </a:solidFill>
                        </a:rPr>
                        <a:t>边境小额贸易</a:t>
                      </a:r>
                      <a:endParaRPr lang="en-US" sz="1100"/>
                    </a:p>
                  </a:txBody>
                  <a:tcPr anchor="t"/>
                </a:tc>
                <a:tc>
                  <a:txBody>
                    <a:bodyPr rtlCol="0"/>
                    <a:lstStyle/>
                    <a:p>
                      <a:pPr algn="l">
                        <a:defRPr/>
                      </a:pPr>
                      <a:r>
                        <a:rPr lang="en-US" sz="900">
                          <a:solidFill>
                            <a:srgbClr val="000000">
                              <a:alpha val="100000"/>
                            </a:srgbClr>
                          </a:solidFill>
                        </a:rPr>
                        <a:t>17.9</a:t>
                      </a:r>
                      <a:endParaRPr lang="en-US" sz="1100"/>
                    </a:p>
                  </a:txBody>
                  <a:tcPr anchor="t"/>
                </a:tc>
                <a:tc>
                  <a:txBody>
                    <a:bodyPr rtlCol="0"/>
                    <a:lstStyle/>
                    <a:p>
                      <a:pPr algn="l">
                        <a:defRPr/>
                      </a:pPr>
                      <a:r>
                        <a:rPr lang="en-US" sz="900">
                          <a:solidFill>
                            <a:srgbClr val="000000">
                              <a:alpha val="100000"/>
                            </a:srgbClr>
                          </a:solidFill>
                        </a:rPr>
                        <a:t>13.2%</a:t>
                      </a:r>
                      <a:endParaRPr lang="en-US" sz="1100"/>
                    </a:p>
                  </a:txBody>
                  <a:tcPr anchor="t"/>
                </a:tc>
                <a:tc>
                  <a:txBody>
                    <a:bodyPr rtlCol="0"/>
                    <a:lstStyle/>
                    <a:p>
                      <a:pPr algn="l">
                        <a:defRPr/>
                      </a:pPr>
                      <a:r>
                        <a:rPr lang="en-US" sz="900">
                          <a:solidFill>
                            <a:srgbClr val="000000">
                              <a:alpha val="100000"/>
                            </a:srgbClr>
                          </a:solidFill>
                        </a:rPr>
                        <a:t>尼泊尔中药材、青贮饲草</a:t>
                      </a:r>
                      <a:endParaRPr lang="en-US" sz="1100"/>
                    </a:p>
                  </a:txBody>
                  <a:tcPr anchor="t"/>
                </a:tc>
              </a:tr>
              <a:tr h="381000">
                <a:tc>
                  <a:txBody>
                    <a:bodyPr rtlCol="0"/>
                    <a:lstStyle/>
                    <a:p>
                      <a:pPr algn="l">
                        <a:defRPr/>
                      </a:pPr>
                      <a:r>
                        <a:rPr lang="en-US" sz="900">
                          <a:solidFill>
                            <a:srgbClr val="000000">
                              <a:alpha val="100000"/>
                            </a:srgbClr>
                          </a:solidFill>
                        </a:rPr>
                        <a:t>跨境电商</a:t>
                      </a:r>
                      <a:endParaRPr lang="en-US" sz="1100"/>
                    </a:p>
                  </a:txBody>
                  <a:tcPr anchor="t"/>
                </a:tc>
                <a:tc>
                  <a:txBody>
                    <a:bodyPr rtlCol="0"/>
                    <a:lstStyle/>
                    <a:p>
                      <a:pPr algn="l">
                        <a:defRPr/>
                      </a:pPr>
                      <a:r>
                        <a:rPr lang="en-US" sz="900">
                          <a:solidFill>
                            <a:srgbClr val="000000">
                              <a:alpha val="100000"/>
                            </a:srgbClr>
                          </a:solidFill>
                        </a:rPr>
                        <a:t>16.8</a:t>
                      </a:r>
                      <a:endParaRPr lang="en-US" sz="1100"/>
                    </a:p>
                  </a:txBody>
                  <a:tcPr anchor="t"/>
                </a:tc>
                <a:tc>
                  <a:txBody>
                    <a:bodyPr rtlCol="0"/>
                    <a:lstStyle/>
                    <a:p>
                      <a:pPr algn="l">
                        <a:defRPr/>
                      </a:pPr>
                      <a:r>
                        <a:rPr lang="en-US" sz="900">
                          <a:solidFill>
                            <a:srgbClr val="000000">
                              <a:alpha val="100000"/>
                            </a:srgbClr>
                          </a:solidFill>
                        </a:rPr>
                        <a:t>-</a:t>
                      </a:r>
                      <a:endParaRPr lang="en-US" sz="1100"/>
                    </a:p>
                  </a:txBody>
                  <a:tcPr anchor="t"/>
                </a:tc>
                <a:tc>
                  <a:txBody>
                    <a:bodyPr rtlCol="0"/>
                    <a:lstStyle/>
                    <a:p>
                      <a:pPr algn="l">
                        <a:defRPr/>
                      </a:pPr>
                      <a:r>
                        <a:rPr lang="en-US" sz="900">
                          <a:solidFill>
                            <a:srgbClr val="000000">
                              <a:alpha val="100000"/>
                            </a:srgbClr>
                          </a:solidFill>
                        </a:rPr>
                        <a:t>B2B直接出口、海外仓</a:t>
                      </a:r>
                      <a:endParaRPr lang="en-US" sz="1100"/>
                    </a:p>
                  </a:txBody>
                  <a:tcPr anchor="t"/>
                </a:tc>
              </a:tr>
              <a:tr h="381000">
                <a:tc>
                  <a:txBody>
                    <a:bodyPr rtlCol="0"/>
                    <a:lstStyle/>
                    <a:p>
                      <a:pPr algn="l">
                        <a:defRPr/>
                      </a:pPr>
                      <a:r>
                        <a:rPr lang="en-US" sz="900">
                          <a:solidFill>
                            <a:srgbClr val="000000">
                              <a:alpha val="100000"/>
                            </a:srgbClr>
                          </a:solidFill>
                        </a:rPr>
                        <a:t>民营企业贸易</a:t>
                      </a:r>
                      <a:endParaRPr lang="en-US" sz="1100"/>
                    </a:p>
                  </a:txBody>
                  <a:tcPr anchor="t"/>
                </a:tc>
                <a:tc>
                  <a:txBody>
                    <a:bodyPr rtlCol="0"/>
                    <a:lstStyle/>
                    <a:p>
                      <a:pPr algn="l">
                        <a:defRPr/>
                      </a:pPr>
                      <a:r>
                        <a:rPr lang="en-US" sz="900">
                          <a:solidFill>
                            <a:srgbClr val="000000">
                              <a:alpha val="100000"/>
                            </a:srgbClr>
                          </a:solidFill>
                        </a:rPr>
                        <a:t>125</a:t>
                      </a:r>
                      <a:endParaRPr lang="en-US" sz="1100"/>
                    </a:p>
                  </a:txBody>
                  <a:tcPr anchor="t"/>
                </a:tc>
                <a:tc>
                  <a:txBody>
                    <a:bodyPr rtlCol="0"/>
                    <a:lstStyle/>
                    <a:p>
                      <a:pPr algn="l">
                        <a:defRPr/>
                      </a:pPr>
                      <a:r>
                        <a:rPr lang="en-US" sz="900">
                          <a:solidFill>
                            <a:srgbClr val="000000">
                              <a:alpha val="100000"/>
                            </a:srgbClr>
                          </a:solidFill>
                        </a:rPr>
                        <a:t>21.2%</a:t>
                      </a:r>
                      <a:endParaRPr lang="en-US" sz="1100"/>
                    </a:p>
                  </a:txBody>
                  <a:tcPr anchor="t"/>
                </a:tc>
                <a:tc>
                  <a:txBody>
                    <a:bodyPr rtlCol="0"/>
                    <a:lstStyle/>
                    <a:p>
                      <a:pPr algn="l">
                        <a:defRPr/>
                      </a:pPr>
                      <a:r>
                        <a:rPr lang="en-US" sz="900">
                          <a:solidFill>
                            <a:srgbClr val="000000">
                              <a:alpha val="100000"/>
                            </a:srgbClr>
                          </a:solidFill>
                        </a:rPr>
                        <a:t>新能源产品、绿色农产品</a:t>
                      </a:r>
                      <a:endParaRPr lang="en-US" sz="1100"/>
                    </a:p>
                  </a:txBody>
                  <a:tcPr anchor="t"/>
                </a:tc>
              </a:tr>
              <a:tr h="381000">
                <a:tc>
                  <a:txBody>
                    <a:bodyPr rtlCol="0"/>
                    <a:lstStyle/>
                    <a:p>
                      <a:pPr algn="l">
                        <a:defRPr/>
                      </a:pPr>
                      <a:r>
                        <a:rPr lang="en-US" sz="900">
                          <a:solidFill>
                            <a:srgbClr val="000000">
                              <a:alpha val="100000"/>
                            </a:srgbClr>
                          </a:solidFill>
                        </a:rPr>
                        <a:t>中尼贸易</a:t>
                      </a:r>
                      <a:endParaRPr lang="en-US" sz="1100"/>
                    </a:p>
                  </a:txBody>
                  <a:tcPr anchor="t"/>
                </a:tc>
                <a:tc>
                  <a:txBody>
                    <a:bodyPr rtlCol="0"/>
                    <a:lstStyle/>
                    <a:p>
                      <a:pPr algn="l">
                        <a:defRPr/>
                      </a:pPr>
                      <a:r>
                        <a:rPr lang="en-US" sz="900">
                          <a:solidFill>
                            <a:srgbClr val="000000">
                              <a:alpha val="100000"/>
                            </a:srgbClr>
                          </a:solidFill>
                        </a:rPr>
                        <a:t>51.2</a:t>
                      </a:r>
                      <a:endParaRPr lang="en-US" sz="1100"/>
                    </a:p>
                  </a:txBody>
                  <a:tcPr anchor="t"/>
                </a:tc>
                <a:tc>
                  <a:txBody>
                    <a:bodyPr rtlCol="0"/>
                    <a:lstStyle/>
                    <a:p>
                      <a:pPr algn="l">
                        <a:defRPr/>
                      </a:pPr>
                      <a:r>
                        <a:rPr lang="en-US" sz="900">
                          <a:solidFill>
                            <a:srgbClr val="000000">
                              <a:alpha val="100000"/>
                            </a:srgbClr>
                          </a:solidFill>
                        </a:rPr>
                        <a:t>84.8%</a:t>
                      </a:r>
                      <a:endParaRPr lang="en-US" sz="1100"/>
                    </a:p>
                  </a:txBody>
                  <a:tcPr anchor="t"/>
                </a:tc>
                <a:tc>
                  <a:txBody>
                    <a:bodyPr rtlCol="0"/>
                    <a:lstStyle/>
                    <a:p>
                      <a:pPr algn="l">
                        <a:defRPr/>
                      </a:pPr>
                      <a:r>
                        <a:rPr lang="en-US" sz="900">
                          <a:solidFill>
                            <a:srgbClr val="000000">
                              <a:alpha val="100000"/>
                            </a:srgbClr>
                          </a:solidFill>
                        </a:rPr>
                        <a:t>新能源汽车、光伏产品</a:t>
                      </a:r>
                      <a:endParaRPr lang="en-US" sz="1100"/>
                    </a:p>
                  </a:txBody>
                  <a:tcPr anchor="t"/>
                </a:tc>
              </a:tr>
            </a:tbl>
          </a:graphicData>
        </a:graphic>
      </p:graphicFrame>
      <p:sp>
        <p:nvSpPr>
          <p:cNvPr id="4" name="TextBox 4"/>
          <p:cNvSpPr txBox="1"/>
          <p:nvPr/>
        </p:nvSpPr>
        <p:spPr>
          <a:xfrm>
            <a:off x="476023" y="265328"/>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西藏边贸物流的发展现状</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75" r="16675"/>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742971" y="2306715"/>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a:solidFill>
                  <a:schemeClr val="accent1">
                    <a:alpha val="100000"/>
                  </a:schemeClr>
                </a:solidFill>
                <a:latin typeface="Noto Sans SC"/>
                <a:ea typeface="Noto Sans SC"/>
                <a:cs typeface="Noto Sans SC"/>
              </a:rPr>
              <a:t>促进产业联动</a:t>
            </a:r>
            <a:endParaRPr lang="en-US" sz="2400" b="1">
              <a:solidFill>
                <a:schemeClr val="accent1">
                  <a:alpha val="100000"/>
                </a:schemeClr>
              </a:solidFill>
              <a:latin typeface="Noto Sans SC"/>
              <a:ea typeface="Noto Sans SC"/>
              <a:cs typeface="Noto Sans SC"/>
            </a:endParaRPr>
          </a:p>
        </p:txBody>
      </p:sp>
      <p:sp>
        <p:nvSpPr>
          <p:cNvPr id="4" name="TextBox 4"/>
          <p:cNvSpPr txBox="1"/>
          <p:nvPr/>
        </p:nvSpPr>
        <p:spPr>
          <a:xfrm>
            <a:off x="8059848" y="1716027"/>
            <a:ext cx="3794740" cy="1968111"/>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据测算，每亿元边贸额可带动约200个本地岗位，涵盖报关、运输、仓储等领域，大学生可通过“双语物流专员”等新职业参与产业链。</a:t>
            </a:r>
            <a:endParaRPr lang="en-US" sz="1350">
              <a:solidFill>
                <a:schemeClr val="dk1">
                  <a:alpha val="100000"/>
                </a:schemeClr>
              </a:solidFill>
              <a:latin typeface="Noto Sans SC"/>
              <a:ea typeface="Noto Sans SC"/>
              <a:cs typeface="Noto Sans SC"/>
            </a:endParaRPr>
          </a:p>
        </p:txBody>
      </p:sp>
      <p:sp>
        <p:nvSpPr>
          <p:cNvPr id="5" name="TextBox 5"/>
          <p:cNvSpPr txBox="1"/>
          <p:nvPr/>
        </p:nvSpPr>
        <p:spPr>
          <a:xfrm>
            <a:off x="8059848" y="1097369"/>
            <a:ext cx="3314231" cy="622955"/>
          </a:xfrm>
          <a:prstGeom prst="rect">
            <a:avLst/>
          </a:prstGeom>
        </p:spPr>
        <p:txBody>
          <a:bodyPr vert="horz" wrap="square" lIns="114300" tIns="57150" rIns="114300" bIns="57150" rtlCol="0" anchor="ctr" anchorCtr="0">
            <a:noAutofit/>
          </a:bodyPr>
          <a:lstStyle/>
          <a:p>
            <a:pPr>
              <a:lnSpc>
                <a:spcPct val="96000"/>
              </a:lnSpc>
            </a:pPr>
            <a:r>
              <a:rPr lang="en-US" sz="2400" b="1">
                <a:solidFill>
                  <a:schemeClr val="accent1">
                    <a:alpha val="100000"/>
                  </a:schemeClr>
                </a:solidFill>
                <a:latin typeface="Noto Sans SC"/>
                <a:ea typeface="Noto Sans SC"/>
                <a:cs typeface="Noto Sans SC"/>
              </a:rPr>
              <a:t>就业创造效应</a:t>
            </a:r>
            <a:endParaRPr lang="en-US" sz="2400" b="1">
              <a:solidFill>
                <a:schemeClr val="accent1">
                  <a:alpha val="100000"/>
                </a:schemeClr>
              </a:solidFill>
              <a:latin typeface="Noto Sans SC"/>
              <a:ea typeface="Noto Sans SC"/>
              <a:cs typeface="Noto Sans SC"/>
            </a:endParaRPr>
          </a:p>
        </p:txBody>
      </p:sp>
      <p:sp>
        <p:nvSpPr>
          <p:cNvPr id="6" name="TextBox 6"/>
          <p:cNvSpPr txBox="1"/>
          <p:nvPr/>
        </p:nvSpPr>
        <p:spPr>
          <a:xfrm>
            <a:off x="8059848" y="4019931"/>
            <a:ext cx="3314231" cy="547835"/>
          </a:xfrm>
          <a:prstGeom prst="rect">
            <a:avLst/>
          </a:prstGeom>
        </p:spPr>
        <p:txBody>
          <a:bodyPr vert="horz" wrap="square" lIns="114300" tIns="57150" rIns="114300" bIns="57150" rtlCol="0" anchor="b" anchorCtr="0">
            <a:noAutofit/>
          </a:bodyPr>
          <a:lstStyle/>
          <a:p>
            <a:pPr>
              <a:lnSpc>
                <a:spcPct val="120000"/>
              </a:lnSpc>
            </a:pPr>
            <a:r>
              <a:rPr lang="en-US" sz="2400" b="1">
                <a:solidFill>
                  <a:schemeClr val="accent1">
                    <a:alpha val="100000"/>
                  </a:schemeClr>
                </a:solidFill>
                <a:latin typeface="Noto Sans SC"/>
                <a:ea typeface="Noto Sans SC"/>
                <a:cs typeface="Noto Sans SC"/>
              </a:rPr>
              <a:t>区域协同发展</a:t>
            </a:r>
            <a:endParaRPr lang="en-US" sz="2400" b="1">
              <a:solidFill>
                <a:schemeClr val="accent1">
                  <a:alpha val="100000"/>
                </a:schemeClr>
              </a:solidFill>
              <a:latin typeface="Noto Sans SC"/>
              <a:ea typeface="Noto Sans SC"/>
              <a:cs typeface="Noto Sans SC"/>
            </a:endParaRPr>
          </a:p>
        </p:txBody>
      </p:sp>
      <p:sp>
        <p:nvSpPr>
          <p:cNvPr id="7" name="TextBox 7"/>
          <p:cNvSpPr txBox="1"/>
          <p:nvPr/>
        </p:nvSpPr>
        <p:spPr>
          <a:xfrm>
            <a:off x="8059848" y="4565142"/>
            <a:ext cx="3794740" cy="1995832"/>
          </a:xfrm>
          <a:prstGeom prst="rect">
            <a:avLst/>
          </a:prstGeom>
        </p:spPr>
        <p:txBody>
          <a:bodyPr vert="horz" wrap="square" lIns="114300" tIns="57150" rIns="114300" bIns="57150" rtlCol="0" anchor="t" anchorCtr="0">
            <a:noAutofit/>
          </a:bodyPr>
          <a:lstStyle/>
          <a:p>
            <a:pPr algn="l">
              <a:lnSpc>
                <a:spcPct val="140000"/>
              </a:lnSpc>
            </a:pPr>
            <a:r>
              <a:rPr lang="en-US" sz="1350">
                <a:solidFill>
                  <a:schemeClr val="dk1">
                    <a:alpha val="100000"/>
                  </a:schemeClr>
                </a:solidFill>
                <a:latin typeface="Noto Sans SC"/>
                <a:ea typeface="Noto Sans SC"/>
                <a:cs typeface="Noto Sans SC"/>
              </a:rPr>
              <a:t>通过“中尼经济走廊”建设，西藏与内地省份形成产业分工（如成都提供机电产品、西藏输出特色资源），助推“双循环”战略落地。</a:t>
            </a:r>
            <a:endParaRPr lang="en-US" sz="1350">
              <a:solidFill>
                <a:schemeClr val="dk1">
                  <a:alpha val="100000"/>
                </a:schemeClr>
              </a:solidFill>
              <a:latin typeface="Noto Sans SC"/>
              <a:ea typeface="Noto Sans SC"/>
              <a:cs typeface="Noto Sans SC"/>
            </a:endParaRPr>
          </a:p>
        </p:txBody>
      </p:sp>
      <p:sp>
        <p:nvSpPr>
          <p:cNvPr id="8" name="TextBox 8"/>
          <p:cNvSpPr txBox="1"/>
          <p:nvPr/>
        </p:nvSpPr>
        <p:spPr>
          <a:xfrm>
            <a:off x="401071" y="2954711"/>
            <a:ext cx="3656131" cy="2115960"/>
          </a:xfrm>
          <a:prstGeom prst="rect">
            <a:avLst/>
          </a:prstGeom>
        </p:spPr>
        <p:txBody>
          <a:bodyPr vert="horz" wrap="square" lIns="114300" tIns="57150" rIns="114300" bIns="57150" rtlCol="0" anchor="t" anchorCtr="0">
            <a:noAutofit/>
          </a:bodyPr>
          <a:lstStyle/>
          <a:p>
            <a:pPr algn="r">
              <a:lnSpc>
                <a:spcPct val="140000"/>
              </a:lnSpc>
            </a:pPr>
            <a:r>
              <a:rPr lang="en-US" sz="1350">
                <a:solidFill>
                  <a:schemeClr val="dk1">
                    <a:alpha val="100000"/>
                  </a:schemeClr>
                </a:solidFill>
                <a:latin typeface="Noto Sans SC"/>
                <a:ea typeface="Noto Sans SC"/>
                <a:cs typeface="Noto Sans SC"/>
              </a:rPr>
              <a:t>带动西藏特色农牧业、手工业（藏毯、藏药）与跨境物流协同发展，如2023年日喀则陆港启用后，周边县域农产品加工企业新增23家。</a:t>
            </a:r>
            <a:endParaRPr lang="en-US" sz="1350">
              <a:solidFill>
                <a:schemeClr val="dk1">
                  <a:alpha val="100000"/>
                </a:schemeClr>
              </a:solidFill>
              <a:latin typeface="Noto Sans SC"/>
              <a:ea typeface="Noto Sans SC"/>
              <a:cs typeface="Noto Sans SC"/>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边贸物流在区域经济中的作用</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336208" y="1934272"/>
            <a:ext cx="7934325" cy="1838325"/>
          </a:xfrm>
          <a:prstGeom prst="rect">
            <a:avLst/>
          </a:prstGeom>
        </p:spPr>
        <p:txBody>
          <a:bodyPr vert="horz" wrap="square" lIns="114300" tIns="57150" rIns="114300" bIns="57150" rtlCol="0" anchor="ctr" anchorCtr="0">
            <a:spAutoFit/>
          </a:bodyPr>
          <a:lstStyle/>
          <a:p>
            <a:pPr>
              <a:lnSpc>
                <a:spcPct val="100000"/>
              </a:lnSpc>
              <a:spcBef>
                <a:spcPts val="450"/>
              </a:spcBef>
            </a:pPr>
            <a:r>
              <a:rPr lang="en-US" sz="10275" b="1">
                <a:solidFill>
                  <a:schemeClr val="lt2">
                    <a:alpha val="100000"/>
                  </a:schemeClr>
                </a:solidFill>
                <a:latin typeface="Noto Sans SC"/>
                <a:ea typeface="Noto Sans SC"/>
                <a:cs typeface="Noto Sans SC"/>
              </a:rPr>
              <a:t>02</a:t>
            </a:r>
            <a:endParaRPr lang="en-US" sz="10275" b="1">
              <a:solidFill>
                <a:schemeClr val="lt2">
                  <a:alpha val="100000"/>
                </a:schemeClr>
              </a:solidFill>
              <a:latin typeface="Noto Sans SC"/>
              <a:ea typeface="Noto Sans SC"/>
              <a:cs typeface="Noto Sans SC"/>
            </a:endParaRPr>
          </a:p>
        </p:txBody>
      </p:sp>
      <p:sp>
        <p:nvSpPr>
          <p:cNvPr id="3" name="TextBox 3"/>
          <p:cNvSpPr txBox="1"/>
          <p:nvPr/>
        </p:nvSpPr>
        <p:spPr>
          <a:xfrm>
            <a:off x="940793" y="3615462"/>
            <a:ext cx="5086502" cy="1433779"/>
          </a:xfrm>
          <a:prstGeom prst="rect">
            <a:avLst/>
          </a:prstGeom>
        </p:spPr>
        <p:txBody>
          <a:bodyPr vert="horz" wrap="square" lIns="114300" tIns="57150" rIns="114300" bIns="57150" rtlCol="0" anchor="ctr" anchorCtr="0">
            <a:spAutoFit/>
          </a:bodyPr>
          <a:lstStyle/>
          <a:p>
            <a:pPr>
              <a:lnSpc>
                <a:spcPct val="120000"/>
              </a:lnSpc>
              <a:spcBef>
                <a:spcPts val="450"/>
              </a:spcBef>
            </a:pPr>
            <a:r>
              <a:rPr lang="en-US" sz="3450" b="1">
                <a:solidFill>
                  <a:srgbClr val="000000">
                    <a:alpha val="100000"/>
                  </a:srgbClr>
                </a:solidFill>
                <a:highlight>
                  <a:srgbClr val="000000">
                    <a:alpha val="0"/>
                  </a:srgbClr>
                </a:highlight>
                <a:latin typeface="Noto Sans SC"/>
                <a:ea typeface="Noto Sans SC"/>
                <a:cs typeface="Noto Sans SC"/>
              </a:rPr>
              <a:t>边贸物流产业政策与机遇</a:t>
            </a:r>
            <a:endParaRPr lang="en-US" sz="3450" b="1">
              <a:solidFill>
                <a:srgbClr val="000000">
                  <a:alpha val="100000"/>
                </a:srgbClr>
              </a:solidFill>
              <a:highlight>
                <a:srgbClr val="000000">
                  <a:alpha val="0"/>
                </a:srgbClr>
              </a:highlight>
              <a:latin typeface="Noto Sans SC"/>
              <a:ea typeface="Noto Sans SC"/>
              <a:cs typeface="Noto Sans S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4297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Noto Sans SC"/>
                <a:ea typeface="Noto Sans SC"/>
                <a:cs typeface="Noto Sans SC"/>
              </a:rPr>
              <a:t>国家及地方相关政策解读</a:t>
            </a:r>
            <a:endParaRPr lang="en-US" sz="3000" b="1">
              <a:solidFill>
                <a:schemeClr val="dk2">
                  <a:alpha val="100000"/>
                </a:schemeClr>
              </a:solidFill>
              <a:latin typeface="Noto Sans SC"/>
              <a:ea typeface="Noto Sans SC"/>
              <a:cs typeface="Noto Sans SC"/>
            </a:endParaRPr>
          </a:p>
        </p:txBody>
      </p:sp>
      <p:sp>
        <p:nvSpPr>
          <p:cNvPr id="3" name="AutoShape 3"/>
          <p:cNvSpPr/>
          <p:nvPr/>
        </p:nvSpPr>
        <p:spPr>
          <a:xfrm>
            <a:off x="579575" y="1869630"/>
            <a:ext cx="4527876" cy="822410"/>
          </a:xfrm>
          <a:prstGeom prst="roundRect">
            <a:avLst>
              <a:gd name="adj" fmla="val 50000"/>
            </a:avLst>
          </a:prstGeom>
          <a:solidFill>
            <a:schemeClr val="accent1">
              <a:alpha val="100000"/>
            </a:schemeClr>
          </a:solidFill>
        </p:spPr>
      </p:sp>
      <p:sp>
        <p:nvSpPr>
          <p:cNvPr id="4" name="AutoShape 4"/>
          <p:cNvSpPr/>
          <p:nvPr/>
        </p:nvSpPr>
        <p:spPr>
          <a:xfrm>
            <a:off x="579575" y="4988879"/>
            <a:ext cx="4527876" cy="822410"/>
          </a:xfrm>
          <a:prstGeom prst="roundRect">
            <a:avLst>
              <a:gd name="adj" fmla="val 50000"/>
            </a:avLst>
          </a:prstGeom>
          <a:solidFill>
            <a:schemeClr val="accent4">
              <a:alpha val="100000"/>
            </a:schemeClr>
          </a:solidFill>
        </p:spPr>
      </p:sp>
      <p:sp>
        <p:nvSpPr>
          <p:cNvPr id="5" name="AutoShape 5"/>
          <p:cNvSpPr/>
          <p:nvPr/>
        </p:nvSpPr>
        <p:spPr>
          <a:xfrm>
            <a:off x="579575" y="3406407"/>
            <a:ext cx="4527876" cy="822410"/>
          </a:xfrm>
          <a:prstGeom prst="roundRect">
            <a:avLst>
              <a:gd name="adj" fmla="val 50000"/>
            </a:avLst>
          </a:prstGeom>
          <a:solidFill>
            <a:schemeClr val="accent3">
              <a:alpha val="100000"/>
            </a:schemeClr>
          </a:solidFill>
        </p:spPr>
      </p:sp>
      <p:cxnSp>
        <p:nvCxnSpPr>
          <p:cNvPr id="6" name="Connector 6"/>
          <p:cNvCxnSpPr/>
          <p:nvPr/>
        </p:nvCxnSpPr>
        <p:spPr>
          <a:xfrm>
            <a:off x="5541189" y="1423763"/>
            <a:ext cx="0" cy="5036107"/>
          </a:xfrm>
          <a:prstGeom prst="line">
            <a:avLst/>
          </a:prstGeom>
          <a:ln w="19050">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7" name="AutoShape 7"/>
          <p:cNvSpPr/>
          <p:nvPr/>
        </p:nvSpPr>
        <p:spPr>
          <a:xfrm rot="8100000">
            <a:off x="5445939" y="2137960"/>
            <a:ext cx="190500" cy="190500"/>
          </a:xfrm>
          <a:prstGeom prst="rect">
            <a:avLst/>
          </a:prstGeom>
          <a:solidFill>
            <a:schemeClr val="accent1">
              <a:alpha val="100000"/>
            </a:schemeClr>
          </a:solidFill>
        </p:spPr>
      </p:sp>
      <p:sp>
        <p:nvSpPr>
          <p:cNvPr id="8" name="AutoShape 8"/>
          <p:cNvSpPr/>
          <p:nvPr/>
        </p:nvSpPr>
        <p:spPr>
          <a:xfrm rot="8100000">
            <a:off x="5445939" y="3674738"/>
            <a:ext cx="190500" cy="190500"/>
          </a:xfrm>
          <a:prstGeom prst="rect">
            <a:avLst/>
          </a:prstGeom>
          <a:solidFill>
            <a:schemeClr val="accent3">
              <a:alpha val="100000"/>
            </a:schemeClr>
          </a:solidFill>
        </p:spPr>
      </p:sp>
      <p:sp>
        <p:nvSpPr>
          <p:cNvPr id="9" name="AutoShape 9"/>
          <p:cNvSpPr/>
          <p:nvPr/>
        </p:nvSpPr>
        <p:spPr>
          <a:xfrm rot="8100000">
            <a:off x="5445939" y="5257209"/>
            <a:ext cx="190500" cy="190500"/>
          </a:xfrm>
          <a:prstGeom prst="rect">
            <a:avLst/>
          </a:prstGeom>
          <a:solidFill>
            <a:schemeClr val="accent4">
              <a:alpha val="100000"/>
            </a:schemeClr>
          </a:solidFill>
        </p:spPr>
      </p:sp>
      <p:sp>
        <p:nvSpPr>
          <p:cNvPr id="10" name="TextBox 10"/>
          <p:cNvSpPr txBox="1"/>
          <p:nvPr/>
        </p:nvSpPr>
        <p:spPr>
          <a:xfrm>
            <a:off x="5980842" y="1652016"/>
            <a:ext cx="5544181" cy="1257637"/>
          </a:xfrm>
          <a:prstGeom prst="rect">
            <a:avLst/>
          </a:prstGeom>
        </p:spPr>
        <p:txBody>
          <a:bodyPr vert="horz" wrap="square" lIns="114300" tIns="57150" rIns="114300" bIns="57150" rtlCol="0" anchor="ctr" anchorCtr="0">
            <a:noAutofit/>
          </a:bodyPr>
          <a:lstStyle/>
          <a:p>
            <a:pPr algn="l">
              <a:lnSpc>
                <a:spcPct val="140000"/>
              </a:lnSpc>
            </a:pPr>
            <a:r>
              <a:rPr lang="en-US" sz="1350">
                <a:solidFill>
                  <a:schemeClr val="dk1">
                    <a:alpha val="100000"/>
                  </a:schemeClr>
                </a:solidFill>
                <a:latin typeface="Noto Sans SC"/>
                <a:ea typeface="Noto Sans SC"/>
                <a:cs typeface="Noto Sans SC"/>
              </a:rPr>
              <a:t>国家《“十四五”现代物流发展规划》明确提出支持边境地区物流枢纽建设，西藏自治区配套出台的县域商业体系建设、冷链物流补贴等10余项政策，为边贸物流企业提供财税优惠和基础设施投资倾斜。</a:t>
            </a:r>
            <a:endParaRPr lang="en-US" sz="1350">
              <a:solidFill>
                <a:schemeClr val="dk1">
                  <a:alpha val="100000"/>
                </a:schemeClr>
              </a:solidFill>
              <a:latin typeface="Noto Sans SC"/>
              <a:ea typeface="Noto Sans SC"/>
              <a:cs typeface="Noto Sans SC"/>
            </a:endParaRPr>
          </a:p>
        </p:txBody>
      </p:sp>
      <p:sp>
        <p:nvSpPr>
          <p:cNvPr id="11" name="TextBox 11"/>
          <p:cNvSpPr txBox="1"/>
          <p:nvPr/>
        </p:nvSpPr>
        <p:spPr>
          <a:xfrm>
            <a:off x="5980842" y="3188794"/>
            <a:ext cx="5544181" cy="1257637"/>
          </a:xfrm>
          <a:prstGeom prst="rect">
            <a:avLst/>
          </a:prstGeom>
        </p:spPr>
        <p:txBody>
          <a:bodyPr vert="horz" wrap="square" lIns="114300" tIns="57150" rIns="114300" bIns="57150" rtlCol="0" anchor="ctr" anchorCtr="0">
            <a:noAutofit/>
          </a:bodyPr>
          <a:lstStyle/>
          <a:p>
            <a:pPr algn="l">
              <a:lnSpc>
                <a:spcPct val="140000"/>
              </a:lnSpc>
            </a:pPr>
            <a:r>
              <a:rPr lang="en-US" sz="1350">
                <a:solidFill>
                  <a:schemeClr val="dk1">
                    <a:alpha val="100000"/>
                  </a:schemeClr>
                </a:solidFill>
                <a:latin typeface="Noto Sans SC"/>
                <a:ea typeface="Noto Sans SC"/>
                <a:cs typeface="Noto Sans SC"/>
              </a:rPr>
              <a:t>西藏商务厅2025年设立400万元智慧物流平台奖励资金，鼓励企业应用“单一窗口”等数字化工具，降低跨境贸易合规成本，提升通关效率20%以上。</a:t>
            </a:r>
            <a:endParaRPr lang="en-US" sz="1350">
              <a:solidFill>
                <a:schemeClr val="dk1">
                  <a:alpha val="100000"/>
                </a:schemeClr>
              </a:solidFill>
              <a:latin typeface="Noto Sans SC"/>
              <a:ea typeface="Noto Sans SC"/>
              <a:cs typeface="Noto Sans SC"/>
            </a:endParaRPr>
          </a:p>
        </p:txBody>
      </p:sp>
      <p:sp>
        <p:nvSpPr>
          <p:cNvPr id="12" name="TextBox 12"/>
          <p:cNvSpPr txBox="1"/>
          <p:nvPr/>
        </p:nvSpPr>
        <p:spPr>
          <a:xfrm>
            <a:off x="5980842" y="4771266"/>
            <a:ext cx="5544181" cy="1257637"/>
          </a:xfrm>
          <a:prstGeom prst="rect">
            <a:avLst/>
          </a:prstGeom>
        </p:spPr>
        <p:txBody>
          <a:bodyPr vert="horz" wrap="square" lIns="114300" tIns="57150" rIns="114300" bIns="57150" rtlCol="0" anchor="ctr" anchorCtr="0">
            <a:noAutofit/>
          </a:bodyPr>
          <a:lstStyle/>
          <a:p>
            <a:pPr algn="l">
              <a:lnSpc>
                <a:spcPct val="140000"/>
              </a:lnSpc>
            </a:pPr>
            <a:r>
              <a:rPr lang="en-US" sz="1350">
                <a:solidFill>
                  <a:schemeClr val="dk1">
                    <a:alpha val="100000"/>
                  </a:schemeClr>
                </a:solidFill>
                <a:latin typeface="Noto Sans SC"/>
                <a:ea typeface="Noto Sans SC"/>
                <a:cs typeface="Noto Sans SC"/>
              </a:rPr>
              <a:t>通过“以奖代补”政策，对在海拔3000米以上乡镇设立服务站的企业给予补贴，有效解决高海拔地区物流“最后一公里”难题。</a:t>
            </a:r>
            <a:endParaRPr lang="en-US" sz="1350">
              <a:solidFill>
                <a:schemeClr val="dk1">
                  <a:alpha val="100000"/>
                </a:schemeClr>
              </a:solidFill>
              <a:latin typeface="Noto Sans SC"/>
              <a:ea typeface="Noto Sans SC"/>
              <a:cs typeface="Noto Sans SC"/>
            </a:endParaRPr>
          </a:p>
        </p:txBody>
      </p:sp>
      <p:sp>
        <p:nvSpPr>
          <p:cNvPr id="13" name="TextBox 13"/>
          <p:cNvSpPr txBox="1"/>
          <p:nvPr/>
        </p:nvSpPr>
        <p:spPr>
          <a:xfrm>
            <a:off x="963136" y="1974611"/>
            <a:ext cx="3760753" cy="612447"/>
          </a:xfrm>
          <a:prstGeom prst="rect">
            <a:avLst/>
          </a:prstGeom>
        </p:spPr>
        <p:txBody>
          <a:bodyPr vert="horz" wrap="square" lIns="114300" tIns="57150" rIns="114300" bIns="57150" rtlCol="0" anchor="ctr" anchorCtr="0">
            <a:noAutofit/>
          </a:bodyPr>
          <a:lstStyle/>
          <a:p>
            <a:pPr algn="ctr">
              <a:lnSpc>
                <a:spcPct val="120000"/>
              </a:lnSpc>
            </a:pPr>
            <a:r>
              <a:rPr lang="en-US" sz="2400" b="1">
                <a:solidFill>
                  <a:srgbClr val="FFFFFF">
                    <a:alpha val="100000"/>
                  </a:srgbClr>
                </a:solidFill>
                <a:latin typeface="Noto Sans SC"/>
                <a:ea typeface="Noto Sans SC"/>
                <a:cs typeface="Noto Sans SC"/>
              </a:rPr>
              <a:t>政策引导产业升级</a:t>
            </a:r>
            <a:endParaRPr lang="en-US" sz="2400" b="1">
              <a:solidFill>
                <a:srgbClr val="FFFFFF">
                  <a:alpha val="100000"/>
                </a:srgbClr>
              </a:solidFill>
              <a:latin typeface="Noto Sans SC"/>
              <a:ea typeface="Noto Sans SC"/>
              <a:cs typeface="Noto Sans SC"/>
            </a:endParaRPr>
          </a:p>
        </p:txBody>
      </p:sp>
      <p:sp>
        <p:nvSpPr>
          <p:cNvPr id="14" name="TextBox 14"/>
          <p:cNvSpPr txBox="1"/>
          <p:nvPr/>
        </p:nvSpPr>
        <p:spPr>
          <a:xfrm>
            <a:off x="963136" y="3511389"/>
            <a:ext cx="3760753" cy="612447"/>
          </a:xfrm>
          <a:prstGeom prst="rect">
            <a:avLst/>
          </a:prstGeom>
        </p:spPr>
        <p:txBody>
          <a:bodyPr vert="horz" wrap="square" lIns="114300" tIns="57150" rIns="114300" bIns="57150" rtlCol="0" anchor="ctr" anchorCtr="0">
            <a:noAutofit/>
          </a:bodyPr>
          <a:lstStyle/>
          <a:p>
            <a:pPr algn="ctr">
              <a:lnSpc>
                <a:spcPct val="120000"/>
              </a:lnSpc>
            </a:pPr>
            <a:r>
              <a:rPr lang="en-US" sz="2400" b="1">
                <a:solidFill>
                  <a:srgbClr val="FFFFFF">
                    <a:alpha val="100000"/>
                  </a:srgbClr>
                </a:solidFill>
                <a:latin typeface="Noto Sans SC"/>
                <a:ea typeface="Noto Sans SC"/>
                <a:cs typeface="Noto Sans SC"/>
              </a:rPr>
              <a:t>数字化赋能专项支持</a:t>
            </a:r>
            <a:endParaRPr lang="en-US" sz="2400" b="1">
              <a:solidFill>
                <a:srgbClr val="FFFFFF">
                  <a:alpha val="100000"/>
                </a:srgbClr>
              </a:solidFill>
              <a:latin typeface="Noto Sans SC"/>
              <a:ea typeface="Noto Sans SC"/>
              <a:cs typeface="Noto Sans SC"/>
            </a:endParaRPr>
          </a:p>
        </p:txBody>
      </p:sp>
      <p:sp>
        <p:nvSpPr>
          <p:cNvPr id="15" name="TextBox 15"/>
          <p:cNvSpPr txBox="1"/>
          <p:nvPr/>
        </p:nvSpPr>
        <p:spPr>
          <a:xfrm>
            <a:off x="963136" y="5093861"/>
            <a:ext cx="3760753" cy="612447"/>
          </a:xfrm>
          <a:prstGeom prst="rect">
            <a:avLst/>
          </a:prstGeom>
        </p:spPr>
        <p:txBody>
          <a:bodyPr vert="horz" wrap="square" lIns="114300" tIns="57150" rIns="114300" bIns="57150" rtlCol="0" anchor="ctr" anchorCtr="0">
            <a:noAutofit/>
          </a:bodyPr>
          <a:lstStyle/>
          <a:p>
            <a:pPr algn="ctr">
              <a:lnSpc>
                <a:spcPct val="120000"/>
              </a:lnSpc>
            </a:pPr>
            <a:r>
              <a:rPr lang="en-US" sz="2400" b="1">
                <a:solidFill>
                  <a:srgbClr val="FFFFFF">
                    <a:alpha val="100000"/>
                  </a:srgbClr>
                </a:solidFill>
                <a:latin typeface="Noto Sans SC"/>
                <a:ea typeface="Noto Sans SC"/>
                <a:cs typeface="Noto Sans SC"/>
              </a:rPr>
              <a:t>市场主体培育机制</a:t>
            </a:r>
            <a:endParaRPr lang="en-US" sz="2400" b="1">
              <a:solidFill>
                <a:srgbClr val="FFFFFF">
                  <a:alpha val="100000"/>
                </a:srgbClr>
              </a:solidFill>
              <a:latin typeface="Noto Sans SC"/>
              <a:ea typeface="Noto Sans SC"/>
              <a:cs typeface="Noto Sans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0" y="2312276"/>
            <a:ext cx="6862887" cy="3143250"/>
            <a:chOff x="0" y="2312276"/>
            <a:chExt cx="6862887" cy="3143250"/>
          </a:xfrm>
        </p:grpSpPr>
        <p:sp>
          <p:nvSpPr>
            <p:cNvPr id="3" name="AutoShape 3"/>
            <p:cNvSpPr/>
            <p:nvPr/>
          </p:nvSpPr>
          <p:spPr>
            <a:xfrm>
              <a:off x="0" y="2312276"/>
              <a:ext cx="5391969" cy="3143250"/>
            </a:xfrm>
            <a:prstGeom prst="roundRect">
              <a:avLst>
                <a:gd name="adj" fmla="val 0"/>
              </a:avLst>
            </a:prstGeom>
            <a:solidFill>
              <a:schemeClr val="accent2">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4" name="AutoShape 4"/>
            <p:cNvSpPr/>
            <p:nvPr/>
          </p:nvSpPr>
          <p:spPr>
            <a:xfrm>
              <a:off x="3719637" y="2312276"/>
              <a:ext cx="3143250" cy="3143250"/>
            </a:xfrm>
            <a:prstGeom prst="ellipse">
              <a:avLst/>
            </a:prstGeom>
            <a:solidFill>
              <a:schemeClr val="accent2">
                <a:alpha val="100000"/>
              </a:schemeClr>
            </a:solidFill>
          </p:spPr>
        </p:sp>
      </p:grpSp>
      <p:sp>
        <p:nvSpPr>
          <p:cNvPr id="5" name="TextBox 5"/>
          <p:cNvSpPr txBox="1"/>
          <p:nvPr/>
        </p:nvSpPr>
        <p:spPr>
          <a:xfrm>
            <a:off x="7530691" y="1447065"/>
            <a:ext cx="3690456" cy="1411461"/>
          </a:xfrm>
          <a:prstGeom prst="rect">
            <a:avLst/>
          </a:prstGeom>
        </p:spPr>
        <p:txBody>
          <a:bodyPr vert="horz" wrap="square" lIns="114300" tIns="57150" rIns="114300" bIns="57150" rtlCol="0" anchor="ctr" anchorCtr="0">
            <a:normAutofit/>
          </a:bodyPr>
          <a:lstStyle/>
          <a:p>
            <a:pPr algn="just">
              <a:lnSpc>
                <a:spcPct val="120000"/>
              </a:lnSpc>
              <a:spcBef>
                <a:spcPct val="0"/>
              </a:spcBef>
            </a:pPr>
            <a:r>
              <a:rPr lang="en-US" sz="1500">
                <a:solidFill>
                  <a:schemeClr val="dk1">
                    <a:alpha val="100000"/>
                  </a:schemeClr>
                </a:solidFill>
                <a:latin typeface="Noto Sans SC"/>
                <a:ea typeface="Noto Sans SC"/>
                <a:cs typeface="Noto Sans SC"/>
              </a:rPr>
              <a:t>吉隆口岸升级为国际性口岸后，2024年跨境货运量同比增长35%，带动西藏特色农产品（如青稞制品、藏药材）出口规模突破5亿元。</a:t>
            </a:r>
            <a:endParaRPr lang="en-US" sz="1500">
              <a:solidFill>
                <a:schemeClr val="dk1">
                  <a:alpha val="100000"/>
                </a:schemeClr>
              </a:solidFill>
              <a:latin typeface="Noto Sans SC"/>
              <a:ea typeface="Noto Sans SC"/>
              <a:cs typeface="Noto Sans SC"/>
            </a:endParaRPr>
          </a:p>
        </p:txBody>
      </p:sp>
      <p:sp>
        <p:nvSpPr>
          <p:cNvPr id="6" name="AutoShape 6"/>
          <p:cNvSpPr/>
          <p:nvPr/>
        </p:nvSpPr>
        <p:spPr>
          <a:xfrm rot="10800000">
            <a:off x="7058808" y="3724782"/>
            <a:ext cx="628565" cy="400981"/>
          </a:xfrm>
          <a:prstGeom prst="leftArrow">
            <a:avLst/>
          </a:prstGeom>
          <a:solidFill>
            <a:schemeClr val="accent1">
              <a:alpha val="100000"/>
            </a:schemeClr>
          </a:solidFill>
        </p:spPr>
      </p:sp>
      <p:sp>
        <p:nvSpPr>
          <p:cNvPr id="7" name="AutoShape 7"/>
          <p:cNvSpPr/>
          <p:nvPr/>
        </p:nvSpPr>
        <p:spPr>
          <a:xfrm rot="9103272">
            <a:off x="6575971" y="2126142"/>
            <a:ext cx="628565" cy="400981"/>
          </a:xfrm>
          <a:prstGeom prst="leftArrow">
            <a:avLst/>
          </a:prstGeom>
          <a:solidFill>
            <a:schemeClr val="accent1">
              <a:alpha val="100000"/>
            </a:schemeClr>
          </a:solidFill>
        </p:spPr>
      </p:sp>
      <p:sp>
        <p:nvSpPr>
          <p:cNvPr id="8" name="AutoShape 8"/>
          <p:cNvSpPr/>
          <p:nvPr/>
        </p:nvSpPr>
        <p:spPr>
          <a:xfrm rot="-8905300" flipV="1">
            <a:off x="6576947" y="5374256"/>
            <a:ext cx="628565" cy="400981"/>
          </a:xfrm>
          <a:prstGeom prst="leftArrow">
            <a:avLst/>
          </a:prstGeom>
          <a:solidFill>
            <a:schemeClr val="accent1">
              <a:alpha val="100000"/>
            </a:schemeClr>
          </a:solidFill>
        </p:spPr>
      </p:sp>
      <p:sp>
        <p:nvSpPr>
          <p:cNvPr id="9" name="TextBox 9"/>
          <p:cNvSpPr txBox="1"/>
          <p:nvPr/>
        </p:nvSpPr>
        <p:spPr>
          <a:xfrm>
            <a:off x="7452351" y="5297792"/>
            <a:ext cx="3690456" cy="1411461"/>
          </a:xfrm>
          <a:prstGeom prst="rect">
            <a:avLst/>
          </a:prstGeom>
        </p:spPr>
        <p:txBody>
          <a:bodyPr vert="horz" wrap="square" lIns="114300" tIns="57150" rIns="114300" bIns="57150" rtlCol="0" anchor="ctr" anchorCtr="0">
            <a:normAutofit/>
          </a:bodyPr>
          <a:lstStyle/>
          <a:p>
            <a:pPr algn="just">
              <a:lnSpc>
                <a:spcPct val="120000"/>
              </a:lnSpc>
              <a:spcBef>
                <a:spcPct val="0"/>
              </a:spcBef>
            </a:pPr>
            <a:r>
              <a:rPr lang="en-US" sz="1500">
                <a:solidFill>
                  <a:schemeClr val="dk1">
                    <a:alpha val="100000"/>
                  </a:schemeClr>
                </a:solidFill>
                <a:latin typeface="Noto Sans SC"/>
                <a:ea typeface="Noto Sans SC"/>
                <a:cs typeface="Noto Sans SC"/>
              </a:rPr>
              <a:t>西藏纳入全国跨境电商综试区后，大学生创业团队可通过“互联网+边贸”模式，直接参与尼泊尔、印度等市场的B2B小额贸易。</a:t>
            </a:r>
            <a:endParaRPr lang="en-US" sz="1500">
              <a:solidFill>
                <a:schemeClr val="dk1">
                  <a:alpha val="100000"/>
                </a:schemeClr>
              </a:solidFill>
              <a:latin typeface="Noto Sans SC"/>
              <a:ea typeface="Noto Sans SC"/>
              <a:cs typeface="Noto Sans SC"/>
            </a:endParaRPr>
          </a:p>
        </p:txBody>
      </p:sp>
      <p:sp>
        <p:nvSpPr>
          <p:cNvPr id="10" name="TextBox 10"/>
          <p:cNvSpPr txBox="1"/>
          <p:nvPr/>
        </p:nvSpPr>
        <p:spPr>
          <a:xfrm>
            <a:off x="7911312" y="3381201"/>
            <a:ext cx="3690456" cy="1411461"/>
          </a:xfrm>
          <a:prstGeom prst="rect">
            <a:avLst/>
          </a:prstGeom>
        </p:spPr>
        <p:txBody>
          <a:bodyPr vert="horz" wrap="square" lIns="114300" tIns="57150" rIns="114300" bIns="57150" rtlCol="0" anchor="ctr" anchorCtr="0">
            <a:normAutofit/>
          </a:bodyPr>
          <a:lstStyle/>
          <a:p>
            <a:pPr algn="just">
              <a:lnSpc>
                <a:spcPct val="120000"/>
              </a:lnSpc>
              <a:spcBef>
                <a:spcPct val="0"/>
              </a:spcBef>
            </a:pPr>
            <a:r>
              <a:rPr lang="en-US" sz="1500">
                <a:solidFill>
                  <a:schemeClr val="dk1">
                    <a:alpha val="100000"/>
                  </a:schemeClr>
                </a:solidFill>
                <a:latin typeface="Noto Sans SC"/>
                <a:ea typeface="Noto Sans SC"/>
                <a:cs typeface="Noto Sans SC"/>
              </a:rPr>
              <a:t>常态化运行的“区岸联动”模式整合公路、铁路和航空资源，使拉萨至加德满都的物流时效从7天缩短至3天，运输成本下降18%。</a:t>
            </a:r>
            <a:endParaRPr lang="en-US" sz="1500">
              <a:solidFill>
                <a:schemeClr val="dk1">
                  <a:alpha val="100000"/>
                </a:schemeClr>
              </a:solidFill>
              <a:latin typeface="Noto Sans SC"/>
              <a:ea typeface="Noto Sans SC"/>
              <a:cs typeface="Noto Sans SC"/>
            </a:endParaRPr>
          </a:p>
        </p:txBody>
      </p:sp>
      <p:sp>
        <p:nvSpPr>
          <p:cNvPr id="11" name="TextBox 11"/>
          <p:cNvSpPr txBox="1"/>
          <p:nvPr/>
        </p:nvSpPr>
        <p:spPr>
          <a:xfrm>
            <a:off x="7530691" y="1143824"/>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a:ea typeface="Noto Sans SC"/>
                <a:cs typeface="Noto Sans SC"/>
              </a:rPr>
              <a:t>中尼经济走廊建设加速</a:t>
            </a:r>
            <a:endParaRPr lang="en-US" sz="2025" b="1">
              <a:solidFill>
                <a:schemeClr val="accent1">
                  <a:alpha val="100000"/>
                </a:schemeClr>
              </a:solidFill>
              <a:latin typeface="Noto Sans SC"/>
              <a:ea typeface="Noto Sans SC"/>
              <a:cs typeface="Noto Sans SC"/>
            </a:endParaRPr>
          </a:p>
        </p:txBody>
      </p:sp>
      <p:sp>
        <p:nvSpPr>
          <p:cNvPr id="12" name="TextBox 12"/>
          <p:cNvSpPr txBox="1"/>
          <p:nvPr/>
        </p:nvSpPr>
        <p:spPr>
          <a:xfrm>
            <a:off x="7911312" y="3119263"/>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a:ea typeface="Noto Sans SC"/>
                <a:cs typeface="Noto Sans SC"/>
              </a:rPr>
              <a:t>多式联运模式创新</a:t>
            </a:r>
            <a:endParaRPr lang="en-US" sz="2025" b="1">
              <a:solidFill>
                <a:schemeClr val="accent1">
                  <a:alpha val="100000"/>
                </a:schemeClr>
              </a:solidFill>
              <a:latin typeface="Noto Sans SC"/>
              <a:ea typeface="Noto Sans SC"/>
              <a:cs typeface="Noto Sans SC"/>
            </a:endParaRPr>
          </a:p>
        </p:txBody>
      </p:sp>
      <p:sp>
        <p:nvSpPr>
          <p:cNvPr id="13" name="TextBox 13"/>
          <p:cNvSpPr txBox="1"/>
          <p:nvPr/>
        </p:nvSpPr>
        <p:spPr>
          <a:xfrm>
            <a:off x="7452351" y="5007126"/>
            <a:ext cx="3533775" cy="409575"/>
          </a:xfrm>
          <a:prstGeom prst="rect">
            <a:avLst/>
          </a:prstGeom>
        </p:spPr>
        <p:txBody>
          <a:bodyPr vert="horz" wrap="square" lIns="114300" tIns="57150" rIns="114300" bIns="57150" rtlCol="0" anchor="t" anchorCtr="0">
            <a:normAutofit/>
          </a:bodyPr>
          <a:lstStyle/>
          <a:p>
            <a:pPr>
              <a:lnSpc>
                <a:spcPct val="77000"/>
              </a:lnSpc>
            </a:pPr>
            <a:r>
              <a:rPr lang="en-US" sz="2025" b="1">
                <a:solidFill>
                  <a:schemeClr val="accent1">
                    <a:alpha val="100000"/>
                  </a:schemeClr>
                </a:solidFill>
                <a:latin typeface="Noto Sans SC"/>
                <a:ea typeface="Noto Sans SC"/>
                <a:cs typeface="Noto Sans SC"/>
              </a:rPr>
              <a:t>跨境电商政策红利</a:t>
            </a:r>
            <a:endParaRPr lang="en-US" sz="2025" b="1">
              <a:solidFill>
                <a:schemeClr val="accent1">
                  <a:alpha val="100000"/>
                </a:schemeClr>
              </a:solidFill>
              <a:latin typeface="Noto Sans SC"/>
              <a:ea typeface="Noto Sans SC"/>
              <a:cs typeface="Noto Sans SC"/>
            </a:endParaRPr>
          </a:p>
        </p:txBody>
      </p:sp>
      <p:sp>
        <p:nvSpPr>
          <p:cNvPr id="14" name="TextBox 14"/>
          <p:cNvSpPr txBox="1"/>
          <p:nvPr/>
        </p:nvSpPr>
        <p:spPr>
          <a:xfrm>
            <a:off x="353535" y="2528436"/>
            <a:ext cx="5742466" cy="2710929"/>
          </a:xfrm>
          <a:prstGeom prst="rect">
            <a:avLst/>
          </a:prstGeom>
        </p:spPr>
        <p:txBody>
          <a:bodyPr vert="horz" wrap="square" lIns="114300" tIns="57150" rIns="114300" bIns="57150" rtlCol="0" anchor="ctr" anchorCtr="0">
            <a:normAutofit/>
          </a:bodyPr>
          <a:lstStyle/>
          <a:p>
            <a:pPr algn="ctr">
              <a:lnSpc>
                <a:spcPct val="140000"/>
              </a:lnSpc>
              <a:spcBef>
                <a:spcPct val="0"/>
              </a:spcBef>
            </a:pPr>
            <a:r>
              <a:rPr lang="en-US" sz="1875">
                <a:solidFill>
                  <a:srgbClr val="FFFFFF">
                    <a:alpha val="100000"/>
                  </a:srgbClr>
                </a:solidFill>
                <a:latin typeface="Noto Sans SC"/>
                <a:ea typeface="Noto Sans SC"/>
                <a:cs typeface="Noto Sans SC"/>
              </a:rPr>
              <a:t>西藏作为中国面向南亚的陆路门户，“一带一路”倡议为其边贸物流业带来基础设施互联互通、跨境合作机制创新、国际市场需求扩容三重机遇，推动形成“工业品下乡—农产品上行—跨境贸易”的立体化物流网络。</a:t>
            </a:r>
            <a:endParaRPr lang="en-US" sz="1875">
              <a:solidFill>
                <a:srgbClr val="FFFFFF">
                  <a:alpha val="100000"/>
                </a:srgbClr>
              </a:solidFill>
              <a:latin typeface="Noto Sans SC"/>
              <a:ea typeface="Noto Sans SC"/>
              <a:cs typeface="Noto Sans SC"/>
            </a:endParaRPr>
          </a:p>
        </p:txBody>
      </p:sp>
      <p:sp>
        <p:nvSpPr>
          <p:cNvPr id="15" name="TextBox 15"/>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Noto Sans SC"/>
                <a:ea typeface="Noto Sans SC"/>
                <a:cs typeface="Noto Sans SC"/>
              </a:rPr>
              <a:t>“一带一路”倡议下的发展机遇</a:t>
            </a:r>
            <a:endParaRPr lang="en-US" sz="3000" b="1">
              <a:solidFill>
                <a:schemeClr val="dk2">
                  <a:alpha val="100000"/>
                </a:schemeClr>
              </a:solidFill>
              <a:latin typeface="Noto Sans SC"/>
              <a:ea typeface="Noto Sans SC"/>
              <a:cs typeface="Noto Sans S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ECF8EA"/>
      </a:lt1>
      <a:dk2>
        <a:srgbClr val="000000"/>
      </a:dk2>
      <a:lt2>
        <a:srgbClr val="C7E9BF"/>
      </a:lt2>
      <a:accent1>
        <a:srgbClr val="6CBE50"/>
      </a:accent1>
      <a:accent2>
        <a:srgbClr val="6CBE50"/>
      </a:accent2>
      <a:accent3>
        <a:srgbClr val="5AA83F"/>
      </a:accent3>
      <a:accent4>
        <a:srgbClr val="5A9745"/>
      </a:accent4>
      <a:accent5>
        <a:srgbClr val="498933"/>
      </a:accent5>
      <a:accent6>
        <a:srgbClr val="397C2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4751</Words>
  <Application>WPS 演示</Application>
  <PresentationFormat>On-screen Show (4:3)</PresentationFormat>
  <Paragraphs>407</Paragraphs>
  <Slides>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Noto Sans SC</vt:lpstr>
      <vt:lpstr>Segoe Print</vt:lpstr>
      <vt:lpstr>Arial</vt:lpstr>
      <vt:lpstr>微软雅黑</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WPS_1670391199</cp:lastModifiedBy>
  <cp:revision>3</cp:revision>
  <dcterms:created xsi:type="dcterms:W3CDTF">2006-08-16T00:00:00Z</dcterms:created>
  <dcterms:modified xsi:type="dcterms:W3CDTF">2025-10-14T03:49:09Z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001191110000802100433B10001","ProduceID":"99dc1ce8cad4c3b1b17f2af59bbdb217_1760343325_7f39bdc06367bce38dc8f7f63d05677b","ReservedCode1":"e1b141506fecb63c896399935a624e547368d72d6a1c385250878d7feaf99d81","ContentPropagator":"001191110000802100433B10001","PropagateID":"99dc1ce8cad4c3b1b17f2af59bbdb217_1760343325_7f39bdc06367bce38dc8f7f63d05677b","ReservedCode2":"e1b141506fecb63c896399935a624e547368d72d6a1c385250878d7feaf99d81"}</vt:lpwstr>
  </property>
  <property fmtid="{D5CDD505-2E9C-101B-9397-08002B2CF9AE}" pid="3" name="ICV">
    <vt:lpwstr>C12ED693F9E84452AFADF9A472AC5884_12</vt:lpwstr>
  </property>
  <property fmtid="{D5CDD505-2E9C-101B-9397-08002B2CF9AE}" pid="4" name="KSOProductBuildVer">
    <vt:lpwstr>2052-12.1.0.22529</vt:lpwstr>
  </property>
</Properties>
</file>