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s://ppt-qn.molishe.com/cover-prod1/564/assets/ppt/media/image1.jpeg?imageView2/0/w/1920/h/1080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"/>
          <p:cNvGrpSpPr/>
          <p:nvPr/>
        </p:nvGrpSpPr>
        <p:grpSpPr>
          <a:xfrm rot="10800000">
            <a:off x="-885900" y="3867109"/>
            <a:ext cx="3185286" cy="3512032"/>
            <a:chOff x="0" y="0"/>
            <a:chExt cx="3185286" cy="3512032"/>
          </a:xfrm>
        </p:grpSpPr>
        <p:sp>
          <p:nvSpPr>
            <p:cNvPr id="4" name="íṧḻiḋe"/>
            <p:cNvSpPr/>
            <p:nvPr/>
          </p:nvSpPr>
          <p:spPr>
            <a:xfrm>
              <a:off x="0" y="0"/>
              <a:ext cx="2594163" cy="2540781"/>
            </a:xfrm>
            <a:custGeom>
              <a:avLst/>
              <a:gdLst/>
              <a:ahLst/>
              <a:cxnLst/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chemeClr val="accent2">
                <a:alpha val="66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5" name="íş1íḍè"/>
            <p:cNvSpPr/>
            <p:nvPr/>
          </p:nvSpPr>
          <p:spPr>
            <a:xfrm>
              <a:off x="730085" y="282634"/>
              <a:ext cx="2455201" cy="3229398"/>
            </a:xfrm>
            <a:custGeom>
              <a:avLst/>
              <a:gdLst/>
              <a:ahLst/>
              <a:cxnLst/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chemeClr val="accent1">
                <a:alpha val="45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  <p:grpSp>
        <p:nvGrpSpPr>
          <p:cNvPr id="7" name="group"/>
          <p:cNvGrpSpPr/>
          <p:nvPr/>
        </p:nvGrpSpPr>
        <p:grpSpPr>
          <a:xfrm rot="10800000">
            <a:off x="9086997" y="-1443802"/>
            <a:ext cx="3204450" cy="4893654"/>
            <a:chOff x="0" y="0"/>
            <a:chExt cx="3204450" cy="4893654"/>
          </a:xfrm>
        </p:grpSpPr>
        <p:sp>
          <p:nvSpPr>
            <p:cNvPr id="8" name="íSliḑè"/>
            <p:cNvSpPr/>
            <p:nvPr/>
          </p:nvSpPr>
          <p:spPr>
            <a:xfrm>
              <a:off x="0" y="0"/>
              <a:ext cx="3204450" cy="3482057"/>
            </a:xfrm>
            <a:custGeom>
              <a:avLst/>
              <a:gdLst/>
              <a:ahLst/>
              <a:cxnLst/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chemeClr val="accent2">
                <a:alpha val="5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9" name="íš1ïḋe"/>
            <p:cNvSpPr/>
            <p:nvPr/>
          </p:nvSpPr>
          <p:spPr>
            <a:xfrm>
              <a:off x="15241" y="601802"/>
              <a:ext cx="1366989" cy="4291852"/>
            </a:xfrm>
            <a:custGeom>
              <a:avLst/>
              <a:gdLst/>
              <a:ahLst/>
              <a:cxnLst/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chemeClr val="accent2">
                <a:alpha val="7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0" name="iṡḻiďè"/>
            <p:cNvSpPr/>
            <p:nvPr/>
          </p:nvSpPr>
          <p:spPr>
            <a:xfrm rot="17340000">
              <a:off x="647671" y="1224880"/>
              <a:ext cx="1191816" cy="1032298"/>
            </a:xfrm>
            <a:custGeom>
              <a:avLst/>
              <a:gdLst/>
              <a:ahLst/>
              <a:cxnLst/>
              <a:rect l="l" t="t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s://ppt-qn.molishe.com/cover-prod1/564/assets/ppt/media/image1.jpeg?imageView2/0/w/1920/h/1080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s://ppt-qn.molishe.com/cover-prod1/564/assets/ppt/media/image1.jpeg?imageView2/0/w/1920/h/1080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"/>
          <p:cNvGrpSpPr/>
          <p:nvPr/>
        </p:nvGrpSpPr>
        <p:grpSpPr>
          <a:xfrm rot="10800000">
            <a:off x="-885900" y="3867109"/>
            <a:ext cx="3185286" cy="3512032"/>
            <a:chOff x="0" y="0"/>
            <a:chExt cx="3185286" cy="3512032"/>
          </a:xfrm>
        </p:grpSpPr>
        <p:sp>
          <p:nvSpPr>
            <p:cNvPr id="4" name="íṧḻiḋe"/>
            <p:cNvSpPr/>
            <p:nvPr/>
          </p:nvSpPr>
          <p:spPr>
            <a:xfrm>
              <a:off x="0" y="0"/>
              <a:ext cx="2594163" cy="2540781"/>
            </a:xfrm>
            <a:custGeom>
              <a:avLst/>
              <a:gdLst/>
              <a:ahLst/>
              <a:cxnLst/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chemeClr val="accent2">
                <a:alpha val="66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5" name="íş1íḍè"/>
            <p:cNvSpPr/>
            <p:nvPr/>
          </p:nvSpPr>
          <p:spPr>
            <a:xfrm>
              <a:off x="730085" y="282634"/>
              <a:ext cx="2455201" cy="3229398"/>
            </a:xfrm>
            <a:custGeom>
              <a:avLst/>
              <a:gdLst/>
              <a:ahLst/>
              <a:cxnLst/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chemeClr val="accent1">
                <a:alpha val="45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  <p:grpSp>
        <p:nvGrpSpPr>
          <p:cNvPr id="7" name="group"/>
          <p:cNvGrpSpPr/>
          <p:nvPr/>
        </p:nvGrpSpPr>
        <p:grpSpPr>
          <a:xfrm rot="10800000">
            <a:off x="9086997" y="-1443802"/>
            <a:ext cx="3204450" cy="4893654"/>
            <a:chOff x="0" y="0"/>
            <a:chExt cx="3204450" cy="4893654"/>
          </a:xfrm>
        </p:grpSpPr>
        <p:sp>
          <p:nvSpPr>
            <p:cNvPr id="8" name="íSliḑè"/>
            <p:cNvSpPr/>
            <p:nvPr/>
          </p:nvSpPr>
          <p:spPr>
            <a:xfrm>
              <a:off x="0" y="0"/>
              <a:ext cx="3204450" cy="3482057"/>
            </a:xfrm>
            <a:custGeom>
              <a:avLst/>
              <a:gdLst/>
              <a:ahLst/>
              <a:cxnLst/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chemeClr val="accent2">
                <a:alpha val="5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9" name="íš1ïḋe"/>
            <p:cNvSpPr/>
            <p:nvPr/>
          </p:nvSpPr>
          <p:spPr>
            <a:xfrm>
              <a:off x="15241" y="601802"/>
              <a:ext cx="1366989" cy="4291852"/>
            </a:xfrm>
            <a:custGeom>
              <a:avLst/>
              <a:gdLst/>
              <a:ahLst/>
              <a:cxnLst/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chemeClr val="accent2">
                <a:alpha val="7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0" name="iṡḻiďè"/>
            <p:cNvSpPr/>
            <p:nvPr/>
          </p:nvSpPr>
          <p:spPr>
            <a:xfrm rot="17340000">
              <a:off x="647671" y="1224880"/>
              <a:ext cx="1191816" cy="1032298"/>
            </a:xfrm>
            <a:custGeom>
              <a:avLst/>
              <a:gdLst/>
              <a:ahLst/>
              <a:cxnLst/>
              <a:rect l="l" t="t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s://ppt-qn.molishe.com/cover-prod1/564/assets/ppt/media/image1.jpeg?imageView2/0/w/1920/h/1080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s://ppt-qn.molishe.com/cover-prod1/564/assets/ppt/media/image1.jpeg?imageView2/0/w/1920/h/1080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"/>
          <p:cNvGrpSpPr/>
          <p:nvPr/>
        </p:nvGrpSpPr>
        <p:grpSpPr>
          <a:xfrm rot="10800000">
            <a:off x="-885900" y="3867109"/>
            <a:ext cx="3185286" cy="3512032"/>
            <a:chOff x="0" y="0"/>
            <a:chExt cx="3185286" cy="3512032"/>
          </a:xfrm>
        </p:grpSpPr>
        <p:sp>
          <p:nvSpPr>
            <p:cNvPr id="4" name="íṧḻiḋe"/>
            <p:cNvSpPr/>
            <p:nvPr/>
          </p:nvSpPr>
          <p:spPr>
            <a:xfrm>
              <a:off x="0" y="0"/>
              <a:ext cx="2594163" cy="2540781"/>
            </a:xfrm>
            <a:custGeom>
              <a:avLst/>
              <a:gdLst/>
              <a:ahLst/>
              <a:cxnLst/>
              <a:rect l="l" t="t" r="r" b="b"/>
              <a:pathLst>
                <a:path w="2594163" h="2540781">
                  <a:moveTo>
                    <a:pt x="1096849" y="1533"/>
                  </a:moveTo>
                  <a:cubicBezTo>
                    <a:pt x="1171584" y="9139"/>
                    <a:pt x="1244300" y="45184"/>
                    <a:pt x="1297103" y="112338"/>
                  </a:cubicBezTo>
                  <a:cubicBezTo>
                    <a:pt x="1297103" y="112338"/>
                    <a:pt x="1297103" y="112338"/>
                    <a:pt x="2482547" y="1602255"/>
                  </a:cubicBezTo>
                  <a:lnTo>
                    <a:pt x="2594163" y="1742539"/>
                  </a:lnTo>
                  <a:lnTo>
                    <a:pt x="2594163" y="2125138"/>
                  </a:lnTo>
                  <a:lnTo>
                    <a:pt x="2556967" y="2164725"/>
                  </a:lnTo>
                  <a:cubicBezTo>
                    <a:pt x="2517521" y="2197076"/>
                    <a:pt x="2468404" y="2219964"/>
                    <a:pt x="2411465" y="2228461"/>
                  </a:cubicBezTo>
                  <a:cubicBezTo>
                    <a:pt x="2411465" y="2228461"/>
                    <a:pt x="2411465" y="2228461"/>
                    <a:pt x="341159" y="2537387"/>
                  </a:cubicBezTo>
                  <a:cubicBezTo>
                    <a:pt x="115680" y="2571033"/>
                    <a:pt x="-61868" y="2348579"/>
                    <a:pt x="20527" y="2136195"/>
                  </a:cubicBezTo>
                  <a:cubicBezTo>
                    <a:pt x="20527" y="2136195"/>
                    <a:pt x="20527" y="2136195"/>
                    <a:pt x="789206" y="188126"/>
                  </a:cubicBezTo>
                  <a:cubicBezTo>
                    <a:pt x="842126" y="55174"/>
                    <a:pt x="972291" y="-11145"/>
                    <a:pt x="1096849" y="1533"/>
                  </a:cubicBezTo>
                  <a:close/>
                </a:path>
              </a:pathLst>
            </a:custGeom>
            <a:solidFill>
              <a:schemeClr val="accent2">
                <a:alpha val="66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5" name="íş1íḍè"/>
            <p:cNvSpPr/>
            <p:nvPr/>
          </p:nvSpPr>
          <p:spPr>
            <a:xfrm>
              <a:off x="730085" y="282634"/>
              <a:ext cx="2455201" cy="3229398"/>
            </a:xfrm>
            <a:custGeom>
              <a:avLst/>
              <a:gdLst/>
              <a:ahLst/>
              <a:cxnLst/>
              <a:rect l="l" t="t" r="r" b="b"/>
              <a:pathLst>
                <a:path w="2455201" h="3229398">
                  <a:moveTo>
                    <a:pt x="2455201" y="0"/>
                  </a:moveTo>
                  <a:lnTo>
                    <a:pt x="2455201" y="3229398"/>
                  </a:lnTo>
                  <a:lnTo>
                    <a:pt x="1689979" y="3229398"/>
                  </a:lnTo>
                  <a:lnTo>
                    <a:pt x="1422643" y="3097535"/>
                  </a:lnTo>
                  <a:cubicBezTo>
                    <a:pt x="1104127" y="2940426"/>
                    <a:pt x="752661" y="2767066"/>
                    <a:pt x="364836" y="2575771"/>
                  </a:cubicBezTo>
                  <a:cubicBezTo>
                    <a:pt x="-85706" y="2353540"/>
                    <a:pt x="-127848" y="1727765"/>
                    <a:pt x="288058" y="1446658"/>
                  </a:cubicBezTo>
                  <a:cubicBezTo>
                    <a:pt x="288058" y="1446658"/>
                    <a:pt x="288058" y="1446658"/>
                    <a:pt x="2346818" y="72350"/>
                  </a:cubicBezTo>
                  <a:close/>
                </a:path>
              </a:pathLst>
            </a:custGeom>
            <a:solidFill>
              <a:schemeClr val="accent1">
                <a:alpha val="45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  <p:grpSp>
        <p:nvGrpSpPr>
          <p:cNvPr id="7" name="group"/>
          <p:cNvGrpSpPr/>
          <p:nvPr/>
        </p:nvGrpSpPr>
        <p:grpSpPr>
          <a:xfrm rot="10800000">
            <a:off x="9086997" y="-1443802"/>
            <a:ext cx="3204450" cy="4893654"/>
            <a:chOff x="0" y="0"/>
            <a:chExt cx="3204450" cy="4893654"/>
          </a:xfrm>
        </p:grpSpPr>
        <p:sp>
          <p:nvSpPr>
            <p:cNvPr id="8" name="íSliḑè"/>
            <p:cNvSpPr/>
            <p:nvPr/>
          </p:nvSpPr>
          <p:spPr>
            <a:xfrm>
              <a:off x="0" y="0"/>
              <a:ext cx="3204450" cy="3482057"/>
            </a:xfrm>
            <a:custGeom>
              <a:avLst/>
              <a:gdLst/>
              <a:ahLst/>
              <a:cxnLst/>
              <a:rect l="l" t="t" r="r" b="b"/>
              <a:pathLst>
                <a:path w="3204450" h="3482057">
                  <a:moveTo>
                    <a:pt x="0" y="0"/>
                  </a:moveTo>
                  <a:lnTo>
                    <a:pt x="45983" y="11609"/>
                  </a:lnTo>
                  <a:cubicBezTo>
                    <a:pt x="152616" y="46096"/>
                    <a:pt x="252790" y="109642"/>
                    <a:pt x="334914" y="204539"/>
                  </a:cubicBezTo>
                  <a:cubicBezTo>
                    <a:pt x="334914" y="204539"/>
                    <a:pt x="334914" y="204539"/>
                    <a:pt x="3098684" y="3361253"/>
                  </a:cubicBezTo>
                  <a:lnTo>
                    <a:pt x="3204450" y="3482057"/>
                  </a:lnTo>
                  <a:lnTo>
                    <a:pt x="0" y="3482057"/>
                  </a:lnTo>
                  <a:close/>
                </a:path>
              </a:pathLst>
            </a:custGeom>
            <a:solidFill>
              <a:schemeClr val="accent2">
                <a:alpha val="5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9" name="íš1ïḋe"/>
            <p:cNvSpPr/>
            <p:nvPr/>
          </p:nvSpPr>
          <p:spPr>
            <a:xfrm>
              <a:off x="15241" y="601802"/>
              <a:ext cx="1366989" cy="4291852"/>
            </a:xfrm>
            <a:custGeom>
              <a:avLst/>
              <a:gdLst/>
              <a:ahLst/>
              <a:cxnLst/>
              <a:rect l="l" t="t" r="r" b="b"/>
              <a:pathLst>
                <a:path w="1366989" h="4291852">
                  <a:moveTo>
                    <a:pt x="899007" y="633"/>
                  </a:moveTo>
                  <a:cubicBezTo>
                    <a:pt x="1208404" y="16359"/>
                    <a:pt x="1443395" y="322717"/>
                    <a:pt x="1343821" y="639191"/>
                  </a:cubicBezTo>
                  <a:cubicBezTo>
                    <a:pt x="1343821" y="639191"/>
                    <a:pt x="1343821" y="639191"/>
                    <a:pt x="316803" y="3970163"/>
                  </a:cubicBezTo>
                  <a:cubicBezTo>
                    <a:pt x="267015" y="4128400"/>
                    <a:pt x="151065" y="4237937"/>
                    <a:pt x="14549" y="4287566"/>
                  </a:cubicBezTo>
                  <a:lnTo>
                    <a:pt x="0" y="4291852"/>
                  </a:lnTo>
                  <a:lnTo>
                    <a:pt x="0" y="186094"/>
                  </a:lnTo>
                  <a:lnTo>
                    <a:pt x="164343" y="148686"/>
                  </a:lnTo>
                  <a:cubicBezTo>
                    <a:pt x="351042" y="106189"/>
                    <a:pt x="550189" y="60858"/>
                    <a:pt x="762612" y="12505"/>
                  </a:cubicBezTo>
                  <a:cubicBezTo>
                    <a:pt x="809090" y="2071"/>
                    <a:pt x="854808" y="-1613"/>
                    <a:pt x="899007" y="633"/>
                  </a:cubicBezTo>
                  <a:close/>
                </a:path>
              </a:pathLst>
            </a:custGeom>
            <a:solidFill>
              <a:schemeClr val="accent2">
                <a:alpha val="7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0" name="iṡḻiďè"/>
            <p:cNvSpPr/>
            <p:nvPr/>
          </p:nvSpPr>
          <p:spPr>
            <a:xfrm rot="17340000">
              <a:off x="647671" y="1224880"/>
              <a:ext cx="1191816" cy="1032298"/>
            </a:xfrm>
            <a:custGeom>
              <a:avLst/>
              <a:gdLst/>
              <a:ahLst/>
              <a:cxnLst/>
              <a:rect l="l" t="t" r="r" b="b"/>
              <a:pathLst>
                <a:path w="1231" h="1067">
                  <a:moveTo>
                    <a:pt x="504" y="86"/>
                  </a:moveTo>
                  <a:cubicBezTo>
                    <a:pt x="49" y="874"/>
                    <a:pt x="49" y="874"/>
                    <a:pt x="49" y="874"/>
                  </a:cubicBezTo>
                  <a:cubicBezTo>
                    <a:pt x="0" y="960"/>
                    <a:pt x="62" y="1067"/>
                    <a:pt x="161" y="1067"/>
                  </a:cubicBezTo>
                  <a:cubicBezTo>
                    <a:pt x="1070" y="1067"/>
                    <a:pt x="1070" y="1067"/>
                    <a:pt x="1070" y="1067"/>
                  </a:cubicBezTo>
                  <a:cubicBezTo>
                    <a:pt x="1170" y="1067"/>
                    <a:pt x="1231" y="960"/>
                    <a:pt x="1182" y="874"/>
                  </a:cubicBezTo>
                  <a:cubicBezTo>
                    <a:pt x="727" y="86"/>
                    <a:pt x="727" y="86"/>
                    <a:pt x="727" y="86"/>
                  </a:cubicBezTo>
                  <a:cubicBezTo>
                    <a:pt x="678" y="0"/>
                    <a:pt x="554" y="0"/>
                    <a:pt x="504" y="86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../media/image10.jpeg"/><Relationship Id="rId7" Type="http://schemas.openxmlformats.org/officeDocument/2006/relationships/tags" Target="../tags/tag32.xml"/><Relationship Id="rId6" Type="http://schemas.openxmlformats.org/officeDocument/2006/relationships/image" Target="../media/image9.jpeg"/><Relationship Id="rId5" Type="http://schemas.openxmlformats.org/officeDocument/2006/relationships/tags" Target="../tags/tag31.xml"/><Relationship Id="rId4" Type="http://schemas.openxmlformats.org/officeDocument/2006/relationships/image" Target="../media/image8.jpeg"/><Relationship Id="rId3" Type="http://schemas.openxmlformats.org/officeDocument/2006/relationships/tags" Target="../tags/tag30.xml"/><Relationship Id="rId2" Type="http://schemas.openxmlformats.org/officeDocument/2006/relationships/image" Target="../media/image7.jpeg"/><Relationship Id="rId18" Type="http://schemas.openxmlformats.org/officeDocument/2006/relationships/notesSlide" Target="../notesSlides/notesSlide10.xml"/><Relationship Id="rId17" Type="http://schemas.openxmlformats.org/officeDocument/2006/relationships/slideLayout" Target="../slideLayouts/slideLayout5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11.jpe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49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4" Type="http://schemas.openxmlformats.org/officeDocument/2006/relationships/notesSlide" Target="../notesSlides/notesSlide12.xml"/><Relationship Id="rId23" Type="http://schemas.openxmlformats.org/officeDocument/2006/relationships/slideLayout" Target="../slideLayouts/slideLayout5.xml"/><Relationship Id="rId22" Type="http://schemas.openxmlformats.org/officeDocument/2006/relationships/tags" Target="../tags/tag70.xml"/><Relationship Id="rId21" Type="http://schemas.openxmlformats.org/officeDocument/2006/relationships/tags" Target="../tags/tag69.xml"/><Relationship Id="rId20" Type="http://schemas.openxmlformats.org/officeDocument/2006/relationships/tags" Target="../tags/tag68.xml"/><Relationship Id="rId2" Type="http://schemas.openxmlformats.org/officeDocument/2006/relationships/image" Target="../media/image12.jpeg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5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image" Target="../media/image13.jpeg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2" Type="http://schemas.openxmlformats.org/officeDocument/2006/relationships/notesSlide" Target="../notesSlides/notesSlide13.xml"/><Relationship Id="rId21" Type="http://schemas.openxmlformats.org/officeDocument/2006/relationships/slideLayout" Target="../slideLayouts/slideLayout5.xml"/><Relationship Id="rId20" Type="http://schemas.openxmlformats.org/officeDocument/2006/relationships/tags" Target="../tags/tag86.xml"/><Relationship Id="rId2" Type="http://schemas.openxmlformats.org/officeDocument/2006/relationships/tags" Target="../tags/tag72.xml"/><Relationship Id="rId19" Type="http://schemas.openxmlformats.org/officeDocument/2006/relationships/tags" Target="../tags/tag85.xml"/><Relationship Id="rId18" Type="http://schemas.openxmlformats.org/officeDocument/2006/relationships/tags" Target="../tags/tag84.xml"/><Relationship Id="rId17" Type="http://schemas.openxmlformats.org/officeDocument/2006/relationships/tags" Target="../tags/tag83.xml"/><Relationship Id="rId16" Type="http://schemas.openxmlformats.org/officeDocument/2006/relationships/tags" Target="../tags/tag82.xml"/><Relationship Id="rId15" Type="http://schemas.openxmlformats.org/officeDocument/2006/relationships/tags" Target="../tags/tag81.xml"/><Relationship Id="rId14" Type="http://schemas.openxmlformats.org/officeDocument/2006/relationships/image" Target="../media/image16.jpeg"/><Relationship Id="rId13" Type="http://schemas.openxmlformats.org/officeDocument/2006/relationships/tags" Target="../tags/tag80.xml"/><Relationship Id="rId12" Type="http://schemas.openxmlformats.org/officeDocument/2006/relationships/image" Target="../media/image15.jpeg"/><Relationship Id="rId11" Type="http://schemas.openxmlformats.org/officeDocument/2006/relationships/tags" Target="../tags/tag79.xml"/><Relationship Id="rId10" Type="http://schemas.openxmlformats.org/officeDocument/2006/relationships/image" Target="../media/image14.jpeg"/><Relationship Id="rId1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3.jpeg"/><Relationship Id="rId26" Type="http://schemas.openxmlformats.org/officeDocument/2006/relationships/notesSlide" Target="../notesSlides/notesSlide9.xml"/><Relationship Id="rId25" Type="http://schemas.openxmlformats.org/officeDocument/2006/relationships/slideLayout" Target="../slideLayouts/slideLayout5.xml"/><Relationship Id="rId24" Type="http://schemas.openxmlformats.org/officeDocument/2006/relationships/tags" Target="../tags/tag28.xml"/><Relationship Id="rId23" Type="http://schemas.openxmlformats.org/officeDocument/2006/relationships/tags" Target="../tags/tag27.xml"/><Relationship Id="rId22" Type="http://schemas.openxmlformats.org/officeDocument/2006/relationships/tags" Target="../tags/tag26.xml"/><Relationship Id="rId21" Type="http://schemas.openxmlformats.org/officeDocument/2006/relationships/image" Target="../media/image6.jpeg"/><Relationship Id="rId20" Type="http://schemas.openxmlformats.org/officeDocument/2006/relationships/tags" Target="../tags/tag25.xml"/><Relationship Id="rId2" Type="http://schemas.openxmlformats.org/officeDocument/2006/relationships/tags" Target="../tags/tag10.xml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image" Target="../media/image5.jpeg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ṣ1ïḍe"/>
          <p:cNvSpPr/>
          <p:nvPr/>
        </p:nvSpPr>
        <p:spPr>
          <a:xfrm>
            <a:off x="508000" y="3337351"/>
            <a:ext cx="9916077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altLang="zh-CN" sz="36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36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探索文旅融合发展</a:t>
            </a:r>
            <a:r>
              <a:rPr lang="zh-CN" altLang="en-US" sz="3600" u="none" dirty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</a:t>
            </a:r>
            <a:r>
              <a:rPr lang="zh-CN" altLang="en-US" sz="3600" u="none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路径</a:t>
            </a:r>
            <a:endParaRPr lang="zh-CN" altLang="en-US" sz="3600" u="none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íşḷiḍé"/>
          <p:cNvSpPr/>
          <p:nvPr/>
        </p:nvSpPr>
        <p:spPr>
          <a:xfrm>
            <a:off x="2086646" y="1651950"/>
            <a:ext cx="137703" cy="13770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思源黑体" pitchFamily="34" charset="-120"/>
            </a:endParaRPr>
          </a:p>
        </p:txBody>
      </p:sp>
      <p:sp>
        <p:nvSpPr>
          <p:cNvPr id="5" name="iṡḷîďê"/>
          <p:cNvSpPr/>
          <p:nvPr/>
        </p:nvSpPr>
        <p:spPr>
          <a:xfrm>
            <a:off x="508000" y="1994463"/>
            <a:ext cx="9916077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5400" b="1" dirty="0">
                <a:latin typeface="微软雅黑" panose="020B0503020204020204" charset="-122"/>
                <a:ea typeface="微软雅黑" panose="020B0503020204020204" charset="-122"/>
                <a:cs typeface="思源黑体 Medium" pitchFamily="34" charset="-120"/>
              </a:rPr>
              <a:t>文化旅游产业带价值链分析</a:t>
            </a:r>
            <a:endParaRPr lang="zh-CN" altLang="en-US" sz="5400" b="1" dirty="0">
              <a:latin typeface="微软雅黑" panose="020B0503020204020204" charset="-122"/>
              <a:ea typeface="微软雅黑" panose="020B0503020204020204" charset="-122"/>
              <a:cs typeface="思源黑体 Medium" pitchFamily="34" charset="-120"/>
            </a:endParaRPr>
          </a:p>
        </p:txBody>
      </p:sp>
      <p:sp>
        <p:nvSpPr>
          <p:cNvPr id="7" name="ïšḻíḋê"/>
          <p:cNvSpPr/>
          <p:nvPr/>
        </p:nvSpPr>
        <p:spPr>
          <a:xfrm>
            <a:off x="9515653" y="4672224"/>
            <a:ext cx="346062" cy="346061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grpSp>
        <p:nvGrpSpPr>
          <p:cNvPr id="8" name="group"/>
          <p:cNvGrpSpPr/>
          <p:nvPr/>
        </p:nvGrpSpPr>
        <p:grpSpPr>
          <a:xfrm>
            <a:off x="8540750" y="459272"/>
            <a:ext cx="380818" cy="381000"/>
            <a:chOff x="0" y="0"/>
            <a:chExt cx="380818" cy="381000"/>
          </a:xfrm>
        </p:grpSpPr>
        <p:sp>
          <p:nvSpPr>
            <p:cNvPr id="9" name="图形 38"/>
            <p:cNvSpPr/>
            <p:nvPr/>
          </p:nvSpPr>
          <p:spPr>
            <a:xfrm>
              <a:off x="0" y="0"/>
              <a:ext cx="380818" cy="381000"/>
            </a:xfrm>
            <a:custGeom>
              <a:avLst/>
              <a:gdLst/>
              <a:ahLst/>
              <a:cxnLst/>
              <a:rect l="l" t="t" r="r" b="b"/>
              <a:pathLst>
                <a:path w="380818" h="381000">
                  <a:moveTo>
                    <a:pt x="191076" y="0"/>
                  </a:moveTo>
                  <a:cubicBezTo>
                    <a:pt x="38676" y="0"/>
                    <a:pt x="481" y="38100"/>
                    <a:pt x="4" y="190500"/>
                  </a:cubicBezTo>
                  <a:cubicBezTo>
                    <a:pt x="-472" y="342900"/>
                    <a:pt x="37438" y="381000"/>
                    <a:pt x="189838" y="381000"/>
                  </a:cubicBezTo>
                  <a:cubicBezTo>
                    <a:pt x="342238" y="381000"/>
                    <a:pt x="380338" y="342900"/>
                    <a:pt x="380814" y="190976"/>
                  </a:cubicBezTo>
                  <a:cubicBezTo>
                    <a:pt x="381290" y="39053"/>
                    <a:pt x="343476" y="0"/>
                    <a:pt x="191076" y="0"/>
                  </a:cubicBezTo>
                  <a:close/>
                </a:path>
              </a:pathLst>
            </a:custGeom>
            <a:gradFill flip="y" rotWithShape="1">
              <a:gsLst>
                <a:gs pos="0">
                  <a:schemeClr val="accent1"/>
                </a:gs>
                <a:gs pos="4668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0" name="任意多边形: 形状 12"/>
            <p:cNvSpPr/>
            <p:nvPr/>
          </p:nvSpPr>
          <p:spPr>
            <a:xfrm>
              <a:off x="172312" y="152316"/>
              <a:ext cx="132492" cy="132852"/>
            </a:xfrm>
            <a:custGeom>
              <a:avLst/>
              <a:gdLst/>
              <a:ahLst/>
              <a:cxnLst/>
              <a:rect l="l" t="t" r="r" b="b"/>
              <a:pathLst>
                <a:path w="132492" h="132852">
                  <a:moveTo>
                    <a:pt x="132493" y="66758"/>
                  </a:moveTo>
                  <a:cubicBezTo>
                    <a:pt x="132398" y="83522"/>
                    <a:pt x="125920" y="99620"/>
                    <a:pt x="114491" y="111812"/>
                  </a:cubicBezTo>
                  <a:cubicBezTo>
                    <a:pt x="103061" y="124004"/>
                    <a:pt x="87344" y="131528"/>
                    <a:pt x="70676" y="132671"/>
                  </a:cubicBezTo>
                  <a:cubicBezTo>
                    <a:pt x="53912" y="133910"/>
                    <a:pt x="37433" y="128766"/>
                    <a:pt x="24289" y="118289"/>
                  </a:cubicBezTo>
                  <a:cubicBezTo>
                    <a:pt x="11144" y="107811"/>
                    <a:pt x="2477" y="92762"/>
                    <a:pt x="0" y="76188"/>
                  </a:cubicBezTo>
                  <a:lnTo>
                    <a:pt x="59150" y="76188"/>
                  </a:lnTo>
                  <a:cubicBezTo>
                    <a:pt x="60769" y="76188"/>
                    <a:pt x="62484" y="75712"/>
                    <a:pt x="63913" y="74950"/>
                  </a:cubicBezTo>
                  <a:cubicBezTo>
                    <a:pt x="65342" y="74093"/>
                    <a:pt x="66580" y="72950"/>
                    <a:pt x="67342" y="71521"/>
                  </a:cubicBezTo>
                  <a:cubicBezTo>
                    <a:pt x="68199" y="70092"/>
                    <a:pt x="68675" y="68473"/>
                    <a:pt x="68675" y="66758"/>
                  </a:cubicBezTo>
                  <a:cubicBezTo>
                    <a:pt x="68675" y="65139"/>
                    <a:pt x="68294" y="63425"/>
                    <a:pt x="67437" y="61996"/>
                  </a:cubicBezTo>
                  <a:lnTo>
                    <a:pt x="36481" y="6846"/>
                  </a:lnTo>
                  <a:cubicBezTo>
                    <a:pt x="46672" y="1893"/>
                    <a:pt x="57912" y="-488"/>
                    <a:pt x="69247" y="83"/>
                  </a:cubicBezTo>
                  <a:cubicBezTo>
                    <a:pt x="80581" y="655"/>
                    <a:pt x="91535" y="4084"/>
                    <a:pt x="101155" y="10085"/>
                  </a:cubicBezTo>
                  <a:cubicBezTo>
                    <a:pt x="110776" y="16085"/>
                    <a:pt x="118681" y="24372"/>
                    <a:pt x="124206" y="34278"/>
                  </a:cubicBezTo>
                  <a:cubicBezTo>
                    <a:pt x="129635" y="44279"/>
                    <a:pt x="132493" y="55424"/>
                    <a:pt x="132493" y="667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1" name="任意多边形: 形状 16"/>
            <p:cNvSpPr/>
            <p:nvPr/>
          </p:nvSpPr>
          <p:spPr>
            <a:xfrm>
              <a:off x="85730" y="85725"/>
              <a:ext cx="157746" cy="142875"/>
            </a:xfrm>
            <a:custGeom>
              <a:avLst/>
              <a:gdLst/>
              <a:ahLst/>
              <a:cxnLst/>
              <a:rect l="l" t="t" r="r" b="b"/>
              <a:pathLst>
                <a:path w="157746" h="142875">
                  <a:moveTo>
                    <a:pt x="148400" y="142875"/>
                  </a:moveTo>
                  <a:lnTo>
                    <a:pt x="9525" y="142875"/>
                  </a:lnTo>
                  <a:cubicBezTo>
                    <a:pt x="7906" y="142875"/>
                    <a:pt x="6191" y="142399"/>
                    <a:pt x="4763" y="141637"/>
                  </a:cubicBezTo>
                  <a:cubicBezTo>
                    <a:pt x="3334" y="140780"/>
                    <a:pt x="2096" y="139637"/>
                    <a:pt x="1333" y="138208"/>
                  </a:cubicBezTo>
                  <a:cubicBezTo>
                    <a:pt x="476" y="136684"/>
                    <a:pt x="0" y="135065"/>
                    <a:pt x="0" y="133445"/>
                  </a:cubicBezTo>
                  <a:cubicBezTo>
                    <a:pt x="0" y="131826"/>
                    <a:pt x="381" y="130112"/>
                    <a:pt x="1238" y="128683"/>
                  </a:cubicBezTo>
                  <a:lnTo>
                    <a:pt x="70676" y="4858"/>
                  </a:lnTo>
                  <a:cubicBezTo>
                    <a:pt x="71533" y="3429"/>
                    <a:pt x="72676" y="2191"/>
                    <a:pt x="74200" y="1333"/>
                  </a:cubicBezTo>
                  <a:cubicBezTo>
                    <a:pt x="75628" y="476"/>
                    <a:pt x="77248" y="0"/>
                    <a:pt x="78962" y="0"/>
                  </a:cubicBezTo>
                  <a:cubicBezTo>
                    <a:pt x="80677" y="0"/>
                    <a:pt x="82296" y="476"/>
                    <a:pt x="83725" y="1333"/>
                  </a:cubicBezTo>
                  <a:cubicBezTo>
                    <a:pt x="85153" y="2191"/>
                    <a:pt x="86392" y="3429"/>
                    <a:pt x="87249" y="4858"/>
                  </a:cubicBezTo>
                  <a:lnTo>
                    <a:pt x="125349" y="73152"/>
                  </a:lnTo>
                  <a:lnTo>
                    <a:pt x="156305" y="128302"/>
                  </a:lnTo>
                  <a:cubicBezTo>
                    <a:pt x="157163" y="129731"/>
                    <a:pt x="157734" y="131350"/>
                    <a:pt x="157734" y="133064"/>
                  </a:cubicBezTo>
                  <a:cubicBezTo>
                    <a:pt x="157829" y="134779"/>
                    <a:pt x="157353" y="136398"/>
                    <a:pt x="156591" y="137922"/>
                  </a:cubicBezTo>
                  <a:cubicBezTo>
                    <a:pt x="155829" y="139446"/>
                    <a:pt x="154591" y="140684"/>
                    <a:pt x="153162" y="141542"/>
                  </a:cubicBezTo>
                  <a:cubicBezTo>
                    <a:pt x="151733" y="142304"/>
                    <a:pt x="150114" y="142780"/>
                    <a:pt x="148400" y="142875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  <p:grpSp>
        <p:nvGrpSpPr>
          <p:cNvPr id="20" name="group"/>
          <p:cNvGrpSpPr/>
          <p:nvPr/>
        </p:nvGrpSpPr>
        <p:grpSpPr>
          <a:xfrm>
            <a:off x="220399" y="253297"/>
            <a:ext cx="380818" cy="381000"/>
            <a:chOff x="0" y="0"/>
            <a:chExt cx="380818" cy="381000"/>
          </a:xfrm>
        </p:grpSpPr>
        <p:sp>
          <p:nvSpPr>
            <p:cNvPr id="21" name="图形 38"/>
            <p:cNvSpPr/>
            <p:nvPr/>
          </p:nvSpPr>
          <p:spPr>
            <a:xfrm>
              <a:off x="0" y="0"/>
              <a:ext cx="380818" cy="381000"/>
            </a:xfrm>
            <a:custGeom>
              <a:avLst/>
              <a:gdLst/>
              <a:ahLst/>
              <a:cxnLst/>
              <a:rect l="l" t="t" r="r" b="b"/>
              <a:pathLst>
                <a:path w="380818" h="381000">
                  <a:moveTo>
                    <a:pt x="191076" y="0"/>
                  </a:moveTo>
                  <a:cubicBezTo>
                    <a:pt x="38676" y="0"/>
                    <a:pt x="481" y="38100"/>
                    <a:pt x="4" y="190500"/>
                  </a:cubicBezTo>
                  <a:cubicBezTo>
                    <a:pt x="-472" y="342900"/>
                    <a:pt x="37438" y="381000"/>
                    <a:pt x="189838" y="381000"/>
                  </a:cubicBezTo>
                  <a:cubicBezTo>
                    <a:pt x="342238" y="381000"/>
                    <a:pt x="380338" y="342900"/>
                    <a:pt x="380814" y="190976"/>
                  </a:cubicBezTo>
                  <a:cubicBezTo>
                    <a:pt x="381290" y="39053"/>
                    <a:pt x="343476" y="0"/>
                    <a:pt x="191076" y="0"/>
                  </a:cubicBezTo>
                  <a:close/>
                </a:path>
              </a:pathLst>
            </a:custGeom>
            <a:gradFill flip="y" rotWithShape="1">
              <a:gsLst>
                <a:gs pos="0">
                  <a:schemeClr val="accent1"/>
                </a:gs>
                <a:gs pos="4668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p:spPr>
          <p:txBody>
            <a:bodyPr vert="horz" wrap="square" lIns="91440" tIns="45720" rIns="91440" bIns="45720" rtlCol="0" anchor="ctr"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22" name="任意多边形: 形状 34"/>
            <p:cNvSpPr/>
            <p:nvPr/>
          </p:nvSpPr>
          <p:spPr>
            <a:xfrm>
              <a:off x="172312" y="152316"/>
              <a:ext cx="132492" cy="132852"/>
            </a:xfrm>
            <a:custGeom>
              <a:avLst/>
              <a:gdLst/>
              <a:ahLst/>
              <a:cxnLst/>
              <a:rect l="l" t="t" r="r" b="b"/>
              <a:pathLst>
                <a:path w="132492" h="132852">
                  <a:moveTo>
                    <a:pt x="132493" y="66758"/>
                  </a:moveTo>
                  <a:cubicBezTo>
                    <a:pt x="132398" y="83522"/>
                    <a:pt x="125920" y="99620"/>
                    <a:pt x="114491" y="111812"/>
                  </a:cubicBezTo>
                  <a:cubicBezTo>
                    <a:pt x="103061" y="124004"/>
                    <a:pt x="87344" y="131528"/>
                    <a:pt x="70676" y="132671"/>
                  </a:cubicBezTo>
                  <a:cubicBezTo>
                    <a:pt x="53912" y="133910"/>
                    <a:pt x="37433" y="128766"/>
                    <a:pt x="24289" y="118289"/>
                  </a:cubicBezTo>
                  <a:cubicBezTo>
                    <a:pt x="11144" y="107811"/>
                    <a:pt x="2477" y="92762"/>
                    <a:pt x="0" y="76188"/>
                  </a:cubicBezTo>
                  <a:lnTo>
                    <a:pt x="59150" y="76188"/>
                  </a:lnTo>
                  <a:cubicBezTo>
                    <a:pt x="60769" y="76188"/>
                    <a:pt x="62484" y="75712"/>
                    <a:pt x="63913" y="74950"/>
                  </a:cubicBezTo>
                  <a:cubicBezTo>
                    <a:pt x="65342" y="74093"/>
                    <a:pt x="66580" y="72950"/>
                    <a:pt x="67342" y="71521"/>
                  </a:cubicBezTo>
                  <a:cubicBezTo>
                    <a:pt x="68199" y="70092"/>
                    <a:pt x="68675" y="68473"/>
                    <a:pt x="68675" y="66758"/>
                  </a:cubicBezTo>
                  <a:cubicBezTo>
                    <a:pt x="68675" y="65139"/>
                    <a:pt x="68294" y="63425"/>
                    <a:pt x="67437" y="61996"/>
                  </a:cubicBezTo>
                  <a:lnTo>
                    <a:pt x="36481" y="6846"/>
                  </a:lnTo>
                  <a:cubicBezTo>
                    <a:pt x="46672" y="1893"/>
                    <a:pt x="57912" y="-488"/>
                    <a:pt x="69247" y="83"/>
                  </a:cubicBezTo>
                  <a:cubicBezTo>
                    <a:pt x="80581" y="655"/>
                    <a:pt x="91535" y="4084"/>
                    <a:pt x="101155" y="10085"/>
                  </a:cubicBezTo>
                  <a:cubicBezTo>
                    <a:pt x="110776" y="16085"/>
                    <a:pt x="118681" y="24372"/>
                    <a:pt x="124206" y="34278"/>
                  </a:cubicBezTo>
                  <a:cubicBezTo>
                    <a:pt x="129635" y="44279"/>
                    <a:pt x="132493" y="55424"/>
                    <a:pt x="132493" y="667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vert="horz" wrap="square" lIns="91440" tIns="45720" rIns="91440" bIns="45720" rtlCol="0" anchor="ctr"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23" name="任意多边形: 形状 35"/>
            <p:cNvSpPr/>
            <p:nvPr/>
          </p:nvSpPr>
          <p:spPr>
            <a:xfrm>
              <a:off x="85730" y="85725"/>
              <a:ext cx="157746" cy="142875"/>
            </a:xfrm>
            <a:custGeom>
              <a:avLst/>
              <a:gdLst/>
              <a:ahLst/>
              <a:cxnLst/>
              <a:rect l="l" t="t" r="r" b="b"/>
              <a:pathLst>
                <a:path w="157746" h="142875">
                  <a:moveTo>
                    <a:pt x="148400" y="142875"/>
                  </a:moveTo>
                  <a:lnTo>
                    <a:pt x="9525" y="142875"/>
                  </a:lnTo>
                  <a:cubicBezTo>
                    <a:pt x="7906" y="142875"/>
                    <a:pt x="6191" y="142399"/>
                    <a:pt x="4763" y="141637"/>
                  </a:cubicBezTo>
                  <a:cubicBezTo>
                    <a:pt x="3334" y="140780"/>
                    <a:pt x="2096" y="139637"/>
                    <a:pt x="1333" y="138208"/>
                  </a:cubicBezTo>
                  <a:cubicBezTo>
                    <a:pt x="476" y="136684"/>
                    <a:pt x="0" y="135065"/>
                    <a:pt x="0" y="133445"/>
                  </a:cubicBezTo>
                  <a:cubicBezTo>
                    <a:pt x="0" y="131826"/>
                    <a:pt x="381" y="130112"/>
                    <a:pt x="1238" y="128683"/>
                  </a:cubicBezTo>
                  <a:lnTo>
                    <a:pt x="70676" y="4858"/>
                  </a:lnTo>
                  <a:cubicBezTo>
                    <a:pt x="71533" y="3429"/>
                    <a:pt x="72676" y="2191"/>
                    <a:pt x="74200" y="1333"/>
                  </a:cubicBezTo>
                  <a:cubicBezTo>
                    <a:pt x="75628" y="476"/>
                    <a:pt x="77248" y="0"/>
                    <a:pt x="78962" y="0"/>
                  </a:cubicBezTo>
                  <a:cubicBezTo>
                    <a:pt x="80677" y="0"/>
                    <a:pt x="82296" y="476"/>
                    <a:pt x="83725" y="1333"/>
                  </a:cubicBezTo>
                  <a:cubicBezTo>
                    <a:pt x="85153" y="2191"/>
                    <a:pt x="86392" y="3429"/>
                    <a:pt x="87249" y="4858"/>
                  </a:cubicBezTo>
                  <a:lnTo>
                    <a:pt x="125349" y="73152"/>
                  </a:lnTo>
                  <a:lnTo>
                    <a:pt x="156305" y="128302"/>
                  </a:lnTo>
                  <a:cubicBezTo>
                    <a:pt x="157163" y="129731"/>
                    <a:pt x="157734" y="131350"/>
                    <a:pt x="157734" y="133064"/>
                  </a:cubicBezTo>
                  <a:cubicBezTo>
                    <a:pt x="157829" y="134779"/>
                    <a:pt x="157353" y="136398"/>
                    <a:pt x="156591" y="137922"/>
                  </a:cubicBezTo>
                  <a:cubicBezTo>
                    <a:pt x="155829" y="139446"/>
                    <a:pt x="154591" y="140684"/>
                    <a:pt x="153162" y="141542"/>
                  </a:cubicBezTo>
                  <a:cubicBezTo>
                    <a:pt x="151733" y="142304"/>
                    <a:pt x="150114" y="142780"/>
                    <a:pt x="148400" y="142875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txBody>
            <a:bodyPr vert="horz" wrap="square" lIns="91440" tIns="45720" rIns="91440" bIns="45720" rtlCol="0" anchor="ctr"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612775" y="206375"/>
            <a:ext cx="3068320" cy="3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核心价值创造链 - 创意端：价值赋能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img-jpg"/>
          <p:cNvSpPr/>
          <p:nvPr>
            <p:custDataLst>
              <p:tags r:id="rId1"/>
            </p:custDataLst>
          </p:nvPr>
        </p:nvSpPr>
        <p:spPr>
          <a:xfrm>
            <a:off x="1166305" y="3899641"/>
            <a:ext cx="2465810" cy="1989138"/>
          </a:xfrm>
          <a:prstGeom prst="rect">
            <a:avLst/>
          </a:prstGeom>
          <a:blipFill rotWithShape="1">
            <a:blip r:embed="rId2">
              <a:alphaModFix amt="100000"/>
            </a:blip>
            <a:stretch>
              <a:fillRect t="-11982" b="-11982"/>
            </a:stretch>
          </a:blipFill>
          <a:effectLst>
            <a:outerShdw blurRad="25400" dist="139700" dir="16200000" algn="bl" rotWithShape="0">
              <a:srgbClr val="000000">
                <a:alpha val="24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img-jpg"/>
          <p:cNvSpPr/>
          <p:nvPr>
            <p:custDataLst>
              <p:tags r:id="rId3"/>
            </p:custDataLst>
          </p:nvPr>
        </p:nvSpPr>
        <p:spPr>
          <a:xfrm>
            <a:off x="3630191" y="1640809"/>
            <a:ext cx="2465810" cy="1989138"/>
          </a:xfrm>
          <a:prstGeom prst="rect">
            <a:avLst/>
          </a:prstGeom>
          <a:blipFill rotWithShape="1">
            <a:blip r:embed="rId4">
              <a:alphaModFix amt="100000"/>
            </a:blip>
            <a:stretch>
              <a:fillRect t="-11982" b="-11982"/>
            </a:stretch>
          </a:blipFill>
          <a:effectLst>
            <a:outerShdw blurRad="25400" dist="139700" dir="16200000" algn="bl" rotWithShape="0">
              <a:srgbClr val="000000">
                <a:alpha val="24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img-jpg"/>
          <p:cNvSpPr/>
          <p:nvPr>
            <p:custDataLst>
              <p:tags r:id="rId5"/>
            </p:custDataLst>
          </p:nvPr>
        </p:nvSpPr>
        <p:spPr>
          <a:xfrm>
            <a:off x="6098668" y="3899641"/>
            <a:ext cx="2465810" cy="1989138"/>
          </a:xfrm>
          <a:prstGeom prst="rect">
            <a:avLst/>
          </a:prstGeom>
          <a:blipFill rotWithShape="1">
            <a:blip r:embed="rId6">
              <a:alphaModFix amt="100000"/>
            </a:blip>
            <a:stretch>
              <a:fillRect t="-11982" b="-11982"/>
            </a:stretch>
          </a:blipFill>
          <a:effectLst>
            <a:outerShdw blurRad="25400" dist="139700" dir="16200000" algn="bl" rotWithShape="0">
              <a:srgbClr val="000000">
                <a:alpha val="24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img-jpg"/>
          <p:cNvSpPr/>
          <p:nvPr>
            <p:custDataLst>
              <p:tags r:id="rId7"/>
            </p:custDataLst>
          </p:nvPr>
        </p:nvSpPr>
        <p:spPr>
          <a:xfrm>
            <a:off x="8562554" y="1640809"/>
            <a:ext cx="2465810" cy="1989138"/>
          </a:xfrm>
          <a:prstGeom prst="rect">
            <a:avLst/>
          </a:prstGeom>
          <a:blipFill rotWithShape="1">
            <a:blip r:embed="rId8">
              <a:alphaModFix amt="100000"/>
            </a:blip>
            <a:stretch>
              <a:fillRect t="-11982" b="-11982"/>
            </a:stretch>
          </a:blipFill>
          <a:effectLst>
            <a:outerShdw blurRad="25400" dist="139700" dir="16200000" algn="bl" rotWithShape="0">
              <a:srgbClr val="000000">
                <a:alpha val="24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1" name="矩形 5"/>
          <p:cNvSpPr/>
          <p:nvPr>
            <p:custDataLst>
              <p:tags r:id="rId9"/>
            </p:custDataLst>
          </p:nvPr>
        </p:nvSpPr>
        <p:spPr>
          <a:xfrm>
            <a:off x="1163638" y="1859862"/>
            <a:ext cx="2247777" cy="43056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活动</a:t>
            </a:r>
            <a:endParaRPr lang="zh-CN" altLang="en-US" sz="20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2" name="矩形 6"/>
          <p:cNvSpPr/>
          <p:nvPr>
            <p:custDataLst>
              <p:tags r:id="rId10"/>
            </p:custDataLst>
          </p:nvPr>
        </p:nvSpPr>
        <p:spPr>
          <a:xfrm>
            <a:off x="1163639" y="2226623"/>
            <a:ext cx="2247775" cy="9626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包括文化内涵解读、旅游产品设计等，将原始资源转化为有吸引力的产品。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3" name="矩形 7"/>
          <p:cNvSpPr/>
          <p:nvPr>
            <p:custDataLst>
              <p:tags r:id="rId11"/>
            </p:custDataLst>
          </p:nvPr>
        </p:nvSpPr>
        <p:spPr>
          <a:xfrm>
            <a:off x="6170001" y="1859862"/>
            <a:ext cx="2247777" cy="43056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价值贡献</a:t>
            </a:r>
            <a:endParaRPr lang="zh-CN" altLang="en-US" sz="20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4" name="矩形 8"/>
          <p:cNvSpPr/>
          <p:nvPr>
            <p:custDataLst>
              <p:tags r:id="rId12"/>
            </p:custDataLst>
          </p:nvPr>
        </p:nvSpPr>
        <p:spPr>
          <a:xfrm>
            <a:off x="6170002" y="2226623"/>
            <a:ext cx="2247775" cy="9626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创意端赋予资源市场吸引力，是产业带发展的“发动机”。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9"/>
          <p:cNvSpPr/>
          <p:nvPr>
            <p:custDataLst>
              <p:tags r:id="rId13"/>
            </p:custDataLst>
          </p:nvPr>
        </p:nvSpPr>
        <p:spPr>
          <a:xfrm>
            <a:off x="3698859" y="4118694"/>
            <a:ext cx="2247777" cy="43056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sz="20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主体</a:t>
            </a:r>
            <a:endParaRPr lang="zh-CN" altLang="en-US" sz="20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6" name="矩形 10"/>
          <p:cNvSpPr/>
          <p:nvPr>
            <p:custDataLst>
              <p:tags r:id="rId14"/>
            </p:custDataLst>
          </p:nvPr>
        </p:nvSpPr>
        <p:spPr>
          <a:xfrm>
            <a:off x="3698860" y="4458561"/>
            <a:ext cx="2247775" cy="9626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策划公司、文创企业等负责创意工作，为产业带注入创新活力。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7" name="矩形 11"/>
          <p:cNvSpPr/>
          <p:nvPr>
            <p:custDataLst>
              <p:tags r:id="rId15"/>
            </p:custDataLst>
          </p:nvPr>
        </p:nvSpPr>
        <p:spPr>
          <a:xfrm>
            <a:off x="8705222" y="4118694"/>
            <a:ext cx="2247777" cy="43056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sz="20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关键问题</a:t>
            </a:r>
            <a:endParaRPr lang="zh-CN" altLang="en-US" sz="20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8" name="矩形 12"/>
          <p:cNvSpPr/>
          <p:nvPr>
            <p:custDataLst>
              <p:tags r:id="rId16"/>
            </p:custDataLst>
          </p:nvPr>
        </p:nvSpPr>
        <p:spPr>
          <a:xfrm>
            <a:off x="8705223" y="4458561"/>
            <a:ext cx="2247775" cy="9626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存在创意转化能力不足、产品同质化及知识产权保护等问题。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核心价值创造链 - 生产与组合端：价值成型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pic>
        <p:nvPicPr>
          <p:cNvPr id="7" name="img-jpg" descr="https://img-qn.51miz.com/preview/photo/00/08/19/95/P-8199544-69B0FEF4.jpg!/quality/90/unsharp/true/compress/true/format/jpg/fh/260?imageView2/0/w/1920/h/108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100000"/>
          </a:blip>
          <a:srcRect l="17440" r="17440"/>
          <a:stretch>
            <a:fillRect/>
          </a:stretch>
        </p:blipFill>
        <p:spPr>
          <a:xfrm>
            <a:off x="4033839" y="2124075"/>
            <a:ext cx="4124325" cy="3562350"/>
          </a:xfrm>
          <a:custGeom>
            <a:avLst/>
            <a:gdLst/>
            <a:ahLst/>
            <a:cxnLst/>
            <a:rect l="l" t="t" r="r" b="b"/>
            <a:pathLst>
              <a:path w="4124325" h="3562350">
                <a:moveTo>
                  <a:pt x="2143125" y="1866900"/>
                </a:moveTo>
                <a:lnTo>
                  <a:pt x="3594090" y="1866900"/>
                </a:lnTo>
                <a:cubicBezTo>
                  <a:pt x="3886931" y="1866900"/>
                  <a:pt x="4124325" y="2104294"/>
                  <a:pt x="4124325" y="2397135"/>
                </a:cubicBezTo>
                <a:lnTo>
                  <a:pt x="4124325" y="3562350"/>
                </a:lnTo>
                <a:lnTo>
                  <a:pt x="2673360" y="3562350"/>
                </a:lnTo>
                <a:cubicBezTo>
                  <a:pt x="2380519" y="3562350"/>
                  <a:pt x="2143125" y="3324956"/>
                  <a:pt x="2143125" y="3032115"/>
                </a:cubicBezTo>
                <a:close/>
                <a:moveTo>
                  <a:pt x="530235" y="1866900"/>
                </a:moveTo>
                <a:lnTo>
                  <a:pt x="1981200" y="1866900"/>
                </a:lnTo>
                <a:lnTo>
                  <a:pt x="1981200" y="3032115"/>
                </a:lnTo>
                <a:cubicBezTo>
                  <a:pt x="1981200" y="3324956"/>
                  <a:pt x="1743806" y="3562350"/>
                  <a:pt x="1450965" y="3562350"/>
                </a:cubicBezTo>
                <a:lnTo>
                  <a:pt x="0" y="3562350"/>
                </a:lnTo>
                <a:lnTo>
                  <a:pt x="0" y="2397135"/>
                </a:lnTo>
                <a:cubicBezTo>
                  <a:pt x="0" y="2104294"/>
                  <a:pt x="237394" y="1866900"/>
                  <a:pt x="530235" y="1866900"/>
                </a:cubicBezTo>
                <a:close/>
                <a:moveTo>
                  <a:pt x="2673360" y="0"/>
                </a:moveTo>
                <a:lnTo>
                  <a:pt x="4124325" y="0"/>
                </a:lnTo>
                <a:lnTo>
                  <a:pt x="4124325" y="1165215"/>
                </a:lnTo>
                <a:cubicBezTo>
                  <a:pt x="4124325" y="1458056"/>
                  <a:pt x="3886931" y="1695450"/>
                  <a:pt x="3594090" y="1695450"/>
                </a:cubicBezTo>
                <a:lnTo>
                  <a:pt x="2143125" y="1695450"/>
                </a:lnTo>
                <a:lnTo>
                  <a:pt x="2143125" y="530235"/>
                </a:lnTo>
                <a:cubicBezTo>
                  <a:pt x="2143125" y="237394"/>
                  <a:pt x="2380519" y="0"/>
                  <a:pt x="2673360" y="0"/>
                </a:cubicBezTo>
                <a:close/>
                <a:moveTo>
                  <a:pt x="0" y="0"/>
                </a:moveTo>
                <a:lnTo>
                  <a:pt x="1450965" y="0"/>
                </a:lnTo>
                <a:cubicBezTo>
                  <a:pt x="1743806" y="0"/>
                  <a:pt x="1981200" y="237394"/>
                  <a:pt x="1981200" y="530235"/>
                </a:cubicBezTo>
                <a:lnTo>
                  <a:pt x="1981200" y="1695450"/>
                </a:lnTo>
                <a:lnTo>
                  <a:pt x="530235" y="1695450"/>
                </a:lnTo>
                <a:cubicBezTo>
                  <a:pt x="237394" y="1695450"/>
                  <a:pt x="0" y="1458056"/>
                  <a:pt x="0" y="1165215"/>
                </a:cubicBezTo>
                <a:close/>
              </a:path>
            </a:pathLst>
          </a:custGeom>
        </p:spPr>
      </p:pic>
      <p:sp>
        <p:nvSpPr>
          <p:cNvPr id="8" name="文本框 2"/>
          <p:cNvSpPr/>
          <p:nvPr>
            <p:custDataLst>
              <p:tags r:id="rId3"/>
            </p:custDataLst>
          </p:nvPr>
        </p:nvSpPr>
        <p:spPr>
          <a:xfrm>
            <a:off x="8327482" y="2435561"/>
            <a:ext cx="3088005" cy="6671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旅游开发商、酒店集团等主体参与生产组合，打造产业带实体产品与服务。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3"/>
          <p:cNvSpPr/>
          <p:nvPr>
            <p:custDataLst>
              <p:tags r:id="rId4"/>
            </p:custDataLst>
          </p:nvPr>
        </p:nvSpPr>
        <p:spPr>
          <a:xfrm>
            <a:off x="8327482" y="2008212"/>
            <a:ext cx="326762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主体</a:t>
            </a:r>
            <a:endParaRPr lang="zh-CN" altLang="en-US" sz="20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0" name="文本框 4"/>
          <p:cNvSpPr/>
          <p:nvPr>
            <p:custDataLst>
              <p:tags r:id="rId5"/>
            </p:custDataLst>
          </p:nvPr>
        </p:nvSpPr>
        <p:spPr>
          <a:xfrm>
            <a:off x="8327482" y="4645996"/>
            <a:ext cx="3088005" cy="6671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面临投资大、服务质量参差不齐及线上线下融合度低等难题。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1" name="文本框 5"/>
          <p:cNvSpPr/>
          <p:nvPr>
            <p:custDataLst>
              <p:tags r:id="rId6"/>
            </p:custDataLst>
          </p:nvPr>
        </p:nvSpPr>
        <p:spPr>
          <a:xfrm>
            <a:off x="8327482" y="4218647"/>
            <a:ext cx="326762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关键问题</a:t>
            </a:r>
            <a:endParaRPr lang="zh-CN" altLang="en-US" sz="20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2" name="文本框 6"/>
          <p:cNvSpPr/>
          <p:nvPr>
            <p:custDataLst>
              <p:tags r:id="rId7"/>
            </p:custDataLst>
          </p:nvPr>
        </p:nvSpPr>
        <p:spPr>
          <a:xfrm>
            <a:off x="776515" y="2435561"/>
            <a:ext cx="3088005" cy="6671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涵盖基础设施建设、服务标准制定等，将创意落地为可消费产品或服务。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3" name="文本框 7"/>
          <p:cNvSpPr/>
          <p:nvPr>
            <p:custDataLst>
              <p:tags r:id="rId8"/>
            </p:custDataLst>
          </p:nvPr>
        </p:nvSpPr>
        <p:spPr>
          <a:xfrm>
            <a:off x="596901" y="2008212"/>
            <a:ext cx="326761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活动</a:t>
            </a:r>
            <a:endParaRPr lang="zh-CN" altLang="en-US" sz="20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4" name="文本框 8"/>
          <p:cNvSpPr/>
          <p:nvPr>
            <p:custDataLst>
              <p:tags r:id="rId9"/>
            </p:custDataLst>
          </p:nvPr>
        </p:nvSpPr>
        <p:spPr>
          <a:xfrm>
            <a:off x="776515" y="4645996"/>
            <a:ext cx="3088005" cy="6671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此环节是产业带的“躯干”，使产品和服务具备可消费性。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9"/>
          <p:cNvSpPr/>
          <p:nvPr>
            <p:custDataLst>
              <p:tags r:id="rId10"/>
            </p:custDataLst>
          </p:nvPr>
        </p:nvSpPr>
        <p:spPr>
          <a:xfrm>
            <a:off x="596901" y="4218647"/>
            <a:ext cx="326761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价值贡献</a:t>
            </a:r>
            <a:endParaRPr lang="zh-CN" altLang="en-US" sz="20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核心价值创造链 - 营销与分销端：价值触达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pic>
        <p:nvPicPr>
          <p:cNvPr id="7" name="img-jpg" descr="https://img-qn.51miz.com/preview/element/00/01/12/43/E-1124304-CA38C9FC.jpg?imageView2/0/w/1920/h/108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100000"/>
          </a:blip>
          <a:srcRect r="-951477328"/>
          <a:stretch>
            <a:fillRect/>
          </a:stretch>
        </p:blipFill>
        <p:spPr>
          <a:xfrm>
            <a:off x="4920802" y="2601787"/>
            <a:ext cx="2350396" cy="2350396"/>
          </a:xfrm>
          <a:custGeom>
            <a:avLst/>
            <a:gdLst/>
            <a:ahLst/>
            <a:cxnLst/>
            <a:rect l="l" t="t" r="r" b="b"/>
            <a:pathLst>
              <a:path w="2350396" h="2350396">
                <a:moveTo>
                  <a:pt x="1175198" y="0"/>
                </a:moveTo>
                <a:cubicBezTo>
                  <a:pt x="1824242" y="0"/>
                  <a:pt x="2350396" y="526154"/>
                  <a:pt x="2350396" y="1175198"/>
                </a:cubicBezTo>
                <a:cubicBezTo>
                  <a:pt x="2350396" y="1824242"/>
                  <a:pt x="1824242" y="2350396"/>
                  <a:pt x="1175198" y="2350396"/>
                </a:cubicBezTo>
                <a:cubicBezTo>
                  <a:pt x="526154" y="2350396"/>
                  <a:pt x="0" y="1824242"/>
                  <a:pt x="0" y="1175198"/>
                </a:cubicBezTo>
                <a:cubicBezTo>
                  <a:pt x="0" y="526154"/>
                  <a:pt x="526154" y="0"/>
                  <a:pt x="1175198" y="0"/>
                </a:cubicBezTo>
                <a:close/>
              </a:path>
            </a:pathLst>
          </a:custGeom>
        </p:spPr>
      </p:pic>
      <p:sp>
        <p:nvSpPr>
          <p:cNvPr id="8" name="任意多边形: 形状 2"/>
          <p:cNvSpPr/>
          <p:nvPr>
            <p:custDataLst>
              <p:tags r:id="rId3"/>
            </p:custDataLst>
          </p:nvPr>
        </p:nvSpPr>
        <p:spPr>
          <a:xfrm>
            <a:off x="1467323" y="1449633"/>
            <a:ext cx="4402239" cy="2100212"/>
          </a:xfrm>
          <a:custGeom>
            <a:avLst/>
            <a:gdLst/>
            <a:ahLst/>
            <a:cxnLst/>
            <a:rect l="l" t="t" r="r" b="b"/>
            <a:pathLst>
              <a:path w="4500000" h="2146851">
                <a:moveTo>
                  <a:pt x="145256" y="0"/>
                </a:moveTo>
                <a:lnTo>
                  <a:pt x="4354744" y="0"/>
                </a:lnTo>
                <a:cubicBezTo>
                  <a:pt x="4434967" y="0"/>
                  <a:pt x="4500000" y="65033"/>
                  <a:pt x="4500000" y="145256"/>
                </a:cubicBezTo>
                <a:lnTo>
                  <a:pt x="4500000" y="1037462"/>
                </a:lnTo>
                <a:lnTo>
                  <a:pt x="4410588" y="1051108"/>
                </a:lnTo>
                <a:cubicBezTo>
                  <a:pt x="3881162" y="1159445"/>
                  <a:pt x="3464170" y="1576437"/>
                  <a:pt x="3355834" y="2105863"/>
                </a:cubicBezTo>
                <a:lnTo>
                  <a:pt x="3349578" y="2146851"/>
                </a:lnTo>
                <a:lnTo>
                  <a:pt x="145256" y="2146851"/>
                </a:lnTo>
                <a:cubicBezTo>
                  <a:pt x="65033" y="2146851"/>
                  <a:pt x="0" y="2081818"/>
                  <a:pt x="0" y="2001595"/>
                </a:cubicBezTo>
                <a:lnTo>
                  <a:pt x="0" y="1653474"/>
                </a:lnTo>
                <a:lnTo>
                  <a:pt x="116899" y="1641690"/>
                </a:lnTo>
                <a:cubicBezTo>
                  <a:pt x="381218" y="1587602"/>
                  <a:pt x="580048" y="1353733"/>
                  <a:pt x="580048" y="1073425"/>
                </a:cubicBezTo>
                <a:cubicBezTo>
                  <a:pt x="580048" y="793117"/>
                  <a:pt x="381218" y="559248"/>
                  <a:pt x="116899" y="505161"/>
                </a:cubicBezTo>
                <a:lnTo>
                  <a:pt x="0" y="493376"/>
                </a:lnTo>
                <a:lnTo>
                  <a:pt x="0" y="145256"/>
                </a:lnTo>
                <a:cubicBezTo>
                  <a:pt x="0" y="65033"/>
                  <a:pt x="65033" y="0"/>
                  <a:pt x="145256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9525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椭圆 3"/>
          <p:cNvSpPr/>
          <p:nvPr>
            <p:custDataLst>
              <p:tags r:id="rId4"/>
            </p:custDataLst>
          </p:nvPr>
        </p:nvSpPr>
        <p:spPr>
          <a:xfrm>
            <a:off x="1015711" y="2048127"/>
            <a:ext cx="903223" cy="903223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img-icon"/>
          <p:cNvSpPr/>
          <p:nvPr>
            <p:custDataLst>
              <p:tags r:id="rId5"/>
            </p:custDataLst>
          </p:nvPr>
        </p:nvSpPr>
        <p:spPr>
          <a:xfrm>
            <a:off x="1300417" y="2312779"/>
            <a:ext cx="333811" cy="373918"/>
          </a:xfrm>
          <a:custGeom>
            <a:avLst/>
            <a:gdLst/>
            <a:ahLst/>
            <a:cxnLst/>
            <a:rect l="l" t="t" r="r" b="b"/>
            <a:pathLst>
              <a:path w="399137" h="447093">
                <a:moveTo>
                  <a:pt x="87420" y="271752"/>
                </a:moveTo>
                <a:lnTo>
                  <a:pt x="167348" y="271752"/>
                </a:lnTo>
                <a:cubicBezTo>
                  <a:pt x="176190" y="271752"/>
                  <a:pt x="183333" y="278896"/>
                  <a:pt x="183333" y="287738"/>
                </a:cubicBezTo>
                <a:cubicBezTo>
                  <a:pt x="183333" y="296580"/>
                  <a:pt x="176190" y="303723"/>
                  <a:pt x="167348" y="303723"/>
                </a:cubicBezTo>
                <a:lnTo>
                  <a:pt x="87420" y="303723"/>
                </a:lnTo>
                <a:cubicBezTo>
                  <a:pt x="78578" y="303723"/>
                  <a:pt x="71435" y="296580"/>
                  <a:pt x="71435" y="287738"/>
                </a:cubicBezTo>
                <a:cubicBezTo>
                  <a:pt x="71435" y="278896"/>
                  <a:pt x="78578" y="271752"/>
                  <a:pt x="87420" y="271752"/>
                </a:cubicBezTo>
                <a:close/>
                <a:moveTo>
                  <a:pt x="87420" y="175840"/>
                </a:moveTo>
                <a:lnTo>
                  <a:pt x="263260" y="175840"/>
                </a:lnTo>
                <a:cubicBezTo>
                  <a:pt x="272102" y="175840"/>
                  <a:pt x="279246" y="182983"/>
                  <a:pt x="279246" y="191825"/>
                </a:cubicBezTo>
                <a:cubicBezTo>
                  <a:pt x="279246" y="200667"/>
                  <a:pt x="272102" y="207811"/>
                  <a:pt x="263260" y="207811"/>
                </a:cubicBezTo>
                <a:lnTo>
                  <a:pt x="87420" y="207811"/>
                </a:lnTo>
                <a:cubicBezTo>
                  <a:pt x="78578" y="207811"/>
                  <a:pt x="71435" y="200667"/>
                  <a:pt x="71435" y="191825"/>
                </a:cubicBezTo>
                <a:cubicBezTo>
                  <a:pt x="71435" y="182983"/>
                  <a:pt x="78578" y="175840"/>
                  <a:pt x="87420" y="175840"/>
                </a:cubicBezTo>
                <a:close/>
                <a:moveTo>
                  <a:pt x="87420" y="79927"/>
                </a:moveTo>
                <a:lnTo>
                  <a:pt x="263260" y="79927"/>
                </a:lnTo>
                <a:cubicBezTo>
                  <a:pt x="272102" y="79927"/>
                  <a:pt x="279246" y="87070"/>
                  <a:pt x="279246" y="95912"/>
                </a:cubicBezTo>
                <a:cubicBezTo>
                  <a:pt x="279246" y="104754"/>
                  <a:pt x="272102" y="111898"/>
                  <a:pt x="263260" y="111898"/>
                </a:cubicBezTo>
                <a:lnTo>
                  <a:pt x="87420" y="111898"/>
                </a:lnTo>
                <a:cubicBezTo>
                  <a:pt x="78578" y="111898"/>
                  <a:pt x="71435" y="104754"/>
                  <a:pt x="71435" y="95912"/>
                </a:cubicBezTo>
                <a:cubicBezTo>
                  <a:pt x="71435" y="87070"/>
                  <a:pt x="78578" y="79927"/>
                  <a:pt x="87420" y="79927"/>
                </a:cubicBezTo>
                <a:close/>
                <a:moveTo>
                  <a:pt x="366916" y="47457"/>
                </a:moveTo>
                <a:lnTo>
                  <a:pt x="367166" y="47457"/>
                </a:lnTo>
                <a:cubicBezTo>
                  <a:pt x="384800" y="47457"/>
                  <a:pt x="399137" y="61794"/>
                  <a:pt x="399137" y="79428"/>
                </a:cubicBezTo>
                <a:lnTo>
                  <a:pt x="399137" y="415122"/>
                </a:lnTo>
                <a:cubicBezTo>
                  <a:pt x="399137" y="432756"/>
                  <a:pt x="384800" y="447093"/>
                  <a:pt x="367166" y="447093"/>
                </a:cubicBezTo>
                <a:lnTo>
                  <a:pt x="63942" y="447093"/>
                </a:lnTo>
                <a:cubicBezTo>
                  <a:pt x="46308" y="447093"/>
                  <a:pt x="31971" y="432756"/>
                  <a:pt x="31971" y="415122"/>
                </a:cubicBezTo>
                <a:lnTo>
                  <a:pt x="351180" y="415122"/>
                </a:lnTo>
                <a:cubicBezTo>
                  <a:pt x="360022" y="415122"/>
                  <a:pt x="367166" y="407979"/>
                  <a:pt x="367166" y="399137"/>
                </a:cubicBezTo>
                <a:lnTo>
                  <a:pt x="367166" y="95413"/>
                </a:lnTo>
                <a:cubicBezTo>
                  <a:pt x="367166" y="94464"/>
                  <a:pt x="367066" y="93515"/>
                  <a:pt x="366916" y="92616"/>
                </a:cubicBezTo>
                <a:close/>
                <a:moveTo>
                  <a:pt x="47956" y="31971"/>
                </a:moveTo>
                <a:cubicBezTo>
                  <a:pt x="39114" y="31971"/>
                  <a:pt x="31971" y="39114"/>
                  <a:pt x="31971" y="47956"/>
                </a:cubicBezTo>
                <a:lnTo>
                  <a:pt x="31971" y="351680"/>
                </a:lnTo>
                <a:cubicBezTo>
                  <a:pt x="31971" y="360522"/>
                  <a:pt x="39114" y="367665"/>
                  <a:pt x="47956" y="367665"/>
                </a:cubicBezTo>
                <a:lnTo>
                  <a:pt x="303224" y="367665"/>
                </a:lnTo>
                <a:cubicBezTo>
                  <a:pt x="312066" y="367665"/>
                  <a:pt x="319209" y="360522"/>
                  <a:pt x="319209" y="351680"/>
                </a:cubicBezTo>
                <a:lnTo>
                  <a:pt x="319209" y="47956"/>
                </a:lnTo>
                <a:cubicBezTo>
                  <a:pt x="319209" y="39114"/>
                  <a:pt x="312066" y="31971"/>
                  <a:pt x="303224" y="31971"/>
                </a:cubicBezTo>
                <a:close/>
                <a:moveTo>
                  <a:pt x="31971" y="0"/>
                </a:moveTo>
                <a:lnTo>
                  <a:pt x="319209" y="0"/>
                </a:lnTo>
                <a:cubicBezTo>
                  <a:pt x="336843" y="0"/>
                  <a:pt x="351180" y="14337"/>
                  <a:pt x="351180" y="31971"/>
                </a:cubicBezTo>
                <a:lnTo>
                  <a:pt x="351180" y="367665"/>
                </a:lnTo>
                <a:cubicBezTo>
                  <a:pt x="351180" y="385299"/>
                  <a:pt x="336843" y="399636"/>
                  <a:pt x="319209" y="399636"/>
                </a:cubicBezTo>
                <a:lnTo>
                  <a:pt x="31971" y="399636"/>
                </a:lnTo>
                <a:cubicBezTo>
                  <a:pt x="14337" y="399636"/>
                  <a:pt x="0" y="385299"/>
                  <a:pt x="0" y="367665"/>
                </a:cubicBezTo>
                <a:lnTo>
                  <a:pt x="0" y="31971"/>
                </a:lnTo>
                <a:cubicBezTo>
                  <a:pt x="0" y="14337"/>
                  <a:pt x="14337" y="0"/>
                  <a:pt x="3197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1" name="文本框 5"/>
          <p:cNvSpPr/>
          <p:nvPr>
            <p:custDataLst>
              <p:tags r:id="rId6"/>
            </p:custDataLst>
          </p:nvPr>
        </p:nvSpPr>
        <p:spPr>
          <a:xfrm>
            <a:off x="2203640" y="1962381"/>
            <a:ext cx="2717161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活动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2" name="文本框 6"/>
          <p:cNvSpPr/>
          <p:nvPr>
            <p:custDataLst>
              <p:tags r:id="rId7"/>
            </p:custDataLst>
          </p:nvPr>
        </p:nvSpPr>
        <p:spPr>
          <a:xfrm>
            <a:off x="2203641" y="2378125"/>
            <a:ext cx="2482167" cy="617926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涉及品牌推广、市场调研等，连接供给与需求，塑造产业带品牌形象。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3" name="任意多边形: 形状 7"/>
          <p:cNvSpPr/>
          <p:nvPr>
            <p:custDataLst>
              <p:tags r:id="rId8"/>
            </p:custDataLst>
          </p:nvPr>
        </p:nvSpPr>
        <p:spPr>
          <a:xfrm>
            <a:off x="1467323" y="4004125"/>
            <a:ext cx="4402239" cy="2100212"/>
          </a:xfrm>
          <a:custGeom>
            <a:avLst/>
            <a:gdLst/>
            <a:ahLst/>
            <a:cxnLst/>
            <a:rect l="l" t="t" r="r" b="b"/>
            <a:pathLst>
              <a:path w="4500000" h="2146851">
                <a:moveTo>
                  <a:pt x="145256" y="0"/>
                </a:moveTo>
                <a:lnTo>
                  <a:pt x="3349578" y="0"/>
                </a:lnTo>
                <a:lnTo>
                  <a:pt x="3355834" y="40990"/>
                </a:lnTo>
                <a:cubicBezTo>
                  <a:pt x="3464170" y="570415"/>
                  <a:pt x="3881162" y="987408"/>
                  <a:pt x="4410588" y="1095744"/>
                </a:cubicBezTo>
                <a:lnTo>
                  <a:pt x="4500000" y="1109390"/>
                </a:lnTo>
                <a:lnTo>
                  <a:pt x="4500000" y="2001595"/>
                </a:lnTo>
                <a:cubicBezTo>
                  <a:pt x="4500000" y="2081818"/>
                  <a:pt x="4434967" y="2146851"/>
                  <a:pt x="4354744" y="2146851"/>
                </a:cubicBezTo>
                <a:lnTo>
                  <a:pt x="145256" y="2146851"/>
                </a:lnTo>
                <a:cubicBezTo>
                  <a:pt x="65033" y="2146851"/>
                  <a:pt x="0" y="2081818"/>
                  <a:pt x="0" y="2001595"/>
                </a:cubicBezTo>
                <a:lnTo>
                  <a:pt x="0" y="1653474"/>
                </a:lnTo>
                <a:lnTo>
                  <a:pt x="116899" y="1641690"/>
                </a:lnTo>
                <a:cubicBezTo>
                  <a:pt x="381218" y="1587602"/>
                  <a:pt x="580048" y="1353733"/>
                  <a:pt x="580048" y="1073425"/>
                </a:cubicBezTo>
                <a:cubicBezTo>
                  <a:pt x="580048" y="793117"/>
                  <a:pt x="381218" y="559248"/>
                  <a:pt x="116899" y="505161"/>
                </a:cubicBezTo>
                <a:lnTo>
                  <a:pt x="0" y="493376"/>
                </a:lnTo>
                <a:lnTo>
                  <a:pt x="0" y="145256"/>
                </a:lnTo>
                <a:cubicBezTo>
                  <a:pt x="0" y="65033"/>
                  <a:pt x="65033" y="0"/>
                  <a:pt x="145256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9525">
            <a:solidFill>
              <a:schemeClr val="accent2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4" name="椭圆 8"/>
          <p:cNvSpPr/>
          <p:nvPr>
            <p:custDataLst>
              <p:tags r:id="rId9"/>
            </p:custDataLst>
          </p:nvPr>
        </p:nvSpPr>
        <p:spPr>
          <a:xfrm>
            <a:off x="1015711" y="4602620"/>
            <a:ext cx="903223" cy="903223"/>
          </a:xfrm>
          <a:prstGeom prst="ellipse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5" name="img-icon"/>
          <p:cNvSpPr/>
          <p:nvPr>
            <p:custDataLst>
              <p:tags r:id="rId10"/>
            </p:custDataLst>
          </p:nvPr>
        </p:nvSpPr>
        <p:spPr>
          <a:xfrm>
            <a:off x="1238800" y="4835568"/>
            <a:ext cx="487025" cy="437327"/>
          </a:xfrm>
          <a:custGeom>
            <a:avLst/>
            <a:gdLst/>
            <a:ahLst/>
            <a:cxnLst/>
            <a:rect l="l" t="t" r="r" b="b"/>
            <a:pathLst>
              <a:path w="497840" h="447039">
                <a:moveTo>
                  <a:pt x="416560" y="307340"/>
                </a:moveTo>
                <a:lnTo>
                  <a:pt x="480060" y="243840"/>
                </a:lnTo>
                <a:lnTo>
                  <a:pt x="497840" y="261620"/>
                </a:lnTo>
                <a:lnTo>
                  <a:pt x="434340" y="325120"/>
                </a:lnTo>
                <a:lnTo>
                  <a:pt x="416560" y="342900"/>
                </a:lnTo>
                <a:lnTo>
                  <a:pt x="363220" y="289560"/>
                </a:lnTo>
                <a:lnTo>
                  <a:pt x="381000" y="271780"/>
                </a:lnTo>
                <a:lnTo>
                  <a:pt x="416560" y="307340"/>
                </a:lnTo>
                <a:close/>
                <a:moveTo>
                  <a:pt x="142240" y="187960"/>
                </a:moveTo>
                <a:lnTo>
                  <a:pt x="215900" y="231140"/>
                </a:lnTo>
                <a:lnTo>
                  <a:pt x="391160" y="129540"/>
                </a:lnTo>
                <a:lnTo>
                  <a:pt x="314960" y="86360"/>
                </a:lnTo>
                <a:lnTo>
                  <a:pt x="142240" y="187960"/>
                </a:lnTo>
                <a:close/>
                <a:moveTo>
                  <a:pt x="116840" y="175260"/>
                </a:moveTo>
                <a:lnTo>
                  <a:pt x="292100" y="73660"/>
                </a:lnTo>
                <a:lnTo>
                  <a:pt x="215900" y="30480"/>
                </a:lnTo>
                <a:lnTo>
                  <a:pt x="40640" y="132080"/>
                </a:lnTo>
                <a:lnTo>
                  <a:pt x="116840" y="175260"/>
                </a:lnTo>
                <a:close/>
                <a:moveTo>
                  <a:pt x="25400" y="152400"/>
                </a:moveTo>
                <a:lnTo>
                  <a:pt x="25400" y="307340"/>
                </a:lnTo>
                <a:lnTo>
                  <a:pt x="203200" y="408940"/>
                </a:lnTo>
                <a:lnTo>
                  <a:pt x="203200" y="254000"/>
                </a:lnTo>
                <a:lnTo>
                  <a:pt x="25400" y="152400"/>
                </a:lnTo>
                <a:close/>
                <a:moveTo>
                  <a:pt x="406400" y="152400"/>
                </a:moveTo>
                <a:lnTo>
                  <a:pt x="228600" y="254000"/>
                </a:lnTo>
                <a:lnTo>
                  <a:pt x="228600" y="408940"/>
                </a:lnTo>
                <a:lnTo>
                  <a:pt x="358140" y="335280"/>
                </a:lnTo>
                <a:lnTo>
                  <a:pt x="381000" y="353060"/>
                </a:lnTo>
                <a:lnTo>
                  <a:pt x="215900" y="447040"/>
                </a:lnTo>
                <a:lnTo>
                  <a:pt x="0" y="322580"/>
                </a:lnTo>
                <a:lnTo>
                  <a:pt x="0" y="124460"/>
                </a:lnTo>
                <a:lnTo>
                  <a:pt x="215900" y="0"/>
                </a:lnTo>
                <a:lnTo>
                  <a:pt x="431800" y="124460"/>
                </a:lnTo>
                <a:lnTo>
                  <a:pt x="431800" y="236220"/>
                </a:lnTo>
                <a:lnTo>
                  <a:pt x="406400" y="236220"/>
                </a:lnTo>
                <a:lnTo>
                  <a:pt x="406400" y="152400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6" name="文本框 10"/>
          <p:cNvSpPr/>
          <p:nvPr>
            <p:custDataLst>
              <p:tags r:id="rId11"/>
            </p:custDataLst>
          </p:nvPr>
        </p:nvSpPr>
        <p:spPr>
          <a:xfrm>
            <a:off x="2203640" y="4516875"/>
            <a:ext cx="2717161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主体</a:t>
            </a:r>
            <a:endParaRPr lang="zh-CN" altLang="en-US" sz="20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7" name="文本框 11"/>
          <p:cNvSpPr/>
          <p:nvPr>
            <p:custDataLst>
              <p:tags r:id="rId12"/>
            </p:custDataLst>
          </p:nvPr>
        </p:nvSpPr>
        <p:spPr>
          <a:xfrm>
            <a:off x="2203641" y="4932619"/>
            <a:ext cx="2482167" cy="617926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营销机构、媒体平台等负责营销与分销，扩大产业带影响力。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8" name="任意多边形: 形状 12"/>
          <p:cNvSpPr/>
          <p:nvPr>
            <p:custDataLst>
              <p:tags r:id="rId13"/>
            </p:custDataLst>
          </p:nvPr>
        </p:nvSpPr>
        <p:spPr>
          <a:xfrm flipH="1">
            <a:off x="6322438" y="4004125"/>
            <a:ext cx="4402239" cy="2100212"/>
          </a:xfrm>
          <a:custGeom>
            <a:avLst/>
            <a:gdLst/>
            <a:ahLst/>
            <a:cxnLst/>
            <a:rect l="l" t="t" r="r" b="b"/>
            <a:pathLst>
              <a:path w="4500000" h="2146851">
                <a:moveTo>
                  <a:pt x="3349577" y="0"/>
                </a:moveTo>
                <a:lnTo>
                  <a:pt x="145256" y="0"/>
                </a:lnTo>
                <a:cubicBezTo>
                  <a:pt x="65033" y="0"/>
                  <a:pt x="0" y="65033"/>
                  <a:pt x="0" y="145256"/>
                </a:cubicBezTo>
                <a:lnTo>
                  <a:pt x="0" y="493376"/>
                </a:lnTo>
                <a:lnTo>
                  <a:pt x="116899" y="505161"/>
                </a:lnTo>
                <a:cubicBezTo>
                  <a:pt x="381218" y="559248"/>
                  <a:pt x="580048" y="793117"/>
                  <a:pt x="580048" y="1073425"/>
                </a:cubicBezTo>
                <a:cubicBezTo>
                  <a:pt x="580048" y="1353733"/>
                  <a:pt x="381218" y="1587602"/>
                  <a:pt x="116899" y="1641690"/>
                </a:cubicBezTo>
                <a:lnTo>
                  <a:pt x="0" y="1653474"/>
                </a:lnTo>
                <a:lnTo>
                  <a:pt x="0" y="2001595"/>
                </a:lnTo>
                <a:cubicBezTo>
                  <a:pt x="0" y="2081818"/>
                  <a:pt x="65033" y="2146851"/>
                  <a:pt x="145256" y="2146851"/>
                </a:cubicBezTo>
                <a:lnTo>
                  <a:pt x="4354744" y="2146851"/>
                </a:lnTo>
                <a:cubicBezTo>
                  <a:pt x="4434967" y="2146851"/>
                  <a:pt x="4500000" y="2081818"/>
                  <a:pt x="4500000" y="2001595"/>
                </a:cubicBezTo>
                <a:lnTo>
                  <a:pt x="4500000" y="1109390"/>
                </a:lnTo>
                <a:lnTo>
                  <a:pt x="4410587" y="1095744"/>
                </a:lnTo>
                <a:cubicBezTo>
                  <a:pt x="3881161" y="987408"/>
                  <a:pt x="3464169" y="570415"/>
                  <a:pt x="3355832" y="4099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9525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9" name="椭圆 13"/>
          <p:cNvSpPr/>
          <p:nvPr>
            <p:custDataLst>
              <p:tags r:id="rId14"/>
            </p:custDataLst>
          </p:nvPr>
        </p:nvSpPr>
        <p:spPr>
          <a:xfrm flipH="1">
            <a:off x="10273067" y="4602620"/>
            <a:ext cx="903223" cy="903223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0" name="img-icon"/>
          <p:cNvSpPr/>
          <p:nvPr>
            <p:custDataLst>
              <p:tags r:id="rId15"/>
            </p:custDataLst>
          </p:nvPr>
        </p:nvSpPr>
        <p:spPr>
          <a:xfrm>
            <a:off x="10519864" y="4896528"/>
            <a:ext cx="409628" cy="315406"/>
          </a:xfrm>
          <a:custGeom>
            <a:avLst/>
            <a:gdLst/>
            <a:ahLst/>
            <a:cxnLst/>
            <a:rect l="l" t="t" r="r" b="b"/>
            <a:pathLst>
              <a:path w="453375" h="349090">
                <a:moveTo>
                  <a:pt x="448841" y="307925"/>
                </a:moveTo>
                <a:lnTo>
                  <a:pt x="4534" y="307925"/>
                </a:lnTo>
                <a:cubicBezTo>
                  <a:pt x="2040" y="307925"/>
                  <a:pt x="0" y="309987"/>
                  <a:pt x="0" y="312504"/>
                </a:cubicBezTo>
                <a:lnTo>
                  <a:pt x="0" y="344512"/>
                </a:lnTo>
                <a:cubicBezTo>
                  <a:pt x="0" y="347028"/>
                  <a:pt x="2040" y="349091"/>
                  <a:pt x="4534" y="349091"/>
                </a:cubicBezTo>
                <a:lnTo>
                  <a:pt x="448841" y="349091"/>
                </a:lnTo>
                <a:cubicBezTo>
                  <a:pt x="451335" y="349091"/>
                  <a:pt x="453375" y="347051"/>
                  <a:pt x="453375" y="344512"/>
                </a:cubicBezTo>
                <a:lnTo>
                  <a:pt x="453375" y="312504"/>
                </a:lnTo>
                <a:cubicBezTo>
                  <a:pt x="453375" y="310010"/>
                  <a:pt x="451335" y="307947"/>
                  <a:pt x="448841" y="307947"/>
                </a:cubicBezTo>
                <a:close/>
                <a:moveTo>
                  <a:pt x="30444" y="236359"/>
                </a:moveTo>
                <a:lnTo>
                  <a:pt x="52932" y="258937"/>
                </a:lnTo>
                <a:cubicBezTo>
                  <a:pt x="54700" y="260695"/>
                  <a:pt x="57556" y="260695"/>
                  <a:pt x="59324" y="258937"/>
                </a:cubicBezTo>
                <a:lnTo>
                  <a:pt x="192344" y="125237"/>
                </a:lnTo>
                <a:lnTo>
                  <a:pt x="247656" y="180866"/>
                </a:lnTo>
                <a:cubicBezTo>
                  <a:pt x="254711" y="187940"/>
                  <a:pt x="266165" y="187955"/>
                  <a:pt x="273239" y="180899"/>
                </a:cubicBezTo>
                <a:cubicBezTo>
                  <a:pt x="273250" y="180888"/>
                  <a:pt x="273261" y="180877"/>
                  <a:pt x="273272" y="180866"/>
                </a:cubicBezTo>
                <a:lnTo>
                  <a:pt x="422999" y="30414"/>
                </a:lnTo>
                <a:cubicBezTo>
                  <a:pt x="424753" y="28617"/>
                  <a:pt x="424753" y="25750"/>
                  <a:pt x="422999" y="23953"/>
                </a:cubicBezTo>
                <a:lnTo>
                  <a:pt x="400512" y="1330"/>
                </a:lnTo>
                <a:cubicBezTo>
                  <a:pt x="398742" y="-442"/>
                  <a:pt x="395871" y="-443"/>
                  <a:pt x="394100" y="1326"/>
                </a:cubicBezTo>
                <a:cubicBezTo>
                  <a:pt x="394099" y="1327"/>
                  <a:pt x="394097" y="1328"/>
                  <a:pt x="394096" y="1330"/>
                </a:cubicBezTo>
                <a:lnTo>
                  <a:pt x="260509" y="135642"/>
                </a:lnTo>
                <a:lnTo>
                  <a:pt x="205152" y="80036"/>
                </a:lnTo>
                <a:cubicBezTo>
                  <a:pt x="198097" y="72962"/>
                  <a:pt x="186643" y="72947"/>
                  <a:pt x="179570" y="80003"/>
                </a:cubicBezTo>
                <a:cubicBezTo>
                  <a:pt x="179559" y="80014"/>
                  <a:pt x="179548" y="80025"/>
                  <a:pt x="179537" y="80036"/>
                </a:cubicBezTo>
                <a:lnTo>
                  <a:pt x="30421" y="229921"/>
                </a:lnTo>
                <a:cubicBezTo>
                  <a:pt x="28646" y="231700"/>
                  <a:pt x="28646" y="234581"/>
                  <a:pt x="30421" y="236359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 w="9525">
            <a:solidFill>
              <a:schemeClr val="bg1"/>
            </a:solidFill>
            <a:prstDash val="solid"/>
          </a:ln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1" name="文本框 15"/>
          <p:cNvSpPr/>
          <p:nvPr>
            <p:custDataLst>
              <p:tags r:id="rId16"/>
            </p:custDataLst>
          </p:nvPr>
        </p:nvSpPr>
        <p:spPr>
          <a:xfrm>
            <a:off x="7271198" y="4516875"/>
            <a:ext cx="2656262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关键问题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2" name="文本框 16"/>
          <p:cNvSpPr/>
          <p:nvPr>
            <p:custDataLst>
              <p:tags r:id="rId17"/>
            </p:custDataLst>
          </p:nvPr>
        </p:nvSpPr>
        <p:spPr>
          <a:xfrm>
            <a:off x="7445293" y="4932619"/>
            <a:ext cx="2482167" cy="617926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存在营销投入不足、渠道依赖及区域协同营销弱等问题。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3" name="任意多边形: 形状 17"/>
          <p:cNvSpPr/>
          <p:nvPr>
            <p:custDataLst>
              <p:tags r:id="rId18"/>
            </p:custDataLst>
          </p:nvPr>
        </p:nvSpPr>
        <p:spPr>
          <a:xfrm flipH="1">
            <a:off x="6322438" y="1449633"/>
            <a:ext cx="4402239" cy="2100212"/>
          </a:xfrm>
          <a:custGeom>
            <a:avLst/>
            <a:gdLst/>
            <a:ahLst/>
            <a:cxnLst/>
            <a:rect l="l" t="t" r="r" b="b"/>
            <a:pathLst>
              <a:path w="4500000" h="2146851">
                <a:moveTo>
                  <a:pt x="4354744" y="0"/>
                </a:moveTo>
                <a:lnTo>
                  <a:pt x="145256" y="0"/>
                </a:lnTo>
                <a:cubicBezTo>
                  <a:pt x="65033" y="0"/>
                  <a:pt x="0" y="65033"/>
                  <a:pt x="0" y="145256"/>
                </a:cubicBezTo>
                <a:lnTo>
                  <a:pt x="0" y="493376"/>
                </a:lnTo>
                <a:lnTo>
                  <a:pt x="116899" y="505161"/>
                </a:lnTo>
                <a:cubicBezTo>
                  <a:pt x="381218" y="559248"/>
                  <a:pt x="580048" y="793117"/>
                  <a:pt x="580048" y="1073425"/>
                </a:cubicBezTo>
                <a:cubicBezTo>
                  <a:pt x="580048" y="1353733"/>
                  <a:pt x="381218" y="1587602"/>
                  <a:pt x="116899" y="1641690"/>
                </a:cubicBezTo>
                <a:lnTo>
                  <a:pt x="0" y="1653474"/>
                </a:lnTo>
                <a:lnTo>
                  <a:pt x="0" y="2001595"/>
                </a:lnTo>
                <a:cubicBezTo>
                  <a:pt x="0" y="2081818"/>
                  <a:pt x="65033" y="2146851"/>
                  <a:pt x="145256" y="2146851"/>
                </a:cubicBezTo>
                <a:lnTo>
                  <a:pt x="3349577" y="2146851"/>
                </a:lnTo>
                <a:lnTo>
                  <a:pt x="3355832" y="2105863"/>
                </a:lnTo>
                <a:cubicBezTo>
                  <a:pt x="3464169" y="1576437"/>
                  <a:pt x="3881161" y="1159445"/>
                  <a:pt x="4410587" y="1051108"/>
                </a:cubicBezTo>
                <a:lnTo>
                  <a:pt x="4500000" y="1037462"/>
                </a:lnTo>
                <a:lnTo>
                  <a:pt x="4500000" y="145256"/>
                </a:lnTo>
                <a:cubicBezTo>
                  <a:pt x="4500000" y="65033"/>
                  <a:pt x="4434967" y="0"/>
                  <a:pt x="4354744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9525">
            <a:solidFill>
              <a:schemeClr val="accent2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4" name="椭圆 18"/>
          <p:cNvSpPr/>
          <p:nvPr>
            <p:custDataLst>
              <p:tags r:id="rId19"/>
            </p:custDataLst>
          </p:nvPr>
        </p:nvSpPr>
        <p:spPr>
          <a:xfrm flipH="1">
            <a:off x="10273067" y="2048127"/>
            <a:ext cx="903223" cy="903223"/>
          </a:xfrm>
          <a:prstGeom prst="ellipse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5" name="img-icon"/>
          <p:cNvSpPr/>
          <p:nvPr>
            <p:custDataLst>
              <p:tags r:id="rId20"/>
            </p:custDataLst>
          </p:nvPr>
        </p:nvSpPr>
        <p:spPr>
          <a:xfrm>
            <a:off x="10490627" y="2285598"/>
            <a:ext cx="468103" cy="428279"/>
          </a:xfrm>
          <a:custGeom>
            <a:avLst/>
            <a:gdLst/>
            <a:ahLst/>
            <a:cxnLst/>
            <a:rect l="l" t="t" r="r" b="b"/>
            <a:pathLst>
              <a:path w="478498" h="437790">
                <a:moveTo>
                  <a:pt x="464816" y="248974"/>
                </a:moveTo>
                <a:lnTo>
                  <a:pt x="261806" y="338163"/>
                </a:lnTo>
                <a:cubicBezTo>
                  <a:pt x="242370" y="346432"/>
                  <a:pt x="234633" y="346432"/>
                  <a:pt x="216693" y="338163"/>
                </a:cubicBezTo>
                <a:lnTo>
                  <a:pt x="13683" y="248974"/>
                </a:lnTo>
                <a:cubicBezTo>
                  <a:pt x="2908" y="243387"/>
                  <a:pt x="0" y="222687"/>
                  <a:pt x="0" y="211384"/>
                </a:cubicBezTo>
                <a:cubicBezTo>
                  <a:pt x="13552" y="218953"/>
                  <a:pt x="32608" y="227384"/>
                  <a:pt x="31901" y="226955"/>
                </a:cubicBezTo>
                <a:lnTo>
                  <a:pt x="239250" y="320379"/>
                </a:lnTo>
                <a:lnTo>
                  <a:pt x="446598" y="226955"/>
                </a:lnTo>
                <a:cubicBezTo>
                  <a:pt x="446961" y="226875"/>
                  <a:pt x="465442" y="217768"/>
                  <a:pt x="478499" y="211384"/>
                </a:cubicBezTo>
                <a:cubicBezTo>
                  <a:pt x="478498" y="222947"/>
                  <a:pt x="474829" y="244414"/>
                  <a:pt x="464816" y="248974"/>
                </a:cubicBezTo>
                <a:close/>
                <a:moveTo>
                  <a:pt x="464816" y="155550"/>
                </a:moveTo>
                <a:lnTo>
                  <a:pt x="261806" y="244741"/>
                </a:lnTo>
                <a:cubicBezTo>
                  <a:pt x="242370" y="253007"/>
                  <a:pt x="234633" y="253007"/>
                  <a:pt x="216693" y="244741"/>
                </a:cubicBezTo>
                <a:lnTo>
                  <a:pt x="13683" y="155550"/>
                </a:lnTo>
                <a:cubicBezTo>
                  <a:pt x="-2263" y="147280"/>
                  <a:pt x="-1766" y="121237"/>
                  <a:pt x="13683" y="111509"/>
                </a:cubicBezTo>
                <a:lnTo>
                  <a:pt x="216693" y="6750"/>
                </a:lnTo>
                <a:cubicBezTo>
                  <a:pt x="234633" y="-2006"/>
                  <a:pt x="245859" y="-2491"/>
                  <a:pt x="261806" y="6750"/>
                </a:cubicBezTo>
                <a:lnTo>
                  <a:pt x="464816" y="111509"/>
                </a:lnTo>
                <a:cubicBezTo>
                  <a:pt x="480264" y="119779"/>
                  <a:pt x="479765" y="148740"/>
                  <a:pt x="464816" y="155550"/>
                </a:cubicBezTo>
                <a:close/>
                <a:moveTo>
                  <a:pt x="239250" y="24533"/>
                </a:moveTo>
                <a:lnTo>
                  <a:pt x="31901" y="133530"/>
                </a:lnTo>
                <a:lnTo>
                  <a:pt x="239250" y="218926"/>
                </a:lnTo>
                <a:lnTo>
                  <a:pt x="446598" y="133530"/>
                </a:lnTo>
                <a:lnTo>
                  <a:pt x="239250" y="24533"/>
                </a:lnTo>
                <a:close/>
                <a:moveTo>
                  <a:pt x="239250" y="413805"/>
                </a:moveTo>
                <a:lnTo>
                  <a:pt x="446598" y="320379"/>
                </a:lnTo>
                <a:cubicBezTo>
                  <a:pt x="446961" y="320299"/>
                  <a:pt x="465442" y="311192"/>
                  <a:pt x="478499" y="304809"/>
                </a:cubicBezTo>
                <a:cubicBezTo>
                  <a:pt x="478499" y="316373"/>
                  <a:pt x="474829" y="337839"/>
                  <a:pt x="464816" y="342401"/>
                </a:cubicBezTo>
                <a:lnTo>
                  <a:pt x="261806" y="431587"/>
                </a:lnTo>
                <a:cubicBezTo>
                  <a:pt x="242370" y="439858"/>
                  <a:pt x="234633" y="439858"/>
                  <a:pt x="216693" y="431587"/>
                </a:cubicBezTo>
                <a:lnTo>
                  <a:pt x="13683" y="342401"/>
                </a:lnTo>
                <a:cubicBezTo>
                  <a:pt x="2908" y="336812"/>
                  <a:pt x="0" y="316113"/>
                  <a:pt x="0" y="304809"/>
                </a:cubicBezTo>
                <a:cubicBezTo>
                  <a:pt x="13552" y="312381"/>
                  <a:pt x="32608" y="320809"/>
                  <a:pt x="31901" y="320380"/>
                </a:cubicBezTo>
                <a:lnTo>
                  <a:pt x="239250" y="413805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9525">
            <a:solidFill>
              <a:schemeClr val="bg1"/>
            </a:solidFill>
            <a:prstDash val="solid"/>
          </a:ln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6" name="文本框 20"/>
          <p:cNvSpPr/>
          <p:nvPr>
            <p:custDataLst>
              <p:tags r:id="rId21"/>
            </p:custDataLst>
          </p:nvPr>
        </p:nvSpPr>
        <p:spPr>
          <a:xfrm>
            <a:off x="7271198" y="1962383"/>
            <a:ext cx="2656262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价值贡献</a:t>
            </a:r>
            <a:endParaRPr lang="zh-CN" altLang="en-US" sz="20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7" name="文本框 21"/>
          <p:cNvSpPr/>
          <p:nvPr>
            <p:custDataLst>
              <p:tags r:id="rId22"/>
            </p:custDataLst>
          </p:nvPr>
        </p:nvSpPr>
        <p:spPr>
          <a:xfrm>
            <a:off x="7445293" y="2378127"/>
            <a:ext cx="2482167" cy="617926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该环节促成交易，是产业带价值实现的关键环节。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核心价值创造链 - 体验端：价值实现与反馈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TextBox 55"/>
          <p:cNvSpPr/>
          <p:nvPr>
            <p:custDataLst>
              <p:tags r:id="rId1"/>
            </p:custDataLst>
          </p:nvPr>
        </p:nvSpPr>
        <p:spPr>
          <a:xfrm>
            <a:off x="2979702" y="2463378"/>
            <a:ext cx="2997583" cy="71025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包括游客接待、满意度调查等，直接影响游客体验及价值认可。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TextBox 57"/>
          <p:cNvSpPr/>
          <p:nvPr>
            <p:custDataLst>
              <p:tags r:id="rId2"/>
            </p:custDataLst>
          </p:nvPr>
        </p:nvSpPr>
        <p:spPr>
          <a:xfrm>
            <a:off x="2980446" y="4662276"/>
            <a:ext cx="2997584" cy="71025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体验端是价值创造终点与新起点，游客反馈推动价值链优化。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pitchFamily="34" charset="-120"/>
            </a:endParaRPr>
          </a:p>
        </p:txBody>
      </p:sp>
      <p:sp>
        <p:nvSpPr>
          <p:cNvPr id="9" name="TextBox 66"/>
          <p:cNvSpPr/>
          <p:nvPr>
            <p:custDataLst>
              <p:tags r:id="rId3"/>
            </p:custDataLst>
          </p:nvPr>
        </p:nvSpPr>
        <p:spPr>
          <a:xfrm>
            <a:off x="8629662" y="2463378"/>
            <a:ext cx="2997583" cy="71025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景区、酒店等为游客提供服务，决定体验质量。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pitchFamily="34" charset="-120"/>
            </a:endParaRPr>
          </a:p>
        </p:txBody>
      </p:sp>
      <p:sp>
        <p:nvSpPr>
          <p:cNvPr id="10" name="TextBox 68"/>
          <p:cNvSpPr/>
          <p:nvPr>
            <p:custDataLst>
              <p:tags r:id="rId4"/>
            </p:custDataLst>
          </p:nvPr>
        </p:nvSpPr>
        <p:spPr>
          <a:xfrm>
            <a:off x="8597165" y="4662276"/>
            <a:ext cx="2997583" cy="71025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面临服务质量波动、高峰期拥堵及个性化需求满足难等挑战。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pitchFamily="34" charset="-120"/>
            </a:endParaRPr>
          </a:p>
        </p:txBody>
      </p:sp>
      <p:sp>
        <p:nvSpPr>
          <p:cNvPr id="11" name="圆角矩形 21"/>
          <p:cNvSpPr/>
          <p:nvPr>
            <p:custDataLst>
              <p:tags r:id="rId5"/>
            </p:custDataLst>
          </p:nvPr>
        </p:nvSpPr>
        <p:spPr>
          <a:xfrm>
            <a:off x="3054436" y="1893419"/>
            <a:ext cx="2922850" cy="364541"/>
          </a:xfrm>
          <a:prstGeom prst="roundRect">
            <a:avLst>
              <a:gd name="adj" fmla="val 16667"/>
            </a:avLst>
          </a:prstGeom>
          <a:solidFill>
            <a:schemeClr val="accent1">
              <a:lumMod val="100000"/>
            </a:schemeClr>
          </a:solidFill>
          <a:effectLst>
            <a:outerShdw blurRad="38100" dist="635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2" name="MH_SubTitle_1"/>
          <p:cNvSpPr/>
          <p:nvPr>
            <p:custDataLst>
              <p:tags r:id="rId6"/>
            </p:custDataLst>
          </p:nvPr>
        </p:nvSpPr>
        <p:spPr>
          <a:xfrm>
            <a:off x="3054436" y="1875634"/>
            <a:ext cx="292285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活动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3" name="img-jpg"/>
          <p:cNvSpPr/>
          <p:nvPr>
            <p:custDataLst>
              <p:tags r:id="rId7"/>
            </p:custDataLst>
          </p:nvPr>
        </p:nvSpPr>
        <p:spPr>
          <a:xfrm>
            <a:off x="671657" y="2062990"/>
            <a:ext cx="2044855" cy="1320562"/>
          </a:xfrm>
          <a:prstGeom prst="roundRect">
            <a:avLst>
              <a:gd name="adj" fmla="val 7831"/>
            </a:avLst>
          </a:prstGeom>
          <a:blipFill rotWithShape="1">
            <a:blip r:embed="rId8">
              <a:alphaModFix amt="100000"/>
            </a:blip>
            <a:stretch>
              <a:fillRect t="-1616" b="-1616"/>
            </a:stretch>
          </a:blipFill>
          <a:effectLst>
            <a:outerShdw blurRad="38100" dist="635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342900" indent="-342900" algn="ctr">
              <a:lnSpc>
                <a:spcPct val="100000"/>
              </a:lnSpc>
              <a:buSzPct val="100000"/>
              <a:buChar char="•"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4" name="img-jpg"/>
          <p:cNvSpPr/>
          <p:nvPr>
            <p:custDataLst>
              <p:tags r:id="rId9"/>
            </p:custDataLst>
          </p:nvPr>
        </p:nvSpPr>
        <p:spPr>
          <a:xfrm>
            <a:off x="6281047" y="2062990"/>
            <a:ext cx="2044855" cy="1320562"/>
          </a:xfrm>
          <a:prstGeom prst="roundRect">
            <a:avLst>
              <a:gd name="adj" fmla="val 7831"/>
            </a:avLst>
          </a:prstGeom>
          <a:blipFill rotWithShape="1">
            <a:blip r:embed="rId10">
              <a:alphaModFix amt="100000"/>
            </a:blip>
            <a:stretch>
              <a:fillRect t="-6129" b="-6129"/>
            </a:stretch>
          </a:blipFill>
          <a:effectLst>
            <a:outerShdw blurRad="38100" dist="635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342900" indent="-342900" algn="ctr">
              <a:lnSpc>
                <a:spcPct val="100000"/>
              </a:lnSpc>
              <a:buSzPct val="100000"/>
              <a:buChar char="•"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5" name="img-jpg"/>
          <p:cNvSpPr/>
          <p:nvPr>
            <p:custDataLst>
              <p:tags r:id="rId11"/>
            </p:custDataLst>
          </p:nvPr>
        </p:nvSpPr>
        <p:spPr>
          <a:xfrm>
            <a:off x="671657" y="4224025"/>
            <a:ext cx="2044855" cy="1320562"/>
          </a:xfrm>
          <a:prstGeom prst="roundRect">
            <a:avLst>
              <a:gd name="adj" fmla="val 7831"/>
            </a:avLst>
          </a:prstGeom>
          <a:blipFill rotWithShape="1">
            <a:blip r:embed="rId12">
              <a:alphaModFix amt="100000"/>
            </a:blip>
            <a:stretch>
              <a:fillRect t="-1639" b="-1639"/>
            </a:stretch>
          </a:blipFill>
          <a:effectLst>
            <a:outerShdw blurRad="38100" dist="635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342900" indent="-342900" algn="ctr">
              <a:lnSpc>
                <a:spcPct val="100000"/>
              </a:lnSpc>
              <a:buSzPct val="100000"/>
              <a:buChar char="•"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6" name="img-jpg"/>
          <p:cNvSpPr/>
          <p:nvPr>
            <p:custDataLst>
              <p:tags r:id="rId13"/>
            </p:custDataLst>
          </p:nvPr>
        </p:nvSpPr>
        <p:spPr>
          <a:xfrm>
            <a:off x="6281047" y="4224025"/>
            <a:ext cx="2044855" cy="1320562"/>
          </a:xfrm>
          <a:prstGeom prst="roundRect">
            <a:avLst>
              <a:gd name="adj" fmla="val 7831"/>
            </a:avLst>
          </a:prstGeom>
          <a:blipFill rotWithShape="1">
            <a:blip r:embed="rId14">
              <a:alphaModFix amt="100000"/>
            </a:blip>
            <a:stretch>
              <a:fillRect t="-66083" b="-66083"/>
            </a:stretch>
          </a:blipFill>
          <a:effectLst>
            <a:outerShdw blurRad="38100" dist="635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342900" indent="-342900" algn="ctr">
              <a:lnSpc>
                <a:spcPct val="100000"/>
              </a:lnSpc>
              <a:buSzPct val="100000"/>
              <a:buChar char="•"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7" name="圆角矩形 21"/>
          <p:cNvSpPr/>
          <p:nvPr>
            <p:custDataLst>
              <p:tags r:id="rId15"/>
            </p:custDataLst>
          </p:nvPr>
        </p:nvSpPr>
        <p:spPr>
          <a:xfrm>
            <a:off x="3054436" y="4060816"/>
            <a:ext cx="2922850" cy="3645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effectLst>
            <a:outerShdw blurRad="38100" dist="635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8" name="MH_SubTitle_1"/>
          <p:cNvSpPr/>
          <p:nvPr>
            <p:custDataLst>
              <p:tags r:id="rId16"/>
            </p:custDataLst>
          </p:nvPr>
        </p:nvSpPr>
        <p:spPr>
          <a:xfrm>
            <a:off x="3054436" y="4043031"/>
            <a:ext cx="292285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价值贡献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9" name="圆角矩形 21"/>
          <p:cNvSpPr/>
          <p:nvPr>
            <p:custDataLst>
              <p:tags r:id="rId17"/>
            </p:custDataLst>
          </p:nvPr>
        </p:nvSpPr>
        <p:spPr>
          <a:xfrm>
            <a:off x="8629662" y="1893419"/>
            <a:ext cx="2922850" cy="3645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effectLst>
            <a:outerShdw blurRad="38100" dist="635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0" name="MH_SubTitle_1"/>
          <p:cNvSpPr/>
          <p:nvPr>
            <p:custDataLst>
              <p:tags r:id="rId18"/>
            </p:custDataLst>
          </p:nvPr>
        </p:nvSpPr>
        <p:spPr>
          <a:xfrm>
            <a:off x="8629662" y="1875634"/>
            <a:ext cx="292285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主体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21" name="圆角矩形 21"/>
          <p:cNvSpPr/>
          <p:nvPr>
            <p:custDataLst>
              <p:tags r:id="rId19"/>
            </p:custDataLst>
          </p:nvPr>
        </p:nvSpPr>
        <p:spPr>
          <a:xfrm>
            <a:off x="8702043" y="4060816"/>
            <a:ext cx="2922850" cy="364541"/>
          </a:xfrm>
          <a:prstGeom prst="roundRect">
            <a:avLst>
              <a:gd name="adj" fmla="val 16667"/>
            </a:avLst>
          </a:prstGeom>
          <a:solidFill>
            <a:schemeClr val="accent1">
              <a:lumMod val="100000"/>
            </a:schemeClr>
          </a:solidFill>
          <a:effectLst>
            <a:outerShdw blurRad="38100" dist="635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2" name="MH_SubTitle_1"/>
          <p:cNvSpPr/>
          <p:nvPr>
            <p:custDataLst>
              <p:tags r:id="rId20"/>
            </p:custDataLst>
          </p:nvPr>
        </p:nvSpPr>
        <p:spPr>
          <a:xfrm>
            <a:off x="8702043" y="4043031"/>
            <a:ext cx="292285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关键问题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关键支持系统 - 基础设施与公共服务</a:t>
            </a:r>
            <a:endParaRPr lang="zh-CN" sz="28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: 圆角 8"/>
          <p:cNvSpPr/>
          <p:nvPr/>
        </p:nvSpPr>
        <p:spPr>
          <a:xfrm flipH="1">
            <a:off x="617537" y="2918824"/>
            <a:ext cx="8945561" cy="45719"/>
          </a:xfrm>
          <a:prstGeom prst="roundRect">
            <a:avLst>
              <a:gd name="adj" fmla="val 10724"/>
            </a:avLst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8" name="文本框 2"/>
          <p:cNvSpPr/>
          <p:nvPr/>
        </p:nvSpPr>
        <p:spPr>
          <a:xfrm>
            <a:off x="857885" y="2093759"/>
            <a:ext cx="5348861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价值</a:t>
            </a:r>
            <a:endParaRPr lang="zh-CN" altLang="en-US" sz="24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文本框 4"/>
          <p:cNvSpPr/>
          <p:nvPr/>
        </p:nvSpPr>
        <p:spPr>
          <a:xfrm>
            <a:off x="901263" y="3267869"/>
            <a:ext cx="4925636" cy="12999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交通、信息通信等基础设施为文旅产业带提供基础保障，影响游客可达性与便利性。</a:t>
            </a:r>
            <a:endParaRPr lang="zh-CN" altLang="en-US" sz="18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pic>
        <p:nvPicPr>
          <p:cNvPr id="10" name="img-jpg" descr="https://img-qn.51miz.com/preview/photo/00/08/15/05/P-8150503-2B0AD6B0.jpg!/quality/90/unsharp/true/compress/true/format/jpg/fh/260?imageView2/0/w/1920/h/1080"/>
          <p:cNvPicPr>
            <a:picLocks noChangeAspect="1"/>
          </p:cNvPicPr>
          <p:nvPr/>
        </p:nvPicPr>
        <p:blipFill>
          <a:blip r:embed="rId1">
            <a:alphaModFix amt="100000"/>
          </a:blip>
          <a:srcRect l="15081" r="15081"/>
          <a:stretch>
            <a:fillRect/>
          </a:stretch>
        </p:blipFill>
        <p:spPr>
          <a:xfrm>
            <a:off x="6648827" y="1960517"/>
            <a:ext cx="4817368" cy="386588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椭圆 12"/>
          <p:cNvSpPr/>
          <p:nvPr/>
        </p:nvSpPr>
        <p:spPr>
          <a:xfrm>
            <a:off x="988574" y="5125245"/>
            <a:ext cx="359897" cy="359897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2" name="img-icon"/>
          <p:cNvSpPr/>
          <p:nvPr/>
        </p:nvSpPr>
        <p:spPr>
          <a:xfrm>
            <a:off x="1054581" y="5199186"/>
            <a:ext cx="227883" cy="212015"/>
          </a:xfrm>
          <a:custGeom>
            <a:avLst/>
            <a:gdLst/>
            <a:ahLst/>
            <a:cxnLst/>
            <a:rect l="l" t="t" r="r" b="b"/>
            <a:pathLst>
              <a:path w="605409" h="563254">
                <a:moveTo>
                  <a:pt x="308760" y="382178"/>
                </a:moveTo>
                <a:lnTo>
                  <a:pt x="308760" y="437705"/>
                </a:lnTo>
                <a:cubicBezTo>
                  <a:pt x="319914" y="435955"/>
                  <a:pt x="326766" y="424022"/>
                  <a:pt x="326766" y="411294"/>
                </a:cubicBezTo>
                <a:cubicBezTo>
                  <a:pt x="326766" y="397452"/>
                  <a:pt x="320710" y="388701"/>
                  <a:pt x="308760" y="382178"/>
                </a:cubicBezTo>
                <a:close/>
                <a:moveTo>
                  <a:pt x="295534" y="283057"/>
                </a:moveTo>
                <a:cubicBezTo>
                  <a:pt x="284061" y="285125"/>
                  <a:pt x="278484" y="293558"/>
                  <a:pt x="278484" y="305490"/>
                </a:cubicBezTo>
                <a:cubicBezTo>
                  <a:pt x="278484" y="315991"/>
                  <a:pt x="281512" y="321083"/>
                  <a:pt x="295534" y="332220"/>
                </a:cubicBezTo>
                <a:close/>
                <a:moveTo>
                  <a:pt x="302067" y="240417"/>
                </a:moveTo>
                <a:cubicBezTo>
                  <a:pt x="306688" y="240417"/>
                  <a:pt x="308760" y="243440"/>
                  <a:pt x="308760" y="248213"/>
                </a:cubicBezTo>
                <a:lnTo>
                  <a:pt x="308760" y="255532"/>
                </a:lnTo>
                <a:cubicBezTo>
                  <a:pt x="334733" y="255532"/>
                  <a:pt x="356244" y="272715"/>
                  <a:pt x="356244" y="298808"/>
                </a:cubicBezTo>
                <a:cubicBezTo>
                  <a:pt x="356244" y="307877"/>
                  <a:pt x="350030" y="315355"/>
                  <a:pt x="340629" y="315355"/>
                </a:cubicBezTo>
                <a:cubicBezTo>
                  <a:pt x="328200" y="315355"/>
                  <a:pt x="325650" y="307877"/>
                  <a:pt x="323738" y="298490"/>
                </a:cubicBezTo>
                <a:cubicBezTo>
                  <a:pt x="321348" y="287512"/>
                  <a:pt x="314974" y="283057"/>
                  <a:pt x="308760" y="283057"/>
                </a:cubicBezTo>
                <a:lnTo>
                  <a:pt x="308760" y="339379"/>
                </a:lnTo>
                <a:lnTo>
                  <a:pt x="325331" y="349085"/>
                </a:lnTo>
                <a:cubicBezTo>
                  <a:pt x="347162" y="361654"/>
                  <a:pt x="361662" y="378042"/>
                  <a:pt x="361662" y="404771"/>
                </a:cubicBezTo>
                <a:cubicBezTo>
                  <a:pt x="361662" y="441524"/>
                  <a:pt x="342541" y="463639"/>
                  <a:pt x="308760" y="465230"/>
                </a:cubicBezTo>
                <a:lnTo>
                  <a:pt x="308760" y="487186"/>
                </a:lnTo>
                <a:cubicBezTo>
                  <a:pt x="308760" y="491482"/>
                  <a:pt x="306688" y="494664"/>
                  <a:pt x="302067" y="494664"/>
                </a:cubicBezTo>
                <a:cubicBezTo>
                  <a:pt x="297605" y="494664"/>
                  <a:pt x="295534" y="491482"/>
                  <a:pt x="295534" y="487186"/>
                </a:cubicBezTo>
                <a:lnTo>
                  <a:pt x="295534" y="465230"/>
                </a:lnTo>
                <a:cubicBezTo>
                  <a:pt x="265577" y="465230"/>
                  <a:pt x="243747" y="443274"/>
                  <a:pt x="243747" y="414317"/>
                </a:cubicBezTo>
                <a:cubicBezTo>
                  <a:pt x="243747" y="403975"/>
                  <a:pt x="248527" y="394747"/>
                  <a:pt x="259522" y="394747"/>
                </a:cubicBezTo>
                <a:cubicBezTo>
                  <a:pt x="269561" y="394747"/>
                  <a:pt x="274979" y="400475"/>
                  <a:pt x="276413" y="413681"/>
                </a:cubicBezTo>
                <a:cubicBezTo>
                  <a:pt x="277847" y="427682"/>
                  <a:pt x="283583" y="436592"/>
                  <a:pt x="295534" y="437705"/>
                </a:cubicBezTo>
                <a:lnTo>
                  <a:pt x="295534" y="375337"/>
                </a:lnTo>
                <a:lnTo>
                  <a:pt x="277209" y="363722"/>
                </a:lnTo>
                <a:cubicBezTo>
                  <a:pt x="256654" y="350517"/>
                  <a:pt x="245659" y="333334"/>
                  <a:pt x="245659" y="309309"/>
                </a:cubicBezTo>
                <a:cubicBezTo>
                  <a:pt x="245659" y="279238"/>
                  <a:pt x="264143" y="256487"/>
                  <a:pt x="295534" y="255532"/>
                </a:cubicBezTo>
                <a:lnTo>
                  <a:pt x="295534" y="248213"/>
                </a:lnTo>
                <a:cubicBezTo>
                  <a:pt x="295534" y="243599"/>
                  <a:pt x="297605" y="240417"/>
                  <a:pt x="302067" y="240417"/>
                </a:cubicBezTo>
                <a:close/>
                <a:moveTo>
                  <a:pt x="302669" y="216368"/>
                </a:moveTo>
                <a:cubicBezTo>
                  <a:pt x="219179" y="216368"/>
                  <a:pt x="151304" y="284154"/>
                  <a:pt x="151304" y="367534"/>
                </a:cubicBezTo>
                <a:cubicBezTo>
                  <a:pt x="151304" y="450914"/>
                  <a:pt x="219179" y="518700"/>
                  <a:pt x="302669" y="518700"/>
                </a:cubicBezTo>
                <a:cubicBezTo>
                  <a:pt x="386159" y="518700"/>
                  <a:pt x="454034" y="450914"/>
                  <a:pt x="454034" y="367534"/>
                </a:cubicBezTo>
                <a:cubicBezTo>
                  <a:pt x="454034" y="284154"/>
                  <a:pt x="386159" y="216368"/>
                  <a:pt x="302669" y="216368"/>
                </a:cubicBezTo>
                <a:close/>
                <a:moveTo>
                  <a:pt x="293746" y="102118"/>
                </a:moveTo>
                <a:cubicBezTo>
                  <a:pt x="298845" y="97663"/>
                  <a:pt x="306493" y="97663"/>
                  <a:pt x="311592" y="102118"/>
                </a:cubicBezTo>
                <a:lnTo>
                  <a:pt x="519041" y="280813"/>
                </a:lnTo>
                <a:cubicBezTo>
                  <a:pt x="522068" y="283359"/>
                  <a:pt x="523821" y="287178"/>
                  <a:pt x="523821" y="291156"/>
                </a:cubicBezTo>
                <a:lnTo>
                  <a:pt x="523821" y="549570"/>
                </a:lnTo>
                <a:cubicBezTo>
                  <a:pt x="523821" y="557208"/>
                  <a:pt x="517607" y="563254"/>
                  <a:pt x="510119" y="563254"/>
                </a:cubicBezTo>
                <a:lnTo>
                  <a:pt x="95220" y="563254"/>
                </a:lnTo>
                <a:cubicBezTo>
                  <a:pt x="87731" y="563254"/>
                  <a:pt x="81517" y="557208"/>
                  <a:pt x="81517" y="549570"/>
                </a:cubicBezTo>
                <a:lnTo>
                  <a:pt x="81517" y="291156"/>
                </a:lnTo>
                <a:cubicBezTo>
                  <a:pt x="81517" y="287178"/>
                  <a:pt x="83270" y="283359"/>
                  <a:pt x="86297" y="280813"/>
                </a:cubicBezTo>
                <a:close/>
                <a:moveTo>
                  <a:pt x="302705" y="0"/>
                </a:moveTo>
                <a:cubicBezTo>
                  <a:pt x="309118" y="0"/>
                  <a:pt x="315532" y="2188"/>
                  <a:pt x="320710" y="6563"/>
                </a:cubicBezTo>
                <a:lnTo>
                  <a:pt x="595894" y="242992"/>
                </a:lnTo>
                <a:cubicBezTo>
                  <a:pt x="607366" y="252856"/>
                  <a:pt x="608641" y="270198"/>
                  <a:pt x="598762" y="281654"/>
                </a:cubicBezTo>
                <a:cubicBezTo>
                  <a:pt x="593344" y="288018"/>
                  <a:pt x="585696" y="291200"/>
                  <a:pt x="577888" y="291200"/>
                </a:cubicBezTo>
                <a:cubicBezTo>
                  <a:pt x="571514" y="291200"/>
                  <a:pt x="565141" y="289132"/>
                  <a:pt x="560042" y="284677"/>
                </a:cubicBezTo>
                <a:lnTo>
                  <a:pt x="302705" y="63682"/>
                </a:lnTo>
                <a:lnTo>
                  <a:pt x="45367" y="284677"/>
                </a:lnTo>
                <a:cubicBezTo>
                  <a:pt x="33895" y="294541"/>
                  <a:pt x="16526" y="293268"/>
                  <a:pt x="6647" y="281654"/>
                </a:cubicBezTo>
                <a:cubicBezTo>
                  <a:pt x="-3232" y="270198"/>
                  <a:pt x="-1957" y="252856"/>
                  <a:pt x="9515" y="242992"/>
                </a:cubicBezTo>
                <a:lnTo>
                  <a:pt x="284699" y="6563"/>
                </a:lnTo>
                <a:cubicBezTo>
                  <a:pt x="289878" y="2188"/>
                  <a:pt x="296291" y="0"/>
                  <a:pt x="30270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3" name="椭圆 14"/>
          <p:cNvSpPr/>
          <p:nvPr/>
        </p:nvSpPr>
        <p:spPr>
          <a:xfrm>
            <a:off x="1493258" y="5127263"/>
            <a:ext cx="359897" cy="359897"/>
          </a:xfrm>
          <a:prstGeom prst="ellipse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4" name="img-icon"/>
          <p:cNvSpPr/>
          <p:nvPr/>
        </p:nvSpPr>
        <p:spPr>
          <a:xfrm>
            <a:off x="1568767" y="5203706"/>
            <a:ext cx="208878" cy="207011"/>
          </a:xfrm>
          <a:custGeom>
            <a:avLst/>
            <a:gdLst/>
            <a:ahLst/>
            <a:cxnLst/>
            <a:rect l="l" t="t" r="r" b="b"/>
            <a:pathLst>
              <a:path w="607709" h="602276">
                <a:moveTo>
                  <a:pt x="303911" y="133369"/>
                </a:moveTo>
                <a:lnTo>
                  <a:pt x="527739" y="230640"/>
                </a:lnTo>
                <a:lnTo>
                  <a:pt x="527739" y="527014"/>
                </a:lnTo>
                <a:lnTo>
                  <a:pt x="549208" y="527014"/>
                </a:lnTo>
                <a:cubicBezTo>
                  <a:pt x="572733" y="527014"/>
                  <a:pt x="591690" y="543891"/>
                  <a:pt x="591690" y="564645"/>
                </a:cubicBezTo>
                <a:cubicBezTo>
                  <a:pt x="591690" y="585399"/>
                  <a:pt x="572619" y="602276"/>
                  <a:pt x="549208" y="602276"/>
                </a:cubicBezTo>
                <a:lnTo>
                  <a:pt x="443347" y="602276"/>
                </a:lnTo>
                <a:cubicBezTo>
                  <a:pt x="440149" y="592013"/>
                  <a:pt x="436267" y="581750"/>
                  <a:pt x="432155" y="571715"/>
                </a:cubicBezTo>
                <a:cubicBezTo>
                  <a:pt x="428044" y="561794"/>
                  <a:pt x="423476" y="552101"/>
                  <a:pt x="419023" y="542408"/>
                </a:cubicBezTo>
                <a:cubicBezTo>
                  <a:pt x="409887" y="521996"/>
                  <a:pt x="399723" y="502154"/>
                  <a:pt x="388303" y="482769"/>
                </a:cubicBezTo>
                <a:cubicBezTo>
                  <a:pt x="372087" y="455400"/>
                  <a:pt x="352674" y="429401"/>
                  <a:pt x="328007" y="407278"/>
                </a:cubicBezTo>
                <a:cubicBezTo>
                  <a:pt x="322069" y="402033"/>
                  <a:pt x="315788" y="397015"/>
                  <a:pt x="309393" y="392112"/>
                </a:cubicBezTo>
                <a:cubicBezTo>
                  <a:pt x="307451" y="390629"/>
                  <a:pt x="308136" y="389603"/>
                  <a:pt x="310535" y="390629"/>
                </a:cubicBezTo>
                <a:cubicBezTo>
                  <a:pt x="315217" y="392682"/>
                  <a:pt x="319785" y="394963"/>
                  <a:pt x="324353" y="397357"/>
                </a:cubicBezTo>
                <a:cubicBezTo>
                  <a:pt x="330291" y="400436"/>
                  <a:pt x="336001" y="403743"/>
                  <a:pt x="341482" y="407506"/>
                </a:cubicBezTo>
                <a:cubicBezTo>
                  <a:pt x="347306" y="411611"/>
                  <a:pt x="352559" y="416287"/>
                  <a:pt x="357698" y="420962"/>
                </a:cubicBezTo>
                <a:cubicBezTo>
                  <a:pt x="376998" y="438295"/>
                  <a:pt x="394242" y="457453"/>
                  <a:pt x="410001" y="477409"/>
                </a:cubicBezTo>
                <a:cubicBezTo>
                  <a:pt x="414226" y="482883"/>
                  <a:pt x="418337" y="488356"/>
                  <a:pt x="422449" y="493944"/>
                </a:cubicBezTo>
                <a:cubicBezTo>
                  <a:pt x="426674" y="499532"/>
                  <a:pt x="438550" y="496909"/>
                  <a:pt x="442091" y="491663"/>
                </a:cubicBezTo>
                <a:cubicBezTo>
                  <a:pt x="443804" y="489269"/>
                  <a:pt x="444489" y="486532"/>
                  <a:pt x="444032" y="483795"/>
                </a:cubicBezTo>
                <a:cubicBezTo>
                  <a:pt x="443689" y="480488"/>
                  <a:pt x="443118" y="477295"/>
                  <a:pt x="442547" y="474102"/>
                </a:cubicBezTo>
                <a:cubicBezTo>
                  <a:pt x="441405" y="467716"/>
                  <a:pt x="439921" y="461444"/>
                  <a:pt x="438208" y="455172"/>
                </a:cubicBezTo>
                <a:cubicBezTo>
                  <a:pt x="434896" y="443085"/>
                  <a:pt x="430442" y="431339"/>
                  <a:pt x="424733" y="419936"/>
                </a:cubicBezTo>
                <a:cubicBezTo>
                  <a:pt x="413770" y="397927"/>
                  <a:pt x="398239" y="377743"/>
                  <a:pt x="378939" y="360752"/>
                </a:cubicBezTo>
                <a:cubicBezTo>
                  <a:pt x="359069" y="343305"/>
                  <a:pt x="335544" y="329279"/>
                  <a:pt x="310078" y="319016"/>
                </a:cubicBezTo>
                <a:cubicBezTo>
                  <a:pt x="282784" y="308069"/>
                  <a:pt x="253550" y="301341"/>
                  <a:pt x="223858" y="298034"/>
                </a:cubicBezTo>
                <a:cubicBezTo>
                  <a:pt x="215979" y="297236"/>
                  <a:pt x="207985" y="296665"/>
                  <a:pt x="200105" y="296209"/>
                </a:cubicBezTo>
                <a:cubicBezTo>
                  <a:pt x="196108" y="296095"/>
                  <a:pt x="191997" y="295981"/>
                  <a:pt x="188000" y="295867"/>
                </a:cubicBezTo>
                <a:cubicBezTo>
                  <a:pt x="184460" y="295753"/>
                  <a:pt x="180577" y="295411"/>
                  <a:pt x="177151" y="296209"/>
                </a:cubicBezTo>
                <a:cubicBezTo>
                  <a:pt x="174182" y="296893"/>
                  <a:pt x="171441" y="298376"/>
                  <a:pt x="169614" y="300657"/>
                </a:cubicBezTo>
                <a:cubicBezTo>
                  <a:pt x="167445" y="303051"/>
                  <a:pt x="166874" y="305902"/>
                  <a:pt x="166303" y="308981"/>
                </a:cubicBezTo>
                <a:cubicBezTo>
                  <a:pt x="165046" y="315595"/>
                  <a:pt x="164019" y="322209"/>
                  <a:pt x="163448" y="328937"/>
                </a:cubicBezTo>
                <a:cubicBezTo>
                  <a:pt x="161278" y="355621"/>
                  <a:pt x="164818" y="382647"/>
                  <a:pt x="173840" y="408190"/>
                </a:cubicBezTo>
                <a:cubicBezTo>
                  <a:pt x="182519" y="432822"/>
                  <a:pt x="196337" y="456085"/>
                  <a:pt x="214837" y="476155"/>
                </a:cubicBezTo>
                <a:cubicBezTo>
                  <a:pt x="226713" y="489040"/>
                  <a:pt x="240531" y="500672"/>
                  <a:pt x="255834" y="510479"/>
                </a:cubicBezTo>
                <a:cubicBezTo>
                  <a:pt x="275133" y="522794"/>
                  <a:pt x="296488" y="532373"/>
                  <a:pt x="319099" y="538987"/>
                </a:cubicBezTo>
                <a:cubicBezTo>
                  <a:pt x="332461" y="542978"/>
                  <a:pt x="346279" y="545829"/>
                  <a:pt x="360211" y="547996"/>
                </a:cubicBezTo>
                <a:cubicBezTo>
                  <a:pt x="367862" y="549022"/>
                  <a:pt x="375627" y="549934"/>
                  <a:pt x="383393" y="550505"/>
                </a:cubicBezTo>
                <a:cubicBezTo>
                  <a:pt x="387390" y="550847"/>
                  <a:pt x="391501" y="551075"/>
                  <a:pt x="395612" y="551303"/>
                </a:cubicBezTo>
                <a:cubicBezTo>
                  <a:pt x="396640" y="551303"/>
                  <a:pt x="397668" y="551417"/>
                  <a:pt x="398581" y="551417"/>
                </a:cubicBezTo>
                <a:cubicBezTo>
                  <a:pt x="399381" y="551417"/>
                  <a:pt x="400408" y="551303"/>
                  <a:pt x="400637" y="551987"/>
                </a:cubicBezTo>
                <a:cubicBezTo>
                  <a:pt x="401322" y="553926"/>
                  <a:pt x="402007" y="555636"/>
                  <a:pt x="402692" y="557575"/>
                </a:cubicBezTo>
                <a:cubicBezTo>
                  <a:pt x="407260" y="571031"/>
                  <a:pt x="411371" y="584601"/>
                  <a:pt x="414683" y="598285"/>
                </a:cubicBezTo>
                <a:cubicBezTo>
                  <a:pt x="414912" y="599653"/>
                  <a:pt x="415254" y="601022"/>
                  <a:pt x="415483" y="602276"/>
                </a:cubicBezTo>
                <a:lnTo>
                  <a:pt x="58500" y="602276"/>
                </a:lnTo>
                <a:cubicBezTo>
                  <a:pt x="35089" y="602276"/>
                  <a:pt x="16018" y="585399"/>
                  <a:pt x="16018" y="564645"/>
                </a:cubicBezTo>
                <a:cubicBezTo>
                  <a:pt x="16018" y="543891"/>
                  <a:pt x="35089" y="527014"/>
                  <a:pt x="58500" y="527014"/>
                </a:cubicBezTo>
                <a:lnTo>
                  <a:pt x="79969" y="527014"/>
                </a:lnTo>
                <a:lnTo>
                  <a:pt x="79969" y="230640"/>
                </a:lnTo>
                <a:close/>
                <a:moveTo>
                  <a:pt x="303912" y="0"/>
                </a:moveTo>
                <a:cubicBezTo>
                  <a:pt x="312820" y="0"/>
                  <a:pt x="321386" y="1711"/>
                  <a:pt x="329609" y="5018"/>
                </a:cubicBezTo>
                <a:cubicBezTo>
                  <a:pt x="329609" y="5018"/>
                  <a:pt x="329723" y="5132"/>
                  <a:pt x="329723" y="5132"/>
                </a:cubicBezTo>
                <a:lnTo>
                  <a:pt x="330180" y="5246"/>
                </a:lnTo>
                <a:cubicBezTo>
                  <a:pt x="330180" y="5360"/>
                  <a:pt x="330294" y="5360"/>
                  <a:pt x="330294" y="5360"/>
                </a:cubicBezTo>
                <a:lnTo>
                  <a:pt x="456496" y="64889"/>
                </a:lnTo>
                <a:lnTo>
                  <a:pt x="456496" y="20299"/>
                </a:lnTo>
                <a:cubicBezTo>
                  <a:pt x="456496" y="17106"/>
                  <a:pt x="459122" y="14483"/>
                  <a:pt x="462320" y="14483"/>
                </a:cubicBezTo>
                <a:lnTo>
                  <a:pt x="547635" y="14483"/>
                </a:lnTo>
                <a:cubicBezTo>
                  <a:pt x="550947" y="14483"/>
                  <a:pt x="553459" y="17106"/>
                  <a:pt x="553459" y="20299"/>
                </a:cubicBezTo>
                <a:lnTo>
                  <a:pt x="553459" y="104119"/>
                </a:lnTo>
                <a:lnTo>
                  <a:pt x="602798" y="124304"/>
                </a:lnTo>
                <a:cubicBezTo>
                  <a:pt x="605767" y="125444"/>
                  <a:pt x="607709" y="128409"/>
                  <a:pt x="607709" y="131602"/>
                </a:cubicBezTo>
                <a:lnTo>
                  <a:pt x="607709" y="215536"/>
                </a:lnTo>
                <a:cubicBezTo>
                  <a:pt x="607709" y="218159"/>
                  <a:pt x="606453" y="220554"/>
                  <a:pt x="604397" y="222036"/>
                </a:cubicBezTo>
                <a:cubicBezTo>
                  <a:pt x="603026" y="223063"/>
                  <a:pt x="601428" y="223519"/>
                  <a:pt x="599714" y="223519"/>
                </a:cubicBezTo>
                <a:cubicBezTo>
                  <a:pt x="598915" y="223519"/>
                  <a:pt x="598001" y="223405"/>
                  <a:pt x="597202" y="223177"/>
                </a:cubicBezTo>
                <a:lnTo>
                  <a:pt x="303912" y="96706"/>
                </a:lnTo>
                <a:lnTo>
                  <a:pt x="10621" y="223177"/>
                </a:lnTo>
                <a:cubicBezTo>
                  <a:pt x="8109" y="223975"/>
                  <a:pt x="5482" y="223519"/>
                  <a:pt x="3312" y="222036"/>
                </a:cubicBezTo>
                <a:cubicBezTo>
                  <a:pt x="1256" y="220554"/>
                  <a:pt x="0" y="218159"/>
                  <a:pt x="0" y="215536"/>
                </a:cubicBezTo>
                <a:lnTo>
                  <a:pt x="0" y="130918"/>
                </a:lnTo>
                <a:cubicBezTo>
                  <a:pt x="0" y="127725"/>
                  <a:pt x="1942" y="124760"/>
                  <a:pt x="4797" y="123506"/>
                </a:cubicBezTo>
                <a:lnTo>
                  <a:pt x="277986" y="5132"/>
                </a:lnTo>
                <a:cubicBezTo>
                  <a:pt x="278100" y="5018"/>
                  <a:pt x="278100" y="5018"/>
                  <a:pt x="278214" y="5018"/>
                </a:cubicBezTo>
                <a:cubicBezTo>
                  <a:pt x="286323" y="1711"/>
                  <a:pt x="295003" y="0"/>
                  <a:pt x="30391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5" name="椭圆 16"/>
          <p:cNvSpPr/>
          <p:nvPr/>
        </p:nvSpPr>
        <p:spPr>
          <a:xfrm>
            <a:off x="1997943" y="5129458"/>
            <a:ext cx="359897" cy="359897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6" name="img-icon"/>
          <p:cNvSpPr/>
          <p:nvPr/>
        </p:nvSpPr>
        <p:spPr>
          <a:xfrm>
            <a:off x="2080260" y="5208624"/>
            <a:ext cx="195263" cy="201565"/>
          </a:xfrm>
          <a:custGeom>
            <a:avLst/>
            <a:gdLst/>
            <a:ahLst/>
            <a:cxnLst/>
            <a:rect l="l" t="t" r="r" b="b"/>
            <a:pathLst>
              <a:path w="567183" h="606731">
                <a:moveTo>
                  <a:pt x="253190" y="232603"/>
                </a:moveTo>
                <a:cubicBezTo>
                  <a:pt x="208505" y="232603"/>
                  <a:pt x="172097" y="268862"/>
                  <a:pt x="172097" y="313475"/>
                </a:cubicBezTo>
                <a:cubicBezTo>
                  <a:pt x="172097" y="358087"/>
                  <a:pt x="208505" y="394346"/>
                  <a:pt x="253190" y="394346"/>
                </a:cubicBezTo>
                <a:cubicBezTo>
                  <a:pt x="297787" y="394346"/>
                  <a:pt x="334194" y="358087"/>
                  <a:pt x="334194" y="313475"/>
                </a:cubicBezTo>
                <a:cubicBezTo>
                  <a:pt x="334194" y="268862"/>
                  <a:pt x="297787" y="232603"/>
                  <a:pt x="253190" y="232603"/>
                </a:cubicBezTo>
                <a:close/>
                <a:moveTo>
                  <a:pt x="253190" y="212341"/>
                </a:moveTo>
                <a:cubicBezTo>
                  <a:pt x="309003" y="212341"/>
                  <a:pt x="354400" y="257753"/>
                  <a:pt x="354400" y="313475"/>
                </a:cubicBezTo>
                <a:cubicBezTo>
                  <a:pt x="354400" y="336314"/>
                  <a:pt x="346923" y="357998"/>
                  <a:pt x="332681" y="376039"/>
                </a:cubicBezTo>
                <a:cubicBezTo>
                  <a:pt x="329476" y="380038"/>
                  <a:pt x="329832" y="385815"/>
                  <a:pt x="333393" y="389458"/>
                </a:cubicBezTo>
                <a:lnTo>
                  <a:pt x="435493" y="491303"/>
                </a:lnTo>
                <a:lnTo>
                  <a:pt x="421162" y="505611"/>
                </a:lnTo>
                <a:lnTo>
                  <a:pt x="317192" y="401811"/>
                </a:lnTo>
                <a:cubicBezTo>
                  <a:pt x="315234" y="399856"/>
                  <a:pt x="312652" y="398878"/>
                  <a:pt x="310071" y="398878"/>
                </a:cubicBezTo>
                <a:cubicBezTo>
                  <a:pt x="308290" y="398878"/>
                  <a:pt x="306510" y="399323"/>
                  <a:pt x="304819" y="400300"/>
                </a:cubicBezTo>
                <a:cubicBezTo>
                  <a:pt x="289152" y="409632"/>
                  <a:pt x="271260" y="414608"/>
                  <a:pt x="253190" y="414608"/>
                </a:cubicBezTo>
                <a:cubicBezTo>
                  <a:pt x="197289" y="414608"/>
                  <a:pt x="151891" y="369196"/>
                  <a:pt x="151891" y="313475"/>
                </a:cubicBezTo>
                <a:cubicBezTo>
                  <a:pt x="151891" y="257753"/>
                  <a:pt x="197289" y="212341"/>
                  <a:pt x="253190" y="212341"/>
                </a:cubicBezTo>
                <a:close/>
                <a:moveTo>
                  <a:pt x="253216" y="192142"/>
                </a:moveTo>
                <a:cubicBezTo>
                  <a:pt x="186195" y="192142"/>
                  <a:pt x="131636" y="246532"/>
                  <a:pt x="131636" y="313452"/>
                </a:cubicBezTo>
                <a:cubicBezTo>
                  <a:pt x="131636" y="380373"/>
                  <a:pt x="186195" y="434763"/>
                  <a:pt x="253216" y="434763"/>
                </a:cubicBezTo>
                <a:cubicBezTo>
                  <a:pt x="272351" y="434763"/>
                  <a:pt x="291220" y="430231"/>
                  <a:pt x="308309" y="421521"/>
                </a:cubicBezTo>
                <a:lnTo>
                  <a:pt x="413957" y="527013"/>
                </a:lnTo>
                <a:cubicBezTo>
                  <a:pt x="415916" y="528968"/>
                  <a:pt x="418586" y="530034"/>
                  <a:pt x="421167" y="530034"/>
                </a:cubicBezTo>
                <a:cubicBezTo>
                  <a:pt x="423748" y="530034"/>
                  <a:pt x="426329" y="528968"/>
                  <a:pt x="428287" y="527013"/>
                </a:cubicBezTo>
                <a:lnTo>
                  <a:pt x="456946" y="498396"/>
                </a:lnTo>
                <a:cubicBezTo>
                  <a:pt x="460863" y="494485"/>
                  <a:pt x="460863" y="488086"/>
                  <a:pt x="456946" y="484176"/>
                </a:cubicBezTo>
                <a:lnTo>
                  <a:pt x="353879" y="381262"/>
                </a:lnTo>
                <a:cubicBezTo>
                  <a:pt x="367497" y="361177"/>
                  <a:pt x="374706" y="337892"/>
                  <a:pt x="374706" y="313452"/>
                </a:cubicBezTo>
                <a:cubicBezTo>
                  <a:pt x="374706" y="246532"/>
                  <a:pt x="320147" y="192142"/>
                  <a:pt x="253216" y="192142"/>
                </a:cubicBezTo>
                <a:close/>
                <a:moveTo>
                  <a:pt x="50642" y="0"/>
                </a:moveTo>
                <a:lnTo>
                  <a:pt x="172133" y="0"/>
                </a:lnTo>
                <a:cubicBezTo>
                  <a:pt x="177740" y="0"/>
                  <a:pt x="182279" y="4532"/>
                  <a:pt x="182279" y="10131"/>
                </a:cubicBezTo>
                <a:lnTo>
                  <a:pt x="182279" y="50568"/>
                </a:lnTo>
                <a:cubicBezTo>
                  <a:pt x="182279" y="56167"/>
                  <a:pt x="177740" y="60699"/>
                  <a:pt x="172133" y="60699"/>
                </a:cubicBezTo>
                <a:lnTo>
                  <a:pt x="162075" y="60699"/>
                </a:lnTo>
                <a:lnTo>
                  <a:pt x="162075" y="88339"/>
                </a:lnTo>
                <a:lnTo>
                  <a:pt x="240221" y="17508"/>
                </a:lnTo>
                <a:cubicBezTo>
                  <a:pt x="264341" y="-5777"/>
                  <a:pt x="302613" y="-5777"/>
                  <a:pt x="327000" y="17685"/>
                </a:cubicBezTo>
                <a:lnTo>
                  <a:pt x="559658" y="223780"/>
                </a:lnTo>
                <a:cubicBezTo>
                  <a:pt x="566689" y="230001"/>
                  <a:pt x="569003" y="239688"/>
                  <a:pt x="565710" y="248487"/>
                </a:cubicBezTo>
                <a:cubicBezTo>
                  <a:pt x="562328" y="257196"/>
                  <a:pt x="554139" y="262884"/>
                  <a:pt x="544705" y="262884"/>
                </a:cubicBezTo>
                <a:lnTo>
                  <a:pt x="506344" y="262884"/>
                </a:lnTo>
                <a:lnTo>
                  <a:pt x="506344" y="546031"/>
                </a:lnTo>
                <a:lnTo>
                  <a:pt x="516490" y="546031"/>
                </a:lnTo>
                <a:cubicBezTo>
                  <a:pt x="522098" y="546031"/>
                  <a:pt x="526637" y="550564"/>
                  <a:pt x="526637" y="556163"/>
                </a:cubicBezTo>
                <a:lnTo>
                  <a:pt x="526637" y="596600"/>
                </a:lnTo>
                <a:cubicBezTo>
                  <a:pt x="526637" y="602198"/>
                  <a:pt x="522098" y="606731"/>
                  <a:pt x="516490" y="606731"/>
                </a:cubicBezTo>
                <a:lnTo>
                  <a:pt x="50642" y="606731"/>
                </a:lnTo>
                <a:cubicBezTo>
                  <a:pt x="45034" y="606731"/>
                  <a:pt x="40495" y="602198"/>
                  <a:pt x="40495" y="596600"/>
                </a:cubicBezTo>
                <a:lnTo>
                  <a:pt x="40495" y="556163"/>
                </a:lnTo>
                <a:cubicBezTo>
                  <a:pt x="40495" y="550564"/>
                  <a:pt x="45034" y="546031"/>
                  <a:pt x="50642" y="546031"/>
                </a:cubicBezTo>
                <a:lnTo>
                  <a:pt x="60788" y="546031"/>
                </a:lnTo>
                <a:lnTo>
                  <a:pt x="60788" y="262884"/>
                </a:lnTo>
                <a:lnTo>
                  <a:pt x="22605" y="262884"/>
                </a:lnTo>
                <a:cubicBezTo>
                  <a:pt x="13171" y="262884"/>
                  <a:pt x="4893" y="257196"/>
                  <a:pt x="1511" y="248309"/>
                </a:cubicBezTo>
                <a:cubicBezTo>
                  <a:pt x="-1871" y="239511"/>
                  <a:pt x="532" y="229735"/>
                  <a:pt x="7652" y="223514"/>
                </a:cubicBezTo>
                <a:lnTo>
                  <a:pt x="60788" y="177389"/>
                </a:lnTo>
                <a:lnTo>
                  <a:pt x="60788" y="60699"/>
                </a:lnTo>
                <a:lnTo>
                  <a:pt x="50642" y="60699"/>
                </a:lnTo>
                <a:cubicBezTo>
                  <a:pt x="45034" y="60699"/>
                  <a:pt x="40495" y="56167"/>
                  <a:pt x="40495" y="50568"/>
                </a:cubicBezTo>
                <a:lnTo>
                  <a:pt x="40495" y="10131"/>
                </a:lnTo>
                <a:cubicBezTo>
                  <a:pt x="40495" y="4532"/>
                  <a:pt x="45034" y="0"/>
                  <a:pt x="5064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关键支持系统 - 制度政策环境</a:t>
            </a:r>
            <a:endParaRPr lang="zh-CN" sz="28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 1"/>
          <p:cNvSpPr/>
          <p:nvPr/>
        </p:nvSpPr>
        <p:spPr>
          <a:xfrm>
            <a:off x="1401726" y="1818167"/>
            <a:ext cx="9388549" cy="384898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矩形 2"/>
          <p:cNvSpPr/>
          <p:nvPr/>
        </p:nvSpPr>
        <p:spPr>
          <a:xfrm>
            <a:off x="1342930" y="3179135"/>
            <a:ext cx="122682" cy="130780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矩形 5"/>
          <p:cNvSpPr/>
          <p:nvPr/>
        </p:nvSpPr>
        <p:spPr>
          <a:xfrm>
            <a:off x="10728933" y="3179135"/>
            <a:ext cx="122682" cy="130780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文本框 6"/>
          <p:cNvSpPr/>
          <p:nvPr/>
        </p:nvSpPr>
        <p:spPr>
          <a:xfrm>
            <a:off x="1827778" y="2633337"/>
            <a:ext cx="8648994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价值</a:t>
            </a:r>
            <a:endParaRPr lang="zh-CN" altLang="en-US" sz="20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1" name="文本框 7"/>
          <p:cNvSpPr/>
          <p:nvPr/>
        </p:nvSpPr>
        <p:spPr>
          <a:xfrm>
            <a:off x="1717772" y="3241081"/>
            <a:ext cx="8697191" cy="16815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发展规划、土地政策等制度政策为产业带发展制定规则、提供引导。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关键支持系统 - 人力资源与教育</a:t>
            </a:r>
            <a:endParaRPr lang="zh-CN" sz="28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pic>
        <p:nvPicPr>
          <p:cNvPr id="7" name="图片 5" descr="https://ppt-qn.molishe.com/bs-prod/Supplementary_layout1/assets/ppt/media/image1.png?imageView2/0/w/1920/h/1080"/>
          <p:cNvPicPr>
            <a:picLocks noChangeAspect="1"/>
          </p:cNvPicPr>
          <p:nvPr/>
        </p:nvPicPr>
        <p:blipFill>
          <a:blip r:embed="rId1">
            <a:alphaModFix amt="100000"/>
            <a:duotone>
              <a:schemeClr val="accent2">
                <a:satMod val="135000"/>
                <a:shade val="45000"/>
              </a:schemeClr>
              <a:srgbClr val="FFFFFF"/>
            </a:duotone>
          </a:blip>
          <a:srcRect/>
          <a:stretch>
            <a:fillRect/>
          </a:stretch>
        </p:blipFill>
        <p:spPr>
          <a:xfrm>
            <a:off x="1622688" y="1028700"/>
            <a:ext cx="8935442" cy="5138226"/>
          </a:xfrm>
          <a:prstGeom prst="rect">
            <a:avLst/>
          </a:prstGeom>
        </p:spPr>
      </p:pic>
      <p:sp>
        <p:nvSpPr>
          <p:cNvPr id="8" name="文本框 7"/>
          <p:cNvSpPr/>
          <p:nvPr/>
        </p:nvSpPr>
        <p:spPr>
          <a:xfrm>
            <a:off x="2459390" y="2448132"/>
            <a:ext cx="705115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价值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文本框 9"/>
          <p:cNvSpPr/>
          <p:nvPr/>
        </p:nvSpPr>
        <p:spPr>
          <a:xfrm>
            <a:off x="2464981" y="3155990"/>
            <a:ext cx="7051159" cy="18719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专业人才培养和居民素养提升为产业带提供智力与技能支撑。</a:t>
            </a:r>
            <a:endParaRPr lang="zh-CN" altLang="en-US" u="none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关键支持系统 - 科技赋能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 4"/>
          <p:cNvSpPr/>
          <p:nvPr/>
        </p:nvSpPr>
        <p:spPr>
          <a:xfrm>
            <a:off x="8015468" y="1422400"/>
            <a:ext cx="3390900" cy="46736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8" name="img-jpg"/>
          <p:cNvSpPr/>
          <p:nvPr/>
        </p:nvSpPr>
        <p:spPr>
          <a:xfrm>
            <a:off x="6408719" y="2146300"/>
            <a:ext cx="3505200" cy="3505200"/>
          </a:xfrm>
          <a:prstGeom prst="rect">
            <a:avLst/>
          </a:prstGeom>
          <a:blipFill rotWithShape="1">
            <a:blip r:embed="rId1">
              <a:alphaModFix amt="100000"/>
            </a:blip>
            <a:stretch>
              <a:fillRect r="100000"/>
            </a:stretch>
          </a:blip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9" name="矩形 6"/>
          <p:cNvSpPr/>
          <p:nvPr/>
        </p:nvSpPr>
        <p:spPr>
          <a:xfrm>
            <a:off x="1018932" y="4556780"/>
            <a:ext cx="4264268" cy="52322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价值</a:t>
            </a:r>
            <a:endParaRPr lang="zh-CN" altLang="en-US" sz="24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0" name="TextBox 7"/>
          <p:cNvSpPr/>
          <p:nvPr/>
        </p:nvSpPr>
        <p:spPr>
          <a:xfrm>
            <a:off x="1184490" y="2644388"/>
            <a:ext cx="4098710" cy="9725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大数据、人工智能等技术提升产业带效率与体验创新能力。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关键支持系统 - 金融资本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直接连接符 2"/>
          <p:cNvSpPr/>
          <p:nvPr/>
        </p:nvSpPr>
        <p:spPr>
          <a:xfrm rot="10800000">
            <a:off x="1308538" y="1788729"/>
            <a:ext cx="9322676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</a:ln>
        </p:spPr>
      </p:sp>
      <p:sp>
        <p:nvSpPr>
          <p:cNvPr id="8" name="直接连接符 4"/>
          <p:cNvSpPr/>
          <p:nvPr/>
        </p:nvSpPr>
        <p:spPr>
          <a:xfrm rot="10800000">
            <a:off x="1308538" y="5756384"/>
            <a:ext cx="9322676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</a:ln>
        </p:spPr>
      </p:sp>
      <p:sp>
        <p:nvSpPr>
          <p:cNvPr id="9" name="椭圆 5"/>
          <p:cNvSpPr/>
          <p:nvPr/>
        </p:nvSpPr>
        <p:spPr>
          <a:xfrm>
            <a:off x="1655474" y="2617582"/>
            <a:ext cx="2348050" cy="2348050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文本框 7"/>
          <p:cNvSpPr/>
          <p:nvPr/>
        </p:nvSpPr>
        <p:spPr>
          <a:xfrm>
            <a:off x="1600707" y="3617449"/>
            <a:ext cx="245758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价值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1" name="文本框 9"/>
          <p:cNvSpPr/>
          <p:nvPr/>
        </p:nvSpPr>
        <p:spPr>
          <a:xfrm>
            <a:off x="4309743" y="2512250"/>
            <a:ext cx="5903181" cy="2558714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政府引导基金等金融资本为产业带发展提供资金支持。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关键支持系统 - 社区参与与社会资本</a:t>
            </a:r>
            <a:endParaRPr lang="zh-CN" sz="28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 2"/>
          <p:cNvSpPr/>
          <p:nvPr/>
        </p:nvSpPr>
        <p:spPr>
          <a:xfrm>
            <a:off x="1373853" y="2105623"/>
            <a:ext cx="9335386" cy="329609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1373853" y="2105623"/>
            <a:ext cx="58465" cy="3296093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9"/>
          <p:cNvSpPr/>
          <p:nvPr/>
        </p:nvSpPr>
        <p:spPr>
          <a:xfrm>
            <a:off x="1783192" y="2488678"/>
            <a:ext cx="8926047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价值</a:t>
            </a:r>
            <a:endParaRPr lang="zh-CN" altLang="en-US" sz="20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0" name="文本框 6"/>
          <p:cNvSpPr/>
          <p:nvPr/>
        </p:nvSpPr>
        <p:spPr>
          <a:xfrm>
            <a:off x="1783192" y="3077217"/>
            <a:ext cx="8575173" cy="1589218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社区参与和社会资本保障产业带可持续性与文化活力。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/>
          <p:cNvGrpSpPr/>
          <p:nvPr/>
        </p:nvGrpSpPr>
        <p:grpSpPr>
          <a:xfrm rot="20460000">
            <a:off x="3828966" y="1057499"/>
            <a:ext cx="1661022" cy="1549142"/>
            <a:chOff x="0" y="0"/>
            <a:chExt cx="1661022" cy="1549142"/>
          </a:xfrm>
        </p:grpSpPr>
        <p:sp>
          <p:nvSpPr>
            <p:cNvPr id="3" name="iṡḻiďè"/>
            <p:cNvSpPr/>
            <p:nvPr/>
          </p:nvSpPr>
          <p:spPr>
            <a:xfrm rot="17580000">
              <a:off x="-20160" y="280278"/>
              <a:ext cx="1289024" cy="1248702"/>
            </a:xfrm>
            <a:custGeom>
              <a:avLst/>
              <a:gdLst/>
              <a:ahLst/>
              <a:cxnLst/>
              <a:rect l="l" t="t" r="r" b="b"/>
              <a:pathLst>
                <a:path w="1025" h="889">
                  <a:moveTo>
                    <a:pt x="420" y="72"/>
                  </a:moveTo>
                  <a:cubicBezTo>
                    <a:pt x="41" y="728"/>
                    <a:pt x="41" y="728"/>
                    <a:pt x="41" y="728"/>
                  </a:cubicBezTo>
                  <a:cubicBezTo>
                    <a:pt x="0" y="799"/>
                    <a:pt x="52" y="889"/>
                    <a:pt x="134" y="889"/>
                  </a:cubicBezTo>
                  <a:cubicBezTo>
                    <a:pt x="891" y="889"/>
                    <a:pt x="891" y="889"/>
                    <a:pt x="891" y="889"/>
                  </a:cubicBezTo>
                  <a:cubicBezTo>
                    <a:pt x="974" y="889"/>
                    <a:pt x="1025" y="799"/>
                    <a:pt x="984" y="728"/>
                  </a:cubicBezTo>
                  <a:cubicBezTo>
                    <a:pt x="605" y="72"/>
                    <a:pt x="605" y="72"/>
                    <a:pt x="605" y="72"/>
                  </a:cubicBezTo>
                  <a:cubicBezTo>
                    <a:pt x="565" y="0"/>
                    <a:pt x="461" y="0"/>
                    <a:pt x="420" y="7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4" name="iṡḻiďè"/>
            <p:cNvSpPr/>
            <p:nvPr/>
          </p:nvSpPr>
          <p:spPr>
            <a:xfrm rot="17580000">
              <a:off x="287593" y="41583"/>
              <a:ext cx="1415012" cy="1331848"/>
            </a:xfrm>
            <a:custGeom>
              <a:avLst/>
              <a:gdLst/>
              <a:ahLst/>
              <a:cxnLst/>
              <a:rect l="l" t="t" r="r" b="b"/>
              <a:pathLst>
                <a:path w="1025" h="889">
                  <a:moveTo>
                    <a:pt x="420" y="72"/>
                  </a:moveTo>
                  <a:cubicBezTo>
                    <a:pt x="41" y="728"/>
                    <a:pt x="41" y="728"/>
                    <a:pt x="41" y="728"/>
                  </a:cubicBezTo>
                  <a:cubicBezTo>
                    <a:pt x="0" y="799"/>
                    <a:pt x="52" y="889"/>
                    <a:pt x="134" y="889"/>
                  </a:cubicBezTo>
                  <a:cubicBezTo>
                    <a:pt x="891" y="889"/>
                    <a:pt x="891" y="889"/>
                    <a:pt x="891" y="889"/>
                  </a:cubicBezTo>
                  <a:cubicBezTo>
                    <a:pt x="974" y="889"/>
                    <a:pt x="1025" y="799"/>
                    <a:pt x="984" y="728"/>
                  </a:cubicBezTo>
                  <a:cubicBezTo>
                    <a:pt x="605" y="72"/>
                    <a:pt x="605" y="72"/>
                    <a:pt x="605" y="72"/>
                  </a:cubicBezTo>
                  <a:cubicBezTo>
                    <a:pt x="565" y="0"/>
                    <a:pt x="461" y="0"/>
                    <a:pt x="420" y="7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  <p:sp>
        <p:nvSpPr>
          <p:cNvPr id="6" name="MH_Others_1"/>
          <p:cNvSpPr/>
          <p:nvPr/>
        </p:nvSpPr>
        <p:spPr>
          <a:xfrm>
            <a:off x="4513943" y="1495625"/>
            <a:ext cx="4702628" cy="847938"/>
          </a:xfrm>
          <a:prstGeom prst="rect">
            <a:avLst/>
          </a:prstGeom>
          <a:noFill/>
          <a:effectLst>
            <a:outerShdw blurRad="50800" dist="38100" dir="2700000" algn="bl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44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CO</a:t>
            </a:r>
            <a:r>
              <a:rPr lang="zh-CN" altLang="en-US" sz="44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NTENTS</a:t>
            </a:r>
            <a:endParaRPr lang="zh-CN" sz="44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8" name="group"/>
          <p:cNvGrpSpPr/>
          <p:nvPr/>
        </p:nvGrpSpPr>
        <p:grpSpPr>
          <a:xfrm>
            <a:off x="8540750" y="459272"/>
            <a:ext cx="380818" cy="381000"/>
            <a:chOff x="0" y="0"/>
            <a:chExt cx="380818" cy="381000"/>
          </a:xfrm>
        </p:grpSpPr>
        <p:sp>
          <p:nvSpPr>
            <p:cNvPr id="9" name="图形 38"/>
            <p:cNvSpPr/>
            <p:nvPr/>
          </p:nvSpPr>
          <p:spPr>
            <a:xfrm>
              <a:off x="0" y="0"/>
              <a:ext cx="380818" cy="381000"/>
            </a:xfrm>
            <a:custGeom>
              <a:avLst/>
              <a:gdLst/>
              <a:ahLst/>
              <a:cxnLst/>
              <a:rect l="l" t="t" r="r" b="b"/>
              <a:pathLst>
                <a:path w="380818" h="381000">
                  <a:moveTo>
                    <a:pt x="191076" y="0"/>
                  </a:moveTo>
                  <a:cubicBezTo>
                    <a:pt x="38676" y="0"/>
                    <a:pt x="481" y="38100"/>
                    <a:pt x="4" y="190500"/>
                  </a:cubicBezTo>
                  <a:cubicBezTo>
                    <a:pt x="-472" y="342900"/>
                    <a:pt x="37438" y="381000"/>
                    <a:pt x="189838" y="381000"/>
                  </a:cubicBezTo>
                  <a:cubicBezTo>
                    <a:pt x="342238" y="381000"/>
                    <a:pt x="380338" y="342900"/>
                    <a:pt x="380814" y="190976"/>
                  </a:cubicBezTo>
                  <a:cubicBezTo>
                    <a:pt x="381290" y="39053"/>
                    <a:pt x="343476" y="0"/>
                    <a:pt x="191076" y="0"/>
                  </a:cubicBezTo>
                  <a:close/>
                </a:path>
              </a:pathLst>
            </a:custGeom>
            <a:gradFill flip="y" rotWithShape="1">
              <a:gsLst>
                <a:gs pos="0">
                  <a:schemeClr val="accent1"/>
                </a:gs>
                <a:gs pos="4668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0" name="任意多边形: 形状 22"/>
            <p:cNvSpPr/>
            <p:nvPr/>
          </p:nvSpPr>
          <p:spPr>
            <a:xfrm>
              <a:off x="172312" y="152316"/>
              <a:ext cx="132492" cy="132852"/>
            </a:xfrm>
            <a:custGeom>
              <a:avLst/>
              <a:gdLst/>
              <a:ahLst/>
              <a:cxnLst/>
              <a:rect l="l" t="t" r="r" b="b"/>
              <a:pathLst>
                <a:path w="132492" h="132852">
                  <a:moveTo>
                    <a:pt x="132493" y="66758"/>
                  </a:moveTo>
                  <a:cubicBezTo>
                    <a:pt x="132398" y="83522"/>
                    <a:pt x="125920" y="99620"/>
                    <a:pt x="114491" y="111812"/>
                  </a:cubicBezTo>
                  <a:cubicBezTo>
                    <a:pt x="103061" y="124004"/>
                    <a:pt x="87344" y="131528"/>
                    <a:pt x="70676" y="132671"/>
                  </a:cubicBezTo>
                  <a:cubicBezTo>
                    <a:pt x="53912" y="133910"/>
                    <a:pt x="37433" y="128766"/>
                    <a:pt x="24289" y="118289"/>
                  </a:cubicBezTo>
                  <a:cubicBezTo>
                    <a:pt x="11144" y="107811"/>
                    <a:pt x="2477" y="92762"/>
                    <a:pt x="0" y="76188"/>
                  </a:cubicBezTo>
                  <a:lnTo>
                    <a:pt x="59150" y="76188"/>
                  </a:lnTo>
                  <a:cubicBezTo>
                    <a:pt x="60769" y="76188"/>
                    <a:pt x="62484" y="75712"/>
                    <a:pt x="63913" y="74950"/>
                  </a:cubicBezTo>
                  <a:cubicBezTo>
                    <a:pt x="65342" y="74093"/>
                    <a:pt x="66580" y="72950"/>
                    <a:pt x="67342" y="71521"/>
                  </a:cubicBezTo>
                  <a:cubicBezTo>
                    <a:pt x="68199" y="70092"/>
                    <a:pt x="68675" y="68473"/>
                    <a:pt x="68675" y="66758"/>
                  </a:cubicBezTo>
                  <a:cubicBezTo>
                    <a:pt x="68675" y="65139"/>
                    <a:pt x="68294" y="63425"/>
                    <a:pt x="67437" y="61996"/>
                  </a:cubicBezTo>
                  <a:lnTo>
                    <a:pt x="36481" y="6846"/>
                  </a:lnTo>
                  <a:cubicBezTo>
                    <a:pt x="46672" y="1893"/>
                    <a:pt x="57912" y="-488"/>
                    <a:pt x="69247" y="83"/>
                  </a:cubicBezTo>
                  <a:cubicBezTo>
                    <a:pt x="80581" y="655"/>
                    <a:pt x="91535" y="4084"/>
                    <a:pt x="101155" y="10085"/>
                  </a:cubicBezTo>
                  <a:cubicBezTo>
                    <a:pt x="110776" y="16085"/>
                    <a:pt x="118681" y="24372"/>
                    <a:pt x="124206" y="34278"/>
                  </a:cubicBezTo>
                  <a:cubicBezTo>
                    <a:pt x="129635" y="44279"/>
                    <a:pt x="132493" y="55424"/>
                    <a:pt x="132493" y="667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1" name="任意多边形: 形状 23"/>
            <p:cNvSpPr/>
            <p:nvPr/>
          </p:nvSpPr>
          <p:spPr>
            <a:xfrm>
              <a:off x="85730" y="85725"/>
              <a:ext cx="157746" cy="142875"/>
            </a:xfrm>
            <a:custGeom>
              <a:avLst/>
              <a:gdLst/>
              <a:ahLst/>
              <a:cxnLst/>
              <a:rect l="l" t="t" r="r" b="b"/>
              <a:pathLst>
                <a:path w="157746" h="142875">
                  <a:moveTo>
                    <a:pt x="148400" y="142875"/>
                  </a:moveTo>
                  <a:lnTo>
                    <a:pt x="9525" y="142875"/>
                  </a:lnTo>
                  <a:cubicBezTo>
                    <a:pt x="7906" y="142875"/>
                    <a:pt x="6191" y="142399"/>
                    <a:pt x="4763" y="141637"/>
                  </a:cubicBezTo>
                  <a:cubicBezTo>
                    <a:pt x="3334" y="140780"/>
                    <a:pt x="2096" y="139637"/>
                    <a:pt x="1333" y="138208"/>
                  </a:cubicBezTo>
                  <a:cubicBezTo>
                    <a:pt x="476" y="136684"/>
                    <a:pt x="0" y="135065"/>
                    <a:pt x="0" y="133445"/>
                  </a:cubicBezTo>
                  <a:cubicBezTo>
                    <a:pt x="0" y="131826"/>
                    <a:pt x="381" y="130112"/>
                    <a:pt x="1238" y="128683"/>
                  </a:cubicBezTo>
                  <a:lnTo>
                    <a:pt x="70676" y="4858"/>
                  </a:lnTo>
                  <a:cubicBezTo>
                    <a:pt x="71533" y="3429"/>
                    <a:pt x="72676" y="2191"/>
                    <a:pt x="74200" y="1333"/>
                  </a:cubicBezTo>
                  <a:cubicBezTo>
                    <a:pt x="75628" y="476"/>
                    <a:pt x="77248" y="0"/>
                    <a:pt x="78962" y="0"/>
                  </a:cubicBezTo>
                  <a:cubicBezTo>
                    <a:pt x="80677" y="0"/>
                    <a:pt x="82296" y="476"/>
                    <a:pt x="83725" y="1333"/>
                  </a:cubicBezTo>
                  <a:cubicBezTo>
                    <a:pt x="85153" y="2191"/>
                    <a:pt x="86392" y="3429"/>
                    <a:pt x="87249" y="4858"/>
                  </a:cubicBezTo>
                  <a:lnTo>
                    <a:pt x="125349" y="73152"/>
                  </a:lnTo>
                  <a:lnTo>
                    <a:pt x="156305" y="128302"/>
                  </a:lnTo>
                  <a:cubicBezTo>
                    <a:pt x="157163" y="129731"/>
                    <a:pt x="157734" y="131350"/>
                    <a:pt x="157734" y="133064"/>
                  </a:cubicBezTo>
                  <a:cubicBezTo>
                    <a:pt x="157829" y="134779"/>
                    <a:pt x="157353" y="136398"/>
                    <a:pt x="156591" y="137922"/>
                  </a:cubicBezTo>
                  <a:cubicBezTo>
                    <a:pt x="155829" y="139446"/>
                    <a:pt x="154591" y="140684"/>
                    <a:pt x="153162" y="141542"/>
                  </a:cubicBezTo>
                  <a:cubicBezTo>
                    <a:pt x="151733" y="142304"/>
                    <a:pt x="150114" y="142780"/>
                    <a:pt x="148400" y="142875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  <p:grpSp>
        <p:nvGrpSpPr>
          <p:cNvPr id="14" name="group"/>
          <p:cNvGrpSpPr/>
          <p:nvPr/>
        </p:nvGrpSpPr>
        <p:grpSpPr>
          <a:xfrm>
            <a:off x="898736" y="3321619"/>
            <a:ext cx="540002" cy="540000"/>
            <a:chOff x="0" y="0"/>
            <a:chExt cx="540002" cy="540000"/>
          </a:xfrm>
        </p:grpSpPr>
        <p:sp>
          <p:nvSpPr>
            <p:cNvPr id="15" name="圆角矩形 22"/>
            <p:cNvSpPr/>
            <p:nvPr/>
          </p:nvSpPr>
          <p:spPr>
            <a:xfrm>
              <a:off x="0" y="0"/>
              <a:ext cx="540002" cy="540000"/>
            </a:xfrm>
            <a:prstGeom prst="roundRect">
              <a:avLst>
                <a:gd name="adj" fmla="val 30000"/>
              </a:avLst>
            </a:prstGeom>
            <a:solidFill>
              <a:schemeClr val="accent1">
                <a:lumMod val="100000"/>
              </a:schemeClr>
            </a:solidFill>
            <a:effectLst>
              <a:outerShdw blurRad="50800" dist="127000" dir="5400000" algn="bl" rotWithShape="0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6" name="img-icon"/>
            <p:cNvSpPr/>
            <p:nvPr/>
          </p:nvSpPr>
          <p:spPr>
            <a:xfrm>
              <a:off x="145060" y="176294"/>
              <a:ext cx="249883" cy="187411"/>
            </a:xfrm>
            <a:custGeom>
              <a:avLst/>
              <a:gdLst/>
              <a:ahLst/>
              <a:cxnLst/>
              <a:rect l="l" t="t" r="r" b="b"/>
              <a:pathLst>
                <a:path w="648408" h="486306">
                  <a:moveTo>
                    <a:pt x="614411" y="755"/>
                  </a:moveTo>
                  <a:cubicBezTo>
                    <a:pt x="633632" y="755"/>
                    <a:pt x="649147" y="16271"/>
                    <a:pt x="649147" y="35491"/>
                  </a:cubicBezTo>
                  <a:lnTo>
                    <a:pt x="649147" y="452325"/>
                  </a:lnTo>
                  <a:cubicBezTo>
                    <a:pt x="649147" y="471545"/>
                    <a:pt x="633632" y="487061"/>
                    <a:pt x="614411" y="487061"/>
                  </a:cubicBezTo>
                  <a:lnTo>
                    <a:pt x="35475" y="487061"/>
                  </a:lnTo>
                  <a:cubicBezTo>
                    <a:pt x="16254" y="487061"/>
                    <a:pt x="739" y="471545"/>
                    <a:pt x="739" y="452325"/>
                  </a:cubicBezTo>
                  <a:lnTo>
                    <a:pt x="739" y="35491"/>
                  </a:lnTo>
                  <a:cubicBezTo>
                    <a:pt x="739" y="16271"/>
                    <a:pt x="16254" y="755"/>
                    <a:pt x="35475" y="755"/>
                  </a:cubicBezTo>
                  <a:lnTo>
                    <a:pt x="614411" y="755"/>
                  </a:lnTo>
                  <a:close/>
                  <a:moveTo>
                    <a:pt x="475814" y="241477"/>
                  </a:moveTo>
                  <a:cubicBezTo>
                    <a:pt x="460530" y="229898"/>
                    <a:pt x="438762" y="232908"/>
                    <a:pt x="427183" y="248192"/>
                  </a:cubicBezTo>
                  <a:lnTo>
                    <a:pt x="427183" y="248192"/>
                  </a:lnTo>
                  <a:lnTo>
                    <a:pt x="324712" y="383664"/>
                  </a:lnTo>
                  <a:cubicBezTo>
                    <a:pt x="323785" y="384936"/>
                    <a:pt x="322743" y="385979"/>
                    <a:pt x="321701" y="387137"/>
                  </a:cubicBezTo>
                  <a:cubicBezTo>
                    <a:pt x="308270" y="400800"/>
                    <a:pt x="286271" y="400916"/>
                    <a:pt x="272607" y="387484"/>
                  </a:cubicBezTo>
                  <a:lnTo>
                    <a:pt x="272607" y="387484"/>
                  </a:lnTo>
                  <a:lnTo>
                    <a:pt x="197114" y="312917"/>
                  </a:lnTo>
                  <a:cubicBezTo>
                    <a:pt x="196303" y="312223"/>
                    <a:pt x="195609" y="311412"/>
                    <a:pt x="194798" y="310834"/>
                  </a:cubicBezTo>
                  <a:cubicBezTo>
                    <a:pt x="179978" y="298675"/>
                    <a:pt x="158094" y="300760"/>
                    <a:pt x="145937" y="315581"/>
                  </a:cubicBezTo>
                  <a:lnTo>
                    <a:pt x="145937" y="315581"/>
                  </a:lnTo>
                  <a:lnTo>
                    <a:pt x="39528" y="445030"/>
                  </a:lnTo>
                  <a:cubicBezTo>
                    <a:pt x="37791" y="447115"/>
                    <a:pt x="36865" y="449662"/>
                    <a:pt x="36865" y="452325"/>
                  </a:cubicBezTo>
                  <a:cubicBezTo>
                    <a:pt x="36865" y="458694"/>
                    <a:pt x="42075" y="463904"/>
                    <a:pt x="48443" y="463904"/>
                  </a:cubicBezTo>
                  <a:lnTo>
                    <a:pt x="48443" y="463904"/>
                  </a:lnTo>
                  <a:lnTo>
                    <a:pt x="604454" y="463904"/>
                  </a:lnTo>
                  <a:cubicBezTo>
                    <a:pt x="606768" y="463904"/>
                    <a:pt x="608969" y="463210"/>
                    <a:pt x="610821" y="461936"/>
                  </a:cubicBezTo>
                  <a:cubicBezTo>
                    <a:pt x="616148" y="458346"/>
                    <a:pt x="617537" y="451168"/>
                    <a:pt x="614063" y="445841"/>
                  </a:cubicBezTo>
                  <a:lnTo>
                    <a:pt x="614063" y="445841"/>
                  </a:lnTo>
                  <a:lnTo>
                    <a:pt x="483803" y="249814"/>
                  </a:lnTo>
                  <a:cubicBezTo>
                    <a:pt x="481603" y="246687"/>
                    <a:pt x="478939" y="243793"/>
                    <a:pt x="475814" y="241477"/>
                  </a:cubicBezTo>
                  <a:close/>
                  <a:moveTo>
                    <a:pt x="116526" y="70227"/>
                  </a:moveTo>
                  <a:cubicBezTo>
                    <a:pt x="90938" y="70227"/>
                    <a:pt x="70211" y="90953"/>
                    <a:pt x="70211" y="116542"/>
                  </a:cubicBezTo>
                  <a:cubicBezTo>
                    <a:pt x="70211" y="142131"/>
                    <a:pt x="90938" y="162857"/>
                    <a:pt x="116526" y="162857"/>
                  </a:cubicBezTo>
                  <a:cubicBezTo>
                    <a:pt x="142115" y="162857"/>
                    <a:pt x="162841" y="142131"/>
                    <a:pt x="162841" y="116542"/>
                  </a:cubicBezTo>
                  <a:cubicBezTo>
                    <a:pt x="162841" y="90953"/>
                    <a:pt x="142115" y="70227"/>
                    <a:pt x="116526" y="702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  <p:sp>
        <p:nvSpPr>
          <p:cNvPr id="18" name="圆角矩形 33"/>
          <p:cNvSpPr/>
          <p:nvPr/>
        </p:nvSpPr>
        <p:spPr>
          <a:xfrm>
            <a:off x="912804" y="5335428"/>
            <a:ext cx="437926" cy="54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  <a:lumMod val="100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思源黑体" pitchFamily="34" charset="-120"/>
            </a:endParaRPr>
          </a:p>
        </p:txBody>
      </p:sp>
      <p:sp>
        <p:nvSpPr>
          <p:cNvPr id="19" name="矩形 8"/>
          <p:cNvSpPr/>
          <p:nvPr/>
        </p:nvSpPr>
        <p:spPr>
          <a:xfrm>
            <a:off x="822788" y="4288173"/>
            <a:ext cx="2364912" cy="920422"/>
          </a:xfrm>
          <a:prstGeom prst="rect">
            <a:avLst/>
          </a:prstGeom>
          <a:noFill/>
        </p:spPr>
        <p:txBody>
          <a:bodyPr vert="horz" wrap="square" lIns="90000" tIns="90000" rIns="90000" bIns="9000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chemeClr val="tx1">
                      <a:lumMod val="85000"/>
                      <a:lumOff val="1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黑体 Medium" pitchFamily="34" charset="-120"/>
              </a:rPr>
              <a:t>认知基石：文旅产业带与价值链理论</a:t>
            </a:r>
            <a:endParaRPr lang="zh-CN" altLang="en-US" sz="2400" b="1" u="none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chemeClr val="tx1">
                    <a:lumMod val="85000"/>
                    <a:lumOff val="1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黑体 Medium" pitchFamily="34" charset="-120"/>
            </a:endParaRPr>
          </a:p>
        </p:txBody>
      </p:sp>
      <p:grpSp>
        <p:nvGrpSpPr>
          <p:cNvPr id="20" name="group"/>
          <p:cNvGrpSpPr/>
          <p:nvPr/>
        </p:nvGrpSpPr>
        <p:grpSpPr>
          <a:xfrm>
            <a:off x="3777209" y="3321619"/>
            <a:ext cx="540002" cy="540000"/>
            <a:chOff x="0" y="0"/>
            <a:chExt cx="540002" cy="540000"/>
          </a:xfrm>
        </p:grpSpPr>
        <p:sp>
          <p:nvSpPr>
            <p:cNvPr id="21" name="圆角矩形 25"/>
            <p:cNvSpPr/>
            <p:nvPr/>
          </p:nvSpPr>
          <p:spPr>
            <a:xfrm>
              <a:off x="0" y="0"/>
              <a:ext cx="540002" cy="540000"/>
            </a:xfrm>
            <a:prstGeom prst="roundRect">
              <a:avLst>
                <a:gd name="adj" fmla="val 30000"/>
              </a:avLst>
            </a:prstGeom>
            <a:solidFill>
              <a:schemeClr val="accent2">
                <a:lumMod val="100000"/>
              </a:schemeClr>
            </a:solidFill>
            <a:effectLst>
              <a:outerShdw blurRad="50800" dist="127000" dir="5400000" algn="bl" rotWithShape="0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22" name="img-icon"/>
            <p:cNvSpPr/>
            <p:nvPr/>
          </p:nvSpPr>
          <p:spPr>
            <a:xfrm>
              <a:off x="145060" y="156215"/>
              <a:ext cx="249883" cy="227571"/>
            </a:xfrm>
            <a:custGeom>
              <a:avLst/>
              <a:gdLst/>
              <a:ahLst/>
              <a:cxnLst/>
              <a:rect l="l" t="t" r="r" b="b"/>
              <a:pathLst>
                <a:path w="648408" h="590515">
                  <a:moveTo>
                    <a:pt x="152352" y="278644"/>
                  </a:moveTo>
                  <a:lnTo>
                    <a:pt x="152352" y="336538"/>
                  </a:lnTo>
                  <a:lnTo>
                    <a:pt x="175509" y="336538"/>
                  </a:lnTo>
                  <a:lnTo>
                    <a:pt x="175509" y="278644"/>
                  </a:lnTo>
                  <a:lnTo>
                    <a:pt x="476556" y="278644"/>
                  </a:lnTo>
                  <a:lnTo>
                    <a:pt x="476556" y="336538"/>
                  </a:lnTo>
                  <a:lnTo>
                    <a:pt x="499713" y="336538"/>
                  </a:lnTo>
                  <a:lnTo>
                    <a:pt x="499713" y="278644"/>
                  </a:lnTo>
                  <a:lnTo>
                    <a:pt x="650236" y="278644"/>
                  </a:lnTo>
                  <a:lnTo>
                    <a:pt x="650236" y="556534"/>
                  </a:lnTo>
                  <a:cubicBezTo>
                    <a:pt x="650236" y="575754"/>
                    <a:pt x="634721" y="591270"/>
                    <a:pt x="615500" y="591270"/>
                  </a:cubicBezTo>
                  <a:lnTo>
                    <a:pt x="36564" y="591270"/>
                  </a:lnTo>
                  <a:cubicBezTo>
                    <a:pt x="17343" y="591270"/>
                    <a:pt x="1828" y="575754"/>
                    <a:pt x="1828" y="556534"/>
                  </a:cubicBezTo>
                  <a:lnTo>
                    <a:pt x="1828" y="278644"/>
                  </a:lnTo>
                  <a:lnTo>
                    <a:pt x="152352" y="278644"/>
                  </a:lnTo>
                  <a:close/>
                  <a:moveTo>
                    <a:pt x="453398" y="755"/>
                  </a:moveTo>
                  <a:cubicBezTo>
                    <a:pt x="478177" y="755"/>
                    <a:pt x="498439" y="20207"/>
                    <a:pt x="499713" y="44754"/>
                  </a:cubicBezTo>
                  <a:lnTo>
                    <a:pt x="499713" y="47070"/>
                  </a:lnTo>
                  <a:lnTo>
                    <a:pt x="499713" y="139700"/>
                  </a:lnTo>
                  <a:lnTo>
                    <a:pt x="615500" y="139700"/>
                  </a:lnTo>
                  <a:cubicBezTo>
                    <a:pt x="634721" y="139700"/>
                    <a:pt x="650236" y="155216"/>
                    <a:pt x="650236" y="174436"/>
                  </a:cubicBezTo>
                  <a:lnTo>
                    <a:pt x="650236" y="255487"/>
                  </a:lnTo>
                  <a:lnTo>
                    <a:pt x="1828" y="255487"/>
                  </a:lnTo>
                  <a:lnTo>
                    <a:pt x="1828" y="174436"/>
                  </a:lnTo>
                  <a:cubicBezTo>
                    <a:pt x="1828" y="155216"/>
                    <a:pt x="17343" y="139700"/>
                    <a:pt x="36564" y="139700"/>
                  </a:cubicBezTo>
                  <a:lnTo>
                    <a:pt x="152352" y="139700"/>
                  </a:lnTo>
                  <a:lnTo>
                    <a:pt x="152352" y="47070"/>
                  </a:lnTo>
                  <a:cubicBezTo>
                    <a:pt x="152352" y="22291"/>
                    <a:pt x="171804" y="2029"/>
                    <a:pt x="196351" y="755"/>
                  </a:cubicBezTo>
                  <a:lnTo>
                    <a:pt x="198666" y="755"/>
                  </a:lnTo>
                  <a:lnTo>
                    <a:pt x="453398" y="755"/>
                  </a:lnTo>
                  <a:close/>
                  <a:moveTo>
                    <a:pt x="453398" y="23912"/>
                  </a:moveTo>
                  <a:lnTo>
                    <a:pt x="198666" y="23912"/>
                  </a:lnTo>
                  <a:cubicBezTo>
                    <a:pt x="186509" y="23912"/>
                    <a:pt x="176435" y="33408"/>
                    <a:pt x="175624" y="45333"/>
                  </a:cubicBezTo>
                  <a:lnTo>
                    <a:pt x="175509" y="47070"/>
                  </a:lnTo>
                  <a:lnTo>
                    <a:pt x="175509" y="139700"/>
                  </a:lnTo>
                  <a:lnTo>
                    <a:pt x="476556" y="139700"/>
                  </a:lnTo>
                  <a:lnTo>
                    <a:pt x="476556" y="47070"/>
                  </a:lnTo>
                  <a:cubicBezTo>
                    <a:pt x="476556" y="35491"/>
                    <a:pt x="467988" y="25880"/>
                    <a:pt x="456871" y="24145"/>
                  </a:cubicBezTo>
                  <a:lnTo>
                    <a:pt x="455135" y="23912"/>
                  </a:lnTo>
                  <a:lnTo>
                    <a:pt x="453398" y="23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  <p:sp>
        <p:nvSpPr>
          <p:cNvPr id="24" name="圆角矩形 57"/>
          <p:cNvSpPr/>
          <p:nvPr/>
        </p:nvSpPr>
        <p:spPr>
          <a:xfrm>
            <a:off x="3791277" y="5335428"/>
            <a:ext cx="437926" cy="54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  <a:lumMod val="100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思源黑体" pitchFamily="34" charset="-120"/>
            </a:endParaRPr>
          </a:p>
        </p:txBody>
      </p:sp>
      <p:sp>
        <p:nvSpPr>
          <p:cNvPr id="25" name="矩形 14"/>
          <p:cNvSpPr/>
          <p:nvPr/>
        </p:nvSpPr>
        <p:spPr>
          <a:xfrm>
            <a:off x="3701261" y="4288173"/>
            <a:ext cx="2364912" cy="920422"/>
          </a:xfrm>
          <a:prstGeom prst="rect">
            <a:avLst/>
          </a:prstGeom>
          <a:noFill/>
        </p:spPr>
        <p:txBody>
          <a:bodyPr vert="horz" wrap="square" lIns="90000" tIns="90000" rIns="90000" bIns="9000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chemeClr val="tx1">
                      <a:lumMod val="85000"/>
                      <a:lumOff val="1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价值链深度解构：文旅产业带的“筋骨脉络”</a:t>
            </a:r>
            <a:endParaRPr lang="zh-CN" altLang="en-US" sz="2400" b="1" u="none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chemeClr val="tx1">
                    <a:lumMod val="85000"/>
                    <a:lumOff val="1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"/>
          <p:cNvGrpSpPr/>
          <p:nvPr/>
        </p:nvGrpSpPr>
        <p:grpSpPr>
          <a:xfrm>
            <a:off x="6655682" y="3321619"/>
            <a:ext cx="540002" cy="540000"/>
            <a:chOff x="0" y="0"/>
            <a:chExt cx="540002" cy="540000"/>
          </a:xfrm>
        </p:grpSpPr>
        <p:sp>
          <p:nvSpPr>
            <p:cNvPr id="27" name="圆角矩形 31"/>
            <p:cNvSpPr/>
            <p:nvPr/>
          </p:nvSpPr>
          <p:spPr>
            <a:xfrm>
              <a:off x="0" y="0"/>
              <a:ext cx="540002" cy="540000"/>
            </a:xfrm>
            <a:prstGeom prst="roundRect">
              <a:avLst>
                <a:gd name="adj" fmla="val 30000"/>
              </a:avLst>
            </a:prstGeom>
            <a:solidFill>
              <a:schemeClr val="accent1">
                <a:lumMod val="100000"/>
              </a:schemeClr>
            </a:solidFill>
            <a:effectLst>
              <a:outerShdw blurRad="50800" dist="127000" dir="5400000" algn="bl" rotWithShape="0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28" name="img-icon"/>
            <p:cNvSpPr/>
            <p:nvPr/>
          </p:nvSpPr>
          <p:spPr>
            <a:xfrm>
              <a:off x="167371" y="145059"/>
              <a:ext cx="205260" cy="249883"/>
            </a:xfrm>
            <a:custGeom>
              <a:avLst/>
              <a:gdLst/>
              <a:ahLst/>
              <a:cxnLst/>
              <a:rect l="l" t="t" r="r" b="b"/>
              <a:pathLst>
                <a:path w="532621" h="648408">
                  <a:moveTo>
                    <a:pt x="345010" y="755"/>
                  </a:moveTo>
                  <a:cubicBezTo>
                    <a:pt x="345937" y="755"/>
                    <a:pt x="346863" y="755"/>
                    <a:pt x="347789" y="870"/>
                  </a:cubicBezTo>
                  <a:lnTo>
                    <a:pt x="347789" y="151278"/>
                  </a:lnTo>
                  <a:lnTo>
                    <a:pt x="347905" y="153362"/>
                  </a:lnTo>
                  <a:cubicBezTo>
                    <a:pt x="348948" y="171541"/>
                    <a:pt x="364115" y="186014"/>
                    <a:pt x="382525" y="186014"/>
                  </a:cubicBezTo>
                  <a:lnTo>
                    <a:pt x="382525" y="186014"/>
                  </a:lnTo>
                  <a:lnTo>
                    <a:pt x="532933" y="186014"/>
                  </a:lnTo>
                  <a:cubicBezTo>
                    <a:pt x="533049" y="186941"/>
                    <a:pt x="533049" y="187867"/>
                    <a:pt x="533049" y="188793"/>
                  </a:cubicBezTo>
                  <a:lnTo>
                    <a:pt x="533049" y="614427"/>
                  </a:lnTo>
                  <a:cubicBezTo>
                    <a:pt x="533049" y="633647"/>
                    <a:pt x="517534" y="649163"/>
                    <a:pt x="498313" y="649163"/>
                  </a:cubicBezTo>
                  <a:lnTo>
                    <a:pt x="35164" y="649163"/>
                  </a:lnTo>
                  <a:cubicBezTo>
                    <a:pt x="15943" y="649163"/>
                    <a:pt x="428" y="633647"/>
                    <a:pt x="428" y="614427"/>
                  </a:cubicBezTo>
                  <a:lnTo>
                    <a:pt x="428" y="35491"/>
                  </a:lnTo>
                  <a:cubicBezTo>
                    <a:pt x="428" y="16271"/>
                    <a:pt x="15943" y="755"/>
                    <a:pt x="35164" y="755"/>
                  </a:cubicBezTo>
                  <a:lnTo>
                    <a:pt x="345010" y="755"/>
                  </a:lnTo>
                  <a:close/>
                  <a:moveTo>
                    <a:pt x="301474" y="243908"/>
                  </a:moveTo>
                  <a:lnTo>
                    <a:pt x="185687" y="243908"/>
                  </a:lnTo>
                  <a:lnTo>
                    <a:pt x="185687" y="498640"/>
                  </a:lnTo>
                  <a:lnTo>
                    <a:pt x="208845" y="498640"/>
                  </a:lnTo>
                  <a:lnTo>
                    <a:pt x="208845" y="382853"/>
                  </a:lnTo>
                  <a:lnTo>
                    <a:pt x="301474" y="382853"/>
                  </a:lnTo>
                  <a:lnTo>
                    <a:pt x="304022" y="382853"/>
                  </a:lnTo>
                  <a:cubicBezTo>
                    <a:pt x="341190" y="381463"/>
                    <a:pt x="370947" y="350895"/>
                    <a:pt x="370947" y="313380"/>
                  </a:cubicBezTo>
                  <a:cubicBezTo>
                    <a:pt x="370947" y="275055"/>
                    <a:pt x="339800" y="243908"/>
                    <a:pt x="301474" y="243908"/>
                  </a:cubicBezTo>
                  <a:lnTo>
                    <a:pt x="301474" y="243908"/>
                  </a:lnTo>
                  <a:close/>
                  <a:moveTo>
                    <a:pt x="301474" y="267066"/>
                  </a:moveTo>
                  <a:cubicBezTo>
                    <a:pt x="327063" y="267066"/>
                    <a:pt x="347789" y="287792"/>
                    <a:pt x="347789" y="313380"/>
                  </a:cubicBezTo>
                  <a:cubicBezTo>
                    <a:pt x="347789" y="338969"/>
                    <a:pt x="327063" y="359695"/>
                    <a:pt x="301474" y="359695"/>
                  </a:cubicBezTo>
                  <a:lnTo>
                    <a:pt x="301474" y="359695"/>
                  </a:lnTo>
                  <a:lnTo>
                    <a:pt x="208845" y="359695"/>
                  </a:lnTo>
                  <a:lnTo>
                    <a:pt x="208845" y="267066"/>
                  </a:lnTo>
                  <a:lnTo>
                    <a:pt x="301474" y="267066"/>
                  </a:lnTo>
                  <a:close/>
                  <a:moveTo>
                    <a:pt x="521470" y="162857"/>
                  </a:moveTo>
                  <a:lnTo>
                    <a:pt x="382525" y="162857"/>
                  </a:lnTo>
                  <a:lnTo>
                    <a:pt x="381136" y="162742"/>
                  </a:lnTo>
                  <a:cubicBezTo>
                    <a:pt x="375347" y="162046"/>
                    <a:pt x="370947" y="157184"/>
                    <a:pt x="370947" y="151278"/>
                  </a:cubicBezTo>
                  <a:lnTo>
                    <a:pt x="370947" y="151278"/>
                  </a:lnTo>
                  <a:lnTo>
                    <a:pt x="370947" y="12334"/>
                  </a:lnTo>
                  <a:lnTo>
                    <a:pt x="521470" y="1628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  <p:sp>
        <p:nvSpPr>
          <p:cNvPr id="30" name="圆角矩形 63"/>
          <p:cNvSpPr/>
          <p:nvPr/>
        </p:nvSpPr>
        <p:spPr>
          <a:xfrm>
            <a:off x="6669750" y="5335428"/>
            <a:ext cx="437926" cy="54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  <a:lumMod val="100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思源黑体" pitchFamily="34" charset="-120"/>
            </a:endParaRPr>
          </a:p>
        </p:txBody>
      </p:sp>
      <p:sp>
        <p:nvSpPr>
          <p:cNvPr id="31" name="矩形 20"/>
          <p:cNvSpPr/>
          <p:nvPr/>
        </p:nvSpPr>
        <p:spPr>
          <a:xfrm>
            <a:off x="6579734" y="4288173"/>
            <a:ext cx="2364912" cy="920422"/>
          </a:xfrm>
          <a:prstGeom prst="rect">
            <a:avLst/>
          </a:prstGeom>
          <a:noFill/>
        </p:spPr>
        <p:txBody>
          <a:bodyPr vert="horz" wrap="square" lIns="90000" tIns="90000" rIns="90000" bIns="9000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chemeClr val="tx1">
                      <a:lumMod val="85000"/>
                      <a:lumOff val="1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黑体 Medium" pitchFamily="34" charset="-120"/>
              </a:rPr>
              <a:t>荆棘与挑战：价值链运行的痛点与瓶颈</a:t>
            </a:r>
            <a:endParaRPr lang="zh-CN" altLang="en-US" sz="2400" b="1" u="none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chemeClr val="tx1">
                    <a:lumMod val="85000"/>
                    <a:lumOff val="1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黑体 Medium" pitchFamily="34" charset="-120"/>
            </a:endParaRPr>
          </a:p>
        </p:txBody>
      </p:sp>
      <p:grpSp>
        <p:nvGrpSpPr>
          <p:cNvPr id="32" name="group"/>
          <p:cNvGrpSpPr/>
          <p:nvPr/>
        </p:nvGrpSpPr>
        <p:grpSpPr>
          <a:xfrm>
            <a:off x="9534156" y="3321619"/>
            <a:ext cx="540002" cy="540000"/>
            <a:chOff x="0" y="0"/>
            <a:chExt cx="540002" cy="540000"/>
          </a:xfrm>
        </p:grpSpPr>
        <p:sp>
          <p:nvSpPr>
            <p:cNvPr id="33" name="圆角矩形 28"/>
            <p:cNvSpPr/>
            <p:nvPr/>
          </p:nvSpPr>
          <p:spPr>
            <a:xfrm>
              <a:off x="0" y="0"/>
              <a:ext cx="540002" cy="540000"/>
            </a:xfrm>
            <a:prstGeom prst="roundRect">
              <a:avLst>
                <a:gd name="adj" fmla="val 30000"/>
              </a:avLst>
            </a:prstGeom>
            <a:solidFill>
              <a:schemeClr val="accent2">
                <a:lumMod val="100000"/>
              </a:schemeClr>
            </a:solidFill>
            <a:effectLst>
              <a:outerShdw blurRad="50800" dist="127000" dir="5400000" algn="bl" rotWithShape="0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34" name="img-icon"/>
            <p:cNvSpPr/>
            <p:nvPr/>
          </p:nvSpPr>
          <p:spPr>
            <a:xfrm>
              <a:off x="156019" y="145059"/>
              <a:ext cx="227963" cy="249883"/>
            </a:xfrm>
            <a:custGeom>
              <a:avLst/>
              <a:gdLst/>
              <a:ahLst/>
              <a:cxnLst/>
              <a:rect l="l" t="t" r="r" b="b"/>
              <a:pathLst>
                <a:path w="602093" h="659987">
                  <a:moveTo>
                    <a:pt x="302408" y="755"/>
                  </a:moveTo>
                  <a:cubicBezTo>
                    <a:pt x="468678" y="755"/>
                    <a:pt x="603455" y="135531"/>
                    <a:pt x="603455" y="301802"/>
                  </a:cubicBezTo>
                  <a:cubicBezTo>
                    <a:pt x="603455" y="436230"/>
                    <a:pt x="515341" y="550165"/>
                    <a:pt x="393648" y="588839"/>
                  </a:cubicBezTo>
                  <a:lnTo>
                    <a:pt x="421785" y="637585"/>
                  </a:lnTo>
                  <a:lnTo>
                    <a:pt x="510825" y="637585"/>
                  </a:lnTo>
                  <a:lnTo>
                    <a:pt x="510825" y="660742"/>
                  </a:lnTo>
                  <a:lnTo>
                    <a:pt x="93991" y="660742"/>
                  </a:lnTo>
                  <a:lnTo>
                    <a:pt x="93991" y="637585"/>
                  </a:lnTo>
                  <a:lnTo>
                    <a:pt x="183031" y="637585"/>
                  </a:lnTo>
                  <a:lnTo>
                    <a:pt x="211168" y="588839"/>
                  </a:lnTo>
                  <a:cubicBezTo>
                    <a:pt x="89475" y="550165"/>
                    <a:pt x="1361" y="436230"/>
                    <a:pt x="1361" y="301802"/>
                  </a:cubicBezTo>
                  <a:cubicBezTo>
                    <a:pt x="1361" y="135531"/>
                    <a:pt x="136138" y="755"/>
                    <a:pt x="302408" y="755"/>
                  </a:cubicBezTo>
                  <a:close/>
                  <a:moveTo>
                    <a:pt x="234325" y="595090"/>
                  </a:moveTo>
                  <a:lnTo>
                    <a:pt x="209778" y="637585"/>
                  </a:lnTo>
                  <a:lnTo>
                    <a:pt x="395038" y="637585"/>
                  </a:lnTo>
                  <a:lnTo>
                    <a:pt x="370491" y="595090"/>
                  </a:lnTo>
                  <a:cubicBezTo>
                    <a:pt x="348607" y="600185"/>
                    <a:pt x="325796" y="602848"/>
                    <a:pt x="302408" y="602848"/>
                  </a:cubicBezTo>
                  <a:cubicBezTo>
                    <a:pt x="279020" y="602848"/>
                    <a:pt x="256209" y="600185"/>
                    <a:pt x="234325" y="595090"/>
                  </a:cubicBezTo>
                  <a:close/>
                  <a:moveTo>
                    <a:pt x="302408" y="174436"/>
                  </a:moveTo>
                  <a:cubicBezTo>
                    <a:pt x="232009" y="174436"/>
                    <a:pt x="175042" y="231403"/>
                    <a:pt x="175042" y="301802"/>
                  </a:cubicBezTo>
                  <a:cubicBezTo>
                    <a:pt x="175042" y="372200"/>
                    <a:pt x="232009" y="429168"/>
                    <a:pt x="302408" y="429168"/>
                  </a:cubicBezTo>
                  <a:cubicBezTo>
                    <a:pt x="372807" y="429168"/>
                    <a:pt x="429774" y="372200"/>
                    <a:pt x="429774" y="301802"/>
                  </a:cubicBezTo>
                  <a:cubicBezTo>
                    <a:pt x="429774" y="231403"/>
                    <a:pt x="372807" y="174436"/>
                    <a:pt x="302408" y="174436"/>
                  </a:cubicBezTo>
                  <a:close/>
                  <a:moveTo>
                    <a:pt x="447143" y="139700"/>
                  </a:moveTo>
                  <a:cubicBezTo>
                    <a:pt x="437532" y="139700"/>
                    <a:pt x="429774" y="147458"/>
                    <a:pt x="429774" y="157068"/>
                  </a:cubicBezTo>
                  <a:cubicBezTo>
                    <a:pt x="429774" y="166678"/>
                    <a:pt x="437532" y="174436"/>
                    <a:pt x="447143" y="174436"/>
                  </a:cubicBezTo>
                  <a:cubicBezTo>
                    <a:pt x="456752" y="174436"/>
                    <a:pt x="464510" y="166678"/>
                    <a:pt x="464510" y="157068"/>
                  </a:cubicBezTo>
                  <a:cubicBezTo>
                    <a:pt x="464510" y="147458"/>
                    <a:pt x="456752" y="139700"/>
                    <a:pt x="447143" y="1397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  <p:sp>
        <p:nvSpPr>
          <p:cNvPr id="36" name="圆角矩形 69"/>
          <p:cNvSpPr/>
          <p:nvPr/>
        </p:nvSpPr>
        <p:spPr>
          <a:xfrm>
            <a:off x="9548224" y="5335428"/>
            <a:ext cx="437926" cy="54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  <a:lumMod val="100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思源黑体" pitchFamily="34" charset="-120"/>
            </a:endParaRPr>
          </a:p>
        </p:txBody>
      </p:sp>
      <p:sp>
        <p:nvSpPr>
          <p:cNvPr id="37" name="矩形 31"/>
          <p:cNvSpPr/>
          <p:nvPr/>
        </p:nvSpPr>
        <p:spPr>
          <a:xfrm>
            <a:off x="9458208" y="4288173"/>
            <a:ext cx="2364912" cy="920422"/>
          </a:xfrm>
          <a:prstGeom prst="rect">
            <a:avLst/>
          </a:prstGeom>
          <a:noFill/>
        </p:spPr>
        <p:txBody>
          <a:bodyPr vert="horz" wrap="square" lIns="90000" tIns="90000" rIns="90000" bIns="9000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chemeClr val="tx1">
                      <a:lumMod val="85000"/>
                      <a:lumOff val="1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黑体 Medium" pitchFamily="34" charset="-120"/>
              </a:rPr>
              <a:t>破局之道：价值链优化与升级路径</a:t>
            </a:r>
            <a:endParaRPr lang="zh-CN" altLang="en-US" sz="2400" b="1" u="none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chemeClr val="tx1">
                    <a:lumMod val="85000"/>
                    <a:lumOff val="1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黑体 Medium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şḷiḍé"/>
          <p:cNvSpPr/>
          <p:nvPr/>
        </p:nvSpPr>
        <p:spPr>
          <a:xfrm>
            <a:off x="3363903" y="1978118"/>
            <a:ext cx="137703" cy="13770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sp>
        <p:nvSpPr>
          <p:cNvPr id="3" name="iṡḻiďè"/>
          <p:cNvSpPr/>
          <p:nvPr/>
        </p:nvSpPr>
        <p:spPr>
          <a:xfrm rot="17580000">
            <a:off x="2495652" y="2419579"/>
            <a:ext cx="1979382" cy="1714453"/>
          </a:xfrm>
          <a:custGeom>
            <a:avLst/>
            <a:gdLst/>
            <a:ahLst/>
            <a:cxnLst/>
            <a:rect l="l" t="t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chemeClr val="accent2">
              <a:alpha val="68000"/>
            </a:schemeClr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sp>
        <p:nvSpPr>
          <p:cNvPr id="4" name="iṡḻiďè"/>
          <p:cNvSpPr/>
          <p:nvPr/>
        </p:nvSpPr>
        <p:spPr>
          <a:xfrm rot="17580000">
            <a:off x="1584123" y="1931786"/>
            <a:ext cx="2288396" cy="1982107"/>
          </a:xfrm>
          <a:custGeom>
            <a:avLst/>
            <a:gdLst/>
            <a:ahLst/>
            <a:cxnLst/>
            <a:rect l="l" t="t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chemeClr val="accent1">
              <a:alpha val="68000"/>
            </a:schemeClr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sp>
        <p:nvSpPr>
          <p:cNvPr id="5" name="MH_Others_1"/>
          <p:cNvSpPr/>
          <p:nvPr/>
        </p:nvSpPr>
        <p:spPr>
          <a:xfrm>
            <a:off x="2161060" y="2922840"/>
            <a:ext cx="2364086" cy="646331"/>
          </a:xfrm>
          <a:prstGeom prst="rect">
            <a:avLst/>
          </a:prstGeom>
          <a:noFill/>
          <a:effectLst>
            <a:outerShdw blurRad="50800" dist="38100" dir="2700000" algn="bl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36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Part 03</a:t>
            </a:r>
            <a:endParaRPr lang="zh-CN" sz="36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sp>
        <p:nvSpPr>
          <p:cNvPr id="6" name="矩形 34"/>
          <p:cNvSpPr/>
          <p:nvPr/>
        </p:nvSpPr>
        <p:spPr>
          <a:xfrm>
            <a:off x="4807715" y="3014426"/>
            <a:ext cx="702142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36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黑体 Medium" pitchFamily="34" charset="-120"/>
              </a:rPr>
              <a:t>荆棘</a:t>
            </a:r>
            <a:r>
              <a:rPr lang="zh-CN" altLang="en-US" sz="36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黑体 Medium" pitchFamily="34" charset="-120"/>
              </a:rPr>
              <a:t>与挑战：价值链运行的痛点与瓶颈</a:t>
            </a:r>
            <a:endParaRPr lang="zh-CN" altLang="en-US" sz="36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黑体 Medium" pitchFamily="34" charset="-120"/>
            </a:endParaRPr>
          </a:p>
        </p:txBody>
      </p:sp>
      <p:grpSp>
        <p:nvGrpSpPr>
          <p:cNvPr id="8" name="group"/>
          <p:cNvGrpSpPr/>
          <p:nvPr/>
        </p:nvGrpSpPr>
        <p:grpSpPr>
          <a:xfrm>
            <a:off x="8540750" y="459272"/>
            <a:ext cx="380818" cy="381000"/>
            <a:chOff x="0" y="0"/>
            <a:chExt cx="380818" cy="381000"/>
          </a:xfrm>
        </p:grpSpPr>
        <p:sp>
          <p:nvSpPr>
            <p:cNvPr id="9" name="图形 38"/>
            <p:cNvSpPr/>
            <p:nvPr/>
          </p:nvSpPr>
          <p:spPr>
            <a:xfrm>
              <a:off x="0" y="0"/>
              <a:ext cx="380818" cy="381000"/>
            </a:xfrm>
            <a:custGeom>
              <a:avLst/>
              <a:gdLst/>
              <a:ahLst/>
              <a:cxnLst/>
              <a:rect l="l" t="t" r="r" b="b"/>
              <a:pathLst>
                <a:path w="380818" h="381000">
                  <a:moveTo>
                    <a:pt x="191076" y="0"/>
                  </a:moveTo>
                  <a:cubicBezTo>
                    <a:pt x="38676" y="0"/>
                    <a:pt x="481" y="38100"/>
                    <a:pt x="4" y="190500"/>
                  </a:cubicBezTo>
                  <a:cubicBezTo>
                    <a:pt x="-472" y="342900"/>
                    <a:pt x="37438" y="381000"/>
                    <a:pt x="189838" y="381000"/>
                  </a:cubicBezTo>
                  <a:cubicBezTo>
                    <a:pt x="342238" y="381000"/>
                    <a:pt x="380338" y="342900"/>
                    <a:pt x="380814" y="190976"/>
                  </a:cubicBezTo>
                  <a:cubicBezTo>
                    <a:pt x="381290" y="39053"/>
                    <a:pt x="343476" y="0"/>
                    <a:pt x="191076" y="0"/>
                  </a:cubicBezTo>
                  <a:close/>
                </a:path>
              </a:pathLst>
            </a:custGeom>
            <a:gradFill flip="y" rotWithShape="1">
              <a:gsLst>
                <a:gs pos="0">
                  <a:schemeClr val="accent1"/>
                </a:gs>
                <a:gs pos="4668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0" name="任意多边形: 形状 5"/>
            <p:cNvSpPr/>
            <p:nvPr/>
          </p:nvSpPr>
          <p:spPr>
            <a:xfrm>
              <a:off x="172312" y="152316"/>
              <a:ext cx="132492" cy="132852"/>
            </a:xfrm>
            <a:custGeom>
              <a:avLst/>
              <a:gdLst/>
              <a:ahLst/>
              <a:cxnLst/>
              <a:rect l="l" t="t" r="r" b="b"/>
              <a:pathLst>
                <a:path w="132492" h="132852">
                  <a:moveTo>
                    <a:pt x="132493" y="66758"/>
                  </a:moveTo>
                  <a:cubicBezTo>
                    <a:pt x="132398" y="83522"/>
                    <a:pt x="125920" y="99620"/>
                    <a:pt x="114491" y="111812"/>
                  </a:cubicBezTo>
                  <a:cubicBezTo>
                    <a:pt x="103061" y="124004"/>
                    <a:pt x="87344" y="131528"/>
                    <a:pt x="70676" y="132671"/>
                  </a:cubicBezTo>
                  <a:cubicBezTo>
                    <a:pt x="53912" y="133910"/>
                    <a:pt x="37433" y="128766"/>
                    <a:pt x="24289" y="118289"/>
                  </a:cubicBezTo>
                  <a:cubicBezTo>
                    <a:pt x="11144" y="107811"/>
                    <a:pt x="2477" y="92762"/>
                    <a:pt x="0" y="76188"/>
                  </a:cubicBezTo>
                  <a:lnTo>
                    <a:pt x="59150" y="76188"/>
                  </a:lnTo>
                  <a:cubicBezTo>
                    <a:pt x="60769" y="76188"/>
                    <a:pt x="62484" y="75712"/>
                    <a:pt x="63913" y="74950"/>
                  </a:cubicBezTo>
                  <a:cubicBezTo>
                    <a:pt x="65342" y="74093"/>
                    <a:pt x="66580" y="72950"/>
                    <a:pt x="67342" y="71521"/>
                  </a:cubicBezTo>
                  <a:cubicBezTo>
                    <a:pt x="68199" y="70092"/>
                    <a:pt x="68675" y="68473"/>
                    <a:pt x="68675" y="66758"/>
                  </a:cubicBezTo>
                  <a:cubicBezTo>
                    <a:pt x="68675" y="65139"/>
                    <a:pt x="68294" y="63425"/>
                    <a:pt x="67437" y="61996"/>
                  </a:cubicBezTo>
                  <a:lnTo>
                    <a:pt x="36481" y="6846"/>
                  </a:lnTo>
                  <a:cubicBezTo>
                    <a:pt x="46672" y="1893"/>
                    <a:pt x="57912" y="-488"/>
                    <a:pt x="69247" y="83"/>
                  </a:cubicBezTo>
                  <a:cubicBezTo>
                    <a:pt x="80581" y="655"/>
                    <a:pt x="91535" y="4084"/>
                    <a:pt x="101155" y="10085"/>
                  </a:cubicBezTo>
                  <a:cubicBezTo>
                    <a:pt x="110776" y="16085"/>
                    <a:pt x="118681" y="24372"/>
                    <a:pt x="124206" y="34278"/>
                  </a:cubicBezTo>
                  <a:cubicBezTo>
                    <a:pt x="129635" y="44279"/>
                    <a:pt x="132493" y="55424"/>
                    <a:pt x="132493" y="667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1" name="任意多边形: 形状 6"/>
            <p:cNvSpPr/>
            <p:nvPr/>
          </p:nvSpPr>
          <p:spPr>
            <a:xfrm>
              <a:off x="85730" y="85725"/>
              <a:ext cx="157746" cy="142875"/>
            </a:xfrm>
            <a:custGeom>
              <a:avLst/>
              <a:gdLst/>
              <a:ahLst/>
              <a:cxnLst/>
              <a:rect l="l" t="t" r="r" b="b"/>
              <a:pathLst>
                <a:path w="157746" h="142875">
                  <a:moveTo>
                    <a:pt x="148400" y="142875"/>
                  </a:moveTo>
                  <a:lnTo>
                    <a:pt x="9525" y="142875"/>
                  </a:lnTo>
                  <a:cubicBezTo>
                    <a:pt x="7906" y="142875"/>
                    <a:pt x="6191" y="142399"/>
                    <a:pt x="4763" y="141637"/>
                  </a:cubicBezTo>
                  <a:cubicBezTo>
                    <a:pt x="3334" y="140780"/>
                    <a:pt x="2096" y="139637"/>
                    <a:pt x="1333" y="138208"/>
                  </a:cubicBezTo>
                  <a:cubicBezTo>
                    <a:pt x="476" y="136684"/>
                    <a:pt x="0" y="135065"/>
                    <a:pt x="0" y="133445"/>
                  </a:cubicBezTo>
                  <a:cubicBezTo>
                    <a:pt x="0" y="131826"/>
                    <a:pt x="381" y="130112"/>
                    <a:pt x="1238" y="128683"/>
                  </a:cubicBezTo>
                  <a:lnTo>
                    <a:pt x="70676" y="4858"/>
                  </a:lnTo>
                  <a:cubicBezTo>
                    <a:pt x="71533" y="3429"/>
                    <a:pt x="72676" y="2191"/>
                    <a:pt x="74200" y="1333"/>
                  </a:cubicBezTo>
                  <a:cubicBezTo>
                    <a:pt x="75628" y="476"/>
                    <a:pt x="77248" y="0"/>
                    <a:pt x="78962" y="0"/>
                  </a:cubicBezTo>
                  <a:cubicBezTo>
                    <a:pt x="80677" y="0"/>
                    <a:pt x="82296" y="476"/>
                    <a:pt x="83725" y="1333"/>
                  </a:cubicBezTo>
                  <a:cubicBezTo>
                    <a:pt x="85153" y="2191"/>
                    <a:pt x="86392" y="3429"/>
                    <a:pt x="87249" y="4858"/>
                  </a:cubicBezTo>
                  <a:lnTo>
                    <a:pt x="125349" y="73152"/>
                  </a:lnTo>
                  <a:lnTo>
                    <a:pt x="156305" y="128302"/>
                  </a:lnTo>
                  <a:cubicBezTo>
                    <a:pt x="157163" y="129731"/>
                    <a:pt x="157734" y="131350"/>
                    <a:pt x="157734" y="133064"/>
                  </a:cubicBezTo>
                  <a:cubicBezTo>
                    <a:pt x="157829" y="134779"/>
                    <a:pt x="157353" y="136398"/>
                    <a:pt x="156591" y="137922"/>
                  </a:cubicBezTo>
                  <a:cubicBezTo>
                    <a:pt x="155829" y="139446"/>
                    <a:pt x="154591" y="140684"/>
                    <a:pt x="153162" y="141542"/>
                  </a:cubicBezTo>
                  <a:cubicBezTo>
                    <a:pt x="151733" y="142304"/>
                    <a:pt x="150114" y="142780"/>
                    <a:pt x="148400" y="142875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黑体 Medium" pitchFamily="34" charset="-120"/>
              </a:rPr>
              <a:t>价值环节脱节与失衡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grpSp>
        <p:nvGrpSpPr>
          <p:cNvPr id="7" name="group"/>
          <p:cNvGrpSpPr/>
          <p:nvPr/>
        </p:nvGrpSpPr>
        <p:grpSpPr>
          <a:xfrm>
            <a:off x="695325" y="4571263"/>
            <a:ext cx="2928862" cy="2160000"/>
            <a:chOff x="0" y="0"/>
            <a:chExt cx="2928862" cy="1620131"/>
          </a:xfrm>
        </p:grpSpPr>
        <p:sp>
          <p:nvSpPr>
            <p:cNvPr id="8" name="任意多边形: 形状 47"/>
            <p:cNvSpPr/>
            <p:nvPr/>
          </p:nvSpPr>
          <p:spPr>
            <a:xfrm>
              <a:off x="0" y="426573"/>
              <a:ext cx="2928861" cy="1193558"/>
            </a:xfrm>
            <a:custGeom>
              <a:avLst/>
              <a:gdLst/>
              <a:ahLst/>
              <a:cxnLst/>
              <a:rect l="l" t="t" r="r" b="b"/>
              <a:pathLst>
                <a:path w="2928861" h="1193558">
                  <a:moveTo>
                    <a:pt x="1" y="0"/>
                  </a:moveTo>
                  <a:lnTo>
                    <a:pt x="1" y="1044476"/>
                  </a:lnTo>
                  <a:cubicBezTo>
                    <a:pt x="1" y="1078251"/>
                    <a:pt x="37673" y="1105631"/>
                    <a:pt x="84144" y="1105631"/>
                  </a:cubicBezTo>
                  <a:lnTo>
                    <a:pt x="2844719" y="1105631"/>
                  </a:lnTo>
                  <a:cubicBezTo>
                    <a:pt x="2867955" y="1105631"/>
                    <a:pt x="2888990" y="1098786"/>
                    <a:pt x="2904217" y="1087719"/>
                  </a:cubicBezTo>
                  <a:lnTo>
                    <a:pt x="2928861" y="1044479"/>
                  </a:lnTo>
                  <a:lnTo>
                    <a:pt x="2928861" y="1132403"/>
                  </a:lnTo>
                  <a:cubicBezTo>
                    <a:pt x="2928861" y="1166178"/>
                    <a:pt x="2891189" y="1193558"/>
                    <a:pt x="2844718" y="1193558"/>
                  </a:cubicBezTo>
                  <a:lnTo>
                    <a:pt x="84143" y="1193558"/>
                  </a:lnTo>
                  <a:cubicBezTo>
                    <a:pt x="37672" y="1193558"/>
                    <a:pt x="0" y="1166178"/>
                    <a:pt x="0" y="113240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  <p:sp>
          <p:nvSpPr>
            <p:cNvPr id="9" name="矩形: 圆角 3"/>
            <p:cNvSpPr/>
            <p:nvPr/>
          </p:nvSpPr>
          <p:spPr>
            <a:xfrm>
              <a:off x="2" y="0"/>
              <a:ext cx="2928861" cy="1532205"/>
            </a:xfrm>
            <a:prstGeom prst="roundRect">
              <a:avLst>
                <a:gd name="adj" fmla="val 4874"/>
              </a:avLst>
            </a:prstGeom>
            <a:solidFill>
              <a:schemeClr val="accent1">
                <a:alpha val="5000"/>
              </a:schemeClr>
            </a:solidFill>
            <a:effectLst>
              <a:outerShdw blurRad="38100" dist="63500" dir="2700000" algn="bl" rotWithShape="0">
                <a:srgbClr val="000000">
                  <a:alpha val="1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</p:grpSp>
      <p:grpSp>
        <p:nvGrpSpPr>
          <p:cNvPr id="11" name="group"/>
          <p:cNvGrpSpPr/>
          <p:nvPr/>
        </p:nvGrpSpPr>
        <p:grpSpPr>
          <a:xfrm>
            <a:off x="4674984" y="4571263"/>
            <a:ext cx="2928862" cy="2160000"/>
            <a:chOff x="0" y="0"/>
            <a:chExt cx="2928862" cy="1620131"/>
          </a:xfrm>
        </p:grpSpPr>
        <p:sp>
          <p:nvSpPr>
            <p:cNvPr id="12" name="任意多边形: 形状 49"/>
            <p:cNvSpPr/>
            <p:nvPr/>
          </p:nvSpPr>
          <p:spPr>
            <a:xfrm>
              <a:off x="0" y="426573"/>
              <a:ext cx="2928861" cy="1193558"/>
            </a:xfrm>
            <a:custGeom>
              <a:avLst/>
              <a:gdLst/>
              <a:ahLst/>
              <a:cxnLst/>
              <a:rect l="l" t="t" r="r" b="b"/>
              <a:pathLst>
                <a:path w="2928861" h="1193558">
                  <a:moveTo>
                    <a:pt x="1" y="0"/>
                  </a:moveTo>
                  <a:lnTo>
                    <a:pt x="1" y="1044476"/>
                  </a:lnTo>
                  <a:cubicBezTo>
                    <a:pt x="1" y="1078251"/>
                    <a:pt x="37673" y="1105631"/>
                    <a:pt x="84144" y="1105631"/>
                  </a:cubicBezTo>
                  <a:lnTo>
                    <a:pt x="2844719" y="1105631"/>
                  </a:lnTo>
                  <a:cubicBezTo>
                    <a:pt x="2867955" y="1105631"/>
                    <a:pt x="2888990" y="1098786"/>
                    <a:pt x="2904217" y="1087719"/>
                  </a:cubicBezTo>
                  <a:lnTo>
                    <a:pt x="2928861" y="1044479"/>
                  </a:lnTo>
                  <a:lnTo>
                    <a:pt x="2928861" y="1132403"/>
                  </a:lnTo>
                  <a:cubicBezTo>
                    <a:pt x="2928861" y="1166178"/>
                    <a:pt x="2891189" y="1193558"/>
                    <a:pt x="2844718" y="1193558"/>
                  </a:cubicBezTo>
                  <a:lnTo>
                    <a:pt x="84143" y="1193558"/>
                  </a:lnTo>
                  <a:cubicBezTo>
                    <a:pt x="37672" y="1193558"/>
                    <a:pt x="0" y="1166178"/>
                    <a:pt x="0" y="113240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  <p:sp>
          <p:nvSpPr>
            <p:cNvPr id="13" name="矩形: 圆角 26"/>
            <p:cNvSpPr/>
            <p:nvPr/>
          </p:nvSpPr>
          <p:spPr>
            <a:xfrm>
              <a:off x="1" y="0"/>
              <a:ext cx="2928861" cy="1532205"/>
            </a:xfrm>
            <a:prstGeom prst="roundRect">
              <a:avLst>
                <a:gd name="adj" fmla="val 4874"/>
              </a:avLst>
            </a:prstGeom>
            <a:solidFill>
              <a:schemeClr val="accent1">
                <a:alpha val="5000"/>
              </a:schemeClr>
            </a:solidFill>
            <a:effectLst>
              <a:outerShdw blurRad="38100" dist="63500" dir="2700000" algn="bl" rotWithShape="0">
                <a:srgbClr val="000000">
                  <a:alpha val="1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</p:grpSp>
      <p:grpSp>
        <p:nvGrpSpPr>
          <p:cNvPr id="15" name="group"/>
          <p:cNvGrpSpPr/>
          <p:nvPr/>
        </p:nvGrpSpPr>
        <p:grpSpPr>
          <a:xfrm>
            <a:off x="6749574" y="1142090"/>
            <a:ext cx="2928862" cy="2160000"/>
            <a:chOff x="0" y="0"/>
            <a:chExt cx="2928862" cy="1620131"/>
          </a:xfrm>
        </p:grpSpPr>
        <p:sp>
          <p:nvSpPr>
            <p:cNvPr id="16" name="任意多边形: 形状 45"/>
            <p:cNvSpPr/>
            <p:nvPr/>
          </p:nvSpPr>
          <p:spPr>
            <a:xfrm>
              <a:off x="0" y="426573"/>
              <a:ext cx="2928861" cy="1193558"/>
            </a:xfrm>
            <a:custGeom>
              <a:avLst/>
              <a:gdLst/>
              <a:ahLst/>
              <a:cxnLst/>
              <a:rect l="l" t="t" r="r" b="b"/>
              <a:pathLst>
                <a:path w="2928861" h="1193558">
                  <a:moveTo>
                    <a:pt x="1" y="0"/>
                  </a:moveTo>
                  <a:lnTo>
                    <a:pt x="1" y="1045688"/>
                  </a:lnTo>
                  <a:cubicBezTo>
                    <a:pt x="1" y="1079463"/>
                    <a:pt x="37673" y="1106843"/>
                    <a:pt x="84144" y="1106843"/>
                  </a:cubicBezTo>
                  <a:lnTo>
                    <a:pt x="2844719" y="1106843"/>
                  </a:lnTo>
                  <a:cubicBezTo>
                    <a:pt x="2867955" y="1106843"/>
                    <a:pt x="2888990" y="1099998"/>
                    <a:pt x="2904217" y="1088931"/>
                  </a:cubicBezTo>
                  <a:lnTo>
                    <a:pt x="2928861" y="1045691"/>
                  </a:lnTo>
                  <a:lnTo>
                    <a:pt x="2928861" y="1132403"/>
                  </a:lnTo>
                  <a:cubicBezTo>
                    <a:pt x="2928861" y="1166178"/>
                    <a:pt x="2891189" y="1193558"/>
                    <a:pt x="2844718" y="1193558"/>
                  </a:cubicBezTo>
                  <a:lnTo>
                    <a:pt x="84143" y="1193558"/>
                  </a:lnTo>
                  <a:cubicBezTo>
                    <a:pt x="37672" y="1193558"/>
                    <a:pt x="0" y="1166178"/>
                    <a:pt x="0" y="113240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  <p:sp>
          <p:nvSpPr>
            <p:cNvPr id="17" name="矩形: 圆角 26"/>
            <p:cNvSpPr/>
            <p:nvPr/>
          </p:nvSpPr>
          <p:spPr>
            <a:xfrm>
              <a:off x="2" y="0"/>
              <a:ext cx="2928861" cy="1532205"/>
            </a:xfrm>
            <a:prstGeom prst="roundRect">
              <a:avLst>
                <a:gd name="adj" fmla="val 4874"/>
              </a:avLst>
            </a:prstGeom>
            <a:solidFill>
              <a:schemeClr val="accent1">
                <a:alpha val="5000"/>
              </a:schemeClr>
            </a:solidFill>
            <a:effectLst>
              <a:outerShdw blurRad="38100" dist="63500" dir="2700000" algn="bl" rotWithShape="0">
                <a:srgbClr val="000000">
                  <a:alpha val="1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</p:grpSp>
      <p:grpSp>
        <p:nvGrpSpPr>
          <p:cNvPr id="19" name="group"/>
          <p:cNvGrpSpPr/>
          <p:nvPr/>
        </p:nvGrpSpPr>
        <p:grpSpPr>
          <a:xfrm>
            <a:off x="2575266" y="1142090"/>
            <a:ext cx="2928862" cy="2160000"/>
            <a:chOff x="0" y="0"/>
            <a:chExt cx="2928862" cy="1620131"/>
          </a:xfrm>
        </p:grpSpPr>
        <p:sp>
          <p:nvSpPr>
            <p:cNvPr id="20" name="任意多边形: 形状 43"/>
            <p:cNvSpPr/>
            <p:nvPr/>
          </p:nvSpPr>
          <p:spPr>
            <a:xfrm>
              <a:off x="0" y="426573"/>
              <a:ext cx="2928861" cy="1193558"/>
            </a:xfrm>
            <a:custGeom>
              <a:avLst/>
              <a:gdLst/>
              <a:ahLst/>
              <a:cxnLst/>
              <a:rect l="l" t="t" r="r" b="b"/>
              <a:pathLst>
                <a:path w="2928861" h="1193558">
                  <a:moveTo>
                    <a:pt x="1" y="0"/>
                  </a:moveTo>
                  <a:lnTo>
                    <a:pt x="1" y="1047078"/>
                  </a:lnTo>
                  <a:cubicBezTo>
                    <a:pt x="1" y="1080853"/>
                    <a:pt x="37673" y="1108233"/>
                    <a:pt x="84144" y="1108233"/>
                  </a:cubicBezTo>
                  <a:lnTo>
                    <a:pt x="2844719" y="1108233"/>
                  </a:lnTo>
                  <a:cubicBezTo>
                    <a:pt x="2867955" y="1108233"/>
                    <a:pt x="2888991" y="1101388"/>
                    <a:pt x="2904217" y="1090321"/>
                  </a:cubicBezTo>
                  <a:lnTo>
                    <a:pt x="2928861" y="1047081"/>
                  </a:lnTo>
                  <a:lnTo>
                    <a:pt x="2928861" y="1132403"/>
                  </a:lnTo>
                  <a:cubicBezTo>
                    <a:pt x="2928861" y="1166178"/>
                    <a:pt x="2891189" y="1193558"/>
                    <a:pt x="2844718" y="1193558"/>
                  </a:cubicBezTo>
                  <a:lnTo>
                    <a:pt x="84143" y="1193558"/>
                  </a:lnTo>
                  <a:cubicBezTo>
                    <a:pt x="37672" y="1193558"/>
                    <a:pt x="0" y="1166178"/>
                    <a:pt x="0" y="113240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  <p:sp>
          <p:nvSpPr>
            <p:cNvPr id="21" name="矩形: 圆角 26"/>
            <p:cNvSpPr/>
            <p:nvPr/>
          </p:nvSpPr>
          <p:spPr>
            <a:xfrm>
              <a:off x="1" y="0"/>
              <a:ext cx="2928861" cy="1532205"/>
            </a:xfrm>
            <a:prstGeom prst="roundRect">
              <a:avLst>
                <a:gd name="adj" fmla="val 4874"/>
              </a:avLst>
            </a:prstGeom>
            <a:solidFill>
              <a:schemeClr val="accent1">
                <a:alpha val="5000"/>
              </a:schemeClr>
            </a:solidFill>
            <a:effectLst>
              <a:outerShdw blurRad="38100" dist="63500" dir="2700000" algn="bl" rotWithShape="0">
                <a:srgbClr val="000000">
                  <a:alpha val="1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</p:grpSp>
      <p:sp>
        <p:nvSpPr>
          <p:cNvPr id="23" name="Rectangle 67"/>
          <p:cNvSpPr/>
          <p:nvPr/>
        </p:nvSpPr>
        <p:spPr>
          <a:xfrm>
            <a:off x="6899140" y="1224496"/>
            <a:ext cx="261358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营销端困境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24" name="Rectangle 68"/>
          <p:cNvSpPr/>
          <p:nvPr/>
        </p:nvSpPr>
        <p:spPr>
          <a:xfrm>
            <a:off x="6794090" y="1676725"/>
            <a:ext cx="2844950" cy="913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营销投入不足、手段单一，区域各自为政，难以打造统一品牌。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5" name="Rectangle 67"/>
          <p:cNvSpPr/>
          <p:nvPr/>
        </p:nvSpPr>
        <p:spPr>
          <a:xfrm>
            <a:off x="844373" y="4675505"/>
            <a:ext cx="261358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资源保护与开发矛盾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26" name="Rectangle 68"/>
          <p:cNvSpPr/>
          <p:nvPr/>
        </p:nvSpPr>
        <p:spPr>
          <a:xfrm>
            <a:off x="729964" y="5085596"/>
            <a:ext cx="2844950" cy="913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资源保护投入不足，开发过度商业化破坏原真性，如一些文化遗产因过度开发失去原有风貌。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7" name="Rectangle 67"/>
          <p:cNvSpPr/>
          <p:nvPr/>
        </p:nvSpPr>
        <p:spPr>
          <a:xfrm>
            <a:off x="4821205" y="4675505"/>
            <a:ext cx="261358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生产/组合端短板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Rectangle 68"/>
          <p:cNvSpPr/>
          <p:nvPr/>
        </p:nvSpPr>
        <p:spPr>
          <a:xfrm>
            <a:off x="4719020" y="5085596"/>
            <a:ext cx="2844950" cy="913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基础设施和服务质量存在问题，如交通不便、智慧化程度低，重硬件轻软件。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43" name="Rectangle: Rounded Corners 27"/>
          <p:cNvSpPr/>
          <p:nvPr/>
        </p:nvSpPr>
        <p:spPr>
          <a:xfrm>
            <a:off x="4640048" y="3826131"/>
            <a:ext cx="2913431" cy="3849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38100" dist="635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44" name="Rectangle 89"/>
          <p:cNvSpPr/>
          <p:nvPr/>
        </p:nvSpPr>
        <p:spPr>
          <a:xfrm>
            <a:off x="4816668" y="3809787"/>
            <a:ext cx="2560191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rPr>
              <a:t>脱节与失衡</a:t>
            </a:r>
            <a:endParaRPr lang="zh-CN" altLang="en-US" sz="2000" b="1" u="none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黑体" pitchFamily="34" charset="-120"/>
            </a:endParaRPr>
          </a:p>
        </p:txBody>
      </p:sp>
      <p:sp>
        <p:nvSpPr>
          <p:cNvPr id="45" name="Rectangle 67"/>
          <p:cNvSpPr/>
          <p:nvPr/>
        </p:nvSpPr>
        <p:spPr>
          <a:xfrm>
            <a:off x="2734437" y="1224496"/>
            <a:ext cx="261358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创意端薄弱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46" name="Rectangle 68"/>
          <p:cNvSpPr/>
          <p:nvPr/>
        </p:nvSpPr>
        <p:spPr>
          <a:xfrm>
            <a:off x="2617649" y="1676725"/>
            <a:ext cx="2844950" cy="913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策划设计能力不足导致产品同质化，像遍地雷同的仿古街，缺乏核心竞争力。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grpSp>
        <p:nvGrpSpPr>
          <p:cNvPr id="47" name="group"/>
          <p:cNvGrpSpPr/>
          <p:nvPr/>
        </p:nvGrpSpPr>
        <p:grpSpPr>
          <a:xfrm>
            <a:off x="8567813" y="4571263"/>
            <a:ext cx="2928862" cy="2160000"/>
            <a:chOff x="0" y="0"/>
            <a:chExt cx="2928862" cy="1620131"/>
          </a:xfrm>
        </p:grpSpPr>
        <p:sp>
          <p:nvSpPr>
            <p:cNvPr id="48" name="任意多边形: 形状 51"/>
            <p:cNvSpPr/>
            <p:nvPr/>
          </p:nvSpPr>
          <p:spPr>
            <a:xfrm>
              <a:off x="0" y="426573"/>
              <a:ext cx="2928861" cy="1193558"/>
            </a:xfrm>
            <a:custGeom>
              <a:avLst/>
              <a:gdLst/>
              <a:ahLst/>
              <a:cxnLst/>
              <a:rect l="l" t="t" r="r" b="b"/>
              <a:pathLst>
                <a:path w="2928861" h="1193558">
                  <a:moveTo>
                    <a:pt x="1" y="0"/>
                  </a:moveTo>
                  <a:lnTo>
                    <a:pt x="1" y="1044476"/>
                  </a:lnTo>
                  <a:cubicBezTo>
                    <a:pt x="1" y="1078251"/>
                    <a:pt x="37673" y="1105631"/>
                    <a:pt x="84144" y="1105631"/>
                  </a:cubicBezTo>
                  <a:lnTo>
                    <a:pt x="2844719" y="1105631"/>
                  </a:lnTo>
                  <a:cubicBezTo>
                    <a:pt x="2867955" y="1105631"/>
                    <a:pt x="2888990" y="1098786"/>
                    <a:pt x="2904217" y="1087719"/>
                  </a:cubicBezTo>
                  <a:lnTo>
                    <a:pt x="2928861" y="1044479"/>
                  </a:lnTo>
                  <a:lnTo>
                    <a:pt x="2928861" y="1132403"/>
                  </a:lnTo>
                  <a:cubicBezTo>
                    <a:pt x="2928861" y="1166178"/>
                    <a:pt x="2891189" y="1193558"/>
                    <a:pt x="2844718" y="1193558"/>
                  </a:cubicBezTo>
                  <a:lnTo>
                    <a:pt x="84143" y="1193558"/>
                  </a:lnTo>
                  <a:cubicBezTo>
                    <a:pt x="37672" y="1193558"/>
                    <a:pt x="0" y="1166178"/>
                    <a:pt x="0" y="113240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  <p:sp>
          <p:nvSpPr>
            <p:cNvPr id="49" name="矩形: 圆角 26"/>
            <p:cNvSpPr/>
            <p:nvPr/>
          </p:nvSpPr>
          <p:spPr>
            <a:xfrm>
              <a:off x="2" y="0"/>
              <a:ext cx="2928861" cy="1532205"/>
            </a:xfrm>
            <a:prstGeom prst="roundRect">
              <a:avLst>
                <a:gd name="adj" fmla="val 4874"/>
              </a:avLst>
            </a:prstGeom>
            <a:solidFill>
              <a:schemeClr val="accent1">
                <a:alpha val="5000"/>
              </a:schemeClr>
            </a:solidFill>
            <a:effectLst>
              <a:outerShdw blurRad="38100" dist="63500" dir="2700000" algn="bl" rotWithShape="0">
                <a:srgbClr val="000000">
                  <a:alpha val="1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</p:grpSp>
      <p:sp>
        <p:nvSpPr>
          <p:cNvPr id="51" name="Rectangle 67"/>
          <p:cNvSpPr/>
          <p:nvPr/>
        </p:nvSpPr>
        <p:spPr>
          <a:xfrm>
            <a:off x="8714034" y="4675505"/>
            <a:ext cx="261358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体验端问题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52" name="Rectangle 68"/>
          <p:cNvSpPr/>
          <p:nvPr/>
        </p:nvSpPr>
        <p:spPr>
          <a:xfrm>
            <a:off x="8611849" y="5085596"/>
            <a:ext cx="2844950" cy="913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服务质量参差不齐，高峰期体验差，深度文化体验产品稀缺，游客满意度不高。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治理困境与协同难题 - 行政壁垒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卷形: 水平 6"/>
          <p:cNvSpPr/>
          <p:nvPr/>
        </p:nvSpPr>
        <p:spPr>
          <a:xfrm>
            <a:off x="1300003" y="1509681"/>
            <a:ext cx="9562333" cy="4479946"/>
          </a:xfrm>
          <a:prstGeom prst="horizontalScroll">
            <a:avLst>
              <a:gd name="adj" fmla="val 3793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8" name="文本框 8"/>
          <p:cNvSpPr/>
          <p:nvPr/>
        </p:nvSpPr>
        <p:spPr>
          <a:xfrm>
            <a:off x="1969978" y="2467967"/>
            <a:ext cx="843132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表现</a:t>
            </a:r>
            <a:endParaRPr lang="zh-CN" altLang="en-US" sz="20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文本框 9"/>
          <p:cNvSpPr/>
          <p:nvPr/>
        </p:nvSpPr>
        <p:spPr>
          <a:xfrm>
            <a:off x="1969977" y="3046984"/>
            <a:ext cx="8431321" cy="1912383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跨区域协调机制缺乏，规划冲突、政策不一、市场分割，例如跨省线路的交通接驳与门票政策不一致。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治理困境与协同难题 - 主体博弈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 1"/>
          <p:cNvSpPr/>
          <p:nvPr/>
        </p:nvSpPr>
        <p:spPr>
          <a:xfrm>
            <a:off x="1371600" y="1869744"/>
            <a:ext cx="457200" cy="3915954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文本框 2"/>
          <p:cNvSpPr/>
          <p:nvPr/>
        </p:nvSpPr>
        <p:spPr>
          <a:xfrm>
            <a:off x="2024508" y="2303853"/>
            <a:ext cx="8697191" cy="29742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政府、企业等主体利益诉求多元且冲突，缺乏公平合理的价值分配机制，如门票分成、社区收益分配不均。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10"/>
          <p:cNvSpPr/>
          <p:nvPr/>
        </p:nvSpPr>
        <p:spPr>
          <a:xfrm>
            <a:off x="1371282" y="1965279"/>
            <a:ext cx="492443" cy="3771932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表现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治理困境与协同难题 - 核心企业缺失或带动弱</a:t>
            </a:r>
            <a:endParaRPr lang="zh-CN" sz="28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: 圆角 29"/>
          <p:cNvSpPr/>
          <p:nvPr/>
        </p:nvSpPr>
        <p:spPr>
          <a:xfrm>
            <a:off x="1445432" y="1594291"/>
            <a:ext cx="9542130" cy="4012019"/>
          </a:xfrm>
          <a:prstGeom prst="roundRect">
            <a:avLst>
              <a:gd name="adj" fmla="val 4655"/>
            </a:avLst>
          </a:prstGeom>
          <a:solidFill>
            <a:schemeClr val="accent1">
              <a:alpha val="5000"/>
            </a:schemeClr>
          </a:solid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8" name="任意多边形: 形状 28"/>
          <p:cNvSpPr/>
          <p:nvPr/>
        </p:nvSpPr>
        <p:spPr>
          <a:xfrm>
            <a:off x="1204438" y="1867786"/>
            <a:ext cx="9542130" cy="4012019"/>
          </a:xfrm>
          <a:custGeom>
            <a:avLst/>
            <a:gdLst/>
            <a:ahLst/>
            <a:cxnLst/>
            <a:rect l="l" t="t" r="r" b="b"/>
            <a:pathLst>
              <a:path w="9542130" h="4012019">
                <a:moveTo>
                  <a:pt x="186759" y="0"/>
                </a:moveTo>
                <a:lnTo>
                  <a:pt x="248093" y="0"/>
                </a:lnTo>
                <a:lnTo>
                  <a:pt x="248093" y="3552358"/>
                </a:lnTo>
                <a:cubicBezTo>
                  <a:pt x="248093" y="3655502"/>
                  <a:pt x="331708" y="3739117"/>
                  <a:pt x="434852" y="3739117"/>
                </a:cubicBezTo>
                <a:lnTo>
                  <a:pt x="9542130" y="3739117"/>
                </a:lnTo>
                <a:lnTo>
                  <a:pt x="9542130" y="3825260"/>
                </a:lnTo>
                <a:cubicBezTo>
                  <a:pt x="9542130" y="3928404"/>
                  <a:pt x="9458515" y="4012019"/>
                  <a:pt x="9355371" y="4012019"/>
                </a:cubicBezTo>
                <a:lnTo>
                  <a:pt x="186759" y="4012019"/>
                </a:lnTo>
                <a:cubicBezTo>
                  <a:pt x="83615" y="4012019"/>
                  <a:pt x="0" y="3928404"/>
                  <a:pt x="0" y="3825260"/>
                </a:cubicBezTo>
                <a:lnTo>
                  <a:pt x="0" y="186759"/>
                </a:lnTo>
                <a:cubicBezTo>
                  <a:pt x="0" y="83615"/>
                  <a:pt x="83615" y="0"/>
                  <a:pt x="18675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9" name="文本框 4"/>
          <p:cNvSpPr/>
          <p:nvPr/>
        </p:nvSpPr>
        <p:spPr>
          <a:xfrm>
            <a:off x="2002040" y="2477069"/>
            <a:ext cx="8648994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影响</a:t>
            </a:r>
            <a:endParaRPr lang="zh-CN" altLang="en-US" sz="20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0" name="文本框 5"/>
          <p:cNvSpPr/>
          <p:nvPr/>
        </p:nvSpPr>
        <p:spPr>
          <a:xfrm>
            <a:off x="1892034" y="3084813"/>
            <a:ext cx="8697191" cy="16815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缺乏能整合资源、</a:t>
            </a: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引领标准的龙头企业，限制产业带整体发展。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治理困境与协同难题 - 社区参与不足与边缘化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: 圆角 1"/>
          <p:cNvSpPr/>
          <p:nvPr/>
        </p:nvSpPr>
        <p:spPr>
          <a:xfrm>
            <a:off x="1494183" y="2230613"/>
            <a:ext cx="9203635" cy="743568"/>
          </a:xfrm>
          <a:prstGeom prst="roundRect">
            <a:avLst>
              <a:gd name="adj" fmla="val 27558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文本框 2"/>
          <p:cNvSpPr/>
          <p:nvPr/>
        </p:nvSpPr>
        <p:spPr>
          <a:xfrm>
            <a:off x="1494183" y="2386471"/>
            <a:ext cx="920363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影响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文本框 10"/>
          <p:cNvSpPr/>
          <p:nvPr/>
        </p:nvSpPr>
        <p:spPr>
          <a:xfrm>
            <a:off x="1637471" y="3253279"/>
            <a:ext cx="9060346" cy="23278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社区在决策等方面参与度低，获益感不强，甚至产生抵触情绪，不利于产业带可持续发展。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价值捕获能力弱与分配不均 - 低附加值环节占比大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 1"/>
          <p:cNvSpPr/>
          <p:nvPr/>
        </p:nvSpPr>
        <p:spPr>
          <a:xfrm>
            <a:off x="2035342" y="2012358"/>
            <a:ext cx="8121316" cy="3657600"/>
          </a:xfrm>
          <a:prstGeom prst="rect">
            <a:avLst/>
          </a:prstGeom>
          <a:solidFill>
            <a:schemeClr val="accent1">
              <a:alpha val="7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任意多边形: 形状 14"/>
          <p:cNvSpPr/>
          <p:nvPr/>
        </p:nvSpPr>
        <p:spPr>
          <a:xfrm>
            <a:off x="1951964" y="1841150"/>
            <a:ext cx="4144036" cy="356819"/>
          </a:xfrm>
          <a:custGeom>
            <a:avLst/>
            <a:gdLst/>
            <a:ahLst/>
            <a:cxnLst/>
            <a:rect l="l" t="t" r="r" b="b"/>
            <a:pathLst>
              <a:path w="1092846" h="264695">
                <a:moveTo>
                  <a:pt x="0" y="0"/>
                </a:moveTo>
                <a:lnTo>
                  <a:pt x="966012" y="0"/>
                </a:lnTo>
                <a:lnTo>
                  <a:pt x="1092846" y="130889"/>
                </a:lnTo>
                <a:lnTo>
                  <a:pt x="957326" y="262211"/>
                </a:lnTo>
                <a:lnTo>
                  <a:pt x="959733" y="264695"/>
                </a:lnTo>
                <a:lnTo>
                  <a:pt x="0" y="264695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20"/>
          <p:cNvSpPr/>
          <p:nvPr/>
        </p:nvSpPr>
        <p:spPr>
          <a:xfrm>
            <a:off x="2308984" y="2508546"/>
            <a:ext cx="7562850" cy="20047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产业链中简单门票、低端住宿餐饮等低附加值环节占比较大，利润空间有限。</a:t>
            </a:r>
            <a:endParaRPr lang="zh-CN" altLang="en-US" u="none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矩形 21"/>
          <p:cNvSpPr/>
          <p:nvPr/>
        </p:nvSpPr>
        <p:spPr>
          <a:xfrm>
            <a:off x="2429764" y="5038817"/>
            <a:ext cx="698424" cy="10497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1" name="直接连接符 25"/>
          <p:cNvSpPr/>
          <p:nvPr/>
        </p:nvSpPr>
        <p:spPr>
          <a:xfrm rot="10800000">
            <a:off x="2934929" y="5082855"/>
            <a:ext cx="6813755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</a:ln>
        </p:spPr>
      </p:sp>
      <p:sp>
        <p:nvSpPr>
          <p:cNvPr id="12" name="文本框 27"/>
          <p:cNvSpPr/>
          <p:nvPr/>
        </p:nvSpPr>
        <p:spPr>
          <a:xfrm>
            <a:off x="1951964" y="1823685"/>
            <a:ext cx="3733708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表现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价值捕获能力弱与分配不均 - 高附加值环节薄弱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任意多边形: 形状 5"/>
          <p:cNvSpPr/>
          <p:nvPr/>
        </p:nvSpPr>
        <p:spPr>
          <a:xfrm>
            <a:off x="451104" y="1787857"/>
            <a:ext cx="11289792" cy="2238234"/>
          </a:xfrm>
          <a:custGeom>
            <a:avLst/>
            <a:gdLst/>
            <a:ahLst/>
            <a:cxnLst/>
            <a:rect l="l" t="t" r="r" b="b"/>
            <a:pathLst>
              <a:path w="11289792" h="2238234">
                <a:moveTo>
                  <a:pt x="373046" y="0"/>
                </a:moveTo>
                <a:lnTo>
                  <a:pt x="10916746" y="0"/>
                </a:lnTo>
                <a:cubicBezTo>
                  <a:pt x="11122774" y="0"/>
                  <a:pt x="11289792" y="167018"/>
                  <a:pt x="11289792" y="373046"/>
                </a:cubicBezTo>
                <a:lnTo>
                  <a:pt x="11289792" y="1865188"/>
                </a:lnTo>
                <a:cubicBezTo>
                  <a:pt x="11289792" y="2071216"/>
                  <a:pt x="11122774" y="2238234"/>
                  <a:pt x="10916746" y="2238234"/>
                </a:cubicBezTo>
                <a:lnTo>
                  <a:pt x="10668000" y="2238234"/>
                </a:lnTo>
                <a:lnTo>
                  <a:pt x="10668000" y="1669319"/>
                </a:lnTo>
                <a:cubicBezTo>
                  <a:pt x="10668000" y="1538812"/>
                  <a:pt x="10562203" y="1433015"/>
                  <a:pt x="10431696" y="1433015"/>
                </a:cubicBezTo>
                <a:lnTo>
                  <a:pt x="908138" y="1433015"/>
                </a:lnTo>
                <a:cubicBezTo>
                  <a:pt x="777631" y="1433015"/>
                  <a:pt x="671834" y="1538812"/>
                  <a:pt x="671834" y="1669319"/>
                </a:cubicBezTo>
                <a:lnTo>
                  <a:pt x="671834" y="2238234"/>
                </a:lnTo>
                <a:lnTo>
                  <a:pt x="373046" y="2238234"/>
                </a:lnTo>
                <a:cubicBezTo>
                  <a:pt x="167018" y="2238234"/>
                  <a:pt x="0" y="2071216"/>
                  <a:pt x="0" y="1865188"/>
                </a:cubicBezTo>
                <a:lnTo>
                  <a:pt x="0" y="373046"/>
                </a:lnTo>
                <a:cubicBezTo>
                  <a:pt x="0" y="167018"/>
                  <a:pt x="167018" y="0"/>
                  <a:pt x="37304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矩形: 圆角 4"/>
          <p:cNvSpPr/>
          <p:nvPr/>
        </p:nvSpPr>
        <p:spPr>
          <a:xfrm>
            <a:off x="1100192" y="3220872"/>
            <a:ext cx="9996166" cy="2470245"/>
          </a:xfrm>
          <a:prstGeom prst="roundRect">
            <a:avLst>
              <a:gd name="adj" fmla="val 9566"/>
            </a:avLst>
          </a:prstGeom>
          <a:solidFill>
            <a:schemeClr val="accent1">
              <a:alpha val="5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10"/>
          <p:cNvSpPr/>
          <p:nvPr/>
        </p:nvSpPr>
        <p:spPr>
          <a:xfrm>
            <a:off x="1072896" y="2288921"/>
            <a:ext cx="10046208" cy="4308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2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表现</a:t>
            </a:r>
            <a:endParaRPr lang="zh-CN" altLang="en-US" sz="22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0" name="文本框 32"/>
          <p:cNvSpPr/>
          <p:nvPr/>
        </p:nvSpPr>
        <p:spPr>
          <a:xfrm>
            <a:off x="1364774" y="3855829"/>
            <a:ext cx="9860689" cy="1035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创意设计等高附加值环节薄弱，利润外流，如OTA佣金高、外部投资方获利多。</a:t>
            </a:r>
            <a:endParaRPr lang="zh-CN" altLang="en-US" u="none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价值捕获能力弱与分配不均 - 中小企业困境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: 圆角 14"/>
          <p:cNvSpPr/>
          <p:nvPr/>
        </p:nvSpPr>
        <p:spPr>
          <a:xfrm>
            <a:off x="1477240" y="1963881"/>
            <a:ext cx="9237519" cy="3470563"/>
          </a:xfrm>
          <a:prstGeom prst="roundRect">
            <a:avLst>
              <a:gd name="adj" fmla="val 10993"/>
            </a:avLst>
          </a:prstGeom>
          <a:noFill/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8" name="矩形: 圆角 15"/>
          <p:cNvSpPr/>
          <p:nvPr/>
        </p:nvSpPr>
        <p:spPr>
          <a:xfrm>
            <a:off x="1850245" y="2385269"/>
            <a:ext cx="6324764" cy="4675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19"/>
          <p:cNvSpPr/>
          <p:nvPr/>
        </p:nvSpPr>
        <p:spPr>
          <a:xfrm>
            <a:off x="1859972" y="3075711"/>
            <a:ext cx="8697191" cy="16815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中小企业融资难、抗风险能力弱，在价值链中议价能力低。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文本框 21"/>
          <p:cNvSpPr/>
          <p:nvPr/>
        </p:nvSpPr>
        <p:spPr>
          <a:xfrm>
            <a:off x="2010692" y="2444790"/>
            <a:ext cx="600054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表现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价值捕获能力弱与分配不均 - 社区和原住民收益低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任意多边形: 形状 9"/>
          <p:cNvSpPr/>
          <p:nvPr/>
        </p:nvSpPr>
        <p:spPr>
          <a:xfrm>
            <a:off x="1219200" y="2076450"/>
            <a:ext cx="9772650" cy="3362326"/>
          </a:xfrm>
          <a:custGeom>
            <a:avLst/>
            <a:gdLst/>
            <a:ahLst/>
            <a:cxnLst/>
            <a:rect l="l" t="t" r="r" b="b"/>
            <a:pathLst>
              <a:path w="9104242" h="4075046">
                <a:moveTo>
                  <a:pt x="176213" y="0"/>
                </a:moveTo>
                <a:lnTo>
                  <a:pt x="8885167" y="0"/>
                </a:lnTo>
                <a:lnTo>
                  <a:pt x="8885167" y="185737"/>
                </a:lnTo>
                <a:lnTo>
                  <a:pt x="9104242" y="185737"/>
                </a:lnTo>
                <a:lnTo>
                  <a:pt x="9104242" y="3889308"/>
                </a:lnTo>
                <a:lnTo>
                  <a:pt x="8885167" y="3889308"/>
                </a:lnTo>
                <a:lnTo>
                  <a:pt x="8885167" y="4075046"/>
                </a:lnTo>
                <a:lnTo>
                  <a:pt x="176212" y="4075046"/>
                </a:lnTo>
                <a:lnTo>
                  <a:pt x="176212" y="3889308"/>
                </a:lnTo>
                <a:lnTo>
                  <a:pt x="0" y="3889308"/>
                </a:lnTo>
                <a:lnTo>
                  <a:pt x="0" y="231915"/>
                </a:lnTo>
                <a:lnTo>
                  <a:pt x="176213" y="231915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矩形 10"/>
          <p:cNvSpPr/>
          <p:nvPr/>
        </p:nvSpPr>
        <p:spPr>
          <a:xfrm>
            <a:off x="1838325" y="2076450"/>
            <a:ext cx="647700" cy="336232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13"/>
          <p:cNvSpPr/>
          <p:nvPr/>
        </p:nvSpPr>
        <p:spPr>
          <a:xfrm>
            <a:off x="1915964" y="2076450"/>
            <a:ext cx="492443" cy="3362326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表现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0" name="文本框 16"/>
          <p:cNvSpPr/>
          <p:nvPr/>
        </p:nvSpPr>
        <p:spPr>
          <a:xfrm>
            <a:off x="2905095" y="2519060"/>
            <a:ext cx="7370951" cy="23278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社区和原住民分享旅游收益比例偏低，存在“旅游飞地”现象。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şḷiḍé"/>
          <p:cNvSpPr/>
          <p:nvPr/>
        </p:nvSpPr>
        <p:spPr>
          <a:xfrm>
            <a:off x="3363903" y="1978118"/>
            <a:ext cx="137703" cy="13770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sp>
        <p:nvSpPr>
          <p:cNvPr id="3" name="iṡḻiďè"/>
          <p:cNvSpPr/>
          <p:nvPr/>
        </p:nvSpPr>
        <p:spPr>
          <a:xfrm rot="17580000">
            <a:off x="2495652" y="2419579"/>
            <a:ext cx="1979382" cy="1714453"/>
          </a:xfrm>
          <a:custGeom>
            <a:avLst/>
            <a:gdLst/>
            <a:ahLst/>
            <a:cxnLst/>
            <a:rect l="l" t="t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chemeClr val="accent2">
              <a:alpha val="68000"/>
            </a:schemeClr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sp>
        <p:nvSpPr>
          <p:cNvPr id="4" name="iṡḻiďè"/>
          <p:cNvSpPr/>
          <p:nvPr/>
        </p:nvSpPr>
        <p:spPr>
          <a:xfrm rot="17580000">
            <a:off x="1584123" y="1931786"/>
            <a:ext cx="2288396" cy="1982107"/>
          </a:xfrm>
          <a:custGeom>
            <a:avLst/>
            <a:gdLst/>
            <a:ahLst/>
            <a:cxnLst/>
            <a:rect l="l" t="t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chemeClr val="accent1">
              <a:alpha val="68000"/>
            </a:schemeClr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sp>
        <p:nvSpPr>
          <p:cNvPr id="5" name="MH_Others_1"/>
          <p:cNvSpPr/>
          <p:nvPr/>
        </p:nvSpPr>
        <p:spPr>
          <a:xfrm>
            <a:off x="2161060" y="2922840"/>
            <a:ext cx="2364086" cy="646331"/>
          </a:xfrm>
          <a:prstGeom prst="rect">
            <a:avLst/>
          </a:prstGeom>
          <a:noFill/>
          <a:effectLst>
            <a:outerShdw blurRad="50800" dist="38100" dir="2700000" algn="bl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36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Part 01</a:t>
            </a:r>
            <a:endParaRPr lang="zh-CN" sz="36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sp>
        <p:nvSpPr>
          <p:cNvPr id="6" name="矩形 34"/>
          <p:cNvSpPr/>
          <p:nvPr/>
        </p:nvSpPr>
        <p:spPr>
          <a:xfrm>
            <a:off x="4807715" y="3014426"/>
            <a:ext cx="702142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36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黑体 Medium" pitchFamily="34" charset="-120"/>
              </a:rPr>
              <a:t>认知</a:t>
            </a:r>
            <a:r>
              <a:rPr lang="zh-CN" altLang="en-US" sz="36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黑体 Medium" pitchFamily="34" charset="-120"/>
              </a:rPr>
              <a:t>基石：文旅产业带与价值链理论</a:t>
            </a:r>
            <a:endParaRPr lang="zh-CN" altLang="en-US" sz="36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黑体 Medium" pitchFamily="34" charset="-120"/>
            </a:endParaRPr>
          </a:p>
        </p:txBody>
      </p:sp>
      <p:grpSp>
        <p:nvGrpSpPr>
          <p:cNvPr id="8" name="group"/>
          <p:cNvGrpSpPr/>
          <p:nvPr/>
        </p:nvGrpSpPr>
        <p:grpSpPr>
          <a:xfrm>
            <a:off x="8540750" y="459272"/>
            <a:ext cx="380818" cy="381000"/>
            <a:chOff x="0" y="0"/>
            <a:chExt cx="380818" cy="381000"/>
          </a:xfrm>
        </p:grpSpPr>
        <p:sp>
          <p:nvSpPr>
            <p:cNvPr id="9" name="图形 38"/>
            <p:cNvSpPr/>
            <p:nvPr/>
          </p:nvSpPr>
          <p:spPr>
            <a:xfrm>
              <a:off x="0" y="0"/>
              <a:ext cx="380818" cy="381000"/>
            </a:xfrm>
            <a:custGeom>
              <a:avLst/>
              <a:gdLst/>
              <a:ahLst/>
              <a:cxnLst/>
              <a:rect l="l" t="t" r="r" b="b"/>
              <a:pathLst>
                <a:path w="380818" h="381000">
                  <a:moveTo>
                    <a:pt x="191076" y="0"/>
                  </a:moveTo>
                  <a:cubicBezTo>
                    <a:pt x="38676" y="0"/>
                    <a:pt x="481" y="38100"/>
                    <a:pt x="4" y="190500"/>
                  </a:cubicBezTo>
                  <a:cubicBezTo>
                    <a:pt x="-472" y="342900"/>
                    <a:pt x="37438" y="381000"/>
                    <a:pt x="189838" y="381000"/>
                  </a:cubicBezTo>
                  <a:cubicBezTo>
                    <a:pt x="342238" y="381000"/>
                    <a:pt x="380338" y="342900"/>
                    <a:pt x="380814" y="190976"/>
                  </a:cubicBezTo>
                  <a:cubicBezTo>
                    <a:pt x="381290" y="39053"/>
                    <a:pt x="343476" y="0"/>
                    <a:pt x="191076" y="0"/>
                  </a:cubicBezTo>
                  <a:close/>
                </a:path>
              </a:pathLst>
            </a:custGeom>
            <a:gradFill flip="y" rotWithShape="1">
              <a:gsLst>
                <a:gs pos="0">
                  <a:schemeClr val="accent1"/>
                </a:gs>
                <a:gs pos="4668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0" name="任意多边形: 形状 5"/>
            <p:cNvSpPr/>
            <p:nvPr/>
          </p:nvSpPr>
          <p:spPr>
            <a:xfrm>
              <a:off x="172312" y="152316"/>
              <a:ext cx="132492" cy="132852"/>
            </a:xfrm>
            <a:custGeom>
              <a:avLst/>
              <a:gdLst/>
              <a:ahLst/>
              <a:cxnLst/>
              <a:rect l="l" t="t" r="r" b="b"/>
              <a:pathLst>
                <a:path w="132492" h="132852">
                  <a:moveTo>
                    <a:pt x="132493" y="66758"/>
                  </a:moveTo>
                  <a:cubicBezTo>
                    <a:pt x="132398" y="83522"/>
                    <a:pt x="125920" y="99620"/>
                    <a:pt x="114491" y="111812"/>
                  </a:cubicBezTo>
                  <a:cubicBezTo>
                    <a:pt x="103061" y="124004"/>
                    <a:pt x="87344" y="131528"/>
                    <a:pt x="70676" y="132671"/>
                  </a:cubicBezTo>
                  <a:cubicBezTo>
                    <a:pt x="53912" y="133910"/>
                    <a:pt x="37433" y="128766"/>
                    <a:pt x="24289" y="118289"/>
                  </a:cubicBezTo>
                  <a:cubicBezTo>
                    <a:pt x="11144" y="107811"/>
                    <a:pt x="2477" y="92762"/>
                    <a:pt x="0" y="76188"/>
                  </a:cubicBezTo>
                  <a:lnTo>
                    <a:pt x="59150" y="76188"/>
                  </a:lnTo>
                  <a:cubicBezTo>
                    <a:pt x="60769" y="76188"/>
                    <a:pt x="62484" y="75712"/>
                    <a:pt x="63913" y="74950"/>
                  </a:cubicBezTo>
                  <a:cubicBezTo>
                    <a:pt x="65342" y="74093"/>
                    <a:pt x="66580" y="72950"/>
                    <a:pt x="67342" y="71521"/>
                  </a:cubicBezTo>
                  <a:cubicBezTo>
                    <a:pt x="68199" y="70092"/>
                    <a:pt x="68675" y="68473"/>
                    <a:pt x="68675" y="66758"/>
                  </a:cubicBezTo>
                  <a:cubicBezTo>
                    <a:pt x="68675" y="65139"/>
                    <a:pt x="68294" y="63425"/>
                    <a:pt x="67437" y="61996"/>
                  </a:cubicBezTo>
                  <a:lnTo>
                    <a:pt x="36481" y="6846"/>
                  </a:lnTo>
                  <a:cubicBezTo>
                    <a:pt x="46672" y="1893"/>
                    <a:pt x="57912" y="-488"/>
                    <a:pt x="69247" y="83"/>
                  </a:cubicBezTo>
                  <a:cubicBezTo>
                    <a:pt x="80581" y="655"/>
                    <a:pt x="91535" y="4084"/>
                    <a:pt x="101155" y="10085"/>
                  </a:cubicBezTo>
                  <a:cubicBezTo>
                    <a:pt x="110776" y="16085"/>
                    <a:pt x="118681" y="24372"/>
                    <a:pt x="124206" y="34278"/>
                  </a:cubicBezTo>
                  <a:cubicBezTo>
                    <a:pt x="129635" y="44279"/>
                    <a:pt x="132493" y="55424"/>
                    <a:pt x="132493" y="667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1" name="任意多边形: 形状 6"/>
            <p:cNvSpPr/>
            <p:nvPr/>
          </p:nvSpPr>
          <p:spPr>
            <a:xfrm>
              <a:off x="85730" y="85725"/>
              <a:ext cx="157746" cy="142875"/>
            </a:xfrm>
            <a:custGeom>
              <a:avLst/>
              <a:gdLst/>
              <a:ahLst/>
              <a:cxnLst/>
              <a:rect l="l" t="t" r="r" b="b"/>
              <a:pathLst>
                <a:path w="157746" h="142875">
                  <a:moveTo>
                    <a:pt x="148400" y="142875"/>
                  </a:moveTo>
                  <a:lnTo>
                    <a:pt x="9525" y="142875"/>
                  </a:lnTo>
                  <a:cubicBezTo>
                    <a:pt x="7906" y="142875"/>
                    <a:pt x="6191" y="142399"/>
                    <a:pt x="4763" y="141637"/>
                  </a:cubicBezTo>
                  <a:cubicBezTo>
                    <a:pt x="3334" y="140780"/>
                    <a:pt x="2096" y="139637"/>
                    <a:pt x="1333" y="138208"/>
                  </a:cubicBezTo>
                  <a:cubicBezTo>
                    <a:pt x="476" y="136684"/>
                    <a:pt x="0" y="135065"/>
                    <a:pt x="0" y="133445"/>
                  </a:cubicBezTo>
                  <a:cubicBezTo>
                    <a:pt x="0" y="131826"/>
                    <a:pt x="381" y="130112"/>
                    <a:pt x="1238" y="128683"/>
                  </a:cubicBezTo>
                  <a:lnTo>
                    <a:pt x="70676" y="4858"/>
                  </a:lnTo>
                  <a:cubicBezTo>
                    <a:pt x="71533" y="3429"/>
                    <a:pt x="72676" y="2191"/>
                    <a:pt x="74200" y="1333"/>
                  </a:cubicBezTo>
                  <a:cubicBezTo>
                    <a:pt x="75628" y="476"/>
                    <a:pt x="77248" y="0"/>
                    <a:pt x="78962" y="0"/>
                  </a:cubicBezTo>
                  <a:cubicBezTo>
                    <a:pt x="80677" y="0"/>
                    <a:pt x="82296" y="476"/>
                    <a:pt x="83725" y="1333"/>
                  </a:cubicBezTo>
                  <a:cubicBezTo>
                    <a:pt x="85153" y="2191"/>
                    <a:pt x="86392" y="3429"/>
                    <a:pt x="87249" y="4858"/>
                  </a:cubicBezTo>
                  <a:lnTo>
                    <a:pt x="125349" y="73152"/>
                  </a:lnTo>
                  <a:lnTo>
                    <a:pt x="156305" y="128302"/>
                  </a:lnTo>
                  <a:cubicBezTo>
                    <a:pt x="157163" y="129731"/>
                    <a:pt x="157734" y="131350"/>
                    <a:pt x="157734" y="133064"/>
                  </a:cubicBezTo>
                  <a:cubicBezTo>
                    <a:pt x="157829" y="134779"/>
                    <a:pt x="157353" y="136398"/>
                    <a:pt x="156591" y="137922"/>
                  </a:cubicBezTo>
                  <a:cubicBezTo>
                    <a:pt x="155829" y="139446"/>
                    <a:pt x="154591" y="140684"/>
                    <a:pt x="153162" y="141542"/>
                  </a:cubicBezTo>
                  <a:cubicBezTo>
                    <a:pt x="151733" y="142304"/>
                    <a:pt x="150114" y="142780"/>
                    <a:pt x="148400" y="142875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外部环境冲击与适应性挑战 - 外部冲击</a:t>
            </a:r>
            <a:endParaRPr lang="zh-CN" sz="28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 1"/>
          <p:cNvSpPr/>
          <p:nvPr/>
        </p:nvSpPr>
        <p:spPr>
          <a:xfrm>
            <a:off x="1381125" y="2178221"/>
            <a:ext cx="9439276" cy="35283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矩形 6"/>
          <p:cNvSpPr/>
          <p:nvPr/>
        </p:nvSpPr>
        <p:spPr>
          <a:xfrm>
            <a:off x="4892435" y="1947589"/>
            <a:ext cx="5271784" cy="448963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9"/>
          <p:cNvSpPr/>
          <p:nvPr/>
        </p:nvSpPr>
        <p:spPr>
          <a:xfrm>
            <a:off x="4892435" y="2018181"/>
            <a:ext cx="5271784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表现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0" name="文本框 10"/>
          <p:cNvSpPr/>
          <p:nvPr/>
        </p:nvSpPr>
        <p:spPr>
          <a:xfrm>
            <a:off x="1769249" y="2940061"/>
            <a:ext cx="8394970" cy="20047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全球政治经济波动、公共卫生事件、自然灾害等给文旅产业带带来巨大冲击。</a:t>
            </a:r>
            <a:endParaRPr lang="zh-CN" altLang="en-US" u="none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外部环境冲击与适应性挑战 - 需求迭代</a:t>
            </a:r>
            <a:endParaRPr lang="zh-CN" sz="28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任意多边形: 形状 5"/>
          <p:cNvSpPr/>
          <p:nvPr/>
        </p:nvSpPr>
        <p:spPr>
          <a:xfrm>
            <a:off x="1205552" y="2224586"/>
            <a:ext cx="3070019" cy="3116232"/>
          </a:xfrm>
          <a:custGeom>
            <a:avLst/>
            <a:gdLst/>
            <a:ahLst/>
            <a:cxnLst/>
            <a:rect l="l" t="t" r="r" b="b"/>
            <a:pathLst>
              <a:path w="2466754" h="2503885">
                <a:moveTo>
                  <a:pt x="1233377" y="0"/>
                </a:moveTo>
                <a:cubicBezTo>
                  <a:pt x="1914552" y="0"/>
                  <a:pt x="2466754" y="552202"/>
                  <a:pt x="2466754" y="1233377"/>
                </a:cubicBezTo>
                <a:cubicBezTo>
                  <a:pt x="2466754" y="1616538"/>
                  <a:pt x="2292034" y="1958891"/>
                  <a:pt x="2017919" y="2185111"/>
                </a:cubicBezTo>
                <a:lnTo>
                  <a:pt x="1995212" y="2202091"/>
                </a:lnTo>
                <a:lnTo>
                  <a:pt x="2145621" y="2503885"/>
                </a:lnTo>
                <a:cubicBezTo>
                  <a:pt x="1538660" y="2476932"/>
                  <a:pt x="1569209" y="2481889"/>
                  <a:pt x="1281003" y="2470892"/>
                </a:cubicBezTo>
                <a:lnTo>
                  <a:pt x="1285369" y="2464129"/>
                </a:lnTo>
                <a:lnTo>
                  <a:pt x="1233377" y="2466754"/>
                </a:lnTo>
                <a:cubicBezTo>
                  <a:pt x="552202" y="2466754"/>
                  <a:pt x="0" y="1914552"/>
                  <a:pt x="0" y="1233377"/>
                </a:cubicBezTo>
                <a:cubicBezTo>
                  <a:pt x="0" y="552202"/>
                  <a:pt x="552202" y="0"/>
                  <a:pt x="1233377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矩形: 圆角 6"/>
          <p:cNvSpPr/>
          <p:nvPr/>
        </p:nvSpPr>
        <p:spPr>
          <a:xfrm>
            <a:off x="4517404" y="1810599"/>
            <a:ext cx="6318918" cy="4026090"/>
          </a:xfrm>
          <a:prstGeom prst="roundRect">
            <a:avLst>
              <a:gd name="adj" fmla="val 13277"/>
            </a:avLst>
          </a:prstGeom>
          <a:solidFill>
            <a:schemeClr val="accent1">
              <a:alpha val="5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7"/>
          <p:cNvSpPr/>
          <p:nvPr/>
        </p:nvSpPr>
        <p:spPr>
          <a:xfrm>
            <a:off x="1205551" y="3582646"/>
            <a:ext cx="307002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表现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0" name="文本框 9"/>
          <p:cNvSpPr/>
          <p:nvPr/>
        </p:nvSpPr>
        <p:spPr>
          <a:xfrm>
            <a:off x="4788837" y="2618760"/>
            <a:ext cx="5776052" cy="265104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游客需求快速变化，供给侧调整滞后，难以满足个性化、深度化需求。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外部环境冲击与适应性挑战 - 科技变革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: 圆角 1"/>
          <p:cNvSpPr/>
          <p:nvPr/>
        </p:nvSpPr>
        <p:spPr>
          <a:xfrm>
            <a:off x="1441525" y="2119258"/>
            <a:ext cx="4654475" cy="430305"/>
          </a:xfrm>
          <a:prstGeom prst="roundRect">
            <a:avLst>
              <a:gd name="adj" fmla="val 46667"/>
            </a:avLst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直接连接符 4"/>
          <p:cNvSpPr/>
          <p:nvPr/>
        </p:nvSpPr>
        <p:spPr>
          <a:xfrm rot="10791841">
            <a:off x="6095994" y="2330264"/>
            <a:ext cx="4532568" cy="0"/>
          </a:xfrm>
          <a:prstGeom prst="line">
            <a:avLst/>
          </a:prstGeom>
          <a:noFill/>
          <a:ln w="19050" cap="rnd">
            <a:solidFill>
              <a:schemeClr val="accent1"/>
            </a:solidFill>
            <a:prstDash val="sysDot"/>
          </a:ln>
        </p:spPr>
      </p:sp>
      <p:sp>
        <p:nvSpPr>
          <p:cNvPr id="9" name="矩形 5"/>
          <p:cNvSpPr/>
          <p:nvPr/>
        </p:nvSpPr>
        <p:spPr>
          <a:xfrm>
            <a:off x="1441525" y="3006014"/>
            <a:ext cx="9187030" cy="2219962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文本框 9"/>
          <p:cNvSpPr/>
          <p:nvPr/>
        </p:nvSpPr>
        <p:spPr>
          <a:xfrm>
            <a:off x="1581379" y="2177241"/>
            <a:ext cx="4523984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表现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1" name="文本框 8"/>
          <p:cNvSpPr/>
          <p:nvPr/>
        </p:nvSpPr>
        <p:spPr>
          <a:xfrm>
            <a:off x="1581379" y="3436802"/>
            <a:ext cx="8950357" cy="135838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科技变革日新月异，传统文旅企业应用能力不足，限制产业带创新发展。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外部环境冲击与适应性挑战 - 可持续发展压力</a:t>
            </a:r>
            <a:endParaRPr lang="zh-CN" sz="28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任意多边形: 形状 12"/>
          <p:cNvSpPr/>
          <p:nvPr/>
        </p:nvSpPr>
        <p:spPr>
          <a:xfrm>
            <a:off x="1845910" y="2313842"/>
            <a:ext cx="8489001" cy="3480202"/>
          </a:xfrm>
          <a:custGeom>
            <a:avLst/>
            <a:gdLst/>
            <a:ahLst/>
            <a:cxnLst/>
            <a:rect l="l" t="t" r="r" b="b"/>
            <a:pathLst>
              <a:path w="8489001" h="3480202">
                <a:moveTo>
                  <a:pt x="234803" y="0"/>
                </a:moveTo>
                <a:lnTo>
                  <a:pt x="8253305" y="0"/>
                </a:lnTo>
                <a:cubicBezTo>
                  <a:pt x="8253305" y="129678"/>
                  <a:pt x="8358430" y="234803"/>
                  <a:pt x="8488108" y="234803"/>
                </a:cubicBezTo>
                <a:lnTo>
                  <a:pt x="8489001" y="234713"/>
                </a:lnTo>
                <a:lnTo>
                  <a:pt x="8489001" y="3245489"/>
                </a:lnTo>
                <a:lnTo>
                  <a:pt x="8488108" y="3245399"/>
                </a:lnTo>
                <a:cubicBezTo>
                  <a:pt x="8358430" y="3245399"/>
                  <a:pt x="8253305" y="3350524"/>
                  <a:pt x="8253305" y="3480202"/>
                </a:cubicBezTo>
                <a:lnTo>
                  <a:pt x="234802" y="3480202"/>
                </a:lnTo>
                <a:cubicBezTo>
                  <a:pt x="234802" y="3366734"/>
                  <a:pt x="154316" y="3272064"/>
                  <a:pt x="47320" y="3250170"/>
                </a:cubicBezTo>
                <a:lnTo>
                  <a:pt x="0" y="3245399"/>
                </a:lnTo>
                <a:lnTo>
                  <a:pt x="0" y="234803"/>
                </a:lnTo>
                <a:cubicBezTo>
                  <a:pt x="129678" y="234803"/>
                  <a:pt x="234803" y="129678"/>
                  <a:pt x="234803" y="0"/>
                </a:cubicBezTo>
                <a:close/>
              </a:path>
            </a:pathLst>
          </a:custGeom>
          <a:noFill/>
          <a:ln w="15875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矩形: 圆角 13"/>
          <p:cNvSpPr/>
          <p:nvPr/>
        </p:nvSpPr>
        <p:spPr>
          <a:xfrm>
            <a:off x="2110901" y="1634755"/>
            <a:ext cx="7873701" cy="5232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14"/>
          <p:cNvSpPr/>
          <p:nvPr/>
        </p:nvSpPr>
        <p:spPr>
          <a:xfrm>
            <a:off x="2110902" y="1692953"/>
            <a:ext cx="7873700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表现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0" name="文本框 17"/>
          <p:cNvSpPr/>
          <p:nvPr/>
        </p:nvSpPr>
        <p:spPr>
          <a:xfrm>
            <a:off x="2344366" y="3002796"/>
            <a:ext cx="7640237" cy="20047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面临生态承载、文化保护、碳排放等可持续发展压力。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şḷiḍé"/>
          <p:cNvSpPr/>
          <p:nvPr/>
        </p:nvSpPr>
        <p:spPr>
          <a:xfrm>
            <a:off x="3363903" y="1978118"/>
            <a:ext cx="137703" cy="13770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sp>
        <p:nvSpPr>
          <p:cNvPr id="3" name="iṡḻiďè"/>
          <p:cNvSpPr/>
          <p:nvPr/>
        </p:nvSpPr>
        <p:spPr>
          <a:xfrm rot="17580000">
            <a:off x="2495652" y="2419579"/>
            <a:ext cx="1979382" cy="1714453"/>
          </a:xfrm>
          <a:custGeom>
            <a:avLst/>
            <a:gdLst/>
            <a:ahLst/>
            <a:cxnLst/>
            <a:rect l="l" t="t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chemeClr val="accent2">
              <a:alpha val="68000"/>
            </a:schemeClr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sp>
        <p:nvSpPr>
          <p:cNvPr id="4" name="iṡḻiďè"/>
          <p:cNvSpPr/>
          <p:nvPr/>
        </p:nvSpPr>
        <p:spPr>
          <a:xfrm rot="17580000">
            <a:off x="1584123" y="1931786"/>
            <a:ext cx="2288396" cy="1982107"/>
          </a:xfrm>
          <a:custGeom>
            <a:avLst/>
            <a:gdLst/>
            <a:ahLst/>
            <a:cxnLst/>
            <a:rect l="l" t="t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chemeClr val="accent1">
              <a:alpha val="68000"/>
            </a:schemeClr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sp>
        <p:nvSpPr>
          <p:cNvPr id="5" name="MH_Others_1"/>
          <p:cNvSpPr/>
          <p:nvPr/>
        </p:nvSpPr>
        <p:spPr>
          <a:xfrm>
            <a:off x="2161060" y="2922840"/>
            <a:ext cx="2364086" cy="646331"/>
          </a:xfrm>
          <a:prstGeom prst="rect">
            <a:avLst/>
          </a:prstGeom>
          <a:noFill/>
          <a:effectLst>
            <a:outerShdw blurRad="50800" dist="38100" dir="2700000" algn="bl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36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Part 04</a:t>
            </a:r>
            <a:endParaRPr lang="zh-CN" sz="36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sp>
        <p:nvSpPr>
          <p:cNvPr id="6" name="矩形 34"/>
          <p:cNvSpPr/>
          <p:nvPr/>
        </p:nvSpPr>
        <p:spPr>
          <a:xfrm>
            <a:off x="4807715" y="3014426"/>
            <a:ext cx="702142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36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黑体 Medium" pitchFamily="34" charset="-120"/>
              </a:rPr>
              <a:t>破局</a:t>
            </a:r>
            <a:r>
              <a:rPr lang="zh-CN" altLang="en-US" sz="36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黑体 Medium" pitchFamily="34" charset="-120"/>
              </a:rPr>
              <a:t>之道：价值链优化与升级路径</a:t>
            </a:r>
            <a:endParaRPr lang="zh-CN" sz="3600" dirty="0">
              <a:latin typeface="微软雅黑" panose="020B0503020204020204" charset="-122"/>
              <a:ea typeface="微软雅黑" panose="020B0503020204020204" charset="-122"/>
              <a:cs typeface="思源黑体 Medium" pitchFamily="34" charset="-120"/>
            </a:endParaRPr>
          </a:p>
        </p:txBody>
      </p:sp>
      <p:sp>
        <p:nvSpPr>
          <p:cNvPr id="7" name="î$ḷïde"/>
          <p:cNvSpPr/>
          <p:nvPr/>
        </p:nvSpPr>
        <p:spPr>
          <a:xfrm>
            <a:off x="508000" y="465106"/>
            <a:ext cx="445515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18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请在此输入文案内容</a:t>
            </a:r>
            <a:endParaRPr lang="zh-CN" sz="18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8" name="group"/>
          <p:cNvGrpSpPr/>
          <p:nvPr/>
        </p:nvGrpSpPr>
        <p:grpSpPr>
          <a:xfrm>
            <a:off x="8540750" y="459272"/>
            <a:ext cx="380818" cy="381000"/>
            <a:chOff x="0" y="0"/>
            <a:chExt cx="380818" cy="381000"/>
          </a:xfrm>
        </p:grpSpPr>
        <p:sp>
          <p:nvSpPr>
            <p:cNvPr id="9" name="图形 38"/>
            <p:cNvSpPr/>
            <p:nvPr/>
          </p:nvSpPr>
          <p:spPr>
            <a:xfrm>
              <a:off x="0" y="0"/>
              <a:ext cx="380818" cy="381000"/>
            </a:xfrm>
            <a:custGeom>
              <a:avLst/>
              <a:gdLst/>
              <a:ahLst/>
              <a:cxnLst/>
              <a:rect l="l" t="t" r="r" b="b"/>
              <a:pathLst>
                <a:path w="380818" h="381000">
                  <a:moveTo>
                    <a:pt x="191076" y="0"/>
                  </a:moveTo>
                  <a:cubicBezTo>
                    <a:pt x="38676" y="0"/>
                    <a:pt x="481" y="38100"/>
                    <a:pt x="4" y="190500"/>
                  </a:cubicBezTo>
                  <a:cubicBezTo>
                    <a:pt x="-472" y="342900"/>
                    <a:pt x="37438" y="381000"/>
                    <a:pt x="189838" y="381000"/>
                  </a:cubicBezTo>
                  <a:cubicBezTo>
                    <a:pt x="342238" y="381000"/>
                    <a:pt x="380338" y="342900"/>
                    <a:pt x="380814" y="190976"/>
                  </a:cubicBezTo>
                  <a:cubicBezTo>
                    <a:pt x="381290" y="39053"/>
                    <a:pt x="343476" y="0"/>
                    <a:pt x="191076" y="0"/>
                  </a:cubicBezTo>
                  <a:close/>
                </a:path>
              </a:pathLst>
            </a:custGeom>
            <a:gradFill flip="y" rotWithShape="1">
              <a:gsLst>
                <a:gs pos="0">
                  <a:schemeClr val="accent1"/>
                </a:gs>
                <a:gs pos="4668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0" name="任意多边形: 形状 5"/>
            <p:cNvSpPr/>
            <p:nvPr/>
          </p:nvSpPr>
          <p:spPr>
            <a:xfrm>
              <a:off x="172312" y="152316"/>
              <a:ext cx="132492" cy="132852"/>
            </a:xfrm>
            <a:custGeom>
              <a:avLst/>
              <a:gdLst/>
              <a:ahLst/>
              <a:cxnLst/>
              <a:rect l="l" t="t" r="r" b="b"/>
              <a:pathLst>
                <a:path w="132492" h="132852">
                  <a:moveTo>
                    <a:pt x="132493" y="66758"/>
                  </a:moveTo>
                  <a:cubicBezTo>
                    <a:pt x="132398" y="83522"/>
                    <a:pt x="125920" y="99620"/>
                    <a:pt x="114491" y="111812"/>
                  </a:cubicBezTo>
                  <a:cubicBezTo>
                    <a:pt x="103061" y="124004"/>
                    <a:pt x="87344" y="131528"/>
                    <a:pt x="70676" y="132671"/>
                  </a:cubicBezTo>
                  <a:cubicBezTo>
                    <a:pt x="53912" y="133910"/>
                    <a:pt x="37433" y="128766"/>
                    <a:pt x="24289" y="118289"/>
                  </a:cubicBezTo>
                  <a:cubicBezTo>
                    <a:pt x="11144" y="107811"/>
                    <a:pt x="2477" y="92762"/>
                    <a:pt x="0" y="76188"/>
                  </a:cubicBezTo>
                  <a:lnTo>
                    <a:pt x="59150" y="76188"/>
                  </a:lnTo>
                  <a:cubicBezTo>
                    <a:pt x="60769" y="76188"/>
                    <a:pt x="62484" y="75712"/>
                    <a:pt x="63913" y="74950"/>
                  </a:cubicBezTo>
                  <a:cubicBezTo>
                    <a:pt x="65342" y="74093"/>
                    <a:pt x="66580" y="72950"/>
                    <a:pt x="67342" y="71521"/>
                  </a:cubicBezTo>
                  <a:cubicBezTo>
                    <a:pt x="68199" y="70092"/>
                    <a:pt x="68675" y="68473"/>
                    <a:pt x="68675" y="66758"/>
                  </a:cubicBezTo>
                  <a:cubicBezTo>
                    <a:pt x="68675" y="65139"/>
                    <a:pt x="68294" y="63425"/>
                    <a:pt x="67437" y="61996"/>
                  </a:cubicBezTo>
                  <a:lnTo>
                    <a:pt x="36481" y="6846"/>
                  </a:lnTo>
                  <a:cubicBezTo>
                    <a:pt x="46672" y="1893"/>
                    <a:pt x="57912" y="-488"/>
                    <a:pt x="69247" y="83"/>
                  </a:cubicBezTo>
                  <a:cubicBezTo>
                    <a:pt x="80581" y="655"/>
                    <a:pt x="91535" y="4084"/>
                    <a:pt x="101155" y="10085"/>
                  </a:cubicBezTo>
                  <a:cubicBezTo>
                    <a:pt x="110776" y="16085"/>
                    <a:pt x="118681" y="24372"/>
                    <a:pt x="124206" y="34278"/>
                  </a:cubicBezTo>
                  <a:cubicBezTo>
                    <a:pt x="129635" y="44279"/>
                    <a:pt x="132493" y="55424"/>
                    <a:pt x="132493" y="667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1" name="任意多边形: 形状 6"/>
            <p:cNvSpPr/>
            <p:nvPr/>
          </p:nvSpPr>
          <p:spPr>
            <a:xfrm>
              <a:off x="85730" y="85725"/>
              <a:ext cx="157746" cy="142875"/>
            </a:xfrm>
            <a:custGeom>
              <a:avLst/>
              <a:gdLst/>
              <a:ahLst/>
              <a:cxnLst/>
              <a:rect l="l" t="t" r="r" b="b"/>
              <a:pathLst>
                <a:path w="157746" h="142875">
                  <a:moveTo>
                    <a:pt x="148400" y="142875"/>
                  </a:moveTo>
                  <a:lnTo>
                    <a:pt x="9525" y="142875"/>
                  </a:lnTo>
                  <a:cubicBezTo>
                    <a:pt x="7906" y="142875"/>
                    <a:pt x="6191" y="142399"/>
                    <a:pt x="4763" y="141637"/>
                  </a:cubicBezTo>
                  <a:cubicBezTo>
                    <a:pt x="3334" y="140780"/>
                    <a:pt x="2096" y="139637"/>
                    <a:pt x="1333" y="138208"/>
                  </a:cubicBezTo>
                  <a:cubicBezTo>
                    <a:pt x="476" y="136684"/>
                    <a:pt x="0" y="135065"/>
                    <a:pt x="0" y="133445"/>
                  </a:cubicBezTo>
                  <a:cubicBezTo>
                    <a:pt x="0" y="131826"/>
                    <a:pt x="381" y="130112"/>
                    <a:pt x="1238" y="128683"/>
                  </a:cubicBezTo>
                  <a:lnTo>
                    <a:pt x="70676" y="4858"/>
                  </a:lnTo>
                  <a:cubicBezTo>
                    <a:pt x="71533" y="3429"/>
                    <a:pt x="72676" y="2191"/>
                    <a:pt x="74200" y="1333"/>
                  </a:cubicBezTo>
                  <a:cubicBezTo>
                    <a:pt x="75628" y="476"/>
                    <a:pt x="77248" y="0"/>
                    <a:pt x="78962" y="0"/>
                  </a:cubicBezTo>
                  <a:cubicBezTo>
                    <a:pt x="80677" y="0"/>
                    <a:pt x="82296" y="476"/>
                    <a:pt x="83725" y="1333"/>
                  </a:cubicBezTo>
                  <a:cubicBezTo>
                    <a:pt x="85153" y="2191"/>
                    <a:pt x="86392" y="3429"/>
                    <a:pt x="87249" y="4858"/>
                  </a:cubicBezTo>
                  <a:lnTo>
                    <a:pt x="125349" y="73152"/>
                  </a:lnTo>
                  <a:lnTo>
                    <a:pt x="156305" y="128302"/>
                  </a:lnTo>
                  <a:cubicBezTo>
                    <a:pt x="157163" y="129731"/>
                    <a:pt x="157734" y="131350"/>
                    <a:pt x="157734" y="133064"/>
                  </a:cubicBezTo>
                  <a:cubicBezTo>
                    <a:pt x="157829" y="134779"/>
                    <a:pt x="157353" y="136398"/>
                    <a:pt x="156591" y="137922"/>
                  </a:cubicBezTo>
                  <a:cubicBezTo>
                    <a:pt x="155829" y="139446"/>
                    <a:pt x="154591" y="140684"/>
                    <a:pt x="153162" y="141542"/>
                  </a:cubicBezTo>
                  <a:cubicBezTo>
                    <a:pt x="151733" y="142304"/>
                    <a:pt x="150114" y="142780"/>
                    <a:pt x="148400" y="142875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  <p:sp>
        <p:nvSpPr>
          <p:cNvPr id="13" name="矩形 7"/>
          <p:cNvSpPr/>
          <p:nvPr/>
        </p:nvSpPr>
        <p:spPr>
          <a:xfrm>
            <a:off x="8960903" y="480495"/>
            <a:ext cx="222175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chemeClr val="tx1">
                      <a:lumMod val="85000"/>
                      <a:lumOff val="15000"/>
                    </a:schemeClr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请输入企业名称</a:t>
            </a:r>
            <a:endParaRPr lang="zh-CN" sz="16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战略引领：规划协同与机制创新 - 顶层设计强化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TextBox 3"/>
          <p:cNvSpPr/>
          <p:nvPr/>
        </p:nvSpPr>
        <p:spPr>
          <a:xfrm>
            <a:off x="1055688" y="2135344"/>
            <a:ext cx="9815512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kern="0" spc="10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措施</a:t>
            </a:r>
            <a:endParaRPr lang="zh-CN" altLang="en-US" sz="2000" b="1" u="none" kern="0" spc="10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8" name="TextBox 5"/>
          <p:cNvSpPr/>
          <p:nvPr/>
        </p:nvSpPr>
        <p:spPr>
          <a:xfrm>
            <a:off x="1055688" y="3096614"/>
            <a:ext cx="9997226" cy="1588512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ct val="200000"/>
              </a:lnSpc>
              <a:buNone/>
            </a:pPr>
            <a:r>
              <a:rPr lang="zh-CN" altLang="en-US" sz="1800" u="none" kern="0" spc="1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制定跨区域专项发展规划，明确战略定位等。建立强有力的跨区域协调机构，统筹产业带各项事务。</a:t>
            </a:r>
            <a:endParaRPr lang="zh-CN" altLang="en-US" sz="1800" u="none" kern="0" spc="1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战略引领：规划协同与机制创新 - 创新治理模式 - 多元共治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 1"/>
          <p:cNvSpPr/>
          <p:nvPr/>
        </p:nvSpPr>
        <p:spPr>
          <a:xfrm>
            <a:off x="660400" y="2501463"/>
            <a:ext cx="10872788" cy="16686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椭圆 6"/>
          <p:cNvSpPr/>
          <p:nvPr/>
        </p:nvSpPr>
        <p:spPr>
          <a:xfrm flipH="1">
            <a:off x="2406869" y="2427890"/>
            <a:ext cx="346840" cy="346840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椭圆 7"/>
          <p:cNvSpPr/>
          <p:nvPr/>
        </p:nvSpPr>
        <p:spPr>
          <a:xfrm>
            <a:off x="2496207" y="2517228"/>
            <a:ext cx="168164" cy="168164"/>
          </a:xfrm>
          <a:prstGeom prst="ellipse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文本框 9"/>
          <p:cNvSpPr/>
          <p:nvPr/>
        </p:nvSpPr>
        <p:spPr>
          <a:xfrm>
            <a:off x="1697930" y="1933339"/>
            <a:ext cx="9820969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架构</a:t>
            </a:r>
            <a:endParaRPr lang="zh-CN" altLang="en-US" sz="20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34813" y="3477551"/>
            <a:ext cx="9499763" cy="2085428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2" name="文本框 16"/>
          <p:cNvSpPr/>
          <p:nvPr/>
        </p:nvSpPr>
        <p:spPr>
          <a:xfrm>
            <a:off x="1697930" y="3884353"/>
            <a:ext cx="8835626" cy="127182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构建政府、企业、社区、社会组织协同治理架构，发挥各主体优势。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3" name="等腰三角形 18"/>
          <p:cNvSpPr/>
          <p:nvPr/>
        </p:nvSpPr>
        <p:spPr>
          <a:xfrm>
            <a:off x="2352608" y="3075126"/>
            <a:ext cx="455362" cy="417544"/>
          </a:xfrm>
          <a:prstGeom prst="triangle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战略引领：规划协同与机制创新 - 创新治理模式 - 利益联结机制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: 圆角 1"/>
          <p:cNvSpPr/>
          <p:nvPr/>
        </p:nvSpPr>
        <p:spPr>
          <a:xfrm>
            <a:off x="1934239" y="1456657"/>
            <a:ext cx="8323522" cy="5232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矩形: 圆角 2"/>
          <p:cNvSpPr/>
          <p:nvPr/>
        </p:nvSpPr>
        <p:spPr>
          <a:xfrm>
            <a:off x="1934239" y="2211571"/>
            <a:ext cx="8323522" cy="3678866"/>
          </a:xfrm>
          <a:prstGeom prst="roundRect">
            <a:avLst>
              <a:gd name="adj" fmla="val 5684"/>
            </a:avLst>
          </a:prstGeom>
          <a:noFill/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9"/>
          <p:cNvSpPr/>
          <p:nvPr/>
        </p:nvSpPr>
        <p:spPr>
          <a:xfrm>
            <a:off x="2339606" y="2993614"/>
            <a:ext cx="7512788" cy="2235548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探索公平透明的利益分配机制，如社区入股分红等，保障各主体利益。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文本框 13"/>
          <p:cNvSpPr/>
          <p:nvPr/>
        </p:nvSpPr>
        <p:spPr>
          <a:xfrm>
            <a:off x="1934239" y="1502762"/>
            <a:ext cx="8323522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机制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战略引领：规划协同与机制创新 - 创新治理模式 - 标准共建与品牌共塑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: 圆角 4"/>
          <p:cNvSpPr/>
          <p:nvPr/>
        </p:nvSpPr>
        <p:spPr>
          <a:xfrm>
            <a:off x="2170177" y="2470824"/>
            <a:ext cx="7851646" cy="5232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文本框 6"/>
          <p:cNvSpPr/>
          <p:nvPr/>
        </p:nvSpPr>
        <p:spPr>
          <a:xfrm>
            <a:off x="2414017" y="2547768"/>
            <a:ext cx="735278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行动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文本框 13"/>
          <p:cNvSpPr/>
          <p:nvPr/>
        </p:nvSpPr>
        <p:spPr>
          <a:xfrm>
            <a:off x="1670305" y="3429000"/>
            <a:ext cx="9011976" cy="16815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联合制定标准，统一打造推广区域文旅品牌，实施联合营销计划。</a:t>
            </a:r>
            <a:endParaRPr lang="zh-CN" altLang="en-US" u="none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战略引领：规划协同与机制创新 - 优化政策环境</a:t>
            </a:r>
            <a:endParaRPr lang="zh-CN" sz="28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: 圆角 4"/>
          <p:cNvSpPr/>
          <p:nvPr/>
        </p:nvSpPr>
        <p:spPr>
          <a:xfrm>
            <a:off x="869066" y="2097025"/>
            <a:ext cx="10453868" cy="3398754"/>
          </a:xfrm>
          <a:prstGeom prst="roundRect">
            <a:avLst>
              <a:gd name="adj" fmla="val 24327"/>
            </a:avLst>
          </a:prstGeom>
          <a:solidFill>
            <a:schemeClr val="accent1">
              <a:alpha val="5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文本框 6"/>
          <p:cNvSpPr/>
          <p:nvPr/>
        </p:nvSpPr>
        <p:spPr>
          <a:xfrm>
            <a:off x="1899795" y="2877775"/>
            <a:ext cx="826560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措施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文本框 8"/>
          <p:cNvSpPr/>
          <p:nvPr/>
        </p:nvSpPr>
        <p:spPr>
          <a:xfrm>
            <a:off x="1899795" y="3487724"/>
            <a:ext cx="8265609" cy="1035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加大财政投入，完善政策，简化审批，加强知识产权保护。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黑体 Medium" pitchFamily="34" charset="-120"/>
              </a:rPr>
              <a:t>时代召唤：文旅融合与区域发展新引擎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TextBox 3"/>
          <p:cNvSpPr/>
          <p:nvPr>
            <p:custDataLst>
              <p:tags r:id="rId1"/>
            </p:custDataLst>
          </p:nvPr>
        </p:nvSpPr>
        <p:spPr>
          <a:xfrm>
            <a:off x="754371" y="1264462"/>
            <a:ext cx="2931598" cy="343748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alpha val="100000"/>
                  </a:schemeClr>
                </a:solidFill>
                <a:uFill>
                  <a:solidFill>
                    <a:schemeClr val="accent1">
                      <a:alpha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现象观察</a:t>
            </a:r>
            <a:endParaRPr lang="zh-CN" altLang="en-US" sz="2000" b="1" u="none" dirty="0">
              <a:solidFill>
                <a:schemeClr val="accent1">
                  <a:alpha val="100000"/>
                </a:schemeClr>
              </a:solidFill>
              <a:uFill>
                <a:solidFill>
                  <a:schemeClr val="accent1">
                    <a:alpha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8" name="TextBox 4"/>
          <p:cNvSpPr/>
          <p:nvPr>
            <p:custDataLst>
              <p:tags r:id="rId2"/>
            </p:custDataLst>
          </p:nvPr>
        </p:nvSpPr>
        <p:spPr>
          <a:xfrm>
            <a:off x="420170" y="1710517"/>
            <a:ext cx="3600000" cy="1167628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/>
          <a:lstStyle/>
          <a:p>
            <a:pPr marL="0" indent="0" algn="just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文旅发展模式不断跃迁，从“景点旅游”逐步发展到“全域旅游”，再到如今的“产业带联动”。可展示大运河、丝绸之路等知名文旅产业带图片或地图，直观呈现产业带发展成果。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5"/>
          <p:cNvSpPr/>
          <p:nvPr>
            <p:custDataLst>
              <p:tags r:id="rId3"/>
            </p:custDataLst>
          </p:nvPr>
        </p:nvSpPr>
        <p:spPr>
          <a:xfrm>
            <a:off x="8561107" y="1251684"/>
            <a:ext cx="2931598" cy="343748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alpha val="100000"/>
                  </a:schemeClr>
                </a:solidFill>
                <a:uFill>
                  <a:solidFill>
                    <a:schemeClr val="accent1">
                      <a:alpha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政策驱动</a:t>
            </a:r>
            <a:endParaRPr lang="zh-CN" altLang="en-US" sz="2000" b="1" u="none" dirty="0">
              <a:solidFill>
                <a:schemeClr val="accent1">
                  <a:alpha val="100000"/>
                </a:schemeClr>
              </a:solidFill>
              <a:uFill>
                <a:solidFill>
                  <a:schemeClr val="accent1">
                    <a:alpha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0" name="TextBox 6"/>
          <p:cNvSpPr/>
          <p:nvPr>
            <p:custDataLst>
              <p:tags r:id="rId4"/>
            </p:custDataLst>
          </p:nvPr>
        </p:nvSpPr>
        <p:spPr>
          <a:xfrm>
            <a:off x="8226906" y="1697740"/>
            <a:ext cx="3600000" cy="1167628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/>
          <a:lstStyle/>
          <a:p>
            <a:pPr marL="0" indent="0" algn="just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国家文化公园建设以及区域协调发展战略为文旅产业带带来新机遇。引用相关政策文件摘要，强调政策对产业带发展的推动作用，例如政策提出的目标、扶持方向等。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1" name="TextBox 7"/>
          <p:cNvSpPr/>
          <p:nvPr>
            <p:custDataLst>
              <p:tags r:id="rId5"/>
            </p:custDataLst>
          </p:nvPr>
        </p:nvSpPr>
        <p:spPr>
          <a:xfrm>
            <a:off x="754273" y="4116070"/>
            <a:ext cx="2931795" cy="343535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alpha val="100000"/>
                  </a:schemeClr>
                </a:solidFill>
                <a:uFill>
                  <a:solidFill>
                    <a:schemeClr val="accent1">
                      <a:alpha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核心定义</a:t>
            </a:r>
            <a:endParaRPr lang="zh-CN" altLang="en-US" sz="2000" b="1" u="none" dirty="0">
              <a:solidFill>
                <a:schemeClr val="accent1">
                  <a:alpha val="100000"/>
                </a:schemeClr>
              </a:solidFill>
              <a:uFill>
                <a:solidFill>
                  <a:schemeClr val="accent1">
                    <a:alpha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2" name="TextBox 8"/>
          <p:cNvSpPr/>
          <p:nvPr>
            <p:custDataLst>
              <p:tags r:id="rId6"/>
            </p:custDataLst>
          </p:nvPr>
        </p:nvSpPr>
        <p:spPr>
          <a:xfrm>
            <a:off x="420170" y="4480560"/>
            <a:ext cx="3600000" cy="1167765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/>
          <a:lstStyle/>
          <a:p>
            <a:pPr marL="0" indent="0" algn="just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文化旅游产业带具有地理空间集聚、文旅资源富集等特征，它跨越行政边界，以文化为灵魂、旅游为载体、产业为支撑，是一种独特的经济发展廊道。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3" name="TextBox 9"/>
          <p:cNvSpPr/>
          <p:nvPr>
            <p:custDataLst>
              <p:tags r:id="rId7"/>
            </p:custDataLst>
          </p:nvPr>
        </p:nvSpPr>
        <p:spPr>
          <a:xfrm>
            <a:off x="8561008" y="4116070"/>
            <a:ext cx="2931795" cy="343535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alpha val="100000"/>
                  </a:schemeClr>
                </a:solidFill>
                <a:uFill>
                  <a:solidFill>
                    <a:schemeClr val="accent1">
                      <a:alpha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核心价值</a:t>
            </a:r>
            <a:endParaRPr lang="zh-CN" altLang="en-US" sz="2000" b="1" u="none" dirty="0">
              <a:solidFill>
                <a:schemeClr val="accent1">
                  <a:alpha val="100000"/>
                </a:schemeClr>
              </a:solidFill>
              <a:uFill>
                <a:solidFill>
                  <a:schemeClr val="accent1">
                    <a:alpha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4" name="TextBox 10"/>
          <p:cNvSpPr/>
          <p:nvPr>
            <p:custDataLst>
              <p:tags r:id="rId8"/>
            </p:custDataLst>
          </p:nvPr>
        </p:nvSpPr>
        <p:spPr>
          <a:xfrm>
            <a:off x="8226906" y="4496435"/>
            <a:ext cx="3600000" cy="1167765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t"/>
          <a:lstStyle/>
          <a:p>
            <a:pPr marL="0" indent="0" algn="just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文旅产业带具备多方面价值。经济上，拉动投资等促进区域经济转型；文化上，保护传承文化遗产；社会方面，改善民生提升区域形象；生态方面，推动可持续的环境治理与绿色发展。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2135" y="1595120"/>
            <a:ext cx="3483000" cy="4644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强链补链：提升关键环节价值创造能力 - 筑牢“资源端”根基 - 加大保护投入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: 圆角 1"/>
          <p:cNvSpPr/>
          <p:nvPr/>
        </p:nvSpPr>
        <p:spPr>
          <a:xfrm>
            <a:off x="1494183" y="2230613"/>
            <a:ext cx="9203635" cy="743568"/>
          </a:xfrm>
          <a:prstGeom prst="roundRect">
            <a:avLst>
              <a:gd name="adj" fmla="val 27558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文本框 2"/>
          <p:cNvSpPr/>
          <p:nvPr/>
        </p:nvSpPr>
        <p:spPr>
          <a:xfrm>
            <a:off x="1494183" y="2386471"/>
            <a:ext cx="920363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行动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文本框 10"/>
          <p:cNvSpPr/>
          <p:nvPr/>
        </p:nvSpPr>
        <p:spPr>
          <a:xfrm>
            <a:off x="1637471" y="3253279"/>
            <a:ext cx="9060346" cy="23278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加大文化遗产与生态资源保护投入，利用科技进行数字化存档、监测。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强链补链：提升关键环节价值创造能力 - 筑牢“资源端”根基 - 深化文化研究</a:t>
            </a:r>
            <a:endParaRPr lang="zh-CN" sz="28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卷形: 水平 6"/>
          <p:cNvSpPr/>
          <p:nvPr/>
        </p:nvSpPr>
        <p:spPr>
          <a:xfrm>
            <a:off x="1300003" y="1509681"/>
            <a:ext cx="9562333" cy="4479946"/>
          </a:xfrm>
          <a:prstGeom prst="horizontalScroll">
            <a:avLst>
              <a:gd name="adj" fmla="val 3793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文本框 8"/>
          <p:cNvSpPr/>
          <p:nvPr/>
        </p:nvSpPr>
        <p:spPr>
          <a:xfrm>
            <a:off x="1969978" y="2467967"/>
            <a:ext cx="843132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行动</a:t>
            </a:r>
            <a:endParaRPr lang="zh-CN" altLang="en-US" sz="20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文本框 9"/>
          <p:cNvSpPr/>
          <p:nvPr/>
        </p:nvSpPr>
        <p:spPr>
          <a:xfrm>
            <a:off x="1969977" y="3046984"/>
            <a:ext cx="8431321" cy="1912383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深化文化研究，挖掘独特价值，讲好中国故事、地方故事，增强文化吸引力。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强链补链：提升关键环节价值创造能力 - 筑牢“资源端”根基 - 探索开发模式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: 圆角 4"/>
          <p:cNvSpPr/>
          <p:nvPr/>
        </p:nvSpPr>
        <p:spPr>
          <a:xfrm>
            <a:off x="2170177" y="2470824"/>
            <a:ext cx="7851646" cy="52322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文本框 6"/>
          <p:cNvSpPr/>
          <p:nvPr/>
        </p:nvSpPr>
        <p:spPr>
          <a:xfrm>
            <a:off x="2414017" y="2547768"/>
            <a:ext cx="735278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行动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文本框 13"/>
          <p:cNvSpPr/>
          <p:nvPr/>
        </p:nvSpPr>
        <p:spPr>
          <a:xfrm>
            <a:off x="1670305" y="3429000"/>
            <a:ext cx="9011976" cy="16815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探索“保护性开发”模式，如生态博物馆、文化生态保护区，平衡保护与开发。</a:t>
            </a:r>
            <a:endParaRPr lang="zh-CN" altLang="en-US" u="none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强链补链：提升关键环节价值创造能力 - 激活“创意端”引擎 - 引进培育人才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: 圆角 14"/>
          <p:cNvSpPr/>
          <p:nvPr/>
        </p:nvSpPr>
        <p:spPr>
          <a:xfrm>
            <a:off x="1477240" y="1963881"/>
            <a:ext cx="9237519" cy="3470563"/>
          </a:xfrm>
          <a:prstGeom prst="roundRect">
            <a:avLst>
              <a:gd name="adj" fmla="val 10993"/>
            </a:avLst>
          </a:prstGeom>
          <a:noFill/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矩形: 圆角 15"/>
          <p:cNvSpPr/>
          <p:nvPr/>
        </p:nvSpPr>
        <p:spPr>
          <a:xfrm>
            <a:off x="1850245" y="2385269"/>
            <a:ext cx="6324764" cy="4675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19"/>
          <p:cNvSpPr/>
          <p:nvPr/>
        </p:nvSpPr>
        <p:spPr>
          <a:xfrm>
            <a:off x="1859972" y="3075711"/>
            <a:ext cx="8697191" cy="168155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引进和培育高水平策划、设计等人才与机构，提升创意能力。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文本框 21"/>
          <p:cNvSpPr/>
          <p:nvPr/>
        </p:nvSpPr>
        <p:spPr>
          <a:xfrm>
            <a:off x="2010692" y="2444790"/>
            <a:ext cx="6000543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行动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强链补链：提升关键环节价值创造能力 - 激活“创意端”引擎 - 设立平台促进合作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卷形: 水平 6"/>
          <p:cNvSpPr/>
          <p:nvPr/>
        </p:nvSpPr>
        <p:spPr>
          <a:xfrm>
            <a:off x="1300003" y="1509681"/>
            <a:ext cx="9562333" cy="4479946"/>
          </a:xfrm>
          <a:prstGeom prst="horizontalScroll">
            <a:avLst>
              <a:gd name="adj" fmla="val 3793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文本框 8"/>
          <p:cNvSpPr/>
          <p:nvPr/>
        </p:nvSpPr>
        <p:spPr>
          <a:xfrm>
            <a:off x="1969978" y="2467967"/>
            <a:ext cx="843132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行动</a:t>
            </a:r>
            <a:endParaRPr lang="zh-CN" altLang="en-US" sz="20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文本框 9"/>
          <p:cNvSpPr/>
          <p:nvPr/>
        </p:nvSpPr>
        <p:spPr>
          <a:xfrm>
            <a:off x="1969977" y="3046984"/>
            <a:ext cx="8431321" cy="1912383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设立文旅创意孵化器等，促进产学研合作，推动创意成果转化。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强链补链：提升关键环节价值创造能力 - 激活“创意端”引擎 - 举办大赛鼓励创新</a:t>
            </a:r>
            <a:endParaRPr lang="zh-CN" sz="28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卷形: 水平 6"/>
          <p:cNvSpPr/>
          <p:nvPr/>
        </p:nvSpPr>
        <p:spPr>
          <a:xfrm>
            <a:off x="1300003" y="1509681"/>
            <a:ext cx="9562333" cy="4479946"/>
          </a:xfrm>
          <a:prstGeom prst="horizontalScroll">
            <a:avLst>
              <a:gd name="adj" fmla="val 3793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文本框 8"/>
          <p:cNvSpPr/>
          <p:nvPr/>
        </p:nvSpPr>
        <p:spPr>
          <a:xfrm>
            <a:off x="1969978" y="2467967"/>
            <a:ext cx="843132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行动</a:t>
            </a:r>
            <a:endParaRPr lang="zh-CN" altLang="en-US" sz="20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文本框 9"/>
          <p:cNvSpPr/>
          <p:nvPr/>
        </p:nvSpPr>
        <p:spPr>
          <a:xfrm>
            <a:off x="1969977" y="3046984"/>
            <a:ext cx="8431321" cy="1912383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举办创意设计大赛，鼓励用现代表达展现在地文化元素，激发创意活力。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强链补链：提升关键环节价值创造能力 - 激活“创意端”引擎 - 强化IP培育运营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任意多边形: 形状 9"/>
          <p:cNvSpPr/>
          <p:nvPr/>
        </p:nvSpPr>
        <p:spPr>
          <a:xfrm>
            <a:off x="1219200" y="2076450"/>
            <a:ext cx="9772650" cy="3362326"/>
          </a:xfrm>
          <a:custGeom>
            <a:avLst/>
            <a:gdLst/>
            <a:ahLst/>
            <a:cxnLst/>
            <a:rect l="l" t="t" r="r" b="b"/>
            <a:pathLst>
              <a:path w="9104242" h="4075046">
                <a:moveTo>
                  <a:pt x="176213" y="0"/>
                </a:moveTo>
                <a:lnTo>
                  <a:pt x="8885167" y="0"/>
                </a:lnTo>
                <a:lnTo>
                  <a:pt x="8885167" y="185737"/>
                </a:lnTo>
                <a:lnTo>
                  <a:pt x="9104242" y="185737"/>
                </a:lnTo>
                <a:lnTo>
                  <a:pt x="9104242" y="3889308"/>
                </a:lnTo>
                <a:lnTo>
                  <a:pt x="8885167" y="3889308"/>
                </a:lnTo>
                <a:lnTo>
                  <a:pt x="8885167" y="4075046"/>
                </a:lnTo>
                <a:lnTo>
                  <a:pt x="176212" y="4075046"/>
                </a:lnTo>
                <a:lnTo>
                  <a:pt x="176212" y="3889308"/>
                </a:lnTo>
                <a:lnTo>
                  <a:pt x="0" y="3889308"/>
                </a:lnTo>
                <a:lnTo>
                  <a:pt x="0" y="231915"/>
                </a:lnTo>
                <a:lnTo>
                  <a:pt x="176213" y="231915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矩形 10"/>
          <p:cNvSpPr/>
          <p:nvPr/>
        </p:nvSpPr>
        <p:spPr>
          <a:xfrm>
            <a:off x="1838325" y="2076450"/>
            <a:ext cx="647700" cy="336232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13"/>
          <p:cNvSpPr/>
          <p:nvPr/>
        </p:nvSpPr>
        <p:spPr>
          <a:xfrm>
            <a:off x="1915964" y="2076450"/>
            <a:ext cx="492443" cy="3362326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行动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0" name="文本框 16"/>
          <p:cNvSpPr/>
          <p:nvPr/>
        </p:nvSpPr>
        <p:spPr>
          <a:xfrm>
            <a:off x="2905095" y="2519060"/>
            <a:ext cx="7370951" cy="23278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强化IP培育与运营，打造具有市场号召力的文旅IP矩阵，提升产业带竞争力。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强链补链：提升关键环节价值创造能力 - 升级“生产/组合端”体验 - 智慧化升级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 1"/>
          <p:cNvSpPr/>
          <p:nvPr/>
        </p:nvSpPr>
        <p:spPr>
          <a:xfrm>
            <a:off x="1398868" y="1674434"/>
            <a:ext cx="1673920" cy="366101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pic>
        <p:nvPicPr>
          <p:cNvPr id="8" name="img-jpg" descr="https://img-qn.51miz.com/preview/element/00/01/09/67/E-1096780-B26698EE.jpg?imageView2/0/w/1920/h/1080"/>
          <p:cNvPicPr>
            <a:picLocks noChangeAspect="1"/>
          </p:cNvPicPr>
          <p:nvPr/>
        </p:nvPicPr>
        <p:blipFill>
          <a:blip r:embed="rId1">
            <a:alphaModFix amt="100000"/>
          </a:blip>
          <a:srcRect r="-953159459"/>
          <a:stretch>
            <a:fillRect/>
          </a:stretch>
        </p:blipFill>
        <p:spPr>
          <a:xfrm>
            <a:off x="1552402" y="1833073"/>
            <a:ext cx="4232472" cy="4048041"/>
          </a:xfrm>
          <a:prstGeom prst="roundRect">
            <a:avLst>
              <a:gd name="adj" fmla="val 0"/>
            </a:avLst>
          </a:prstGeom>
          <a:ln w="9525">
            <a:solidFill>
              <a:schemeClr val="bg1">
                <a:lumMod val="75000"/>
              </a:schemeClr>
            </a:solidFill>
          </a:ln>
        </p:spPr>
      </p:pic>
      <p:sp>
        <p:nvSpPr>
          <p:cNvPr id="9" name="PA_文本框 21"/>
          <p:cNvSpPr/>
          <p:nvPr/>
        </p:nvSpPr>
        <p:spPr>
          <a:xfrm>
            <a:off x="6769233" y="1833073"/>
            <a:ext cx="574715" cy="45203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文本框 4"/>
          <p:cNvSpPr/>
          <p:nvPr/>
        </p:nvSpPr>
        <p:spPr>
          <a:xfrm>
            <a:off x="6671063" y="2730734"/>
            <a:ext cx="4768635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行动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1" name="文本框 7"/>
          <p:cNvSpPr/>
          <p:nvPr/>
        </p:nvSpPr>
        <p:spPr>
          <a:xfrm>
            <a:off x="6671062" y="3952645"/>
            <a:ext cx="4555737" cy="9725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应用大数据等技术提升管理效率，优化游客预约、导览等体验。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2" name="直接连接符 8"/>
          <p:cNvSpPr/>
          <p:nvPr/>
        </p:nvSpPr>
        <p:spPr>
          <a:xfrm rot="10800000">
            <a:off x="6786890" y="3578114"/>
            <a:ext cx="3998973" cy="0"/>
          </a:xfrm>
          <a:prstGeom prst="line">
            <a:avLst/>
          </a:prstGeom>
          <a:noFill/>
          <a:ln w="19050" cap="flat">
            <a:solidFill>
              <a:schemeClr val="accent1">
                <a:alpha val="50000"/>
              </a:schemeClr>
            </a:solidFill>
            <a:prstDash val="solid"/>
          </a:ln>
        </p:spPr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强链补链：提升关键环节价值创造能力 - 升级“生产/组合端”体验 - 服务品质革命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: 圆角 4"/>
          <p:cNvSpPr/>
          <p:nvPr/>
        </p:nvSpPr>
        <p:spPr>
          <a:xfrm>
            <a:off x="869066" y="2097025"/>
            <a:ext cx="10453868" cy="3398754"/>
          </a:xfrm>
          <a:prstGeom prst="roundRect">
            <a:avLst>
              <a:gd name="adj" fmla="val 24327"/>
            </a:avLst>
          </a:prstGeom>
          <a:solidFill>
            <a:schemeClr val="accent1">
              <a:alpha val="5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文本框 6"/>
          <p:cNvSpPr/>
          <p:nvPr/>
        </p:nvSpPr>
        <p:spPr>
          <a:xfrm>
            <a:off x="1899795" y="2877775"/>
            <a:ext cx="826560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行动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文本框 8"/>
          <p:cNvSpPr/>
          <p:nvPr/>
        </p:nvSpPr>
        <p:spPr>
          <a:xfrm>
            <a:off x="1899795" y="3487724"/>
            <a:ext cx="8265609" cy="1035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强化从业人员培训，建立严格服务质量标准与监管体系，提升服务水平。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强链补链：提升关键环节价值创造能力 - 升级“生产/组合端”体验 - 基础设施补短板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矩形: 圆角 4"/>
          <p:cNvSpPr/>
          <p:nvPr/>
        </p:nvSpPr>
        <p:spPr>
          <a:xfrm>
            <a:off x="869066" y="2097025"/>
            <a:ext cx="10453868" cy="3398754"/>
          </a:xfrm>
          <a:prstGeom prst="roundRect">
            <a:avLst>
              <a:gd name="adj" fmla="val 24327"/>
            </a:avLst>
          </a:prstGeom>
          <a:solidFill>
            <a:schemeClr val="accent1">
              <a:alpha val="5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文本框 6"/>
          <p:cNvSpPr/>
          <p:nvPr/>
        </p:nvSpPr>
        <p:spPr>
          <a:xfrm>
            <a:off x="1899795" y="2877775"/>
            <a:ext cx="826560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行动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文本框 8"/>
          <p:cNvSpPr/>
          <p:nvPr/>
        </p:nvSpPr>
        <p:spPr>
          <a:xfrm>
            <a:off x="1899795" y="3487724"/>
            <a:ext cx="8265609" cy="1035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重点解决交通可达性等基础设施问题，提升游客便利性。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理论透镜：价值链分析——洞悉价值创造的密钥(1)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文本框 1"/>
          <p:cNvSpPr/>
          <p:nvPr/>
        </p:nvSpPr>
        <p:spPr>
          <a:xfrm>
            <a:off x="2133115" y="1899018"/>
            <a:ext cx="3396985" cy="11191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迈克尔·波特价值链模型包含基本活动与支持活动，其核心思想是企业通过这些活动创造价值。该模型为理解价值创造提供了基础框架。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2"/>
          <p:cNvSpPr/>
          <p:nvPr/>
        </p:nvSpPr>
        <p:spPr>
          <a:xfrm>
            <a:off x="2133114" y="1449811"/>
            <a:ext cx="358557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概念溯源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9" name="椭圆 3"/>
          <p:cNvSpPr/>
          <p:nvPr/>
        </p:nvSpPr>
        <p:spPr>
          <a:xfrm>
            <a:off x="1223134" y="1511191"/>
            <a:ext cx="714694" cy="714694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img-icon"/>
          <p:cNvSpPr/>
          <p:nvPr/>
        </p:nvSpPr>
        <p:spPr>
          <a:xfrm>
            <a:off x="1377919" y="1666234"/>
            <a:ext cx="405123" cy="404607"/>
          </a:xfrm>
          <a:custGeom>
            <a:avLst/>
            <a:gdLst/>
            <a:ahLst/>
            <a:cxnLst/>
            <a:rect l="l" t="t" r="r" b="b"/>
            <a:pathLst>
              <a:path w="4612" h="4614">
                <a:moveTo>
                  <a:pt x="2307" y="4614"/>
                </a:moveTo>
                <a:cubicBezTo>
                  <a:pt x="1035" y="4614"/>
                  <a:pt x="0" y="3579"/>
                  <a:pt x="0" y="2307"/>
                </a:cubicBezTo>
                <a:cubicBezTo>
                  <a:pt x="0" y="1035"/>
                  <a:pt x="1035" y="0"/>
                  <a:pt x="2307" y="0"/>
                </a:cubicBezTo>
                <a:cubicBezTo>
                  <a:pt x="3553" y="0"/>
                  <a:pt x="4570" y="992"/>
                  <a:pt x="4612" y="2227"/>
                </a:cubicBezTo>
                <a:lnTo>
                  <a:pt x="2031" y="2222"/>
                </a:lnTo>
                <a:lnTo>
                  <a:pt x="2479" y="1775"/>
                </a:lnTo>
                <a:lnTo>
                  <a:pt x="2367" y="1662"/>
                </a:lnTo>
                <a:lnTo>
                  <a:pt x="1727" y="2302"/>
                </a:lnTo>
                <a:lnTo>
                  <a:pt x="2378" y="2952"/>
                </a:lnTo>
                <a:lnTo>
                  <a:pt x="2490" y="2840"/>
                </a:lnTo>
                <a:lnTo>
                  <a:pt x="2032" y="2381"/>
                </a:lnTo>
                <a:lnTo>
                  <a:pt x="4612" y="2387"/>
                </a:lnTo>
                <a:cubicBezTo>
                  <a:pt x="4570" y="3622"/>
                  <a:pt x="3553" y="4614"/>
                  <a:pt x="2307" y="461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1" name="文本框 5"/>
          <p:cNvSpPr/>
          <p:nvPr/>
        </p:nvSpPr>
        <p:spPr>
          <a:xfrm>
            <a:off x="7514821" y="1959398"/>
            <a:ext cx="3396985" cy="11191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价值链模型从企业内部逐渐发展到产业、全球及区域层面，价值创造呈现动态、网络化特点。这一演进反映了经济发展中价值创造方式的变化。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2" name="文本框 6"/>
          <p:cNvSpPr/>
          <p:nvPr/>
        </p:nvSpPr>
        <p:spPr>
          <a:xfrm>
            <a:off x="7514820" y="1510191"/>
            <a:ext cx="358557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模型演进</a:t>
            </a:r>
            <a:endParaRPr lang="zh-CN" altLang="en-US" sz="20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3" name="椭圆 7"/>
          <p:cNvSpPr/>
          <p:nvPr/>
        </p:nvSpPr>
        <p:spPr>
          <a:xfrm>
            <a:off x="6604840" y="1571571"/>
            <a:ext cx="714694" cy="714694"/>
          </a:xfrm>
          <a:prstGeom prst="ellipse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4" name="img-icon"/>
          <p:cNvSpPr/>
          <p:nvPr/>
        </p:nvSpPr>
        <p:spPr>
          <a:xfrm>
            <a:off x="6759625" y="1726614"/>
            <a:ext cx="405123" cy="404607"/>
          </a:xfrm>
          <a:custGeom>
            <a:avLst/>
            <a:gdLst/>
            <a:ahLst/>
            <a:cxnLst/>
            <a:rect l="l" t="t" r="r" b="b"/>
            <a:pathLst>
              <a:path w="4612" h="4614">
                <a:moveTo>
                  <a:pt x="2307" y="4614"/>
                </a:moveTo>
                <a:cubicBezTo>
                  <a:pt x="1035" y="4614"/>
                  <a:pt x="0" y="3579"/>
                  <a:pt x="0" y="2307"/>
                </a:cubicBezTo>
                <a:cubicBezTo>
                  <a:pt x="0" y="1035"/>
                  <a:pt x="1035" y="0"/>
                  <a:pt x="2307" y="0"/>
                </a:cubicBezTo>
                <a:cubicBezTo>
                  <a:pt x="3553" y="0"/>
                  <a:pt x="4570" y="992"/>
                  <a:pt x="4612" y="2227"/>
                </a:cubicBezTo>
                <a:lnTo>
                  <a:pt x="2031" y="2222"/>
                </a:lnTo>
                <a:lnTo>
                  <a:pt x="2479" y="1775"/>
                </a:lnTo>
                <a:lnTo>
                  <a:pt x="2367" y="1662"/>
                </a:lnTo>
                <a:lnTo>
                  <a:pt x="1727" y="2302"/>
                </a:lnTo>
                <a:lnTo>
                  <a:pt x="2378" y="2952"/>
                </a:lnTo>
                <a:lnTo>
                  <a:pt x="2490" y="2840"/>
                </a:lnTo>
                <a:lnTo>
                  <a:pt x="2032" y="2381"/>
                </a:lnTo>
                <a:lnTo>
                  <a:pt x="4612" y="2387"/>
                </a:lnTo>
                <a:cubicBezTo>
                  <a:pt x="4570" y="3622"/>
                  <a:pt x="3553" y="4614"/>
                  <a:pt x="2307" y="461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5" name="文本框 9"/>
          <p:cNvSpPr/>
          <p:nvPr/>
        </p:nvSpPr>
        <p:spPr>
          <a:xfrm>
            <a:off x="2133115" y="4553011"/>
            <a:ext cx="3396985" cy="11191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“文化体验价值”作为文旅产业带的终极产品，具有无形性和主观性。游客对文化体验的感受因人而异，决定了文旅产业带产品的独特属性。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0"/>
          <p:cNvSpPr/>
          <p:nvPr/>
        </p:nvSpPr>
        <p:spPr>
          <a:xfrm>
            <a:off x="2133114" y="4103804"/>
            <a:ext cx="358557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文旅产业带价值链的独特性 - 价值核心</a:t>
            </a:r>
            <a:endParaRPr lang="zh-CN" altLang="en-US" sz="20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椭圆 11"/>
          <p:cNvSpPr/>
          <p:nvPr/>
        </p:nvSpPr>
        <p:spPr>
          <a:xfrm>
            <a:off x="1223134" y="4165184"/>
            <a:ext cx="714694" cy="714694"/>
          </a:xfrm>
          <a:prstGeom prst="ellipse">
            <a:avLst/>
          </a:prstGeom>
          <a:solidFill>
            <a:schemeClr val="accent2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8" name="img-icon"/>
          <p:cNvSpPr/>
          <p:nvPr/>
        </p:nvSpPr>
        <p:spPr>
          <a:xfrm>
            <a:off x="1377919" y="4320227"/>
            <a:ext cx="405123" cy="404607"/>
          </a:xfrm>
          <a:custGeom>
            <a:avLst/>
            <a:gdLst/>
            <a:ahLst/>
            <a:cxnLst/>
            <a:rect l="l" t="t" r="r" b="b"/>
            <a:pathLst>
              <a:path w="4612" h="4614">
                <a:moveTo>
                  <a:pt x="2307" y="4614"/>
                </a:moveTo>
                <a:cubicBezTo>
                  <a:pt x="1035" y="4614"/>
                  <a:pt x="0" y="3579"/>
                  <a:pt x="0" y="2307"/>
                </a:cubicBezTo>
                <a:cubicBezTo>
                  <a:pt x="0" y="1035"/>
                  <a:pt x="1035" y="0"/>
                  <a:pt x="2307" y="0"/>
                </a:cubicBezTo>
                <a:cubicBezTo>
                  <a:pt x="3553" y="0"/>
                  <a:pt x="4570" y="992"/>
                  <a:pt x="4612" y="2227"/>
                </a:cubicBezTo>
                <a:lnTo>
                  <a:pt x="2031" y="2222"/>
                </a:lnTo>
                <a:lnTo>
                  <a:pt x="2479" y="1775"/>
                </a:lnTo>
                <a:lnTo>
                  <a:pt x="2367" y="1662"/>
                </a:lnTo>
                <a:lnTo>
                  <a:pt x="1727" y="2302"/>
                </a:lnTo>
                <a:lnTo>
                  <a:pt x="2378" y="2952"/>
                </a:lnTo>
                <a:lnTo>
                  <a:pt x="2490" y="2840"/>
                </a:lnTo>
                <a:lnTo>
                  <a:pt x="2032" y="2381"/>
                </a:lnTo>
                <a:lnTo>
                  <a:pt x="4612" y="2387"/>
                </a:lnTo>
                <a:cubicBezTo>
                  <a:pt x="4570" y="3622"/>
                  <a:pt x="3553" y="4614"/>
                  <a:pt x="2307" y="461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9" name="文本框 13"/>
          <p:cNvSpPr/>
          <p:nvPr/>
        </p:nvSpPr>
        <p:spPr>
          <a:xfrm>
            <a:off x="7514821" y="4540352"/>
            <a:ext cx="3396985" cy="11191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文旅产业带价值链横跨众多行业，如文化、旅游、交通等。这种跨行业特性使得产业带发展涉及领域广泛，相互关联紧密。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0" name="文本框 14"/>
          <p:cNvSpPr/>
          <p:nvPr/>
        </p:nvSpPr>
        <p:spPr>
          <a:xfrm>
            <a:off x="7514820" y="4091145"/>
            <a:ext cx="358557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文旅产业带价值链的独特性 - 链条延伸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椭圆 15"/>
          <p:cNvSpPr/>
          <p:nvPr/>
        </p:nvSpPr>
        <p:spPr>
          <a:xfrm>
            <a:off x="6604840" y="4152525"/>
            <a:ext cx="714694" cy="714694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2" name="img-icon"/>
          <p:cNvSpPr/>
          <p:nvPr/>
        </p:nvSpPr>
        <p:spPr>
          <a:xfrm>
            <a:off x="6759625" y="4307568"/>
            <a:ext cx="405123" cy="404607"/>
          </a:xfrm>
          <a:custGeom>
            <a:avLst/>
            <a:gdLst/>
            <a:ahLst/>
            <a:cxnLst/>
            <a:rect l="l" t="t" r="r" b="b"/>
            <a:pathLst>
              <a:path w="4612" h="4614">
                <a:moveTo>
                  <a:pt x="2307" y="4614"/>
                </a:moveTo>
                <a:cubicBezTo>
                  <a:pt x="1035" y="4614"/>
                  <a:pt x="0" y="3579"/>
                  <a:pt x="0" y="2307"/>
                </a:cubicBezTo>
                <a:cubicBezTo>
                  <a:pt x="0" y="1035"/>
                  <a:pt x="1035" y="0"/>
                  <a:pt x="2307" y="0"/>
                </a:cubicBezTo>
                <a:cubicBezTo>
                  <a:pt x="3553" y="0"/>
                  <a:pt x="4570" y="992"/>
                  <a:pt x="4612" y="2227"/>
                </a:cubicBezTo>
                <a:lnTo>
                  <a:pt x="2031" y="2222"/>
                </a:lnTo>
                <a:lnTo>
                  <a:pt x="2479" y="1775"/>
                </a:lnTo>
                <a:lnTo>
                  <a:pt x="2367" y="1662"/>
                </a:lnTo>
                <a:lnTo>
                  <a:pt x="1727" y="2302"/>
                </a:lnTo>
                <a:lnTo>
                  <a:pt x="2378" y="2952"/>
                </a:lnTo>
                <a:lnTo>
                  <a:pt x="2490" y="2840"/>
                </a:lnTo>
                <a:lnTo>
                  <a:pt x="2032" y="2381"/>
                </a:lnTo>
                <a:lnTo>
                  <a:pt x="4612" y="2387"/>
                </a:lnTo>
                <a:cubicBezTo>
                  <a:pt x="4570" y="3622"/>
                  <a:pt x="3553" y="4614"/>
                  <a:pt x="2307" y="461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şḷiḍé"/>
          <p:cNvSpPr/>
          <p:nvPr/>
        </p:nvSpPr>
        <p:spPr>
          <a:xfrm>
            <a:off x="2086646" y="1651950"/>
            <a:ext cx="137703" cy="13770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sp>
        <p:nvSpPr>
          <p:cNvPr id="5" name="ïšḻíḋê"/>
          <p:cNvSpPr/>
          <p:nvPr/>
        </p:nvSpPr>
        <p:spPr>
          <a:xfrm>
            <a:off x="9515653" y="4672224"/>
            <a:ext cx="346062" cy="346061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grpSp>
        <p:nvGrpSpPr>
          <p:cNvPr id="6" name="group"/>
          <p:cNvGrpSpPr/>
          <p:nvPr/>
        </p:nvGrpSpPr>
        <p:grpSpPr>
          <a:xfrm>
            <a:off x="8540750" y="459272"/>
            <a:ext cx="380818" cy="381000"/>
            <a:chOff x="0" y="0"/>
            <a:chExt cx="380818" cy="381000"/>
          </a:xfrm>
        </p:grpSpPr>
        <p:sp>
          <p:nvSpPr>
            <p:cNvPr id="7" name="图形 38"/>
            <p:cNvSpPr/>
            <p:nvPr/>
          </p:nvSpPr>
          <p:spPr>
            <a:xfrm>
              <a:off x="0" y="0"/>
              <a:ext cx="380818" cy="381000"/>
            </a:xfrm>
            <a:custGeom>
              <a:avLst/>
              <a:gdLst/>
              <a:ahLst/>
              <a:cxnLst/>
              <a:rect l="l" t="t" r="r" b="b"/>
              <a:pathLst>
                <a:path w="380818" h="381000">
                  <a:moveTo>
                    <a:pt x="191076" y="0"/>
                  </a:moveTo>
                  <a:cubicBezTo>
                    <a:pt x="38676" y="0"/>
                    <a:pt x="481" y="38100"/>
                    <a:pt x="4" y="190500"/>
                  </a:cubicBezTo>
                  <a:cubicBezTo>
                    <a:pt x="-472" y="342900"/>
                    <a:pt x="37438" y="381000"/>
                    <a:pt x="189838" y="381000"/>
                  </a:cubicBezTo>
                  <a:cubicBezTo>
                    <a:pt x="342238" y="381000"/>
                    <a:pt x="380338" y="342900"/>
                    <a:pt x="380814" y="190976"/>
                  </a:cubicBezTo>
                  <a:cubicBezTo>
                    <a:pt x="381290" y="39053"/>
                    <a:pt x="343476" y="0"/>
                    <a:pt x="191076" y="0"/>
                  </a:cubicBezTo>
                  <a:close/>
                </a:path>
              </a:pathLst>
            </a:custGeom>
            <a:gradFill flip="y" rotWithShape="1">
              <a:gsLst>
                <a:gs pos="0">
                  <a:schemeClr val="accent1"/>
                </a:gs>
                <a:gs pos="4668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8" name="任意多边形: 形状 10"/>
            <p:cNvSpPr/>
            <p:nvPr/>
          </p:nvSpPr>
          <p:spPr>
            <a:xfrm>
              <a:off x="172312" y="152316"/>
              <a:ext cx="132492" cy="132852"/>
            </a:xfrm>
            <a:custGeom>
              <a:avLst/>
              <a:gdLst/>
              <a:ahLst/>
              <a:cxnLst/>
              <a:rect l="l" t="t" r="r" b="b"/>
              <a:pathLst>
                <a:path w="132492" h="132852">
                  <a:moveTo>
                    <a:pt x="132493" y="66758"/>
                  </a:moveTo>
                  <a:cubicBezTo>
                    <a:pt x="132398" y="83522"/>
                    <a:pt x="125920" y="99620"/>
                    <a:pt x="114491" y="111812"/>
                  </a:cubicBezTo>
                  <a:cubicBezTo>
                    <a:pt x="103061" y="124004"/>
                    <a:pt x="87344" y="131528"/>
                    <a:pt x="70676" y="132671"/>
                  </a:cubicBezTo>
                  <a:cubicBezTo>
                    <a:pt x="53912" y="133910"/>
                    <a:pt x="37433" y="128766"/>
                    <a:pt x="24289" y="118289"/>
                  </a:cubicBezTo>
                  <a:cubicBezTo>
                    <a:pt x="11144" y="107811"/>
                    <a:pt x="2477" y="92762"/>
                    <a:pt x="0" y="76188"/>
                  </a:cubicBezTo>
                  <a:lnTo>
                    <a:pt x="59150" y="76188"/>
                  </a:lnTo>
                  <a:cubicBezTo>
                    <a:pt x="60769" y="76188"/>
                    <a:pt x="62484" y="75712"/>
                    <a:pt x="63913" y="74950"/>
                  </a:cubicBezTo>
                  <a:cubicBezTo>
                    <a:pt x="65342" y="74093"/>
                    <a:pt x="66580" y="72950"/>
                    <a:pt x="67342" y="71521"/>
                  </a:cubicBezTo>
                  <a:cubicBezTo>
                    <a:pt x="68199" y="70092"/>
                    <a:pt x="68675" y="68473"/>
                    <a:pt x="68675" y="66758"/>
                  </a:cubicBezTo>
                  <a:cubicBezTo>
                    <a:pt x="68675" y="65139"/>
                    <a:pt x="68294" y="63425"/>
                    <a:pt x="67437" y="61996"/>
                  </a:cubicBezTo>
                  <a:lnTo>
                    <a:pt x="36481" y="6846"/>
                  </a:lnTo>
                  <a:cubicBezTo>
                    <a:pt x="46672" y="1893"/>
                    <a:pt x="57912" y="-488"/>
                    <a:pt x="69247" y="83"/>
                  </a:cubicBezTo>
                  <a:cubicBezTo>
                    <a:pt x="80581" y="655"/>
                    <a:pt x="91535" y="4084"/>
                    <a:pt x="101155" y="10085"/>
                  </a:cubicBezTo>
                  <a:cubicBezTo>
                    <a:pt x="110776" y="16085"/>
                    <a:pt x="118681" y="24372"/>
                    <a:pt x="124206" y="34278"/>
                  </a:cubicBezTo>
                  <a:cubicBezTo>
                    <a:pt x="129635" y="44279"/>
                    <a:pt x="132493" y="55424"/>
                    <a:pt x="132493" y="667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9" name="任意多边形: 形状 11"/>
            <p:cNvSpPr/>
            <p:nvPr/>
          </p:nvSpPr>
          <p:spPr>
            <a:xfrm>
              <a:off x="85730" y="85725"/>
              <a:ext cx="157746" cy="142875"/>
            </a:xfrm>
            <a:custGeom>
              <a:avLst/>
              <a:gdLst/>
              <a:ahLst/>
              <a:cxnLst/>
              <a:rect l="l" t="t" r="r" b="b"/>
              <a:pathLst>
                <a:path w="157746" h="142875">
                  <a:moveTo>
                    <a:pt x="148400" y="142875"/>
                  </a:moveTo>
                  <a:lnTo>
                    <a:pt x="9525" y="142875"/>
                  </a:lnTo>
                  <a:cubicBezTo>
                    <a:pt x="7906" y="142875"/>
                    <a:pt x="6191" y="142399"/>
                    <a:pt x="4763" y="141637"/>
                  </a:cubicBezTo>
                  <a:cubicBezTo>
                    <a:pt x="3334" y="140780"/>
                    <a:pt x="2096" y="139637"/>
                    <a:pt x="1333" y="138208"/>
                  </a:cubicBezTo>
                  <a:cubicBezTo>
                    <a:pt x="476" y="136684"/>
                    <a:pt x="0" y="135065"/>
                    <a:pt x="0" y="133445"/>
                  </a:cubicBezTo>
                  <a:cubicBezTo>
                    <a:pt x="0" y="131826"/>
                    <a:pt x="381" y="130112"/>
                    <a:pt x="1238" y="128683"/>
                  </a:cubicBezTo>
                  <a:lnTo>
                    <a:pt x="70676" y="4858"/>
                  </a:lnTo>
                  <a:cubicBezTo>
                    <a:pt x="71533" y="3429"/>
                    <a:pt x="72676" y="2191"/>
                    <a:pt x="74200" y="1333"/>
                  </a:cubicBezTo>
                  <a:cubicBezTo>
                    <a:pt x="75628" y="476"/>
                    <a:pt x="77248" y="0"/>
                    <a:pt x="78962" y="0"/>
                  </a:cubicBezTo>
                  <a:cubicBezTo>
                    <a:pt x="80677" y="0"/>
                    <a:pt x="82296" y="476"/>
                    <a:pt x="83725" y="1333"/>
                  </a:cubicBezTo>
                  <a:cubicBezTo>
                    <a:pt x="85153" y="2191"/>
                    <a:pt x="86392" y="3429"/>
                    <a:pt x="87249" y="4858"/>
                  </a:cubicBezTo>
                  <a:lnTo>
                    <a:pt x="125349" y="73152"/>
                  </a:lnTo>
                  <a:lnTo>
                    <a:pt x="156305" y="128302"/>
                  </a:lnTo>
                  <a:cubicBezTo>
                    <a:pt x="157163" y="129731"/>
                    <a:pt x="157734" y="131350"/>
                    <a:pt x="157734" y="133064"/>
                  </a:cubicBezTo>
                  <a:cubicBezTo>
                    <a:pt x="157829" y="134779"/>
                    <a:pt x="157353" y="136398"/>
                    <a:pt x="156591" y="137922"/>
                  </a:cubicBezTo>
                  <a:cubicBezTo>
                    <a:pt x="155829" y="139446"/>
                    <a:pt x="154591" y="140684"/>
                    <a:pt x="153162" y="141542"/>
                  </a:cubicBezTo>
                  <a:cubicBezTo>
                    <a:pt x="151733" y="142304"/>
                    <a:pt x="150114" y="142780"/>
                    <a:pt x="148400" y="142875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  <p:sp>
        <p:nvSpPr>
          <p:cNvPr id="12" name="矩形 13"/>
          <p:cNvSpPr/>
          <p:nvPr/>
        </p:nvSpPr>
        <p:spPr>
          <a:xfrm>
            <a:off x="1752600" y="3174862"/>
            <a:ext cx="8109115" cy="11079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6600" b="1" u="none" dirty="0">
                <a:solidFill>
                  <a:srgbClr val="2E2E2E"/>
                </a:solidFill>
                <a:uFill>
                  <a:solidFill>
                    <a:srgbClr val="2E2E2E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谢谢观看</a:t>
            </a:r>
            <a:endParaRPr lang="zh-CN" sz="66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sp>
        <p:nvSpPr>
          <p:cNvPr id="13" name="矩形 14"/>
          <p:cNvSpPr/>
          <p:nvPr/>
        </p:nvSpPr>
        <p:spPr>
          <a:xfrm>
            <a:off x="1752600" y="1975070"/>
            <a:ext cx="8109115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7200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THANK . YOU</a:t>
            </a:r>
            <a:endParaRPr lang="zh-CN" sz="72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理论透镜：价值链分析——洞悉价值创造的密钥(2)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任意多边形: 形状 39"/>
          <p:cNvSpPr/>
          <p:nvPr/>
        </p:nvSpPr>
        <p:spPr>
          <a:xfrm>
            <a:off x="992521" y="1367054"/>
            <a:ext cx="10206958" cy="2657078"/>
          </a:xfrm>
          <a:custGeom>
            <a:avLst/>
            <a:gdLst/>
            <a:ahLst/>
            <a:cxnLst/>
            <a:rect l="l" t="t" r="r" b="b"/>
            <a:pathLst>
              <a:path w="10646908" h="3022358">
                <a:moveTo>
                  <a:pt x="5323454" y="154323"/>
                </a:moveTo>
                <a:cubicBezTo>
                  <a:pt x="3061094" y="154323"/>
                  <a:pt x="1227089" y="674946"/>
                  <a:pt x="1227089" y="1317166"/>
                </a:cubicBezTo>
                <a:cubicBezTo>
                  <a:pt x="1227089" y="1959386"/>
                  <a:pt x="3061094" y="2480009"/>
                  <a:pt x="5323454" y="2480009"/>
                </a:cubicBezTo>
                <a:cubicBezTo>
                  <a:pt x="7585814" y="2480009"/>
                  <a:pt x="9419819" y="1959386"/>
                  <a:pt x="9419819" y="1317166"/>
                </a:cubicBezTo>
                <a:cubicBezTo>
                  <a:pt x="9419819" y="674946"/>
                  <a:pt x="7585814" y="154323"/>
                  <a:pt x="5323454" y="154323"/>
                </a:cubicBezTo>
                <a:close/>
                <a:moveTo>
                  <a:pt x="5323454" y="0"/>
                </a:moveTo>
                <a:cubicBezTo>
                  <a:pt x="8263516" y="0"/>
                  <a:pt x="10646908" y="676578"/>
                  <a:pt x="10646908" y="1511179"/>
                </a:cubicBezTo>
                <a:cubicBezTo>
                  <a:pt x="10646908" y="2345780"/>
                  <a:pt x="8263516" y="3022358"/>
                  <a:pt x="5323454" y="3022358"/>
                </a:cubicBezTo>
                <a:cubicBezTo>
                  <a:pt x="2383392" y="3022358"/>
                  <a:pt x="0" y="2345780"/>
                  <a:pt x="0" y="1511179"/>
                </a:cubicBezTo>
                <a:cubicBezTo>
                  <a:pt x="0" y="676578"/>
                  <a:pt x="2383392" y="0"/>
                  <a:pt x="5323454" y="0"/>
                </a:cubicBezTo>
                <a:close/>
              </a:path>
            </a:pathLst>
          </a:custGeom>
          <a:gradFill flip="y" rotWithShape="1">
            <a:gsLst>
              <a:gs pos="0">
                <a:schemeClr val="accent1">
                  <a:alpha val="0"/>
                </a:schemeClr>
              </a:gs>
              <a:gs pos="92000">
                <a:schemeClr val="accent1">
                  <a:alpha val="15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椭圆 4"/>
          <p:cNvSpPr/>
          <p:nvPr/>
        </p:nvSpPr>
        <p:spPr>
          <a:xfrm>
            <a:off x="3003495" y="1693984"/>
            <a:ext cx="6185010" cy="1362568"/>
          </a:xfrm>
          <a:prstGeom prst="ellipse">
            <a:avLst/>
          </a:prstGeom>
          <a:gradFill flip="y" rotWithShape="1">
            <a:gsLst>
              <a:gs pos="0">
                <a:schemeClr val="accent1">
                  <a:alpha val="0"/>
                </a:schemeClr>
              </a:gs>
              <a:gs pos="92000">
                <a:schemeClr val="accent1">
                  <a:alpha val="5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 5"/>
          <p:cNvSpPr/>
          <p:nvPr/>
        </p:nvSpPr>
        <p:spPr>
          <a:xfrm>
            <a:off x="3568700" y="1981378"/>
            <a:ext cx="5054602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秘钥</a:t>
            </a:r>
            <a:endParaRPr lang="zh-CN" altLang="en-US" sz="24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0" name="椭圆 6"/>
          <p:cNvSpPr/>
          <p:nvPr/>
        </p:nvSpPr>
        <p:spPr>
          <a:xfrm>
            <a:off x="769988" y="2113658"/>
            <a:ext cx="1728000" cy="1728000"/>
          </a:xfrm>
          <a:prstGeom prst="ellipse">
            <a:avLst/>
          </a:prstGeom>
          <a:solidFill>
            <a:schemeClr val="accent1"/>
          </a:solidFill>
          <a:effectLst>
            <a:outerShdw blurRad="88900" dist="241300" dir="2700000" algn="bl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1" name="椭圆 7"/>
          <p:cNvSpPr/>
          <p:nvPr/>
        </p:nvSpPr>
        <p:spPr>
          <a:xfrm>
            <a:off x="5232386" y="3191849"/>
            <a:ext cx="1728000" cy="1728000"/>
          </a:xfrm>
          <a:prstGeom prst="ellipse">
            <a:avLst/>
          </a:prstGeom>
          <a:solidFill>
            <a:schemeClr val="accent1"/>
          </a:solidFill>
          <a:effectLst>
            <a:outerShdw blurRad="88900" dist="241300" dir="2700000" algn="bl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2" name="椭圆 8"/>
          <p:cNvSpPr/>
          <p:nvPr/>
        </p:nvSpPr>
        <p:spPr>
          <a:xfrm>
            <a:off x="9707484" y="2113658"/>
            <a:ext cx="1728000" cy="1728000"/>
          </a:xfrm>
          <a:prstGeom prst="ellipse">
            <a:avLst/>
          </a:prstGeom>
          <a:solidFill>
            <a:schemeClr val="accent1"/>
          </a:solidFill>
          <a:effectLst>
            <a:outerShdw blurRad="88900" dist="241300" dir="2700000" algn="bl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3" name="文本框 9"/>
          <p:cNvSpPr/>
          <p:nvPr/>
        </p:nvSpPr>
        <p:spPr>
          <a:xfrm>
            <a:off x="506722" y="4090073"/>
            <a:ext cx="2254532" cy="11932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产业带各环节高度依赖，任何一个环节的短板都可能影响整体价值，就像“木桶效应”一样。各环节需协同发展，才能实现产业带最大价值。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0"/>
          <p:cNvSpPr/>
          <p:nvPr/>
        </p:nvSpPr>
        <p:spPr>
          <a:xfrm>
            <a:off x="4969120" y="5087653"/>
            <a:ext cx="2254532" cy="11932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价值活动与特定地理空间、文化地标紧密相连。特定的地理和文化环境赋予文旅产业带独特魅力，是吸引游客的重要因素。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5" name="文本框 11"/>
          <p:cNvSpPr/>
          <p:nvPr/>
        </p:nvSpPr>
        <p:spPr>
          <a:xfrm>
            <a:off x="9444218" y="4058714"/>
            <a:ext cx="2254532" cy="11932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受技术、消费偏好、政策等因素显著影响，文旅产业带价值链处于不断变化中。例如新技术可能催生新的旅游产品和体验方式。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6" name="文本框 12"/>
          <p:cNvSpPr/>
          <p:nvPr/>
        </p:nvSpPr>
        <p:spPr>
          <a:xfrm>
            <a:off x="883254" y="2482215"/>
            <a:ext cx="1531620" cy="708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文旅产业带价值链的独特性 - 协同依赖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3"/>
          <p:cNvSpPr/>
          <p:nvPr/>
        </p:nvSpPr>
        <p:spPr>
          <a:xfrm>
            <a:off x="5250651" y="3503716"/>
            <a:ext cx="1659890" cy="708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文旅产业带价值链的独特性 - 空间耦合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4"/>
          <p:cNvSpPr/>
          <p:nvPr/>
        </p:nvSpPr>
        <p:spPr>
          <a:xfrm>
            <a:off x="9724390" y="2469515"/>
            <a:ext cx="1668780" cy="708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文旅产业带价值链的独特性 - 动态演化</a:t>
            </a:r>
            <a:endParaRPr lang="zh-CN" altLang="en-US" sz="20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分析框架：解剖文旅产业带价值链的维度</a:t>
            </a:r>
            <a:endParaRPr lang="zh-CN" sz="28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觅知网-不倒翁ID:189359941"/>
          <p:cNvSpPr/>
          <p:nvPr/>
        </p:nvSpPr>
        <p:spPr>
          <a:xfrm>
            <a:off x="6354445" y="1202690"/>
            <a:ext cx="5164455" cy="5147310"/>
          </a:xfrm>
          <a:prstGeom prst="roundRect">
            <a:avLst>
              <a:gd name="adj" fmla="val 1657"/>
            </a:avLst>
          </a:prstGeom>
          <a:gradFill flip="y" rotWithShape="1">
            <a:gsLst>
              <a:gs pos="0">
                <a:schemeClr val="bg1">
                  <a:alpha val="90000"/>
                </a:schemeClr>
              </a:gs>
              <a:gs pos="78000">
                <a:schemeClr val="bg1"/>
              </a:gs>
            </a:gsLst>
            <a:lin ang="16200000" scaled="0"/>
          </a:gradFill>
          <a:ln w="19050">
            <a:gradFill flip="y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</a:ln>
          <a:effectLst>
            <a:outerShdw blurRad="101600" dist="304800" dir="2700000" algn="b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u="none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思源黑体 CN Regular" pitchFamily="34" charset="-120"/>
                <a:ea typeface="思源黑体 CN Regular" pitchFamily="34" charset="-122"/>
                <a:cs typeface="思源黑体 CN Regular" pitchFamily="34" charset="-120"/>
              </a:rPr>
              <a:t>Chinese, college students, girls, holding a pen and a book, a person, with a white background</a:t>
            </a:r>
            <a:endParaRPr lang="zh-CN" sz="1800" dirty="0">
              <a:latin typeface="思源黑体 CN Regular" pitchFamily="34" charset="-120"/>
              <a:ea typeface="思源黑体 CN Regular" pitchFamily="34" charset="-122"/>
              <a:cs typeface="思源黑体 CN Regular" pitchFamily="34" charset="-120"/>
            </a:endParaRPr>
          </a:p>
        </p:txBody>
      </p:sp>
      <p:sp>
        <p:nvSpPr>
          <p:cNvPr id="8" name="觅知网-不倒翁ID:189359941"/>
          <p:cNvSpPr/>
          <p:nvPr/>
        </p:nvSpPr>
        <p:spPr>
          <a:xfrm>
            <a:off x="677545" y="1202690"/>
            <a:ext cx="5164455" cy="5147310"/>
          </a:xfrm>
          <a:prstGeom prst="roundRect">
            <a:avLst>
              <a:gd name="adj" fmla="val 1657"/>
            </a:avLst>
          </a:prstGeom>
          <a:gradFill flip="y" rotWithShape="1">
            <a:gsLst>
              <a:gs pos="0">
                <a:schemeClr val="bg1">
                  <a:alpha val="90000"/>
                </a:schemeClr>
              </a:gs>
              <a:gs pos="78000">
                <a:schemeClr val="bg1"/>
              </a:gs>
            </a:gsLst>
            <a:lin ang="16200000" scaled="0"/>
          </a:gradFill>
          <a:ln w="19050">
            <a:gradFill flip="y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</a:ln>
          <a:effectLst>
            <a:outerShdw blurRad="101600" dist="304800" dir="2700000" algn="b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9" name="觅知网-不倒翁ID:189359941"/>
          <p:cNvSpPr/>
          <p:nvPr/>
        </p:nvSpPr>
        <p:spPr>
          <a:xfrm>
            <a:off x="4774066" y="3437960"/>
            <a:ext cx="2643869" cy="897544"/>
          </a:xfrm>
          <a:custGeom>
            <a:avLst/>
            <a:gdLst/>
            <a:ahLst/>
            <a:cxnLst/>
            <a:rect l="l" t="t" r="r" b="b"/>
            <a:pathLst>
              <a:path w="1356" h="461">
                <a:moveTo>
                  <a:pt x="1308" y="1"/>
                </a:moveTo>
                <a:cubicBezTo>
                  <a:pt x="1306" y="1"/>
                  <a:pt x="1304" y="1"/>
                  <a:pt x="1302" y="1"/>
                </a:cubicBezTo>
                <a:cubicBezTo>
                  <a:pt x="1288" y="2"/>
                  <a:pt x="1274" y="3"/>
                  <a:pt x="1261" y="5"/>
                </a:cubicBezTo>
                <a:cubicBezTo>
                  <a:pt x="1073" y="21"/>
                  <a:pt x="884" y="30"/>
                  <a:pt x="695" y="30"/>
                </a:cubicBezTo>
                <a:cubicBezTo>
                  <a:pt x="485" y="31"/>
                  <a:pt x="275" y="21"/>
                  <a:pt x="66" y="2"/>
                </a:cubicBezTo>
                <a:cubicBezTo>
                  <a:pt x="56" y="1"/>
                  <a:pt x="46" y="0"/>
                  <a:pt x="36" y="1"/>
                </a:cubicBezTo>
                <a:cubicBezTo>
                  <a:pt x="28" y="2"/>
                  <a:pt x="21" y="4"/>
                  <a:pt x="15" y="7"/>
                </a:cubicBezTo>
                <a:cubicBezTo>
                  <a:pt x="9" y="11"/>
                  <a:pt x="4" y="16"/>
                  <a:pt x="2" y="21"/>
                </a:cubicBezTo>
                <a:cubicBezTo>
                  <a:pt x="1" y="24"/>
                  <a:pt x="0" y="27"/>
                  <a:pt x="1" y="30"/>
                </a:cubicBezTo>
                <a:cubicBezTo>
                  <a:pt x="6" y="97"/>
                  <a:pt x="9" y="164"/>
                  <a:pt x="9" y="230"/>
                </a:cubicBezTo>
                <a:cubicBezTo>
                  <a:pt x="9" y="297"/>
                  <a:pt x="6" y="364"/>
                  <a:pt x="1" y="430"/>
                </a:cubicBezTo>
                <a:cubicBezTo>
                  <a:pt x="0" y="433"/>
                  <a:pt x="1" y="436"/>
                  <a:pt x="2" y="439"/>
                </a:cubicBezTo>
                <a:cubicBezTo>
                  <a:pt x="4" y="445"/>
                  <a:pt x="8" y="450"/>
                  <a:pt x="15" y="454"/>
                </a:cubicBezTo>
                <a:cubicBezTo>
                  <a:pt x="21" y="457"/>
                  <a:pt x="28" y="459"/>
                  <a:pt x="36" y="460"/>
                </a:cubicBezTo>
                <a:cubicBezTo>
                  <a:pt x="46" y="461"/>
                  <a:pt x="56" y="460"/>
                  <a:pt x="66" y="459"/>
                </a:cubicBezTo>
                <a:cubicBezTo>
                  <a:pt x="275" y="439"/>
                  <a:pt x="485" y="430"/>
                  <a:pt x="695" y="430"/>
                </a:cubicBezTo>
                <a:cubicBezTo>
                  <a:pt x="884" y="431"/>
                  <a:pt x="1073" y="439"/>
                  <a:pt x="1261" y="456"/>
                </a:cubicBezTo>
                <a:cubicBezTo>
                  <a:pt x="1274" y="457"/>
                  <a:pt x="1288" y="459"/>
                  <a:pt x="1302" y="460"/>
                </a:cubicBezTo>
                <a:cubicBezTo>
                  <a:pt x="1304" y="460"/>
                  <a:pt x="1306" y="460"/>
                  <a:pt x="1308" y="460"/>
                </a:cubicBezTo>
                <a:cubicBezTo>
                  <a:pt x="1321" y="461"/>
                  <a:pt x="1333" y="458"/>
                  <a:pt x="1341" y="454"/>
                </a:cubicBezTo>
                <a:cubicBezTo>
                  <a:pt x="1348" y="450"/>
                  <a:pt x="1353" y="445"/>
                  <a:pt x="1355" y="439"/>
                </a:cubicBezTo>
                <a:cubicBezTo>
                  <a:pt x="1356" y="436"/>
                  <a:pt x="1356" y="433"/>
                  <a:pt x="1356" y="430"/>
                </a:cubicBezTo>
                <a:cubicBezTo>
                  <a:pt x="1351" y="364"/>
                  <a:pt x="1348" y="297"/>
                  <a:pt x="1347" y="230"/>
                </a:cubicBezTo>
                <a:cubicBezTo>
                  <a:pt x="1348" y="164"/>
                  <a:pt x="1351" y="97"/>
                  <a:pt x="1356" y="30"/>
                </a:cubicBezTo>
                <a:cubicBezTo>
                  <a:pt x="1356" y="27"/>
                  <a:pt x="1356" y="24"/>
                  <a:pt x="1354" y="21"/>
                </a:cubicBezTo>
                <a:cubicBezTo>
                  <a:pt x="1352" y="16"/>
                  <a:pt x="1348" y="11"/>
                  <a:pt x="1341" y="7"/>
                </a:cubicBezTo>
                <a:cubicBezTo>
                  <a:pt x="1333" y="3"/>
                  <a:pt x="1323" y="0"/>
                  <a:pt x="1311" y="0"/>
                </a:cubicBezTo>
                <a:cubicBezTo>
                  <a:pt x="1310" y="0"/>
                  <a:pt x="1309" y="0"/>
                  <a:pt x="1308" y="1"/>
                </a:cubicBezTo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觅知网-不倒翁ID:189359941"/>
          <p:cNvSpPr/>
          <p:nvPr/>
        </p:nvSpPr>
        <p:spPr>
          <a:xfrm>
            <a:off x="4582062" y="2208190"/>
            <a:ext cx="3027878" cy="969165"/>
          </a:xfrm>
          <a:custGeom>
            <a:avLst/>
            <a:gdLst/>
            <a:ahLst/>
            <a:cxnLst/>
            <a:rect l="l" t="t" r="r" b="b"/>
            <a:pathLst>
              <a:path w="1554" h="497">
                <a:moveTo>
                  <a:pt x="13" y="2"/>
                </a:moveTo>
                <a:cubicBezTo>
                  <a:pt x="6" y="5"/>
                  <a:pt x="2" y="8"/>
                  <a:pt x="1" y="13"/>
                </a:cubicBezTo>
                <a:cubicBezTo>
                  <a:pt x="0" y="16"/>
                  <a:pt x="0" y="19"/>
                  <a:pt x="1" y="22"/>
                </a:cubicBezTo>
                <a:cubicBezTo>
                  <a:pt x="21" y="88"/>
                  <a:pt x="38" y="155"/>
                  <a:pt x="54" y="222"/>
                </a:cubicBezTo>
                <a:cubicBezTo>
                  <a:pt x="68" y="288"/>
                  <a:pt x="79" y="355"/>
                  <a:pt x="89" y="422"/>
                </a:cubicBezTo>
                <a:cubicBezTo>
                  <a:pt x="89" y="425"/>
                  <a:pt x="90" y="428"/>
                  <a:pt x="92" y="431"/>
                </a:cubicBezTo>
                <a:cubicBezTo>
                  <a:pt x="95" y="437"/>
                  <a:pt x="101" y="444"/>
                  <a:pt x="109" y="449"/>
                </a:cubicBezTo>
                <a:cubicBezTo>
                  <a:pt x="116" y="453"/>
                  <a:pt x="123" y="457"/>
                  <a:pt x="132" y="460"/>
                </a:cubicBezTo>
                <a:cubicBezTo>
                  <a:pt x="142" y="463"/>
                  <a:pt x="152" y="464"/>
                  <a:pt x="162" y="465"/>
                </a:cubicBezTo>
                <a:cubicBezTo>
                  <a:pt x="372" y="486"/>
                  <a:pt x="583" y="497"/>
                  <a:pt x="794" y="497"/>
                </a:cubicBezTo>
                <a:cubicBezTo>
                  <a:pt x="984" y="496"/>
                  <a:pt x="1174" y="486"/>
                  <a:pt x="1362" y="468"/>
                </a:cubicBezTo>
                <a:cubicBezTo>
                  <a:pt x="1376" y="466"/>
                  <a:pt x="1390" y="465"/>
                  <a:pt x="1403" y="464"/>
                </a:cubicBezTo>
                <a:cubicBezTo>
                  <a:pt x="1406" y="463"/>
                  <a:pt x="1408" y="463"/>
                  <a:pt x="1410" y="463"/>
                </a:cubicBezTo>
                <a:cubicBezTo>
                  <a:pt x="1423" y="460"/>
                  <a:pt x="1436" y="455"/>
                  <a:pt x="1445" y="449"/>
                </a:cubicBezTo>
                <a:cubicBezTo>
                  <a:pt x="1453" y="444"/>
                  <a:pt x="1459" y="437"/>
                  <a:pt x="1463" y="431"/>
                </a:cubicBezTo>
                <a:cubicBezTo>
                  <a:pt x="1464" y="428"/>
                  <a:pt x="1465" y="425"/>
                  <a:pt x="1465" y="422"/>
                </a:cubicBezTo>
                <a:cubicBezTo>
                  <a:pt x="1475" y="355"/>
                  <a:pt x="1487" y="288"/>
                  <a:pt x="1500" y="222"/>
                </a:cubicBezTo>
                <a:cubicBezTo>
                  <a:pt x="1516" y="155"/>
                  <a:pt x="1533" y="88"/>
                  <a:pt x="1553" y="22"/>
                </a:cubicBezTo>
                <a:cubicBezTo>
                  <a:pt x="1554" y="19"/>
                  <a:pt x="1554" y="16"/>
                  <a:pt x="1553" y="13"/>
                </a:cubicBezTo>
                <a:cubicBezTo>
                  <a:pt x="1552" y="8"/>
                  <a:pt x="1548" y="5"/>
                  <a:pt x="1541" y="2"/>
                </a:cubicBezTo>
                <a:cubicBezTo>
                  <a:pt x="1533" y="0"/>
                  <a:pt x="1520" y="0"/>
                  <a:pt x="1505" y="3"/>
                </a:cubicBezTo>
                <a:cubicBezTo>
                  <a:pt x="1502" y="3"/>
                  <a:pt x="1500" y="4"/>
                  <a:pt x="1497" y="5"/>
                </a:cubicBezTo>
                <a:cubicBezTo>
                  <a:pt x="1482" y="9"/>
                  <a:pt x="1466" y="13"/>
                  <a:pt x="1450" y="16"/>
                </a:cubicBezTo>
                <a:cubicBezTo>
                  <a:pt x="1236" y="68"/>
                  <a:pt x="1017" y="95"/>
                  <a:pt x="796" y="97"/>
                </a:cubicBezTo>
                <a:cubicBezTo>
                  <a:pt x="551" y="99"/>
                  <a:pt x="307" y="68"/>
                  <a:pt x="69" y="8"/>
                </a:cubicBezTo>
                <a:cubicBezTo>
                  <a:pt x="58" y="5"/>
                  <a:pt x="46" y="2"/>
                  <a:pt x="36" y="1"/>
                </a:cubicBezTo>
                <a:cubicBezTo>
                  <a:pt x="33" y="1"/>
                  <a:pt x="31" y="1"/>
                  <a:pt x="28" y="1"/>
                </a:cubicBezTo>
                <a:cubicBezTo>
                  <a:pt x="22" y="1"/>
                  <a:pt x="17" y="1"/>
                  <a:pt x="13" y="2"/>
                </a:cubicBezTo>
              </a:path>
            </a:pathLst>
          </a:custGeom>
          <a:solidFill>
            <a:schemeClr val="accent1"/>
          </a:solidFill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1" name="觅知网-不倒翁ID:189359941"/>
          <p:cNvSpPr/>
          <p:nvPr/>
        </p:nvSpPr>
        <p:spPr>
          <a:xfrm>
            <a:off x="4582062" y="4489429"/>
            <a:ext cx="3027878" cy="969165"/>
          </a:xfrm>
          <a:custGeom>
            <a:avLst/>
            <a:gdLst/>
            <a:ahLst/>
            <a:cxnLst/>
            <a:rect l="l" t="t" r="r" b="b"/>
            <a:pathLst>
              <a:path w="1554" h="497">
                <a:moveTo>
                  <a:pt x="162" y="32"/>
                </a:moveTo>
                <a:cubicBezTo>
                  <a:pt x="152" y="33"/>
                  <a:pt x="142" y="34"/>
                  <a:pt x="132" y="37"/>
                </a:cubicBezTo>
                <a:cubicBezTo>
                  <a:pt x="123" y="40"/>
                  <a:pt x="116" y="43"/>
                  <a:pt x="109" y="48"/>
                </a:cubicBezTo>
                <a:cubicBezTo>
                  <a:pt x="101" y="53"/>
                  <a:pt x="96" y="59"/>
                  <a:pt x="92" y="65"/>
                </a:cubicBezTo>
                <a:cubicBezTo>
                  <a:pt x="90" y="68"/>
                  <a:pt x="89" y="72"/>
                  <a:pt x="89" y="75"/>
                </a:cubicBezTo>
                <a:cubicBezTo>
                  <a:pt x="79" y="142"/>
                  <a:pt x="68" y="208"/>
                  <a:pt x="54" y="275"/>
                </a:cubicBezTo>
                <a:cubicBezTo>
                  <a:pt x="38" y="342"/>
                  <a:pt x="21" y="408"/>
                  <a:pt x="1" y="475"/>
                </a:cubicBezTo>
                <a:cubicBezTo>
                  <a:pt x="1" y="478"/>
                  <a:pt x="0" y="480"/>
                  <a:pt x="1" y="483"/>
                </a:cubicBezTo>
                <a:cubicBezTo>
                  <a:pt x="2" y="488"/>
                  <a:pt x="6" y="492"/>
                  <a:pt x="13" y="494"/>
                </a:cubicBezTo>
                <a:cubicBezTo>
                  <a:pt x="19" y="496"/>
                  <a:pt x="27" y="497"/>
                  <a:pt x="36" y="496"/>
                </a:cubicBezTo>
                <a:cubicBezTo>
                  <a:pt x="46" y="495"/>
                  <a:pt x="58" y="492"/>
                  <a:pt x="69" y="489"/>
                </a:cubicBezTo>
                <a:cubicBezTo>
                  <a:pt x="307" y="429"/>
                  <a:pt x="551" y="398"/>
                  <a:pt x="796" y="400"/>
                </a:cubicBezTo>
                <a:cubicBezTo>
                  <a:pt x="1017" y="401"/>
                  <a:pt x="1236" y="429"/>
                  <a:pt x="1450" y="480"/>
                </a:cubicBezTo>
                <a:cubicBezTo>
                  <a:pt x="1466" y="484"/>
                  <a:pt x="1482" y="488"/>
                  <a:pt x="1497" y="492"/>
                </a:cubicBezTo>
                <a:cubicBezTo>
                  <a:pt x="1500" y="493"/>
                  <a:pt x="1502" y="493"/>
                  <a:pt x="1505" y="494"/>
                </a:cubicBezTo>
                <a:cubicBezTo>
                  <a:pt x="1520" y="497"/>
                  <a:pt x="1533" y="497"/>
                  <a:pt x="1541" y="494"/>
                </a:cubicBezTo>
                <a:cubicBezTo>
                  <a:pt x="1548" y="492"/>
                  <a:pt x="1553" y="488"/>
                  <a:pt x="1554" y="483"/>
                </a:cubicBezTo>
                <a:cubicBezTo>
                  <a:pt x="1554" y="480"/>
                  <a:pt x="1554" y="478"/>
                  <a:pt x="1553" y="475"/>
                </a:cubicBezTo>
                <a:cubicBezTo>
                  <a:pt x="1533" y="408"/>
                  <a:pt x="1516" y="342"/>
                  <a:pt x="1500" y="275"/>
                </a:cubicBezTo>
                <a:cubicBezTo>
                  <a:pt x="1487" y="208"/>
                  <a:pt x="1475" y="142"/>
                  <a:pt x="1465" y="75"/>
                </a:cubicBezTo>
                <a:cubicBezTo>
                  <a:pt x="1465" y="72"/>
                  <a:pt x="1464" y="68"/>
                  <a:pt x="1462" y="65"/>
                </a:cubicBezTo>
                <a:cubicBezTo>
                  <a:pt x="1459" y="59"/>
                  <a:pt x="1453" y="53"/>
                  <a:pt x="1445" y="48"/>
                </a:cubicBezTo>
                <a:cubicBezTo>
                  <a:pt x="1436" y="41"/>
                  <a:pt x="1423" y="36"/>
                  <a:pt x="1410" y="34"/>
                </a:cubicBezTo>
                <a:cubicBezTo>
                  <a:pt x="1408" y="34"/>
                  <a:pt x="1406" y="33"/>
                  <a:pt x="1403" y="33"/>
                </a:cubicBezTo>
                <a:cubicBezTo>
                  <a:pt x="1390" y="32"/>
                  <a:pt x="1376" y="30"/>
                  <a:pt x="1362" y="29"/>
                </a:cubicBezTo>
                <a:cubicBezTo>
                  <a:pt x="1174" y="10"/>
                  <a:pt x="984" y="1"/>
                  <a:pt x="794" y="0"/>
                </a:cubicBezTo>
                <a:cubicBezTo>
                  <a:pt x="788" y="0"/>
                  <a:pt x="783" y="0"/>
                  <a:pt x="777" y="0"/>
                </a:cubicBezTo>
                <a:cubicBezTo>
                  <a:pt x="572" y="0"/>
                  <a:pt x="366" y="11"/>
                  <a:pt x="162" y="32"/>
                </a:cubicBezTo>
              </a:path>
            </a:pathLst>
          </a:custGeom>
          <a:solidFill>
            <a:schemeClr val="accent1"/>
          </a:solidFill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2" name="觅知网-不倒翁ID:189359941"/>
          <p:cNvSpPr/>
          <p:nvPr/>
        </p:nvSpPr>
        <p:spPr>
          <a:xfrm>
            <a:off x="5114926" y="2665343"/>
            <a:ext cx="1962152" cy="2790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维度一</a:t>
            </a:r>
            <a:endParaRPr lang="zh-CN" altLang="en-US" sz="2000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3" name="觅知网-不倒翁ID:189359941"/>
          <p:cNvSpPr/>
          <p:nvPr/>
        </p:nvSpPr>
        <p:spPr>
          <a:xfrm>
            <a:off x="5114926" y="3747212"/>
            <a:ext cx="1962152" cy="2790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维度二</a:t>
            </a:r>
            <a:endParaRPr lang="zh-CN" altLang="en-US" sz="2000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4" name="觅知网-不倒翁ID:189359941"/>
          <p:cNvSpPr/>
          <p:nvPr/>
        </p:nvSpPr>
        <p:spPr>
          <a:xfrm>
            <a:off x="5114926" y="4740102"/>
            <a:ext cx="1962152" cy="2790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维度三</a:t>
            </a:r>
            <a:endParaRPr lang="zh-CN" altLang="en-US" sz="2000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5" name="觅知网-不倒翁ID:189359941"/>
          <p:cNvSpPr/>
          <p:nvPr/>
        </p:nvSpPr>
        <p:spPr>
          <a:xfrm>
            <a:off x="857065" y="1123321"/>
            <a:ext cx="691658" cy="691658"/>
          </a:xfrm>
          <a:prstGeom prst="donut">
            <a:avLst>
              <a:gd name="adj" fmla="val 17933"/>
            </a:avLst>
          </a:prstGeom>
          <a:gradFill flip="y" rotWithShape="1"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9525">
            <a:gradFill flip="y" rotWithShape="1">
              <a:gsLst>
                <a:gs pos="20000">
                  <a:schemeClr val="accent1">
                    <a:alpha val="48000"/>
                  </a:schemeClr>
                </a:gs>
                <a:gs pos="45000">
                  <a:schemeClr val="accent1">
                    <a:alpha val="43000"/>
                  </a:schemeClr>
                </a:gs>
                <a:gs pos="71000">
                  <a:schemeClr val="accent6"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53476" tIns="26738" rIns="53476" bIns="26738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6" name="觅知网-不倒翁ID:189359941"/>
          <p:cNvSpPr/>
          <p:nvPr/>
        </p:nvSpPr>
        <p:spPr>
          <a:xfrm>
            <a:off x="928776" y="1298132"/>
            <a:ext cx="548234" cy="377949"/>
          </a:xfrm>
          <a:prstGeom prst="rect">
            <a:avLst/>
          </a:prstGeom>
          <a:noFill/>
        </p:spPr>
        <p:txBody>
          <a:bodyPr vert="horz" wrap="square" lIns="69494" tIns="34747" rIns="69494" bIns="34747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01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7" name="觅知网-不倒翁ID:189359941"/>
          <p:cNvSpPr/>
          <p:nvPr/>
        </p:nvSpPr>
        <p:spPr>
          <a:xfrm>
            <a:off x="1530758" y="1264340"/>
            <a:ext cx="280631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价值环节识别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8" name="觅知网-不倒翁ID:189359941"/>
          <p:cNvSpPr/>
          <p:nvPr/>
        </p:nvSpPr>
        <p:spPr>
          <a:xfrm>
            <a:off x="846207" y="1751725"/>
            <a:ext cx="3502978" cy="913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需识别从资源到最终消费体验的所有关键活动，明确产业带价值链的各个环节，为后续分析奠定基础。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9" name="觅知网-不倒翁ID:189359941"/>
          <p:cNvSpPr/>
          <p:nvPr/>
        </p:nvSpPr>
        <p:spPr>
          <a:xfrm>
            <a:off x="857065" y="4741335"/>
            <a:ext cx="691658" cy="691658"/>
          </a:xfrm>
          <a:prstGeom prst="donut">
            <a:avLst>
              <a:gd name="adj" fmla="val 17933"/>
            </a:avLst>
          </a:prstGeom>
          <a:gradFill flip="y" rotWithShape="1"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9525">
            <a:gradFill flip="y" rotWithShape="1">
              <a:gsLst>
                <a:gs pos="20000">
                  <a:schemeClr val="accent1">
                    <a:alpha val="48000"/>
                  </a:schemeClr>
                </a:gs>
                <a:gs pos="45000">
                  <a:schemeClr val="accent1">
                    <a:alpha val="43000"/>
                  </a:schemeClr>
                </a:gs>
                <a:gs pos="71000">
                  <a:schemeClr val="accent6"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53476" tIns="26738" rIns="53476" bIns="26738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0" name="觅知网-不倒翁ID:189359941"/>
          <p:cNvSpPr/>
          <p:nvPr/>
        </p:nvSpPr>
        <p:spPr>
          <a:xfrm>
            <a:off x="928776" y="4916146"/>
            <a:ext cx="548234" cy="377949"/>
          </a:xfrm>
          <a:prstGeom prst="rect">
            <a:avLst/>
          </a:prstGeom>
          <a:noFill/>
        </p:spPr>
        <p:txBody>
          <a:bodyPr vert="horz" wrap="square" lIns="69494" tIns="34747" rIns="69494" bIns="34747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03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1" name="觅知网-不倒翁ID:189359941"/>
          <p:cNvSpPr/>
          <p:nvPr/>
        </p:nvSpPr>
        <p:spPr>
          <a:xfrm rot="10800000">
            <a:off x="857065" y="5321125"/>
            <a:ext cx="3600000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</a:ln>
        </p:spPr>
      </p:sp>
      <p:sp>
        <p:nvSpPr>
          <p:cNvPr id="22" name="觅知网-不倒翁ID:189359941"/>
          <p:cNvSpPr/>
          <p:nvPr/>
        </p:nvSpPr>
        <p:spPr>
          <a:xfrm>
            <a:off x="1530758" y="4895054"/>
            <a:ext cx="280631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主体角色定位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23" name="觅知网-不倒翁ID:189359941"/>
          <p:cNvSpPr/>
          <p:nvPr/>
        </p:nvSpPr>
        <p:spPr>
          <a:xfrm>
            <a:off x="846207" y="5369739"/>
            <a:ext cx="3502978" cy="913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明确政府、企业等不同主体在产业带价值链不同环节的角色与互动关系，促进各主体有效协作。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4" name="觅知网-不倒翁ID:189359941"/>
          <p:cNvSpPr/>
          <p:nvPr/>
        </p:nvSpPr>
        <p:spPr>
          <a:xfrm>
            <a:off x="857065" y="2985668"/>
            <a:ext cx="691658" cy="691658"/>
          </a:xfrm>
          <a:prstGeom prst="donut">
            <a:avLst>
              <a:gd name="adj" fmla="val 17933"/>
            </a:avLst>
          </a:prstGeom>
          <a:gradFill flip="y" rotWithShape="1"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9525">
            <a:gradFill flip="y" rotWithShape="1">
              <a:gsLst>
                <a:gs pos="20000">
                  <a:schemeClr val="accent1">
                    <a:alpha val="48000"/>
                  </a:schemeClr>
                </a:gs>
                <a:gs pos="45000">
                  <a:schemeClr val="accent1">
                    <a:alpha val="43000"/>
                  </a:schemeClr>
                </a:gs>
                <a:gs pos="71000">
                  <a:schemeClr val="accent6"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53476" tIns="26738" rIns="53476" bIns="26738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5" name="觅知网-不倒翁ID:189359941"/>
          <p:cNvSpPr/>
          <p:nvPr/>
        </p:nvSpPr>
        <p:spPr>
          <a:xfrm>
            <a:off x="928776" y="3160479"/>
            <a:ext cx="548234" cy="377949"/>
          </a:xfrm>
          <a:prstGeom prst="rect">
            <a:avLst/>
          </a:prstGeom>
          <a:noFill/>
        </p:spPr>
        <p:txBody>
          <a:bodyPr vert="horz" wrap="square" lIns="69494" tIns="34747" rIns="69494" bIns="34747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02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6" name="觅知网-不倒翁ID:189359941"/>
          <p:cNvSpPr/>
          <p:nvPr/>
        </p:nvSpPr>
        <p:spPr>
          <a:xfrm rot="10800000">
            <a:off x="857065" y="3565458"/>
            <a:ext cx="3600000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</a:ln>
        </p:spPr>
      </p:sp>
      <p:sp>
        <p:nvSpPr>
          <p:cNvPr id="27" name="觅知网-不倒翁ID:189359941"/>
          <p:cNvSpPr/>
          <p:nvPr/>
        </p:nvSpPr>
        <p:spPr>
          <a:xfrm>
            <a:off x="1530758" y="3139387"/>
            <a:ext cx="280631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价值活动剖析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28" name="觅知网-不倒翁ID:189359941"/>
          <p:cNvSpPr/>
          <p:nvPr/>
        </p:nvSpPr>
        <p:spPr>
          <a:xfrm>
            <a:off x="846207" y="3614072"/>
            <a:ext cx="3502978" cy="913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对每个环节的成本结构、价值贡献及所需能力进行分析，有助于了解各环节在价值链中的作用和运营要点。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9" name="觅知网-不倒翁ID:189359941"/>
          <p:cNvSpPr/>
          <p:nvPr/>
        </p:nvSpPr>
        <p:spPr>
          <a:xfrm>
            <a:off x="10594365" y="1123321"/>
            <a:ext cx="691658" cy="691658"/>
          </a:xfrm>
          <a:prstGeom prst="donut">
            <a:avLst>
              <a:gd name="adj" fmla="val 17933"/>
            </a:avLst>
          </a:prstGeom>
          <a:gradFill flip="y" rotWithShape="1"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9525">
            <a:gradFill flip="y" rotWithShape="1">
              <a:gsLst>
                <a:gs pos="20000">
                  <a:schemeClr val="accent1">
                    <a:alpha val="48000"/>
                  </a:schemeClr>
                </a:gs>
                <a:gs pos="45000">
                  <a:schemeClr val="accent1">
                    <a:alpha val="43000"/>
                  </a:schemeClr>
                </a:gs>
                <a:gs pos="71000">
                  <a:schemeClr val="accent6"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53476" tIns="26738" rIns="53476" bIns="26738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0" name="觅知网-不倒翁ID:189359941"/>
          <p:cNvSpPr/>
          <p:nvPr/>
        </p:nvSpPr>
        <p:spPr>
          <a:xfrm>
            <a:off x="10666076" y="1298132"/>
            <a:ext cx="548234" cy="377949"/>
          </a:xfrm>
          <a:prstGeom prst="rect">
            <a:avLst/>
          </a:prstGeom>
          <a:noFill/>
        </p:spPr>
        <p:txBody>
          <a:bodyPr vert="horz" wrap="square" lIns="69494" tIns="34747" rIns="69494" bIns="34747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04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1" name="觅知网-不倒翁ID:189359941"/>
          <p:cNvSpPr/>
          <p:nvPr/>
        </p:nvSpPr>
        <p:spPr>
          <a:xfrm rot="10800000">
            <a:off x="7702515" y="1703111"/>
            <a:ext cx="3600000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</a:ln>
        </p:spPr>
      </p:sp>
      <p:sp>
        <p:nvSpPr>
          <p:cNvPr id="32" name="觅知网-不倒翁ID:189359941"/>
          <p:cNvSpPr/>
          <p:nvPr/>
        </p:nvSpPr>
        <p:spPr>
          <a:xfrm>
            <a:off x="7854927" y="1264340"/>
            <a:ext cx="272066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价值流动追踪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33" name="觅知网-不倒翁ID:189359941"/>
          <p:cNvSpPr/>
          <p:nvPr/>
        </p:nvSpPr>
        <p:spPr>
          <a:xfrm>
            <a:off x="7734300" y="1751725"/>
            <a:ext cx="3600635" cy="913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分析经济收益等价值在链条中的创造、传递、分配与捕获过程，掌握价值流向，优化产业带价值创造。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4" name="觅知网-不倒翁ID:189359941"/>
          <p:cNvSpPr/>
          <p:nvPr/>
        </p:nvSpPr>
        <p:spPr>
          <a:xfrm>
            <a:off x="10594365" y="2985668"/>
            <a:ext cx="691658" cy="691658"/>
          </a:xfrm>
          <a:prstGeom prst="donut">
            <a:avLst>
              <a:gd name="adj" fmla="val 17933"/>
            </a:avLst>
          </a:prstGeom>
          <a:gradFill flip="y" rotWithShape="1"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9525">
            <a:gradFill flip="y" rotWithShape="1">
              <a:gsLst>
                <a:gs pos="20000">
                  <a:schemeClr val="accent1">
                    <a:alpha val="48000"/>
                  </a:schemeClr>
                </a:gs>
                <a:gs pos="45000">
                  <a:schemeClr val="accent1">
                    <a:alpha val="43000"/>
                  </a:schemeClr>
                </a:gs>
                <a:gs pos="71000">
                  <a:schemeClr val="accent6"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53476" tIns="26738" rIns="53476" bIns="26738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5" name="觅知网-不倒翁ID:189359941"/>
          <p:cNvSpPr/>
          <p:nvPr/>
        </p:nvSpPr>
        <p:spPr>
          <a:xfrm>
            <a:off x="10666076" y="3160479"/>
            <a:ext cx="548234" cy="377949"/>
          </a:xfrm>
          <a:prstGeom prst="rect">
            <a:avLst/>
          </a:prstGeom>
          <a:noFill/>
        </p:spPr>
        <p:txBody>
          <a:bodyPr vert="horz" wrap="square" lIns="69494" tIns="34747" rIns="69494" bIns="34747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05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6" name="觅知网-不倒翁ID:189359941"/>
          <p:cNvSpPr/>
          <p:nvPr/>
        </p:nvSpPr>
        <p:spPr>
          <a:xfrm rot="10800000">
            <a:off x="7702515" y="3565458"/>
            <a:ext cx="3600000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</a:ln>
        </p:spPr>
      </p:sp>
      <p:sp>
        <p:nvSpPr>
          <p:cNvPr id="37" name="觅知网-不倒翁ID:189359941"/>
          <p:cNvSpPr/>
          <p:nvPr/>
        </p:nvSpPr>
        <p:spPr>
          <a:xfrm>
            <a:off x="7854927" y="3139387"/>
            <a:ext cx="272066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治理模式审视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38" name="觅知网-不倒翁ID:189359941"/>
          <p:cNvSpPr/>
          <p:nvPr/>
        </p:nvSpPr>
        <p:spPr>
          <a:xfrm>
            <a:off x="7734300" y="3614072"/>
            <a:ext cx="3600635" cy="913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探讨价值链的协调机制、权力结构与利益分配公平性，保障产业带健康、可持续发展。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9" name="觅知网-不倒翁ID:189359941"/>
          <p:cNvSpPr/>
          <p:nvPr/>
        </p:nvSpPr>
        <p:spPr>
          <a:xfrm>
            <a:off x="10594365" y="4741335"/>
            <a:ext cx="691658" cy="691658"/>
          </a:xfrm>
          <a:prstGeom prst="donut">
            <a:avLst>
              <a:gd name="adj" fmla="val 17933"/>
            </a:avLst>
          </a:prstGeom>
          <a:gradFill flip="y" rotWithShape="1">
            <a:gsLst>
              <a:gs pos="0">
                <a:schemeClr val="accent1">
                  <a:alpha val="4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9525">
            <a:gradFill flip="y" rotWithShape="1">
              <a:gsLst>
                <a:gs pos="20000">
                  <a:schemeClr val="accent1">
                    <a:alpha val="48000"/>
                  </a:schemeClr>
                </a:gs>
                <a:gs pos="45000">
                  <a:schemeClr val="accent1">
                    <a:alpha val="43000"/>
                  </a:schemeClr>
                </a:gs>
                <a:gs pos="71000">
                  <a:schemeClr val="accent6">
                    <a:alpha val="0"/>
                  </a:schemeClr>
                </a:gs>
              </a:gsLst>
              <a:lin ang="5400000" scaled="0"/>
            </a:gradFill>
          </a:ln>
        </p:spPr>
        <p:txBody>
          <a:bodyPr vert="horz" wrap="square" lIns="53476" tIns="26738" rIns="53476" bIns="26738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40" name="觅知网-不倒翁ID:189359941"/>
          <p:cNvSpPr/>
          <p:nvPr/>
        </p:nvSpPr>
        <p:spPr>
          <a:xfrm>
            <a:off x="10666076" y="4916146"/>
            <a:ext cx="548234" cy="377949"/>
          </a:xfrm>
          <a:prstGeom prst="rect">
            <a:avLst/>
          </a:prstGeom>
          <a:noFill/>
        </p:spPr>
        <p:txBody>
          <a:bodyPr vert="horz" wrap="square" lIns="69494" tIns="34747" rIns="69494" bIns="34747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06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41" name="觅知网-不倒翁ID:189359941"/>
          <p:cNvSpPr/>
          <p:nvPr/>
        </p:nvSpPr>
        <p:spPr>
          <a:xfrm rot="10800000">
            <a:off x="7702515" y="5321125"/>
            <a:ext cx="3600000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</a:ln>
        </p:spPr>
      </p:sp>
      <p:sp>
        <p:nvSpPr>
          <p:cNvPr id="42" name="觅知网-不倒翁ID:189359941"/>
          <p:cNvSpPr/>
          <p:nvPr/>
        </p:nvSpPr>
        <p:spPr>
          <a:xfrm>
            <a:off x="7854927" y="4895054"/>
            <a:ext cx="272066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升级路径探索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43" name="觅知网-不倒翁ID:189359941"/>
          <p:cNvSpPr/>
          <p:nvPr/>
        </p:nvSpPr>
        <p:spPr>
          <a:xfrm>
            <a:off x="7734300" y="5369739"/>
            <a:ext cx="3600635" cy="913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研究如何提升整体价值创造效率和竞争力，推动文旅产业带不断发展升级。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44" name="觅知网-不倒翁ID:189359941"/>
          <p:cNvSpPr/>
          <p:nvPr/>
        </p:nvSpPr>
        <p:spPr>
          <a:xfrm rot="10800000">
            <a:off x="857065" y="1703111"/>
            <a:ext cx="3600000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</a:ln>
        </p:spPr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şḷiḍé"/>
          <p:cNvSpPr/>
          <p:nvPr/>
        </p:nvSpPr>
        <p:spPr>
          <a:xfrm>
            <a:off x="3363903" y="1978118"/>
            <a:ext cx="137703" cy="13770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sp>
        <p:nvSpPr>
          <p:cNvPr id="3" name="iṡḻiďè"/>
          <p:cNvSpPr/>
          <p:nvPr/>
        </p:nvSpPr>
        <p:spPr>
          <a:xfrm rot="17580000">
            <a:off x="2495652" y="2419579"/>
            <a:ext cx="1979382" cy="1714453"/>
          </a:xfrm>
          <a:custGeom>
            <a:avLst/>
            <a:gdLst/>
            <a:ahLst/>
            <a:cxnLst/>
            <a:rect l="l" t="t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chemeClr val="accent2">
              <a:alpha val="68000"/>
            </a:schemeClr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sp>
        <p:nvSpPr>
          <p:cNvPr id="4" name="iṡḻiďè"/>
          <p:cNvSpPr/>
          <p:nvPr/>
        </p:nvSpPr>
        <p:spPr>
          <a:xfrm rot="17580000">
            <a:off x="1584123" y="1931786"/>
            <a:ext cx="2288396" cy="1982107"/>
          </a:xfrm>
          <a:custGeom>
            <a:avLst/>
            <a:gdLst/>
            <a:ahLst/>
            <a:cxnLst/>
            <a:rect l="l" t="t" r="r" b="b"/>
            <a:pathLst>
              <a:path w="1231" h="1067">
                <a:moveTo>
                  <a:pt x="504" y="86"/>
                </a:moveTo>
                <a:cubicBezTo>
                  <a:pt x="49" y="874"/>
                  <a:pt x="49" y="874"/>
                  <a:pt x="49" y="874"/>
                </a:cubicBezTo>
                <a:cubicBezTo>
                  <a:pt x="0" y="960"/>
                  <a:pt x="62" y="1067"/>
                  <a:pt x="161" y="1067"/>
                </a:cubicBezTo>
                <a:cubicBezTo>
                  <a:pt x="1070" y="1067"/>
                  <a:pt x="1070" y="1067"/>
                  <a:pt x="1070" y="1067"/>
                </a:cubicBezTo>
                <a:cubicBezTo>
                  <a:pt x="1170" y="1067"/>
                  <a:pt x="1231" y="960"/>
                  <a:pt x="1182" y="874"/>
                </a:cubicBezTo>
                <a:cubicBezTo>
                  <a:pt x="727" y="86"/>
                  <a:pt x="727" y="86"/>
                  <a:pt x="727" y="86"/>
                </a:cubicBezTo>
                <a:cubicBezTo>
                  <a:pt x="678" y="0"/>
                  <a:pt x="554" y="0"/>
                  <a:pt x="504" y="86"/>
                </a:cubicBezTo>
                <a:close/>
              </a:path>
            </a:pathLst>
          </a:custGeom>
          <a:solidFill>
            <a:schemeClr val="accent1">
              <a:alpha val="68000"/>
            </a:schemeClr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思源黑体" pitchFamily="34" charset="-120"/>
              <a:ea typeface="思源黑体" pitchFamily="34" charset="-122"/>
              <a:cs typeface="思源黑体" pitchFamily="34" charset="-120"/>
            </a:endParaRPr>
          </a:p>
        </p:txBody>
      </p:sp>
      <p:sp>
        <p:nvSpPr>
          <p:cNvPr id="5" name="MH_Others_1"/>
          <p:cNvSpPr/>
          <p:nvPr/>
        </p:nvSpPr>
        <p:spPr>
          <a:xfrm>
            <a:off x="2161060" y="2922840"/>
            <a:ext cx="2364086" cy="646331"/>
          </a:xfrm>
          <a:prstGeom prst="rect">
            <a:avLst/>
          </a:prstGeom>
          <a:noFill/>
          <a:effectLst>
            <a:outerShdw blurRad="50800" dist="38100" dir="2700000" algn="bl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36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思源黑体 Medium" pitchFamily="34" charset="-120"/>
                <a:ea typeface="思源黑体 Medium" pitchFamily="34" charset="-122"/>
                <a:cs typeface="思源黑体 Medium" pitchFamily="34" charset="-120"/>
              </a:rPr>
              <a:t>Part 02</a:t>
            </a:r>
            <a:endParaRPr lang="zh-CN" sz="3600" dirty="0">
              <a:latin typeface="思源黑体 Medium" pitchFamily="34" charset="-120"/>
              <a:ea typeface="思源黑体 Medium" pitchFamily="34" charset="-122"/>
              <a:cs typeface="思源黑体 Medium" pitchFamily="34" charset="-120"/>
            </a:endParaRPr>
          </a:p>
        </p:txBody>
      </p:sp>
      <p:sp>
        <p:nvSpPr>
          <p:cNvPr id="6" name="矩形 34"/>
          <p:cNvSpPr/>
          <p:nvPr/>
        </p:nvSpPr>
        <p:spPr>
          <a:xfrm>
            <a:off x="4807715" y="3014426"/>
            <a:ext cx="702142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36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</a:t>
            </a:r>
            <a:r>
              <a:rPr lang="zh-CN" altLang="en-US" sz="36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链深度解构：文旅产业带的“筋骨脉络”</a:t>
            </a:r>
            <a:endParaRPr lang="zh-CN" altLang="en-US" sz="36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group"/>
          <p:cNvGrpSpPr/>
          <p:nvPr/>
        </p:nvGrpSpPr>
        <p:grpSpPr>
          <a:xfrm>
            <a:off x="8540750" y="459272"/>
            <a:ext cx="380818" cy="381000"/>
            <a:chOff x="0" y="0"/>
            <a:chExt cx="380818" cy="381000"/>
          </a:xfrm>
        </p:grpSpPr>
        <p:sp>
          <p:nvSpPr>
            <p:cNvPr id="9" name="图形 38"/>
            <p:cNvSpPr/>
            <p:nvPr/>
          </p:nvSpPr>
          <p:spPr>
            <a:xfrm>
              <a:off x="0" y="0"/>
              <a:ext cx="380818" cy="381000"/>
            </a:xfrm>
            <a:custGeom>
              <a:avLst/>
              <a:gdLst/>
              <a:ahLst/>
              <a:cxnLst/>
              <a:rect l="l" t="t" r="r" b="b"/>
              <a:pathLst>
                <a:path w="380818" h="381000">
                  <a:moveTo>
                    <a:pt x="191076" y="0"/>
                  </a:moveTo>
                  <a:cubicBezTo>
                    <a:pt x="38676" y="0"/>
                    <a:pt x="481" y="38100"/>
                    <a:pt x="4" y="190500"/>
                  </a:cubicBezTo>
                  <a:cubicBezTo>
                    <a:pt x="-472" y="342900"/>
                    <a:pt x="37438" y="381000"/>
                    <a:pt x="189838" y="381000"/>
                  </a:cubicBezTo>
                  <a:cubicBezTo>
                    <a:pt x="342238" y="381000"/>
                    <a:pt x="380338" y="342900"/>
                    <a:pt x="380814" y="190976"/>
                  </a:cubicBezTo>
                  <a:cubicBezTo>
                    <a:pt x="381290" y="39053"/>
                    <a:pt x="343476" y="0"/>
                    <a:pt x="191076" y="0"/>
                  </a:cubicBezTo>
                  <a:close/>
                </a:path>
              </a:pathLst>
            </a:custGeom>
            <a:gradFill flip="y" rotWithShape="1">
              <a:gsLst>
                <a:gs pos="0">
                  <a:schemeClr val="accent1"/>
                </a:gs>
                <a:gs pos="4668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0" name="任意多边形: 形状 5"/>
            <p:cNvSpPr/>
            <p:nvPr/>
          </p:nvSpPr>
          <p:spPr>
            <a:xfrm>
              <a:off x="172312" y="152316"/>
              <a:ext cx="132492" cy="132852"/>
            </a:xfrm>
            <a:custGeom>
              <a:avLst/>
              <a:gdLst/>
              <a:ahLst/>
              <a:cxnLst/>
              <a:rect l="l" t="t" r="r" b="b"/>
              <a:pathLst>
                <a:path w="132492" h="132852">
                  <a:moveTo>
                    <a:pt x="132493" y="66758"/>
                  </a:moveTo>
                  <a:cubicBezTo>
                    <a:pt x="132398" y="83522"/>
                    <a:pt x="125920" y="99620"/>
                    <a:pt x="114491" y="111812"/>
                  </a:cubicBezTo>
                  <a:cubicBezTo>
                    <a:pt x="103061" y="124004"/>
                    <a:pt x="87344" y="131528"/>
                    <a:pt x="70676" y="132671"/>
                  </a:cubicBezTo>
                  <a:cubicBezTo>
                    <a:pt x="53912" y="133910"/>
                    <a:pt x="37433" y="128766"/>
                    <a:pt x="24289" y="118289"/>
                  </a:cubicBezTo>
                  <a:cubicBezTo>
                    <a:pt x="11144" y="107811"/>
                    <a:pt x="2477" y="92762"/>
                    <a:pt x="0" y="76188"/>
                  </a:cubicBezTo>
                  <a:lnTo>
                    <a:pt x="59150" y="76188"/>
                  </a:lnTo>
                  <a:cubicBezTo>
                    <a:pt x="60769" y="76188"/>
                    <a:pt x="62484" y="75712"/>
                    <a:pt x="63913" y="74950"/>
                  </a:cubicBezTo>
                  <a:cubicBezTo>
                    <a:pt x="65342" y="74093"/>
                    <a:pt x="66580" y="72950"/>
                    <a:pt x="67342" y="71521"/>
                  </a:cubicBezTo>
                  <a:cubicBezTo>
                    <a:pt x="68199" y="70092"/>
                    <a:pt x="68675" y="68473"/>
                    <a:pt x="68675" y="66758"/>
                  </a:cubicBezTo>
                  <a:cubicBezTo>
                    <a:pt x="68675" y="65139"/>
                    <a:pt x="68294" y="63425"/>
                    <a:pt x="67437" y="61996"/>
                  </a:cubicBezTo>
                  <a:lnTo>
                    <a:pt x="36481" y="6846"/>
                  </a:lnTo>
                  <a:cubicBezTo>
                    <a:pt x="46672" y="1893"/>
                    <a:pt x="57912" y="-488"/>
                    <a:pt x="69247" y="83"/>
                  </a:cubicBezTo>
                  <a:cubicBezTo>
                    <a:pt x="80581" y="655"/>
                    <a:pt x="91535" y="4084"/>
                    <a:pt x="101155" y="10085"/>
                  </a:cubicBezTo>
                  <a:cubicBezTo>
                    <a:pt x="110776" y="16085"/>
                    <a:pt x="118681" y="24372"/>
                    <a:pt x="124206" y="34278"/>
                  </a:cubicBezTo>
                  <a:cubicBezTo>
                    <a:pt x="129635" y="44279"/>
                    <a:pt x="132493" y="55424"/>
                    <a:pt x="132493" y="667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  <p:sp>
          <p:nvSpPr>
            <p:cNvPr id="11" name="任意多边形: 形状 6"/>
            <p:cNvSpPr/>
            <p:nvPr/>
          </p:nvSpPr>
          <p:spPr>
            <a:xfrm>
              <a:off x="85730" y="85725"/>
              <a:ext cx="157746" cy="142875"/>
            </a:xfrm>
            <a:custGeom>
              <a:avLst/>
              <a:gdLst/>
              <a:ahLst/>
              <a:cxnLst/>
              <a:rect l="l" t="t" r="r" b="b"/>
              <a:pathLst>
                <a:path w="157746" h="142875">
                  <a:moveTo>
                    <a:pt x="148400" y="142875"/>
                  </a:moveTo>
                  <a:lnTo>
                    <a:pt x="9525" y="142875"/>
                  </a:lnTo>
                  <a:cubicBezTo>
                    <a:pt x="7906" y="142875"/>
                    <a:pt x="6191" y="142399"/>
                    <a:pt x="4763" y="141637"/>
                  </a:cubicBezTo>
                  <a:cubicBezTo>
                    <a:pt x="3334" y="140780"/>
                    <a:pt x="2096" y="139637"/>
                    <a:pt x="1333" y="138208"/>
                  </a:cubicBezTo>
                  <a:cubicBezTo>
                    <a:pt x="476" y="136684"/>
                    <a:pt x="0" y="135065"/>
                    <a:pt x="0" y="133445"/>
                  </a:cubicBezTo>
                  <a:cubicBezTo>
                    <a:pt x="0" y="131826"/>
                    <a:pt x="381" y="130112"/>
                    <a:pt x="1238" y="128683"/>
                  </a:cubicBezTo>
                  <a:lnTo>
                    <a:pt x="70676" y="4858"/>
                  </a:lnTo>
                  <a:cubicBezTo>
                    <a:pt x="71533" y="3429"/>
                    <a:pt x="72676" y="2191"/>
                    <a:pt x="74200" y="1333"/>
                  </a:cubicBezTo>
                  <a:cubicBezTo>
                    <a:pt x="75628" y="476"/>
                    <a:pt x="77248" y="0"/>
                    <a:pt x="78962" y="0"/>
                  </a:cubicBezTo>
                  <a:cubicBezTo>
                    <a:pt x="80677" y="0"/>
                    <a:pt x="82296" y="476"/>
                    <a:pt x="83725" y="1333"/>
                  </a:cubicBezTo>
                  <a:cubicBezTo>
                    <a:pt x="85153" y="2191"/>
                    <a:pt x="86392" y="3429"/>
                    <a:pt x="87249" y="4858"/>
                  </a:cubicBezTo>
                  <a:lnTo>
                    <a:pt x="125349" y="73152"/>
                  </a:lnTo>
                  <a:lnTo>
                    <a:pt x="156305" y="128302"/>
                  </a:lnTo>
                  <a:cubicBezTo>
                    <a:pt x="157163" y="129731"/>
                    <a:pt x="157734" y="131350"/>
                    <a:pt x="157734" y="133064"/>
                  </a:cubicBezTo>
                  <a:cubicBezTo>
                    <a:pt x="157829" y="134779"/>
                    <a:pt x="157353" y="136398"/>
                    <a:pt x="156591" y="137922"/>
                  </a:cubicBezTo>
                  <a:cubicBezTo>
                    <a:pt x="155829" y="139446"/>
                    <a:pt x="154591" y="140684"/>
                    <a:pt x="153162" y="141542"/>
                  </a:cubicBezTo>
                  <a:cubicBezTo>
                    <a:pt x="151733" y="142304"/>
                    <a:pt x="150114" y="142780"/>
                    <a:pt x="148400" y="142875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思源黑体" pitchFamily="34" charset="-120"/>
                <a:ea typeface="思源黑体" pitchFamily="34" charset="-122"/>
                <a:cs typeface="思源黑体" pitchFamily="34" charset="-12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8"/>
          <p:cNvSpPr/>
          <p:nvPr/>
        </p:nvSpPr>
        <p:spPr>
          <a:xfrm>
            <a:off x="1010103" y="471496"/>
            <a:ext cx="1080452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核心价值创造链 - 资源端：价值源泉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"/>
          <p:cNvGrpSpPr/>
          <p:nvPr/>
        </p:nvGrpSpPr>
        <p:grpSpPr>
          <a:xfrm rot="10800000">
            <a:off x="0" y="304408"/>
            <a:ext cx="1010103" cy="857396"/>
            <a:chOff x="0" y="0"/>
            <a:chExt cx="1010103" cy="857396"/>
          </a:xfrm>
        </p:grpSpPr>
        <p:sp>
          <p:nvSpPr>
            <p:cNvPr id="4" name="iṡḻiďè"/>
            <p:cNvSpPr/>
            <p:nvPr/>
          </p:nvSpPr>
          <p:spPr>
            <a:xfrm rot="16200000">
              <a:off x="285806" y="83803"/>
              <a:ext cx="776245" cy="67234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2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  <p:sp>
          <p:nvSpPr>
            <p:cNvPr id="5" name="iṡḻiďè"/>
            <p:cNvSpPr/>
            <p:nvPr/>
          </p:nvSpPr>
          <p:spPr>
            <a:xfrm rot="16200000">
              <a:off x="-57378" y="57379"/>
              <a:ext cx="857396" cy="742639"/>
            </a:xfrm>
            <a:custGeom>
              <a:avLst/>
              <a:gdLst/>
              <a:ahLst/>
              <a:cxnLst/>
              <a:rect l="l" t="t" r="r" b="b"/>
              <a:pathLst>
                <a:path w="741" h="642">
                  <a:moveTo>
                    <a:pt x="303" y="52"/>
                  </a:moveTo>
                  <a:cubicBezTo>
                    <a:pt x="30" y="526"/>
                    <a:pt x="30" y="526"/>
                    <a:pt x="30" y="526"/>
                  </a:cubicBezTo>
                  <a:cubicBezTo>
                    <a:pt x="0" y="578"/>
                    <a:pt x="37" y="642"/>
                    <a:pt x="97" y="642"/>
                  </a:cubicBezTo>
                  <a:cubicBezTo>
                    <a:pt x="644" y="642"/>
                    <a:pt x="644" y="642"/>
                    <a:pt x="644" y="642"/>
                  </a:cubicBezTo>
                  <a:cubicBezTo>
                    <a:pt x="704" y="642"/>
                    <a:pt x="741" y="578"/>
                    <a:pt x="712" y="526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08" y="0"/>
                    <a:pt x="334" y="0"/>
                    <a:pt x="303" y="52"/>
                  </a:cubicBezTo>
                  <a:close/>
                </a:path>
              </a:pathLst>
            </a:custGeom>
            <a:solidFill>
              <a:schemeClr val="accent1">
                <a:alpha val="68000"/>
              </a:schemeClr>
            </a:solidFill>
          </p:spPr>
          <p:txBody>
            <a:bodyPr vert="horz" wrap="square" lIns="91440" tIns="45720" rIns="91440" bIns="45720" rtlCol="0" anchor="t"/>
            <a:lstStyle/>
            <a:p>
              <a:pPr marL="0" indent="0" algn="l">
                <a:lnSpc>
                  <a:spcPct val="100000"/>
                </a:lnSpc>
                <a:buNone/>
              </a:pPr>
              <a:endParaRPr lang="zh-CN" sz="1800" dirty="0">
                <a:latin typeface="微软雅黑" panose="020B0503020204020204" charset="-122"/>
                <a:ea typeface="微软雅黑" panose="020B0503020204020204" charset="-122"/>
                <a:cs typeface="思源黑体" pitchFamily="34" charset="-120"/>
              </a:endParaRPr>
            </a:p>
          </p:txBody>
        </p:sp>
      </p:grpSp>
      <p:sp>
        <p:nvSpPr>
          <p:cNvPr id="7" name="对角圆角矩形 2"/>
          <p:cNvSpPr/>
          <p:nvPr>
            <p:custDataLst>
              <p:tags r:id="rId1"/>
            </p:custDataLst>
          </p:nvPr>
        </p:nvSpPr>
        <p:spPr>
          <a:xfrm>
            <a:off x="812418" y="1581581"/>
            <a:ext cx="5065486" cy="2090057"/>
          </a:xfrm>
          <a:prstGeom prst="round2DiagRect">
            <a:avLst>
              <a:gd name="adj1" fmla="val 45139"/>
              <a:gd name="adj2" fmla="val 0"/>
            </a:avLst>
          </a:prstGeom>
          <a:solidFill>
            <a:schemeClr val="accent1">
              <a:alpha val="5000"/>
            </a:schemeClr>
          </a:solidFill>
          <a:effectLst>
            <a:outerShdw blurRad="38100" dist="63500" dir="2700000" algn="b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8" name="img-jpg"/>
          <p:cNvSpPr/>
          <p:nvPr>
            <p:custDataLst>
              <p:tags r:id="rId2"/>
            </p:custDataLst>
          </p:nvPr>
        </p:nvSpPr>
        <p:spPr>
          <a:xfrm>
            <a:off x="812419" y="1581581"/>
            <a:ext cx="1727201" cy="2090057"/>
          </a:xfrm>
          <a:custGeom>
            <a:avLst/>
            <a:gdLst/>
            <a:ahLst/>
            <a:cxnLst/>
            <a:rect l="l" t="t" r="r" b="b"/>
            <a:pathLst>
              <a:path w="1727201" h="2090057">
                <a:moveTo>
                  <a:pt x="943431" y="0"/>
                </a:moveTo>
                <a:lnTo>
                  <a:pt x="1727201" y="0"/>
                </a:lnTo>
                <a:lnTo>
                  <a:pt x="1727201" y="2090057"/>
                </a:lnTo>
                <a:lnTo>
                  <a:pt x="0" y="2090057"/>
                </a:lnTo>
                <a:lnTo>
                  <a:pt x="0" y="943431"/>
                </a:lnTo>
                <a:cubicBezTo>
                  <a:pt x="0" y="422388"/>
                  <a:pt x="422388" y="0"/>
                  <a:pt x="943431" y="0"/>
                </a:cubicBezTo>
                <a:close/>
              </a:path>
            </a:pathLst>
          </a:custGeom>
          <a:blipFill rotWithShape="1">
            <a:blip r:embed="rId3">
              <a:alphaModFix amt="100000"/>
            </a:blip>
            <a:stretch>
              <a:fillRect l="-57958" r="-57958"/>
            </a:stretch>
          </a:blipFill>
          <a:effectLst>
            <a:outerShdw blurRad="25400" dist="381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文本框2"/>
          <p:cNvSpPr/>
          <p:nvPr>
            <p:custDataLst>
              <p:tags r:id="rId4"/>
            </p:custDataLst>
          </p:nvPr>
        </p:nvSpPr>
        <p:spPr>
          <a:xfrm>
            <a:off x="2748398" y="2141820"/>
            <a:ext cx="3042420" cy="11854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涉及文化遗产保护研究以及自然资源保育等活动，通过这些活动为产业带提供独特资源。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文本框 4"/>
          <p:cNvSpPr/>
          <p:nvPr>
            <p:custDataLst>
              <p:tags r:id="rId5"/>
            </p:custDataLst>
          </p:nvPr>
        </p:nvSpPr>
        <p:spPr>
          <a:xfrm>
            <a:off x="5132134" y="1749550"/>
            <a:ext cx="62068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01</a:t>
            </a:r>
            <a:endParaRPr lang="zh-CN" altLang="en-US" sz="2800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1" name="文本框1"/>
          <p:cNvSpPr/>
          <p:nvPr>
            <p:custDataLst>
              <p:tags r:id="rId6"/>
            </p:custDataLst>
          </p:nvPr>
        </p:nvSpPr>
        <p:spPr>
          <a:xfrm>
            <a:off x="2748397" y="1826281"/>
            <a:ext cx="238373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活动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2" name="对角圆角矩形 15"/>
          <p:cNvSpPr/>
          <p:nvPr>
            <p:custDataLst>
              <p:tags r:id="rId7"/>
            </p:custDataLst>
          </p:nvPr>
        </p:nvSpPr>
        <p:spPr>
          <a:xfrm>
            <a:off x="6298818" y="1581581"/>
            <a:ext cx="5065486" cy="2090057"/>
          </a:xfrm>
          <a:prstGeom prst="round2DiagRect">
            <a:avLst>
              <a:gd name="adj1" fmla="val 45139"/>
              <a:gd name="adj2" fmla="val 0"/>
            </a:avLst>
          </a:prstGeom>
          <a:solidFill>
            <a:schemeClr val="accent1">
              <a:alpha val="5000"/>
            </a:schemeClr>
          </a:solidFill>
          <a:effectLst>
            <a:outerShdw blurRad="38100" dist="63500" dir="2700000" algn="b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3" name="img-jpg"/>
          <p:cNvSpPr/>
          <p:nvPr>
            <p:custDataLst>
              <p:tags r:id="rId8"/>
            </p:custDataLst>
          </p:nvPr>
        </p:nvSpPr>
        <p:spPr>
          <a:xfrm>
            <a:off x="6298819" y="1581581"/>
            <a:ext cx="1727201" cy="2090057"/>
          </a:xfrm>
          <a:custGeom>
            <a:avLst/>
            <a:gdLst/>
            <a:ahLst/>
            <a:cxnLst/>
            <a:rect l="l" t="t" r="r" b="b"/>
            <a:pathLst>
              <a:path w="1727201" h="2090057">
                <a:moveTo>
                  <a:pt x="943431" y="0"/>
                </a:moveTo>
                <a:lnTo>
                  <a:pt x="1727201" y="0"/>
                </a:lnTo>
                <a:lnTo>
                  <a:pt x="1727201" y="2090057"/>
                </a:lnTo>
                <a:lnTo>
                  <a:pt x="0" y="2090057"/>
                </a:lnTo>
                <a:lnTo>
                  <a:pt x="0" y="943431"/>
                </a:lnTo>
                <a:cubicBezTo>
                  <a:pt x="0" y="422388"/>
                  <a:pt x="422388" y="0"/>
                  <a:pt x="943431" y="0"/>
                </a:cubicBezTo>
                <a:close/>
              </a:path>
            </a:pathLst>
          </a:custGeom>
          <a:blipFill rotWithShape="1">
            <a:blip r:embed="rId9">
              <a:alphaModFix amt="100000"/>
            </a:blip>
            <a:stretch>
              <a:fillRect l="-57958" r="-57958"/>
            </a:stretch>
          </a:blipFill>
          <a:effectLst>
            <a:outerShdw blurRad="25400" dist="381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4" name="文本框2"/>
          <p:cNvSpPr/>
          <p:nvPr>
            <p:custDataLst>
              <p:tags r:id="rId10"/>
            </p:custDataLst>
          </p:nvPr>
        </p:nvSpPr>
        <p:spPr>
          <a:xfrm>
            <a:off x="8234798" y="2141820"/>
            <a:ext cx="3042420" cy="11854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文博机构、政府部门等是资源端的主要参与主体，各自发挥专业优势。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5" name="文本框 9"/>
          <p:cNvSpPr/>
          <p:nvPr>
            <p:custDataLst>
              <p:tags r:id="rId11"/>
            </p:custDataLst>
          </p:nvPr>
        </p:nvSpPr>
        <p:spPr>
          <a:xfrm>
            <a:off x="10618534" y="1749550"/>
            <a:ext cx="62068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02</a:t>
            </a:r>
            <a:endParaRPr lang="zh-CN" altLang="en-US" sz="2800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6" name="文本框1"/>
          <p:cNvSpPr/>
          <p:nvPr>
            <p:custDataLst>
              <p:tags r:id="rId12"/>
            </p:custDataLst>
          </p:nvPr>
        </p:nvSpPr>
        <p:spPr>
          <a:xfrm>
            <a:off x="8234797" y="1826281"/>
            <a:ext cx="238373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主体</a:t>
            </a:r>
            <a:endParaRPr lang="zh-CN" altLang="en-US" sz="20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7" name="对角圆角矩形 22"/>
          <p:cNvSpPr/>
          <p:nvPr>
            <p:custDataLst>
              <p:tags r:id="rId13"/>
            </p:custDataLst>
          </p:nvPr>
        </p:nvSpPr>
        <p:spPr>
          <a:xfrm>
            <a:off x="812418" y="3955813"/>
            <a:ext cx="5065486" cy="2090057"/>
          </a:xfrm>
          <a:prstGeom prst="round2DiagRect">
            <a:avLst>
              <a:gd name="adj1" fmla="val 45139"/>
              <a:gd name="adj2" fmla="val 0"/>
            </a:avLst>
          </a:prstGeom>
          <a:solidFill>
            <a:schemeClr val="accent1">
              <a:alpha val="5000"/>
            </a:schemeClr>
          </a:solidFill>
          <a:effectLst>
            <a:outerShdw blurRad="38100" dist="63500" dir="2700000" algn="b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8" name="img-jpg"/>
          <p:cNvSpPr/>
          <p:nvPr>
            <p:custDataLst>
              <p:tags r:id="rId14"/>
            </p:custDataLst>
          </p:nvPr>
        </p:nvSpPr>
        <p:spPr>
          <a:xfrm>
            <a:off x="812419" y="3955813"/>
            <a:ext cx="1727201" cy="2090057"/>
          </a:xfrm>
          <a:custGeom>
            <a:avLst/>
            <a:gdLst/>
            <a:ahLst/>
            <a:cxnLst/>
            <a:rect l="l" t="t" r="r" b="b"/>
            <a:pathLst>
              <a:path w="1727201" h="2090057">
                <a:moveTo>
                  <a:pt x="943431" y="0"/>
                </a:moveTo>
                <a:lnTo>
                  <a:pt x="1727201" y="0"/>
                </a:lnTo>
                <a:lnTo>
                  <a:pt x="1727201" y="2090057"/>
                </a:lnTo>
                <a:lnTo>
                  <a:pt x="0" y="2090057"/>
                </a:lnTo>
                <a:lnTo>
                  <a:pt x="0" y="943431"/>
                </a:lnTo>
                <a:cubicBezTo>
                  <a:pt x="0" y="422388"/>
                  <a:pt x="422388" y="0"/>
                  <a:pt x="943431" y="0"/>
                </a:cubicBezTo>
                <a:close/>
              </a:path>
            </a:pathLst>
          </a:custGeom>
          <a:blipFill rotWithShape="1">
            <a:blip r:embed="rId15">
              <a:alphaModFix amt="100000"/>
            </a:blip>
            <a:stretch>
              <a:fillRect l="-57958" r="-57958"/>
            </a:stretch>
          </a:blipFill>
          <a:effectLst>
            <a:outerShdw blurRad="25400" dist="381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9" name="文本框2"/>
          <p:cNvSpPr/>
          <p:nvPr>
            <p:custDataLst>
              <p:tags r:id="rId16"/>
            </p:custDataLst>
          </p:nvPr>
        </p:nvSpPr>
        <p:spPr>
          <a:xfrm>
            <a:off x="2748398" y="4516052"/>
            <a:ext cx="3042420" cy="11854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资源端提供的“原材料”和IP基础是产业带的根本，决定其独特性和吸引力。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4"/>
          <p:cNvSpPr/>
          <p:nvPr>
            <p:custDataLst>
              <p:tags r:id="rId17"/>
            </p:custDataLst>
          </p:nvPr>
        </p:nvSpPr>
        <p:spPr>
          <a:xfrm>
            <a:off x="5132134" y="4123782"/>
            <a:ext cx="62068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03</a:t>
            </a:r>
            <a:endParaRPr lang="zh-CN" altLang="en-US" sz="2800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21" name="文本框1"/>
          <p:cNvSpPr/>
          <p:nvPr>
            <p:custDataLst>
              <p:tags r:id="rId18"/>
            </p:custDataLst>
          </p:nvPr>
        </p:nvSpPr>
        <p:spPr>
          <a:xfrm>
            <a:off x="2748397" y="4200513"/>
            <a:ext cx="238373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价值贡献</a:t>
            </a:r>
            <a:endParaRPr lang="zh-CN" altLang="en-US" sz="20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22" name="对角圆角矩形 29"/>
          <p:cNvSpPr/>
          <p:nvPr>
            <p:custDataLst>
              <p:tags r:id="rId19"/>
            </p:custDataLst>
          </p:nvPr>
        </p:nvSpPr>
        <p:spPr>
          <a:xfrm>
            <a:off x="6298818" y="3955813"/>
            <a:ext cx="5065486" cy="2090057"/>
          </a:xfrm>
          <a:prstGeom prst="round2DiagRect">
            <a:avLst>
              <a:gd name="adj1" fmla="val 45139"/>
              <a:gd name="adj2" fmla="val 0"/>
            </a:avLst>
          </a:prstGeom>
          <a:solidFill>
            <a:schemeClr val="accent1">
              <a:alpha val="5000"/>
            </a:schemeClr>
          </a:solidFill>
          <a:effectLst>
            <a:outerShdw blurRad="38100" dist="63500" dir="2700000" algn="bl" rotWithShape="0">
              <a:srgbClr val="000000">
                <a:alpha val="1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3" name="img-jpg"/>
          <p:cNvSpPr/>
          <p:nvPr>
            <p:custDataLst>
              <p:tags r:id="rId20"/>
            </p:custDataLst>
          </p:nvPr>
        </p:nvSpPr>
        <p:spPr>
          <a:xfrm>
            <a:off x="6298819" y="3955813"/>
            <a:ext cx="1727201" cy="2090057"/>
          </a:xfrm>
          <a:custGeom>
            <a:avLst/>
            <a:gdLst/>
            <a:ahLst/>
            <a:cxnLst/>
            <a:rect l="l" t="t" r="r" b="b"/>
            <a:pathLst>
              <a:path w="1727201" h="2090057">
                <a:moveTo>
                  <a:pt x="943431" y="0"/>
                </a:moveTo>
                <a:lnTo>
                  <a:pt x="1727201" y="0"/>
                </a:lnTo>
                <a:lnTo>
                  <a:pt x="1727201" y="2090057"/>
                </a:lnTo>
                <a:lnTo>
                  <a:pt x="0" y="2090057"/>
                </a:lnTo>
                <a:lnTo>
                  <a:pt x="0" y="943431"/>
                </a:lnTo>
                <a:cubicBezTo>
                  <a:pt x="0" y="422388"/>
                  <a:pt x="422388" y="0"/>
                  <a:pt x="943431" y="0"/>
                </a:cubicBezTo>
                <a:close/>
              </a:path>
            </a:pathLst>
          </a:custGeom>
          <a:blipFill rotWithShape="1">
            <a:blip r:embed="rId21">
              <a:alphaModFix amt="100000"/>
            </a:blip>
            <a:stretch>
              <a:fillRect l="-40756" r="-40756"/>
            </a:stretch>
          </a:blipFill>
          <a:effectLst>
            <a:outerShdw blurRad="25400" dist="381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4" name="文本框2"/>
          <p:cNvSpPr/>
          <p:nvPr>
            <p:custDataLst>
              <p:tags r:id="rId22"/>
            </p:custDataLst>
          </p:nvPr>
        </p:nvSpPr>
        <p:spPr>
          <a:xfrm>
            <a:off x="8234798" y="4516052"/>
            <a:ext cx="3042420" cy="11854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保护与开发的平衡至关重要，同时要维护原真性，解决资源确权与利益分享问题。</a:t>
            </a: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5" name="文本框 19"/>
          <p:cNvSpPr/>
          <p:nvPr>
            <p:custDataLst>
              <p:tags r:id="rId23"/>
            </p:custDataLst>
          </p:nvPr>
        </p:nvSpPr>
        <p:spPr>
          <a:xfrm>
            <a:off x="10618534" y="4123782"/>
            <a:ext cx="62068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04</a:t>
            </a:r>
            <a:endParaRPr lang="zh-CN" altLang="en-US" sz="2800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26" name="文本框1"/>
          <p:cNvSpPr/>
          <p:nvPr>
            <p:custDataLst>
              <p:tags r:id="rId24"/>
            </p:custDataLst>
          </p:nvPr>
        </p:nvSpPr>
        <p:spPr>
          <a:xfrm>
            <a:off x="8234797" y="4200513"/>
            <a:ext cx="238373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0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关键问题</a:t>
            </a:r>
            <a:endParaRPr lang="zh-CN" altLang="en-US" sz="20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DIAGRAM_VIRTUALLY_FRAME" val="{&quot;height&quot;:373.85236220472444,&quot;left&quot;:32,&quot;top&quot;:98.55779527559055,&quot;width&quot;:906.4645690917969}"/>
</p:tagLst>
</file>

<file path=ppt/tags/tag10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11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12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13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14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15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16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17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18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19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2.xml><?xml version="1.0" encoding="utf-8"?>
<p:tagLst xmlns:p="http://schemas.openxmlformats.org/presentationml/2006/main">
  <p:tag name="KSO_WM_DIAGRAM_VIRTUALLY_FRAME" val="{&quot;height&quot;:373.85236220472444,&quot;left&quot;:32,&quot;top&quot;:98.55779527559055,&quot;width&quot;:906.4645690917969}"/>
</p:tagLst>
</file>

<file path=ppt/tags/tag20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21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22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23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24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25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26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27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28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ags/tag29.xml><?xml version="1.0" encoding="utf-8"?>
<p:tagLst xmlns:p="http://schemas.openxmlformats.org/presentationml/2006/main">
  <p:tag name="KSO_WM_DIAGRAM_VIRTUALLY_FRAME" val="{&quot;height&quot;:334.4858267716536,&quot;left&quot;:91.62503937007874,&quot;top&quot;:129.19755905511812,&quot;width&quot;:776.7500787401574}"/>
</p:tagLst>
</file>

<file path=ppt/tags/tag3.xml><?xml version="1.0" encoding="utf-8"?>
<p:tagLst xmlns:p="http://schemas.openxmlformats.org/presentationml/2006/main">
  <p:tag name="KSO_WM_DIAGRAM_VIRTUALLY_FRAME" val="{&quot;height&quot;:373.85236220472444,&quot;left&quot;:32,&quot;top&quot;:98.55779527559055,&quot;width&quot;:906.4645690917969}"/>
</p:tagLst>
</file>

<file path=ppt/tags/tag30.xml><?xml version="1.0" encoding="utf-8"?>
<p:tagLst xmlns:p="http://schemas.openxmlformats.org/presentationml/2006/main">
  <p:tag name="KSO_WM_DIAGRAM_VIRTUALLY_FRAME" val="{&quot;height&quot;:334.4858267716536,&quot;left&quot;:91.62503937007874,&quot;top&quot;:129.19755905511812,&quot;width&quot;:776.7500787401574}"/>
</p:tagLst>
</file>

<file path=ppt/tags/tag31.xml><?xml version="1.0" encoding="utf-8"?>
<p:tagLst xmlns:p="http://schemas.openxmlformats.org/presentationml/2006/main">
  <p:tag name="KSO_WM_DIAGRAM_VIRTUALLY_FRAME" val="{&quot;height&quot;:334.4858267716536,&quot;left&quot;:91.62503937007874,&quot;top&quot;:129.19755905511812,&quot;width&quot;:776.7500787401574}"/>
</p:tagLst>
</file>

<file path=ppt/tags/tag32.xml><?xml version="1.0" encoding="utf-8"?>
<p:tagLst xmlns:p="http://schemas.openxmlformats.org/presentationml/2006/main">
  <p:tag name="KSO_WM_DIAGRAM_VIRTUALLY_FRAME" val="{&quot;height&quot;:334.4858267716536,&quot;left&quot;:91.62503937007874,&quot;top&quot;:129.19755905511812,&quot;width&quot;:776.7500787401574}"/>
</p:tagLst>
</file>

<file path=ppt/tags/tag33.xml><?xml version="1.0" encoding="utf-8"?>
<p:tagLst xmlns:p="http://schemas.openxmlformats.org/presentationml/2006/main">
  <p:tag name="KSO_WM_DIAGRAM_VIRTUALLY_FRAME" val="{&quot;height&quot;:334.4858267716536,&quot;left&quot;:91.62503937007874,&quot;top&quot;:129.19755905511812,&quot;width&quot;:776.7500787401574}"/>
</p:tagLst>
</file>

<file path=ppt/tags/tag34.xml><?xml version="1.0" encoding="utf-8"?>
<p:tagLst xmlns:p="http://schemas.openxmlformats.org/presentationml/2006/main">
  <p:tag name="KSO_WM_DIAGRAM_VIRTUALLY_FRAME" val="{&quot;height&quot;:334.4858267716536,&quot;left&quot;:91.62503937007874,&quot;top&quot;:129.19755905511812,&quot;width&quot;:776.7500787401574}"/>
</p:tagLst>
</file>

<file path=ppt/tags/tag35.xml><?xml version="1.0" encoding="utf-8"?>
<p:tagLst xmlns:p="http://schemas.openxmlformats.org/presentationml/2006/main">
  <p:tag name="KSO_WM_DIAGRAM_VIRTUALLY_FRAME" val="{&quot;height&quot;:334.4858267716536,&quot;left&quot;:91.62503937007874,&quot;top&quot;:129.19755905511812,&quot;width&quot;:776.7500787401574}"/>
</p:tagLst>
</file>

<file path=ppt/tags/tag36.xml><?xml version="1.0" encoding="utf-8"?>
<p:tagLst xmlns:p="http://schemas.openxmlformats.org/presentationml/2006/main">
  <p:tag name="KSO_WM_DIAGRAM_VIRTUALLY_FRAME" val="{&quot;height&quot;:334.4858267716536,&quot;left&quot;:91.62503937007874,&quot;top&quot;:129.19755905511812,&quot;width&quot;:776.7500787401574}"/>
</p:tagLst>
</file>

<file path=ppt/tags/tag37.xml><?xml version="1.0" encoding="utf-8"?>
<p:tagLst xmlns:p="http://schemas.openxmlformats.org/presentationml/2006/main">
  <p:tag name="KSO_WM_DIAGRAM_VIRTUALLY_FRAME" val="{&quot;height&quot;:334.4858267716536,&quot;left&quot;:91.62503937007874,&quot;top&quot;:129.19755905511812,&quot;width&quot;:776.7500787401574}"/>
</p:tagLst>
</file>

<file path=ppt/tags/tag38.xml><?xml version="1.0" encoding="utf-8"?>
<p:tagLst xmlns:p="http://schemas.openxmlformats.org/presentationml/2006/main">
  <p:tag name="KSO_WM_DIAGRAM_VIRTUALLY_FRAME" val="{&quot;height&quot;:334.4858267716536,&quot;left&quot;:91.62503937007874,&quot;top&quot;:129.19755905511812,&quot;width&quot;:776.7500787401574}"/>
</p:tagLst>
</file>

<file path=ppt/tags/tag39.xml><?xml version="1.0" encoding="utf-8"?>
<p:tagLst xmlns:p="http://schemas.openxmlformats.org/presentationml/2006/main">
  <p:tag name="KSO_WM_DIAGRAM_VIRTUALLY_FRAME" val="{&quot;height&quot;:334.4858267716536,&quot;left&quot;:91.62503937007874,&quot;top&quot;:129.19755905511812,&quot;width&quot;:776.7500787401574}"/>
</p:tagLst>
</file>

<file path=ppt/tags/tag4.xml><?xml version="1.0" encoding="utf-8"?>
<p:tagLst xmlns:p="http://schemas.openxmlformats.org/presentationml/2006/main">
  <p:tag name="KSO_WM_DIAGRAM_VIRTUALLY_FRAME" val="{&quot;height&quot;:373.85236220472444,&quot;left&quot;:32,&quot;top&quot;:98.55779527559055,&quot;width&quot;:906.4645690917969}"/>
</p:tagLst>
</file>

<file path=ppt/tags/tag40.xml><?xml version="1.0" encoding="utf-8"?>
<p:tagLst xmlns:p="http://schemas.openxmlformats.org/presentationml/2006/main">
  <p:tag name="KSO_WM_DIAGRAM_VIRTUALLY_FRAME" val="{&quot;height&quot;:334.4858267716536,&quot;left&quot;:91.62503937007874,&quot;top&quot;:129.19755905511812,&quot;width&quot;:776.7500787401574}"/>
</p:tagLst>
</file>

<file path=ppt/tags/tag41.xml><?xml version="1.0" encoding="utf-8"?>
<p:tagLst xmlns:p="http://schemas.openxmlformats.org/presentationml/2006/main">
  <p:tag name="KSO_WM_DIAGRAM_VIRTUALLY_FRAME" val="{&quot;height&quot;:289.62307086614175,&quot;left&quot;:47.00007874015748,&quot;top&quot;:158.12692913385825,&quot;width&quot;:866.0000787401574}"/>
</p:tagLst>
</file>

<file path=ppt/tags/tag42.xml><?xml version="1.0" encoding="utf-8"?>
<p:tagLst xmlns:p="http://schemas.openxmlformats.org/presentationml/2006/main">
  <p:tag name="KSO_WM_DIAGRAM_VIRTUALLY_FRAME" val="{&quot;height&quot;:289.62307086614175,&quot;left&quot;:47.00007874015748,&quot;top&quot;:158.12692913385825,&quot;width&quot;:866.0000787401574}"/>
</p:tagLst>
</file>

<file path=ppt/tags/tag43.xml><?xml version="1.0" encoding="utf-8"?>
<p:tagLst xmlns:p="http://schemas.openxmlformats.org/presentationml/2006/main">
  <p:tag name="KSO_WM_DIAGRAM_VIRTUALLY_FRAME" val="{&quot;height&quot;:289.62307086614175,&quot;left&quot;:47.00007874015748,&quot;top&quot;:158.12692913385825,&quot;width&quot;:866.0000787401574}"/>
</p:tagLst>
</file>

<file path=ppt/tags/tag44.xml><?xml version="1.0" encoding="utf-8"?>
<p:tagLst xmlns:p="http://schemas.openxmlformats.org/presentationml/2006/main">
  <p:tag name="KSO_WM_DIAGRAM_VIRTUALLY_FRAME" val="{&quot;height&quot;:289.62307086614175,&quot;left&quot;:47.00007874015748,&quot;top&quot;:158.12692913385825,&quot;width&quot;:866.0000787401574}"/>
</p:tagLst>
</file>

<file path=ppt/tags/tag45.xml><?xml version="1.0" encoding="utf-8"?>
<p:tagLst xmlns:p="http://schemas.openxmlformats.org/presentationml/2006/main">
  <p:tag name="KSO_WM_DIAGRAM_VIRTUALLY_FRAME" val="{&quot;height&quot;:289.62307086614175,&quot;left&quot;:47.00007874015748,&quot;top&quot;:158.12692913385825,&quot;width&quot;:866.0000787401574}"/>
</p:tagLst>
</file>

<file path=ppt/tags/tag46.xml><?xml version="1.0" encoding="utf-8"?>
<p:tagLst xmlns:p="http://schemas.openxmlformats.org/presentationml/2006/main">
  <p:tag name="KSO_WM_DIAGRAM_VIRTUALLY_FRAME" val="{&quot;height&quot;:289.62307086614175,&quot;left&quot;:47.00007874015748,&quot;top&quot;:158.12692913385825,&quot;width&quot;:866.0000787401574}"/>
</p:tagLst>
</file>

<file path=ppt/tags/tag47.xml><?xml version="1.0" encoding="utf-8"?>
<p:tagLst xmlns:p="http://schemas.openxmlformats.org/presentationml/2006/main">
  <p:tag name="KSO_WM_DIAGRAM_VIRTUALLY_FRAME" val="{&quot;height&quot;:289.62307086614175,&quot;left&quot;:47.00007874015748,&quot;top&quot;:158.12692913385825,&quot;width&quot;:866.0000787401574}"/>
</p:tagLst>
</file>

<file path=ppt/tags/tag48.xml><?xml version="1.0" encoding="utf-8"?>
<p:tagLst xmlns:p="http://schemas.openxmlformats.org/presentationml/2006/main">
  <p:tag name="KSO_WM_DIAGRAM_VIRTUALLY_FRAME" val="{&quot;height&quot;:289.62307086614175,&quot;left&quot;:47.00007874015748,&quot;top&quot;:158.12692913385825,&quot;width&quot;:866.0000787401574}"/>
</p:tagLst>
</file>

<file path=ppt/tags/tag49.xml><?xml version="1.0" encoding="utf-8"?>
<p:tagLst xmlns:p="http://schemas.openxmlformats.org/presentationml/2006/main">
  <p:tag name="KSO_WM_DIAGRAM_VIRTUALLY_FRAME" val="{&quot;height&quot;:289.62307086614175,&quot;left&quot;:47.00007874015748,&quot;top&quot;:158.12692913385825,&quot;width&quot;:866.0000787401574}"/>
</p:tagLst>
</file>

<file path=ppt/tags/tag5.xml><?xml version="1.0" encoding="utf-8"?>
<p:tagLst xmlns:p="http://schemas.openxmlformats.org/presentationml/2006/main">
  <p:tag name="KSO_WM_DIAGRAM_VIRTUALLY_FRAME" val="{&quot;height&quot;:373.85236220472444,&quot;left&quot;:32,&quot;top&quot;:98.55779527559055,&quot;width&quot;:906.4645690917969}"/>
</p:tagLst>
</file>

<file path=ppt/tags/tag50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51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52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53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54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55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56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57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58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59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6.xml><?xml version="1.0" encoding="utf-8"?>
<p:tagLst xmlns:p="http://schemas.openxmlformats.org/presentationml/2006/main">
  <p:tag name="KSO_WM_DIAGRAM_VIRTUALLY_FRAME" val="{&quot;height&quot;:373.85236220472444,&quot;left&quot;:32,&quot;top&quot;:98.55779527559055,&quot;width&quot;:906.4645690917969}"/>
</p:tagLst>
</file>

<file path=ppt/tags/tag60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61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62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63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64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65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66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67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68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69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7.xml><?xml version="1.0" encoding="utf-8"?>
<p:tagLst xmlns:p="http://schemas.openxmlformats.org/presentationml/2006/main">
  <p:tag name="KSO_WM_DIAGRAM_VIRTUALLY_FRAME" val="{&quot;height&quot;:373.85236220472444,&quot;left&quot;:32,&quot;top&quot;:98.55779527559055,&quot;width&quot;:906.4645690917969}"/>
</p:tagLst>
</file>

<file path=ppt/tags/tag70.xml><?xml version="1.0" encoding="utf-8"?>
<p:tagLst xmlns:p="http://schemas.openxmlformats.org/presentationml/2006/main">
  <p:tag name="KSO_WM_DIAGRAM_VIRTUALLY_FRAME" val="{&quot;height&quot;:366.5121259842519,&quot;left&quot;:79.97724409448819,&quot;top&quot;:114.14433070866141,&quot;width&quot;:800.0455905511811}"/>
</p:tagLst>
</file>

<file path=ppt/tags/tag71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72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73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74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75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76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77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78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79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8.xml><?xml version="1.0" encoding="utf-8"?>
<p:tagLst xmlns:p="http://schemas.openxmlformats.org/presentationml/2006/main">
  <p:tag name="KSO_WM_DIAGRAM_VIRTUALLY_FRAME" val="{&quot;height&quot;:373.85236220472444,&quot;left&quot;:32,&quot;top&quot;:98.55779527559055,&quot;width&quot;:906.4645690917969}"/>
</p:tagLst>
</file>

<file path=ppt/tags/tag80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81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82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83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84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85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86.xml><?xml version="1.0" encoding="utf-8"?>
<p:tagLst xmlns:p="http://schemas.openxmlformats.org/presentationml/2006/main">
  <p:tag name="KSO_WM_DIAGRAM_VIRTUALLY_FRAME" val="{&quot;height&quot;:288.89393700787394,&quot;left&quot;:52.8863779527559,&quot;top&quot;:147.68771653543305,&quot;width&quot;:862.6447244094488}"/>
</p:tagLst>
</file>

<file path=ppt/tags/tag9.xml><?xml version="1.0" encoding="utf-8"?>
<p:tagLst xmlns:p="http://schemas.openxmlformats.org/presentationml/2006/main">
  <p:tag name="KSO_WM_DIAGRAM_VIRTUALLY_FRAME" val="{&quot;height&quot;:351.5188188976378,&quot;left&quot;:63.96992125984252,&quot;top&quot;:124.53393700787402,&quot;width&quot;:830.8571653543307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8A2A0"/>
      </a:accent1>
      <a:accent2>
        <a:srgbClr val="6C92C0"/>
      </a:accent2>
      <a:accent3>
        <a:srgbClr val="3EA592"/>
      </a:accent3>
      <a:accent4>
        <a:srgbClr val="6C92C0"/>
      </a:accent4>
      <a:accent5>
        <a:srgbClr val="3EA592"/>
      </a:accent5>
      <a:accent6>
        <a:srgbClr val="6C92C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8A2A0"/>
      </a:accent1>
      <a:accent2>
        <a:srgbClr val="6C92C0"/>
      </a:accent2>
      <a:accent3>
        <a:srgbClr val="3EA592"/>
      </a:accent3>
      <a:accent4>
        <a:srgbClr val="6C92C0"/>
      </a:accent4>
      <a:accent5>
        <a:srgbClr val="3EA592"/>
      </a:accent5>
      <a:accent6>
        <a:srgbClr val="6C92C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4505</Words>
  <Application>WPS 演示</Application>
  <PresentationFormat>On-screen Show (16:9)</PresentationFormat>
  <Paragraphs>458</Paragraphs>
  <Slides>50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71" baseType="lpstr">
      <vt:lpstr>Arial</vt:lpstr>
      <vt:lpstr>宋体</vt:lpstr>
      <vt:lpstr>Wingdings</vt:lpstr>
      <vt:lpstr>思源黑体</vt:lpstr>
      <vt:lpstr>思源黑体</vt:lpstr>
      <vt:lpstr>微软雅黑</vt:lpstr>
      <vt:lpstr>思源黑体 Medium</vt:lpstr>
      <vt:lpstr>黑体</vt:lpstr>
      <vt:lpstr>阿里巴巴普惠体</vt:lpstr>
      <vt:lpstr>阿里巴巴普惠体</vt:lpstr>
      <vt:lpstr>思源黑体 Medium</vt:lpstr>
      <vt:lpstr>思源宋体 CN Heavy</vt:lpstr>
      <vt:lpstr>MingLiU-ExtB</vt:lpstr>
      <vt:lpstr>思源黑体 CN Regular</vt:lpstr>
      <vt:lpstr>思源黑体 CN Regular</vt:lpstr>
      <vt:lpstr>等线 Light</vt:lpstr>
      <vt:lpstr>Arial Unicode MS</vt:lpstr>
      <vt:lpstr>Calibri</vt:lpstr>
      <vt:lpstr>等线</vt:lpstr>
      <vt:lpstr>微软雅黑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魔力设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文化旅游产业带价值链深度解析</dc:title>
  <dc:creator>MOLISHE</dc:creator>
  <dc:subject>MOLISHE-mopptxgenjs</dc:subject>
  <cp:lastModifiedBy>WPS_1670391199</cp:lastModifiedBy>
  <cp:revision>5</cp:revision>
  <dcterms:created xsi:type="dcterms:W3CDTF">2025-06-07T04:28:00Z</dcterms:created>
  <dcterms:modified xsi:type="dcterms:W3CDTF">2025-10-14T06:11:46Z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B4438A85804E40C6823477B36B96D38A_13</vt:lpwstr>
  </property>
  <property fmtid="{D5CDD505-2E9C-101B-9397-08002B2CF9AE}" pid="3" name="KSOProductBuildVer">
    <vt:lpwstr>2052-12.1.0.22529</vt:lpwstr>
  </property>
</Properties>
</file>