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1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1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1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100009" name="TextBox 6"/>
          <p:cNvSpPr txBox="1"/>
          <p:nvPr/>
        </p:nvSpPr>
        <p:spPr>
          <a:xfrm>
            <a:off x="3482975" y="946150"/>
            <a:ext cx="5226050" cy="51117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di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9DBE9F">
                  <a:alpha val="100000"/>
                </a:srgbClr>
              </a:solidFill>
              <a:latin typeface="阿里巴巴普惠体"/>
              <a:ea typeface="阿里巴巴普惠体"/>
              <a:cs typeface="阿里巴巴普惠体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250722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 fontScale="60000"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汇报人：XXX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370320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2926079" y="-86011"/>
            <a:ext cx="6644642" cy="298127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商品策划与视觉设计</a:t>
            </a:r>
            <a:endParaRPr lang="en-US" sz="4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298575" y="130175"/>
            <a:ext cx="372491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400">
              <a:solidFill>
                <a:srgbClr val="FF000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商品定位与卖点提炼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t="16773" b="16773"/>
          <a:stretch>
            <a:fillRect/>
          </a:stretch>
        </p:blipFill>
        <p:spPr>
          <a:xfrm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t="16781" b="16781"/>
          <a:stretch>
            <a:fillRect/>
          </a:stretch>
        </p:blipFill>
        <p:spPr>
          <a:xfrm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 t="16781" b="16781"/>
          <a:stretch>
            <a:fillRect/>
          </a:stretch>
        </p:blipFill>
        <p:spPr>
          <a:xfrm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8674" y="127591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差异化定位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2594" y="368321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卖点层级化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48674" y="1881706"/>
            <a:ext cx="6200647" cy="176088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STP理论，通过四象限分析法明确产品在"价格-品质"矩阵中的坐标。例如轻奢护肤品可定位为"专业线成分+快消品价格"，区别于国际大牌和平价替代品，需配套设计对应的视觉符号体系（如实验室元素的应用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72594" y="4289006"/>
            <a:ext cx="6176727" cy="176088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产品优势转化为三级卖点体系：一级卖点（核心价值主张，如"72小时持久保湿"）、二级卖点（支撑性功能，如"3D锁水分子技术"）、三级卖点（情感附加值，如"清晨唤醒肌肤的愉悦香氛"）。每个层级需匹配具体的使用场景说明和实证数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90597" y="148021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702246" y="388751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2" name="Connector 12"/>
          <p:cNvCxnSpPr/>
          <p:nvPr/>
        </p:nvCxnSpPr>
        <p:spPr>
          <a:xfrm>
            <a:off x="789190" y="1578811"/>
            <a:ext cx="0" cy="5392831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视觉设计原理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视觉传达的基本要素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t="16675" b="16675"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点线面构成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作为视觉设计的基础语言，点的聚焦、线的引导、面的分割共同构建画面结构。例如在LOGO设计中，点的聚合可形成视觉中心，曲线能营造柔美氛围，几何面块则强化现代感。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色彩情绪表达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不同色相/明度/纯度组合可传递特定情感。如医疗品牌多用蓝绿色系传递专业与安心，儿童产品倾向高饱和对比色激发活力，需掌握色彩心理学在商业设计中的应用法则。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负空间运用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留白是重要的视觉元素，通过虚实对比突出主体。苹果公司的极简设计便是典型案例，合理控制信息密度能提升50%以上的视觉传达效率。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动态视觉节奏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在数字媒体设计中需考虑时间维度，通过元素位移、透明度变化等形成视觉流线，引导用户视线按Z型路径获取关键信息。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203" y="2031785"/>
            <a:ext cx="12215953" cy="379048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色彩搭配与品牌调性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26479" r="26479"/>
          <a:stretch>
            <a:fillRect/>
          </a:stretch>
        </p:blipFill>
        <p:spPr>
          <a:xfrm>
            <a:off x="-6460" y="1306250"/>
            <a:ext cx="3445093" cy="488226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3663624" y="3142239"/>
            <a:ext cx="2370067" cy="676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行业色彩规范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3601542" y="3818696"/>
            <a:ext cx="2494231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金融业多用深蓝/金传递稳重，科技品牌倾向蓝/银突出未来感，食品行业偏好暖调刺激食欲。需建立行业色彩数据库作为设计基准。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463136" y="3169478"/>
            <a:ext cx="2350643" cy="6219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四维调色体系</a:t>
            </a:r>
            <a:endParaRPr lang="en-US" sz="1100"/>
          </a:p>
        </p:txBody>
      </p:sp>
      <p:grpSp>
        <p:nvGrpSpPr>
          <p:cNvPr id="8" name="Group 8"/>
          <p:cNvGrpSpPr/>
          <p:nvPr/>
        </p:nvGrpSpPr>
        <p:grpSpPr>
          <a:xfrm rot="0">
            <a:off x="4524808" y="2388580"/>
            <a:ext cx="647700" cy="647700"/>
            <a:chOff x="4524808" y="2388580"/>
            <a:chExt cx="647700" cy="647700"/>
          </a:xfrm>
        </p:grpSpPr>
        <p:sp>
          <p:nvSpPr>
            <p:cNvPr id="9" name="AutoShape 9"/>
            <p:cNvSpPr/>
            <p:nvPr/>
          </p:nvSpPr>
          <p:spPr>
            <a:xfrm>
              <a:off x="4524808" y="2388580"/>
              <a:ext cx="647700" cy="6477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4704501" y="2568273"/>
              <a:ext cx="292001" cy="292001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209550"/>
                  </a:moveTo>
                  <a:lnTo>
                    <a:pt x="152410" y="247650"/>
                  </a:lnTo>
                  <a:lnTo>
                    <a:pt x="304800" y="209550"/>
                  </a:lnTo>
                  <a:lnTo>
                    <a:pt x="304800" y="247650"/>
                  </a:lnTo>
                  <a:lnTo>
                    <a:pt x="152410" y="285750"/>
                  </a:lnTo>
                  <a:lnTo>
                    <a:pt x="0" y="247650"/>
                  </a:lnTo>
                  <a:close/>
                </a:path>
                <a:path w="304800" h="304800">
                  <a:moveTo>
                    <a:pt x="0" y="133350"/>
                  </a:moveTo>
                  <a:lnTo>
                    <a:pt x="152410" y="171450"/>
                  </a:lnTo>
                  <a:lnTo>
                    <a:pt x="304800" y="133350"/>
                  </a:lnTo>
                  <a:lnTo>
                    <a:pt x="304800" y="171450"/>
                  </a:lnTo>
                  <a:lnTo>
                    <a:pt x="152410" y="209550"/>
                  </a:lnTo>
                  <a:lnTo>
                    <a:pt x="0" y="171450"/>
                  </a:lnTo>
                  <a:close/>
                </a:path>
                <a:path w="304800" h="304800">
                  <a:moveTo>
                    <a:pt x="0" y="57150"/>
                  </a:moveTo>
                  <a:lnTo>
                    <a:pt x="152410" y="19050"/>
                  </a:lnTo>
                  <a:lnTo>
                    <a:pt x="304800" y="57150"/>
                  </a:lnTo>
                  <a:lnTo>
                    <a:pt x="304800" y="95250"/>
                  </a:lnTo>
                  <a:lnTo>
                    <a:pt x="152410" y="133350"/>
                  </a:lnTo>
                  <a:lnTo>
                    <a:pt x="0" y="9525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0">
            <a:off x="7314608" y="2388580"/>
            <a:ext cx="647700" cy="647700"/>
            <a:chOff x="7314608" y="2388580"/>
            <a:chExt cx="647700" cy="647700"/>
          </a:xfrm>
        </p:grpSpPr>
        <p:sp>
          <p:nvSpPr>
            <p:cNvPr id="12" name="AutoShape 12"/>
            <p:cNvSpPr/>
            <p:nvPr/>
          </p:nvSpPr>
          <p:spPr>
            <a:xfrm>
              <a:off x="7314608" y="2388580"/>
              <a:ext cx="647700" cy="647700"/>
            </a:xfrm>
            <a:prstGeom prst="ellipse">
              <a:avLst/>
            </a:prstGeom>
            <a:solidFill>
              <a:schemeClr val="accent2">
                <a:alpha val="100000"/>
                <a:lumMod val="5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480729" y="2563626"/>
              <a:ext cx="331605" cy="331605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74320" y="243840"/>
                  </a:moveTo>
                  <a:lnTo>
                    <a:pt x="304800" y="243840"/>
                  </a:lnTo>
                  <a:lnTo>
                    <a:pt x="304800" y="259080"/>
                  </a:lnTo>
                  <a:cubicBezTo>
                    <a:pt x="304800" y="267500"/>
                    <a:pt x="297980" y="274320"/>
                    <a:pt x="289560" y="274320"/>
                  </a:cubicBezTo>
                  <a:lnTo>
                    <a:pt x="289560" y="274320"/>
                  </a:lnTo>
                  <a:lnTo>
                    <a:pt x="15240" y="274320"/>
                  </a:lnTo>
                  <a:cubicBezTo>
                    <a:pt x="6820" y="274320"/>
                    <a:pt x="0" y="267500"/>
                    <a:pt x="0" y="259080"/>
                  </a:cubicBezTo>
                  <a:lnTo>
                    <a:pt x="0" y="259080"/>
                  </a:lnTo>
                  <a:lnTo>
                    <a:pt x="0" y="243840"/>
                  </a:lnTo>
                  <a:lnTo>
                    <a:pt x="30480" y="243840"/>
                  </a:lnTo>
                  <a:lnTo>
                    <a:pt x="30480" y="60960"/>
                  </a:lnTo>
                  <a:cubicBezTo>
                    <a:pt x="30480" y="44196"/>
                    <a:pt x="44196" y="30480"/>
                    <a:pt x="60960" y="30480"/>
                  </a:cubicBezTo>
                  <a:lnTo>
                    <a:pt x="243840" y="30480"/>
                  </a:lnTo>
                  <a:cubicBezTo>
                    <a:pt x="260671" y="30480"/>
                    <a:pt x="274320" y="44129"/>
                    <a:pt x="274320" y="60960"/>
                  </a:cubicBezTo>
                  <a:lnTo>
                    <a:pt x="274320" y="60960"/>
                  </a:lnTo>
                  <a:lnTo>
                    <a:pt x="274320" y="243840"/>
                  </a:lnTo>
                  <a:close/>
                </a:path>
                <a:path w="304800" h="304800">
                  <a:moveTo>
                    <a:pt x="60960" y="60960"/>
                  </a:moveTo>
                  <a:lnTo>
                    <a:pt x="60960" y="198120"/>
                  </a:lnTo>
                  <a:lnTo>
                    <a:pt x="243840" y="198120"/>
                  </a:lnTo>
                  <a:lnTo>
                    <a:pt x="243840" y="60960"/>
                  </a:lnTo>
                  <a:lnTo>
                    <a:pt x="60960" y="60960"/>
                  </a:lnTo>
                  <a:close/>
                </a:path>
                <a:path w="304800" h="304800">
                  <a:moveTo>
                    <a:pt x="121920" y="228600"/>
                  </a:moveTo>
                  <a:lnTo>
                    <a:pt x="121920" y="243840"/>
                  </a:lnTo>
                  <a:lnTo>
                    <a:pt x="182880" y="243840"/>
                  </a:lnTo>
                  <a:lnTo>
                    <a:pt x="182880" y="228600"/>
                  </a:lnTo>
                  <a:lnTo>
                    <a:pt x="121920" y="22860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0">
            <a:off x="10305117" y="2388580"/>
            <a:ext cx="647700" cy="647700"/>
            <a:chOff x="10305117" y="2388580"/>
            <a:chExt cx="647700" cy="647700"/>
          </a:xfrm>
        </p:grpSpPr>
        <p:sp>
          <p:nvSpPr>
            <p:cNvPr id="15" name="AutoShape 15"/>
            <p:cNvSpPr/>
            <p:nvPr/>
          </p:nvSpPr>
          <p:spPr>
            <a:xfrm>
              <a:off x="10305117" y="2388580"/>
              <a:ext cx="647700" cy="647700"/>
            </a:xfrm>
            <a:prstGeom prst="ellipse">
              <a:avLst/>
            </a:prstGeom>
            <a:solidFill>
              <a:schemeClr val="accent3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0463753" y="2557933"/>
              <a:ext cx="337298" cy="337298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47180" y="28632"/>
                  </a:moveTo>
                  <a:lnTo>
                    <a:pt x="19907" y="83468"/>
                  </a:lnTo>
                  <a:lnTo>
                    <a:pt x="147304" y="137874"/>
                  </a:lnTo>
                  <a:lnTo>
                    <a:pt x="276015" y="83344"/>
                  </a:lnTo>
                  <a:lnTo>
                    <a:pt x="147180" y="28632"/>
                  </a:lnTo>
                  <a:close/>
                </a:path>
                <a:path w="304800" h="304800">
                  <a:moveTo>
                    <a:pt x="152400" y="144723"/>
                  </a:moveTo>
                  <a:lnTo>
                    <a:pt x="152400" y="276168"/>
                  </a:lnTo>
                  <a:lnTo>
                    <a:pt x="276177" y="217408"/>
                  </a:lnTo>
                  <a:lnTo>
                    <a:pt x="276177" y="92145"/>
                  </a:lnTo>
                  <a:lnTo>
                    <a:pt x="152400" y="144723"/>
                  </a:lnTo>
                  <a:close/>
                </a:path>
                <a:path w="304800" h="304800">
                  <a:moveTo>
                    <a:pt x="19098" y="217408"/>
                  </a:moveTo>
                  <a:lnTo>
                    <a:pt x="143294" y="276168"/>
                  </a:lnTo>
                  <a:lnTo>
                    <a:pt x="143294" y="144723"/>
                  </a:lnTo>
                  <a:lnTo>
                    <a:pt x="19098" y="92145"/>
                  </a:lnTo>
                  <a:lnTo>
                    <a:pt x="19098" y="217408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9324820" y="3818696"/>
            <a:ext cx="2608295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解决印刷潘通色与屏幕RGB的色差问题，通过ICC配置文件实现包装物料、线上广告等全渠道色彩统一。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64675" y="3818696"/>
            <a:ext cx="2547566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除常规HSV参数外，增加"文化维度"评估色彩的地域认知差异。如红色在中国代表喜庆，在西方可能暗示危险。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9" name="Connector 19"/>
          <p:cNvCxnSpPr/>
          <p:nvPr/>
        </p:nvCxnSpPr>
        <p:spPr>
          <a:xfrm>
            <a:off x="6225150" y="3216570"/>
            <a:ext cx="0" cy="1623471"/>
          </a:xfrm>
          <a:prstGeom prst="line">
            <a:avLst/>
          </a:prstGeom>
          <a:ln w="9525">
            <a:solidFill>
              <a:schemeClr val="accent1"/>
            </a:solidFill>
            <a:prstDash val="lg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or 20"/>
          <p:cNvCxnSpPr/>
          <p:nvPr/>
        </p:nvCxnSpPr>
        <p:spPr>
          <a:xfrm>
            <a:off x="9097670" y="3216570"/>
            <a:ext cx="0" cy="1623471"/>
          </a:xfrm>
          <a:prstGeom prst="line">
            <a:avLst/>
          </a:prstGeom>
          <a:ln w="9525">
            <a:solidFill>
              <a:schemeClr val="accent1"/>
            </a:solidFill>
            <a:prstDash val="lg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AutoShape 21"/>
          <p:cNvSpPr/>
          <p:nvPr/>
        </p:nvSpPr>
        <p:spPr>
          <a:xfrm>
            <a:off x="9453646" y="3169478"/>
            <a:ext cx="2350643" cy="6219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跨媒介色彩管理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564771"/>
            <a:ext cx="12190690" cy="131740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版式设计与信息层级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836554" y="6038850"/>
            <a:ext cx="8425779" cy="19050"/>
          </a:xfrm>
          <a:prstGeom prst="rect">
            <a:avLst/>
          </a:prstGeom>
          <a:noFill/>
        </p:spPr>
      </p:sp>
      <p:sp>
        <p:nvSpPr>
          <p:cNvPr id="5" name="AutoShape 5"/>
          <p:cNvSpPr/>
          <p:nvPr/>
        </p:nvSpPr>
        <p:spPr>
          <a:xfrm>
            <a:off x="320475" y="5991225"/>
            <a:ext cx="11550596" cy="146379"/>
          </a:xfrm>
          <a:prstGeom prst="roundRect">
            <a:avLst>
              <a:gd name="adj" fmla="val 29781"/>
            </a:avLst>
          </a:prstGeom>
          <a:solidFill>
            <a:schemeClr val="accent1">
              <a:alpha val="100000"/>
            </a:schemeClr>
          </a:solidFill>
        </p:spPr>
      </p:sp>
      <p:grpSp>
        <p:nvGrpSpPr>
          <p:cNvPr id="6" name="Group 6"/>
          <p:cNvGrpSpPr/>
          <p:nvPr/>
        </p:nvGrpSpPr>
        <p:grpSpPr>
          <a:xfrm rot="0">
            <a:off x="756982" y="2038350"/>
            <a:ext cx="2438400" cy="4019550"/>
            <a:chOff x="756982" y="2038350"/>
            <a:chExt cx="2438400" cy="4019550"/>
          </a:xfrm>
        </p:grpSpPr>
        <p:sp>
          <p:nvSpPr>
            <p:cNvPr id="7" name="AutoShape 7"/>
            <p:cNvSpPr/>
            <p:nvPr/>
          </p:nvSpPr>
          <p:spPr>
            <a:xfrm>
              <a:off x="756982" y="3267075"/>
              <a:ext cx="2438400" cy="27908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56982" y="2038350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 rot="0">
            <a:off x="776032" y="2057470"/>
            <a:ext cx="2400300" cy="3933686"/>
            <a:chOff x="776032" y="2057470"/>
            <a:chExt cx="2400300" cy="3933686"/>
          </a:xfrm>
        </p:grpSpPr>
        <p:sp>
          <p:nvSpPr>
            <p:cNvPr id="10" name="AutoShape 10"/>
            <p:cNvSpPr/>
            <p:nvPr/>
          </p:nvSpPr>
          <p:spPr>
            <a:xfrm>
              <a:off x="776032" y="3257620"/>
              <a:ext cx="2400300" cy="2733536"/>
            </a:xfrm>
            <a:prstGeom prst="rect">
              <a:avLst/>
            </a:prstGeom>
            <a:solidFill>
              <a:schemeClr val="l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76032" y="2057470"/>
              <a:ext cx="2400300" cy="2400300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500" r="12500"/>
          <a:stretch>
            <a:fillRect/>
          </a:stretch>
        </p:blipFill>
        <p:spPr>
          <a:xfrm>
            <a:off x="1166557" y="2296017"/>
            <a:ext cx="1619250" cy="1619250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13" name="AutoShape 13"/>
          <p:cNvSpPr/>
          <p:nvPr/>
        </p:nvSpPr>
        <p:spPr>
          <a:xfrm>
            <a:off x="785557" y="4021401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网格系统构建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66507" y="4515081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基于斐波那契数列或模块化网格划分版面，瑞士网格系统尤其适合多语言排版，能提升30%以上的阅读流畅度。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3511699" y="1519581"/>
            <a:ext cx="2438400" cy="4538319"/>
            <a:chOff x="3511699" y="1519581"/>
            <a:chExt cx="2438400" cy="4538319"/>
          </a:xfrm>
        </p:grpSpPr>
        <p:sp>
          <p:nvSpPr>
            <p:cNvPr id="16" name="AutoShape 16"/>
            <p:cNvSpPr/>
            <p:nvPr/>
          </p:nvSpPr>
          <p:spPr>
            <a:xfrm>
              <a:off x="3511699" y="2748306"/>
              <a:ext cx="2438400" cy="330959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3511699" y="1519581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0">
            <a:off x="3530749" y="1538700"/>
            <a:ext cx="2400300" cy="4519200"/>
            <a:chOff x="3530749" y="1538700"/>
            <a:chExt cx="2400300" cy="4519200"/>
          </a:xfrm>
        </p:grpSpPr>
        <p:sp>
          <p:nvSpPr>
            <p:cNvPr id="19" name="AutoShape 19"/>
            <p:cNvSpPr/>
            <p:nvPr/>
          </p:nvSpPr>
          <p:spPr>
            <a:xfrm>
              <a:off x="3530749" y="2738850"/>
              <a:ext cx="2400300" cy="331905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3530749" y="1538700"/>
              <a:ext cx="2400300" cy="24003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3921274" y="1872498"/>
            <a:ext cx="1619250" cy="1619250"/>
          </a:xfrm>
          <a:prstGeom prst="ellipse">
            <a:avLst/>
          </a:prstGeom>
          <a:ln w="57150">
            <a:solidFill>
              <a:srgbClr val="FFFFFF"/>
            </a:solidFill>
            <a:prstDash val="solid"/>
          </a:ln>
        </p:spPr>
      </p:pic>
      <p:sp>
        <p:nvSpPr>
          <p:cNvPr id="22" name="AutoShape 22"/>
          <p:cNvSpPr/>
          <p:nvPr/>
        </p:nvSpPr>
        <p:spPr>
          <a:xfrm>
            <a:off x="3530749" y="3664557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视觉重力平衡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3516391" y="4158236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运用格式塔原理处理图文关系，重要元素置于光学中心（实际几何中心偏上5%区域），控制视觉焦点不超过3个层级。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24" name="Group 24"/>
          <p:cNvGrpSpPr/>
          <p:nvPr/>
        </p:nvGrpSpPr>
        <p:grpSpPr>
          <a:xfrm rot="0">
            <a:off x="6276080" y="1519581"/>
            <a:ext cx="2438400" cy="4538319"/>
            <a:chOff x="6276080" y="1519581"/>
            <a:chExt cx="2438400" cy="4538319"/>
          </a:xfrm>
        </p:grpSpPr>
        <p:sp>
          <p:nvSpPr>
            <p:cNvPr id="25" name="AutoShape 25"/>
            <p:cNvSpPr/>
            <p:nvPr/>
          </p:nvSpPr>
          <p:spPr>
            <a:xfrm>
              <a:off x="6276080" y="2748306"/>
              <a:ext cx="2438400" cy="330959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6276080" y="1519581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27" name="Group 27"/>
          <p:cNvGrpSpPr/>
          <p:nvPr/>
        </p:nvGrpSpPr>
        <p:grpSpPr>
          <a:xfrm rot="0">
            <a:off x="6295130" y="1538700"/>
            <a:ext cx="2400300" cy="4519200"/>
            <a:chOff x="6295130" y="1538700"/>
            <a:chExt cx="2400300" cy="4519200"/>
          </a:xfrm>
        </p:grpSpPr>
        <p:sp>
          <p:nvSpPr>
            <p:cNvPr id="28" name="AutoShape 28"/>
            <p:cNvSpPr/>
            <p:nvPr/>
          </p:nvSpPr>
          <p:spPr>
            <a:xfrm>
              <a:off x="6295130" y="2738850"/>
              <a:ext cx="2400300" cy="331905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295130" y="1538700"/>
              <a:ext cx="2400300" cy="24003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626" r="16626"/>
          <a:stretch>
            <a:fillRect/>
          </a:stretch>
        </p:blipFill>
        <p:spPr>
          <a:xfrm>
            <a:off x="6685655" y="1872498"/>
            <a:ext cx="1619250" cy="1619250"/>
          </a:xfrm>
          <a:prstGeom prst="ellipse">
            <a:avLst/>
          </a:prstGeom>
          <a:ln w="57150">
            <a:solidFill>
              <a:srgbClr val="FFFFFF"/>
            </a:solidFill>
            <a:prstDash val="solid"/>
          </a:ln>
        </p:spPr>
      </p:pic>
      <p:sp>
        <p:nvSpPr>
          <p:cNvPr id="31" name="AutoShape 31"/>
          <p:cNvSpPr/>
          <p:nvPr/>
        </p:nvSpPr>
        <p:spPr>
          <a:xfrm>
            <a:off x="6295130" y="3664557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响应式排版规则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6280772" y="4158236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针对不同终端（手机/PC/户外广告）制定字号比例，确保最小可读字号不低于12pt，行间距保持在字号的1.2-1.5倍。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3" name="Group 33"/>
          <p:cNvGrpSpPr/>
          <p:nvPr/>
        </p:nvGrpSpPr>
        <p:grpSpPr>
          <a:xfrm rot="0">
            <a:off x="9022814" y="2038350"/>
            <a:ext cx="2438400" cy="4019550"/>
            <a:chOff x="9022814" y="2038350"/>
            <a:chExt cx="2438400" cy="4019550"/>
          </a:xfrm>
        </p:grpSpPr>
        <p:sp>
          <p:nvSpPr>
            <p:cNvPr id="34" name="AutoShape 34"/>
            <p:cNvSpPr/>
            <p:nvPr/>
          </p:nvSpPr>
          <p:spPr>
            <a:xfrm>
              <a:off x="9022814" y="3267075"/>
              <a:ext cx="2438400" cy="27908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22814" y="2038350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36" name="Group 36"/>
          <p:cNvGrpSpPr/>
          <p:nvPr/>
        </p:nvGrpSpPr>
        <p:grpSpPr>
          <a:xfrm rot="0">
            <a:off x="9041864" y="2057470"/>
            <a:ext cx="2400300" cy="3933686"/>
            <a:chOff x="9041864" y="2057470"/>
            <a:chExt cx="2400300" cy="3933686"/>
          </a:xfrm>
        </p:grpSpPr>
        <p:sp>
          <p:nvSpPr>
            <p:cNvPr id="37" name="AutoShape 37"/>
            <p:cNvSpPr/>
            <p:nvPr/>
          </p:nvSpPr>
          <p:spPr>
            <a:xfrm>
              <a:off x="9041864" y="3257620"/>
              <a:ext cx="2400300" cy="2733536"/>
            </a:xfrm>
            <a:prstGeom prst="rect">
              <a:avLst/>
            </a:prstGeom>
            <a:solidFill>
              <a:schemeClr val="l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9041864" y="2057470"/>
              <a:ext cx="2400300" cy="2400300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9432389" y="2296017"/>
            <a:ext cx="1619250" cy="1619250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40" name="AutoShape 40"/>
          <p:cNvSpPr/>
          <p:nvPr/>
        </p:nvSpPr>
        <p:spPr>
          <a:xfrm>
            <a:off x="9051389" y="4021401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信息图表化处理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9032339" y="4515081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将复杂数据转化为象形图表，通过大小/颜色/位置三重编码提升信息消化效率，医疗说明书采用此方式可降低80%的理解错误率。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商品包装与展示设计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通过包装设计传递品牌故事和文化内涵，利用视觉符号（如IP形象、色彩心理学）建立消费者情感连接，提升品牌忠诚度。例如，国潮风格包装可通过传统纹样与现代设计的融合激发文化认同。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4221" r="14221"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19187" b="19187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包装设计的创意方法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品牌叙事与情感共鸣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在结构设计中融入用户实际需求（如便携提手、防漏结构），同时确保视觉层次清晰（主次信息排版、材质触感），实现实用性与艺术性的统一。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功能性与美学平衡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鼓励学生尝试非传统材料（如可降解竹纤维）或交互设计（如AR技术增强开箱体验），打破行业常规，推动创新解决方案。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跨界思维与实验性探索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2312276"/>
            <a:ext cx="6862887" cy="3143250"/>
            <a:chOff x="0" y="2312276"/>
            <a:chExt cx="6862887" cy="3143250"/>
          </a:xfrm>
        </p:grpSpPr>
        <p:sp>
          <p:nvSpPr>
            <p:cNvPr id="3" name="AutoShape 3"/>
            <p:cNvSpPr/>
            <p:nvPr/>
          </p:nvSpPr>
          <p:spPr>
            <a:xfrm>
              <a:off x="0" y="2312276"/>
              <a:ext cx="5391969" cy="314325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3719637" y="2312276"/>
              <a:ext cx="3143250" cy="314325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30691" y="1447065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根据商品属性划分焦点区（主推产品）、次级区（配套产品）和背景区（氛围道具），利用灯光、色彩对比强化重点。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 rot="10800000">
            <a:off x="7058808" y="372478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9103272">
            <a:off x="6575971" y="212614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8905300" flipV="1">
            <a:off x="6576947" y="5374256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452351" y="5297792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结合客流动线热力图与销售数据，调整陈列密度、高度及互动点位，提升转化效率。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11312" y="3381201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模拟使用场景（如礼盒开箱仪式感陈列）或文化主题场景（如国风展台），通过道具组合与空间叙事增强消费者代入感。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30691" y="1143824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动态视觉层级构建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11312" y="3119263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场景化沉浸体验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52351" y="5007126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数据驱动的迭代优化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3535" y="2528436"/>
            <a:ext cx="5742466" cy="271092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通过科学布局与视觉动线设计，最大化商品吸引力，实现从“展示”到“销售”的转化。需兼顾空间利用率、消费者行为心理学及品牌调性一致性。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陈列与展示的视觉策略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环保与可持续设计趋势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3687" r="3687"/>
          <a:stretch>
            <a:fillRect/>
          </a:stretch>
        </p:blipFill>
        <p:spPr>
          <a:xfrm>
            <a:off x="7956089" y="1232979"/>
            <a:ext cx="3367088" cy="24228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l="3620" r="3620"/>
          <a:stretch>
            <a:fillRect/>
          </a:stretch>
        </p:blipFill>
        <p:spPr>
          <a:xfrm>
            <a:off x="7956089" y="3856585"/>
            <a:ext cx="3367088" cy="24228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8674" y="127591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材料创新与技术应用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72594" y="368321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生命周期思维拓展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8674" y="1881706"/>
            <a:ext cx="6200647" cy="176088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开发环保替代方案：优先选择再生纸浆、菌丝体包装等生物基材料，研究其印刷适应性（如水性油墨兼容性）与成本控制。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工艺减碳实践：推广局部UV代替全覆膜、无胶压痕结构设计，减少生产环节的能耗与废弃物。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2594" y="4289006"/>
            <a:ext cx="6176727" cy="176088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设计可循环包装：模块化结构（如折叠成收纳盒的快递箱）或可回收单一材质解决方案，降低末端处理难度。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消费者教育触点：在包装表面加入环保工艺标识（如FSC认证图标）、二次使用引导图示，强化可持续理念传播。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90597" y="148021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702246" y="388751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1" name="Connector 11"/>
          <p:cNvCxnSpPr/>
          <p:nvPr/>
        </p:nvCxnSpPr>
        <p:spPr>
          <a:xfrm>
            <a:off x="789190" y="1578811"/>
            <a:ext cx="0" cy="5392831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数字化工具应用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4486942"/>
              <a:ext cx="12192000" cy="237105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1186148" cy="209997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989570" y="1700848"/>
            <a:ext cx="1363980" cy="3034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800" b="1">
                <a:solidFill>
                  <a:srgbClr val="825D4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8800" b="1">
              <a:solidFill>
                <a:srgbClr val="825D4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57995" y="1209358"/>
            <a:ext cx="935355" cy="378714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25D43">
                    <a:alpha val="5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  <a:endParaRPr lang="en-US" sz="4400" b="1">
              <a:solidFill>
                <a:srgbClr val="825D43">
                  <a:alpha val="5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63656" y="801385"/>
            <a:ext cx="5398273" cy="48180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课程介绍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商品策划基础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视觉设计原理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商品包装与展示设计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数字化工具应用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实战案例分析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25904" y="3851593"/>
            <a:ext cx="7742011" cy="200801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常用设计软件介绍（PS/AI等）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08754" y="1524666"/>
            <a:ext cx="7742011" cy="200801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719265" y="1827553"/>
            <a:ext cx="6271428" cy="140224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Photoshop核心功能：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90963" y="2147674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868689" y="2306741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7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7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42871" y="4154481"/>
            <a:ext cx="6111742" cy="140224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为电商设计的基础工具，PS主要用于商品精修（如中性灰修图、去瑕疵）、场景合成（通过蒙版与通道技术制作高转化详情页），以及智能插件应用（如美工云助手批量生成主图）。需重点掌握图层混合模式、调色原理及光影重塑技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321280" y="4474602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3399006" y="4633669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7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7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 l="32775" r="32775"/>
          <a:stretch>
            <a:fillRect/>
          </a:stretch>
        </p:blipFill>
        <p:spPr>
          <a:xfrm>
            <a:off x="1056516" y="1883462"/>
            <a:ext cx="4901797" cy="3994800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常用设计软件介绍（PS/AI等）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19847" y="2080558"/>
            <a:ext cx="4660646" cy="14362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Illustrator矢量设计：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19847" y="4282417"/>
            <a:ext cx="4660646" cy="143621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擅长品牌元素设计（如矢量LOGO、图标）、印刷品制作（确保包装盒等输出精度），以及动态图形协作（结合AE完成动态图标）。其路径查找器和形状生成器工具能显著提升图形设计效率。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 l="34227" r="34227"/>
          <a:stretch>
            <a:fillRect/>
          </a:stretch>
        </p:blipFill>
        <p:spPr>
          <a:xfrm>
            <a:off x="7499392" y="1724389"/>
            <a:ext cx="4069839" cy="42359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常用设计软件介绍（PS/AI等）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691317" y="1724389"/>
            <a:ext cx="6490051" cy="1975572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023418" y="1979437"/>
            <a:ext cx="5825848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C4D三维建模：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98792" y="3984765"/>
            <a:ext cx="6490051" cy="1975572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030893" y="4239813"/>
            <a:ext cx="5825848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用于打造高点击率的沉浸式视觉内容（如活动专题页、Banner），通过多边形建模还原产品结构，配合OC渲染器实现逼真材质表现，提升商品视觉冲击力。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08316" y="4012684"/>
            <a:ext cx="8769404" cy="1398723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2608316" y="1957918"/>
            <a:ext cx="8769404" cy="1398723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cxnSp>
        <p:nvCxnSpPr>
          <p:cNvPr id="4" name="Connector 4"/>
          <p:cNvCxnSpPr/>
          <p:nvPr/>
        </p:nvCxnSpPr>
        <p:spPr>
          <a:xfrm>
            <a:off x="1308760" y="2674023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>
            <a:off x="1279828" y="4712046"/>
            <a:ext cx="1303996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headEnd type="none"/>
            <a:tailEnd type="oval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grpSp>
        <p:nvGrpSpPr>
          <p:cNvPr id="6" name="Group 6"/>
          <p:cNvGrpSpPr/>
          <p:nvPr/>
        </p:nvGrpSpPr>
        <p:grpSpPr>
          <a:xfrm rot="0">
            <a:off x="647153" y="2358889"/>
            <a:ext cx="630365" cy="630269"/>
            <a:chOff x="647153" y="2358889"/>
            <a:chExt cx="630365" cy="630269"/>
          </a:xfrm>
        </p:grpSpPr>
        <p:sp>
          <p:nvSpPr>
            <p:cNvPr id="7" name="AutoShape 7"/>
            <p:cNvSpPr/>
            <p:nvPr/>
          </p:nvSpPr>
          <p:spPr>
            <a:xfrm>
              <a:off x="647153" y="2358889"/>
              <a:ext cx="630365" cy="6302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859180" y="2506431"/>
              <a:ext cx="234601" cy="304229"/>
            </a:xfrm>
            <a:custGeom>
              <a:avLst/>
              <a:gdLst/>
              <a:ahLst/>
              <a:cxnLst/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</a:path>
                <a:path w="438150" h="568325"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</a:path>
                <a:path w="438150" h="568325"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</a:path>
                <a:path w="438150" h="568325"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647153" y="4396911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0" name="Group 10"/>
          <p:cNvGrpSpPr/>
          <p:nvPr/>
        </p:nvGrpSpPr>
        <p:grpSpPr>
          <a:xfrm rot="0">
            <a:off x="805459" y="4555122"/>
            <a:ext cx="313754" cy="313848"/>
            <a:chOff x="805459" y="4555122"/>
            <a:chExt cx="313754" cy="313848"/>
          </a:xfrm>
        </p:grpSpPr>
        <p:sp>
          <p:nvSpPr>
            <p:cNvPr id="11" name="Freeform 11"/>
            <p:cNvSpPr/>
            <p:nvPr/>
          </p:nvSpPr>
          <p:spPr>
            <a:xfrm>
              <a:off x="805459" y="4584268"/>
              <a:ext cx="284702" cy="284702"/>
            </a:xfrm>
            <a:custGeom>
              <a:avLst/>
              <a:gdLst/>
              <a:ahLst/>
              <a:cxnLst/>
              <a:rect l="l" t="t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</a:path>
                <a:path w="184" h="184"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878325" y="4657039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</a:path>
                <a:path w="90" h="90"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961669" y="4555122"/>
              <a:ext cx="157544" cy="157544"/>
            </a:xfrm>
            <a:custGeom>
              <a:avLst/>
              <a:gdLst/>
              <a:ahLst/>
              <a:cxnLst/>
              <a:rect l="l" t="t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</a:path>
                <a:path w="102" h="102"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3607339" y="2298915"/>
            <a:ext cx="6771358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主图设计标准：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3607339" y="4353683"/>
            <a:ext cx="6771358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需符合平台尺寸要求（如淘宝800×800像素），突出商品主体（占比≥2/3），避免文字遮挡，并采用白底或场景化背景以通过审核。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电商平台视觉规范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8674" y="2305278"/>
            <a:ext cx="4486656" cy="30004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详情页信息层级：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4419" y="2451487"/>
            <a:ext cx="4486275" cy="297470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遵循“痛点-解决方案-产品展示”逻辑链，首屏需在3秒内传递核心卖点，图文比例建议3:7，字体大小不小于12pt以确保移动端可读性。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电商平台视觉规范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90597" y="199681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384071" y="199681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7" name="Connector 7"/>
          <p:cNvCxnSpPr/>
          <p:nvPr/>
        </p:nvCxnSpPr>
        <p:spPr>
          <a:xfrm>
            <a:off x="789190" y="2190661"/>
            <a:ext cx="0" cy="331505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or 8"/>
          <p:cNvCxnSpPr/>
          <p:nvPr/>
        </p:nvCxnSpPr>
        <p:spPr>
          <a:xfrm>
            <a:off x="6482664" y="2190661"/>
            <a:ext cx="0" cy="331505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2606" y="2102945"/>
            <a:ext cx="9894159" cy="12204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色彩与品牌一致性：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2606" y="4080955"/>
            <a:ext cx="9894159" cy="152652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主色调需与品牌VI统一（如京东红、天猫黑），对比色不超过3种，避免使用饱和度过高的荧光色影响视觉舒适度。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2238" y="2221857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2238" y="4173347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47738" y="2143525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AutoShape 7"/>
          <p:cNvSpPr/>
          <p:nvPr/>
        </p:nvSpPr>
        <p:spPr>
          <a:xfrm>
            <a:off x="647738" y="4086367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电商平台视觉规范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电商平台视觉规范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5558" y="2226083"/>
            <a:ext cx="4792537" cy="2812503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51919" y="2609758"/>
            <a:ext cx="4139815" cy="204515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移动端适配规则：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424892" y="2226083"/>
            <a:ext cx="4792537" cy="2812503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768122" y="2609758"/>
            <a:ext cx="4139565" cy="204515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设计时需考虑竖屏浏览习惯，重点信息置于屏幕上半部，按钮尺寸不小于44×44像素以确保触控友好性。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动态视觉与短视频设计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9969" y="1879118"/>
            <a:ext cx="4847466" cy="114805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AE动效制作：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17381" y="2383735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009969" y="3203223"/>
            <a:ext cx="4847466" cy="114805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短视频脚本策划：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24856" y="3707840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009969" y="4695405"/>
            <a:ext cx="4847466" cy="114805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数据化优化策略：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24856" y="5200022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6576551" y="1877068"/>
            <a:ext cx="4847466" cy="114805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运用关键帧动画和表达式实现商品展示动效（如旋转、粒子特效），输出GIF或MP4格式时需控制时长在5-15秒以适配社交媒体传播。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283964" y="2381685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6576551" y="3201173"/>
            <a:ext cx="4847466" cy="114805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遵循“黄金3秒”原则（开头快速吸引注意力），结合FAB法则（功能-优势-利益）设计分镜，常用9:16竖版比例，字幕需动态跟踪避免遮挡画面。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291438" y="3705790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6576551" y="4693355"/>
            <a:ext cx="4847466" cy="114805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通过A/B测试对比不同动态元素的点击率（如动态文字vs静态文字），利用热力图分析用户视线轨迹，持续迭代设计以提高转化率。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291438" y="5197971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实战案例分析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西藏特色商品策划案例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70901" y="2169151"/>
            <a:ext cx="3349680" cy="3991589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941362" y="2377135"/>
            <a:ext cx="2608758" cy="357562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以藏戏面具、八吉祥图案、唐卡色彩为设计核心，通过现代扁平化设计手法重构传统纹样。例如将"扎西德勒"祝福语转化为模块化图形，应用于环保布袋系列，既保留文化内涵又符合年轻消费者审美。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0901" y="1430346"/>
            <a:ext cx="3349680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藏文化元素提炼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t="8902" b="8902"/>
          <a:stretch>
            <a:fillRect/>
          </a:stretch>
        </p:blipFill>
        <p:spPr>
          <a:xfrm>
            <a:off x="7939953" y="1346825"/>
            <a:ext cx="3775571" cy="233055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171878" y="2169151"/>
            <a:ext cx="3349680" cy="3991589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535686" y="2378557"/>
            <a:ext cx="2622066" cy="357277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针对藏纸、藏香等非遗产品开发"体验式礼盒"，内含原料包与制作教程视频。通过扫描二维码可观看匠人纪录片，实现产品溢价达300%，同时建立非遗传承人线上社群运营体系。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71878" y="1436034"/>
            <a:ext cx="3349680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非遗技艺商业化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3693" b="3693"/>
          <a:stretch>
            <a:fillRect/>
          </a:stretch>
        </p:blipFill>
        <p:spPr>
          <a:xfrm>
            <a:off x="7939953" y="3823412"/>
            <a:ext cx="3775571" cy="23305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课程介绍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品牌符号系统重构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分析某藏茶品牌从传统唐卡风格转向极简设计的全过程。保留酥油茶壶轮廓作为超级符号，将复杂纹样简化为7种标准色系，配合藏文书法字体，使品牌识别度提升47%。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成功品牌视觉升级解析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t="10334" b="10334"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包装功能创新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研究高原护肤品如何将转经筒造型与真空泵结合，旋转式开合设计既体现宗教元素又解决膏体氧化问题，获德国红点设计奖后销量增长210%。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10334" b="10334"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跨媒介视觉统一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展示某藏毯品牌线上线下视觉体系，从店铺经幡式吊顶到APP动态曼陀罗加载动画，建立"移动的寺庙"概念，使客单价提升65%。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t="10185" b="10185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7055333" y="1744635"/>
            <a:ext cx="4285298" cy="42853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学生作品点评与优化建议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729746" y="176967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923235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材料创新滞后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23235" y="275785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针对铜雕摆件方案，提出采用航天级铝合金电镀做旧工艺，重量减轻60%且便于运输，表面可氧化出布达拉宫红墙的渐变效果，成本可控性强。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56553" y="176476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50042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文化转译不足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0042" y="275294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某藏式文具设计作业过度堆砌六字真言，建议提取藏文书脊装帧的线性美感，转化为笔记本脊缝设计，搭配可替换经卷式内页，增强使用趣味性。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26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26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26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2601782" y="1633943"/>
            <a:ext cx="6988435" cy="164915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88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88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34135" y="3070580"/>
            <a:ext cx="3123730" cy="7161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3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00011" name="AutoShape 8"/>
          <p:cNvSpPr/>
          <p:nvPr/>
        </p:nvSpPr>
        <p:spPr>
          <a:xfrm>
            <a:off x="4250722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汇报人：XXX</a:t>
            </a:r>
            <a:endParaRPr lang="en-US" sz="1100"/>
          </a:p>
        </p:txBody>
      </p:sp>
      <p:sp>
        <p:nvSpPr>
          <p:cNvPr id="2600012" name="AutoShape 9"/>
          <p:cNvSpPr/>
          <p:nvPr/>
        </p:nvSpPr>
        <p:spPr>
          <a:xfrm>
            <a:off x="6370320" y="4036028"/>
            <a:ext cx="1570958" cy="358140"/>
          </a:xfrm>
          <a:prstGeom prst="roundRect">
            <a:avLst>
              <a:gd name="adj" fmla="val 50000"/>
            </a:avLst>
          </a:prstGeom>
          <a:solidFill>
            <a:srgbClr val="FFFFFF">
              <a:alpha val="74000"/>
            </a:srgbClr>
          </a:solidFill>
          <a:ln w="635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chemeClr val="dk1">
                    <a:alpha val="100000"/>
                    <a:lumMod val="65000"/>
                    <a:lumOff val="35000"/>
                  </a:schemeClr>
                </a:solidFill>
                <a:latin typeface="Noto Sans SC"/>
                <a:ea typeface="Noto Sans SC"/>
                <a:cs typeface="Noto Sans SC"/>
              </a:rPr>
              <a:t>2025-10-14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15557" y="1293101"/>
            <a:ext cx="3938035" cy="525071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232060" y="1718638"/>
            <a:ext cx="7211308" cy="4522346"/>
          </a:xfrm>
          <a:prstGeom prst="roundRect">
            <a:avLst>
              <a:gd name="adj" fmla="val 4504"/>
            </a:avLst>
          </a:prstGeom>
          <a:solidFill>
            <a:schemeClr val="lt2">
              <a:alpha val="100000"/>
            </a:schemeClr>
          </a:solidFill>
          <a:effectLst>
            <a:outerShdw blurRad="3810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4599214" y="2625365"/>
            <a:ext cx="6477000" cy="1257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系统学习商品策划全流程与视觉设计核心技能，使学生掌握从市场调研、产品定位到视觉落地的完整知识体系。课程融合消费心理学、品牌策略与数字化设计工具应用，强化学生解决实际商业设计问题的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99214" y="2143575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培养复合型设计人才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99214" y="4589063"/>
            <a:ext cx="6477000" cy="12715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重点训练学生将抽象营销策略转化为具象视觉语言的能力，包括商品卖点可视化、消费场景构建及用户体验优化。通过真实项目案例拆解，使学生理解视觉设计对商品溢价、品牌认知度的直接影响。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99214" y="4153214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提升商业价值转化能力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课程目标与意义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课程内容概述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商品策划方法论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涵盖STP市场定位模型、4P营销理论在商品开发中的应用、竞品分析框架等核心内容。通过SWOT分析工具实操，培养学生制定差异化商品策略的能力，包括价格带规划、卖点提炼及目标用户画像构建。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视觉设计体系构建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跨媒介整合实践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系统讲解色彩心理学在包装设计中的应用、信息层级排版法则、三维产品渲染技术等。特别强化电商场景下的主图设计规范、详情页转化逻辑及短视频商品展示的动效设计技巧。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指导学生完成从线下包装物料（如礼盒结构、货架陈列设计）到线上数字媒体（H5互动页面、社交媒体KV设计）的全链路视觉输出，掌握不同媒介的特性与制作工艺要求。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3355" y="2120356"/>
            <a:ext cx="7382690" cy="15314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适合产品设计、视觉传达、数字媒体艺术等专业学生提升商业化设计能力。课程内容与Adobe国际认证（ACA）考核标准衔接，助力学生获取行业权威资质认证。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33355" y="1579345"/>
            <a:ext cx="73826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设计类专业学生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33355" y="4698953"/>
            <a:ext cx="7382690" cy="15314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毕业生可胜任电商视觉设计师、商品策划经理、品牌视觉主管等岗位，主要服务于快消品、互联网产品、奢侈品等行业的市场部或专业设计机构，起薪范围在8-15K（一线城市标准）。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33355" y="4157942"/>
            <a:ext cx="73826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电商与品牌领域就业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587997" y="4238210"/>
            <a:ext cx="939495" cy="93949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587997" y="1592132"/>
            <a:ext cx="939495" cy="93949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1794154" y="4444368"/>
            <a:ext cx="527181" cy="52718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</a:path>
              <a:path w="304800" h="304800"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1853309" y="1857445"/>
            <a:ext cx="408870" cy="4088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适用对象与就业方向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15" name="Group 2"/>
          <p:cNvGrpSpPr/>
          <p:nvPr/>
        </p:nvGrpSpPr>
        <p:grpSpPr>
          <a:xfrm rot="0">
            <a:off x="0" y="0"/>
            <a:ext cx="12192667" cy="6858000"/>
            <a:chOff x="0" y="0"/>
            <a:chExt cx="12192667" cy="6858000"/>
          </a:xfrm>
        </p:grpSpPr>
        <p:pic>
          <p:nvPicPr>
            <p:cNvPr id="700004" name="Picture 3"/>
            <p:cNvPicPr>
              <a:picLocks noChangeAspect="1"/>
            </p:cNvPicPr>
            <p:nvPr/>
          </p:nvPicPr>
          <p:blipFill>
            <a:blip r:embed="rId2"/>
            <a:srcRect t="46016"/>
            <a:stretch>
              <a:fillRect/>
            </a:stretch>
          </p:blipFill>
          <p:spPr>
            <a:xfrm>
              <a:off x="0" y="3631597"/>
              <a:ext cx="12192000" cy="3226403"/>
            </a:xfrm>
            <a:prstGeom prst="rect">
              <a:avLst/>
            </a:prstGeom>
          </p:spPr>
        </p:pic>
        <p:pic>
          <p:nvPicPr>
            <p:cNvPr id="700005" name="Picture 4"/>
            <p:cNvPicPr>
              <a:picLocks noChangeAspect="1"/>
            </p:cNvPicPr>
            <p:nvPr/>
          </p:nvPicPr>
          <p:blipFill>
            <a:blip r:embed="rId3"/>
            <a:srcRect r="74792" b="33090"/>
            <a:stretch>
              <a:fillRect/>
            </a:stretch>
          </p:blipFill>
          <p:spPr>
            <a:xfrm>
              <a:off x="0" y="0"/>
              <a:ext cx="2286000" cy="4045553"/>
            </a:xfrm>
            <a:prstGeom prst="rect">
              <a:avLst/>
            </a:prstGeom>
          </p:spPr>
        </p:pic>
        <p:pic>
          <p:nvPicPr>
            <p:cNvPr id="700006" name="Picture 5"/>
            <p:cNvPicPr>
              <a:picLocks noChangeAspect="1"/>
            </p:cNvPicPr>
            <p:nvPr/>
          </p:nvPicPr>
          <p:blipFill>
            <a:blip r:embed="rId3"/>
            <a:srcRect l="73104" b="33090"/>
            <a:stretch>
              <a:fillRect/>
            </a:stretch>
          </p:blipFill>
          <p:spPr>
            <a:xfrm>
              <a:off x="9753600" y="0"/>
              <a:ext cx="2439067" cy="4045553"/>
            </a:xfrm>
            <a:prstGeom prst="rect">
              <a:avLst/>
            </a:prstGeom>
          </p:spPr>
        </p:pic>
      </p:grpSp>
      <p:sp>
        <p:nvSpPr>
          <p:cNvPr id="700008" name="AutoShape 6"/>
          <p:cNvSpPr/>
          <p:nvPr/>
        </p:nvSpPr>
        <p:spPr>
          <a:xfrm>
            <a:off x="2874010" y="3855085"/>
            <a:ext cx="6443980" cy="4914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100"/>
          </a:p>
        </p:txBody>
      </p:sp>
      <p:sp>
        <p:nvSpPr>
          <p:cNvPr id="700009" name="TextBox 7"/>
          <p:cNvSpPr txBox="1"/>
          <p:nvPr/>
        </p:nvSpPr>
        <p:spPr>
          <a:xfrm>
            <a:off x="4422775" y="842645"/>
            <a:ext cx="3346450" cy="160528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96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04380" y="2561590"/>
            <a:ext cx="8164830" cy="1539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1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商品策划基础</a:t>
            </a:r>
            <a:endParaRPr lang="en-US" sz="41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07927" y="2358377"/>
            <a:ext cx="5907405" cy="15103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策划是通过系统化方法将市场需求转化为具体产品方案的过程，涵盖从创意构思到上市推广的全生命周期管理。其本质是解决"为什么生产""为谁生产""如何差异化"三大核心问题，需协调研发、生产、营销等多部门资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07927" y="1857281"/>
            <a:ext cx="4673593" cy="5010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核心概念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07927" y="4837221"/>
            <a:ext cx="5907596" cy="14909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典型流程包括市场机会识别→目标用户画像→竞品分析→功能定义→成本核算→原型测试→量产规划→营销策略制定。每个环节需输出可视化文档（如用户旅程地图、SWOT分析表），并通过跨部门评审会确保可行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07927" y="4336125"/>
            <a:ext cx="4673593" cy="5010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标准化流程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商品策划的定义与流程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0913" y="1812694"/>
            <a:ext cx="4953101" cy="20715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25614" b="25614"/>
          <a:stretch>
            <a:fillRect/>
          </a:stretch>
        </p:blipFill>
        <p:spPr>
          <a:xfrm>
            <a:off x="590913" y="4315856"/>
            <a:ext cx="4953101" cy="2071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8434" y="1792224"/>
            <a:ext cx="4621118" cy="41775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核心消费群体集中在中青年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30-39岁消费者占比高达65.2%，显示途观L的产品定位（空间/7座设计）精准匹配家庭用户需求。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年轻市场渗透潜力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20-29岁用户占比26.1%，结合其首次购车比例（17.4%），表明车型对年轻消费者吸引力持续提升。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高龄用户开发空间有限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40岁以上用户仅占8.7%，反映车型运动化设计或配置可能不符合高龄用户偏好。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市场调研与需求分析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D231C"/>
      </a:dk2>
      <a:lt2>
        <a:srgbClr val="EFECE8"/>
      </a:lt2>
      <a:accent1>
        <a:srgbClr val="825D43"/>
      </a:accent1>
      <a:accent2>
        <a:srgbClr val="6C482F"/>
      </a:accent2>
      <a:accent3>
        <a:srgbClr val="5A3923"/>
      </a:accent3>
      <a:accent4>
        <a:srgbClr val="432715"/>
      </a:accent4>
      <a:accent5>
        <a:srgbClr val="3C200E"/>
      </a:accent5>
      <a:accent6>
        <a:srgbClr val="271205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4366</Words>
  <Application>WPS 演示</Application>
  <PresentationFormat>On-screen Show (4:3)</PresentationFormat>
  <Paragraphs>315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宋体</vt:lpstr>
      <vt:lpstr>Wingdings</vt:lpstr>
      <vt:lpstr>阿里巴巴普惠体</vt:lpstr>
      <vt:lpstr>Noto Sans SC</vt:lpstr>
      <vt:lpstr>Segoe Print</vt:lpstr>
      <vt:lpstr>Arial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4</cp:revision>
  <dcterms:created xsi:type="dcterms:W3CDTF">2006-08-16T00:00:00Z</dcterms:created>
  <dcterms:modified xsi:type="dcterms:W3CDTF">2025-10-14T03:54:14Z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b719446159b89dc207e2f7957692fd6a_1760403127_1041325341a72c199973c73605938d48","ReservedCode1":"38d315a68d827c9a7ad9ba1561196f4ff86c74af52726acc4982ad3296b0aaca","ContentPropagator":"001191110000802100433B10001","PropagateID":"b719446159b89dc207e2f7957692fd6a_1760403127_1041325341a72c199973c73605938d48","ReservedCode2":"38d315a68d827c9a7ad9ba1561196f4ff86c74af52726acc4982ad3296b0aaca"}</vt:lpwstr>
  </property>
  <property fmtid="{D5CDD505-2E9C-101B-9397-08002B2CF9AE}" pid="3" name="ICV">
    <vt:lpwstr>7174E05C355F4B1582E763B1D4CE58F1_12</vt:lpwstr>
  </property>
  <property fmtid="{D5CDD505-2E9C-101B-9397-08002B2CF9AE}" pid="4" name="KSOProductBuildVer">
    <vt:lpwstr>2052-12.1.0.22529</vt:lpwstr>
  </property>
</Properties>
</file>