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7.jpeg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47" b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015" name="Group 2"/>
          <p:cNvGrpSpPr/>
          <p:nvPr/>
        </p:nvGrpSpPr>
        <p:grpSpPr>
          <a:xfrm rot="0">
            <a:off x="0" y="0"/>
            <a:ext cx="12192667" cy="6858000"/>
            <a:chOff x="0" y="0"/>
            <a:chExt cx="12192667" cy="6858000"/>
          </a:xfrm>
        </p:grpSpPr>
        <p:pic>
          <p:nvPicPr>
            <p:cNvPr id="100004" name="Picture 3"/>
            <p:cNvPicPr>
              <a:picLocks noChangeAspect="1"/>
            </p:cNvPicPr>
            <p:nvPr/>
          </p:nvPicPr>
          <p:blipFill>
            <a:blip r:embed="rId2"/>
            <a:srcRect t="46016"/>
            <a:stretch>
              <a:fillRect/>
            </a:stretch>
          </p:blipFill>
          <p:spPr>
            <a:xfrm>
              <a:off x="0" y="3631597"/>
              <a:ext cx="12192000" cy="3226403"/>
            </a:xfrm>
            <a:prstGeom prst="rect">
              <a:avLst/>
            </a:prstGeom>
          </p:spPr>
        </p:pic>
        <p:pic>
          <p:nvPicPr>
            <p:cNvPr id="100005" name="Picture 4"/>
            <p:cNvPicPr>
              <a:picLocks noChangeAspect="1"/>
            </p:cNvPicPr>
            <p:nvPr/>
          </p:nvPicPr>
          <p:blipFill>
            <a:blip r:embed="rId3"/>
            <a:srcRect r="74792" b="33090"/>
            <a:stretch>
              <a:fillRect/>
            </a:stretch>
          </p:blipFill>
          <p:spPr>
            <a:xfrm>
              <a:off x="0" y="0"/>
              <a:ext cx="2286000" cy="4045553"/>
            </a:xfrm>
            <a:prstGeom prst="rect">
              <a:avLst/>
            </a:prstGeom>
          </p:spPr>
        </p:pic>
        <p:pic>
          <p:nvPicPr>
            <p:cNvPr id="100006" name="Picture 5"/>
            <p:cNvPicPr>
              <a:picLocks noChangeAspect="1"/>
            </p:cNvPicPr>
            <p:nvPr/>
          </p:nvPicPr>
          <p:blipFill>
            <a:blip r:embed="rId3"/>
            <a:srcRect l="73104" b="33090"/>
            <a:stretch>
              <a:fillRect/>
            </a:stretch>
          </p:blipFill>
          <p:spPr>
            <a:xfrm>
              <a:off x="9753600" y="0"/>
              <a:ext cx="2439067" cy="4045553"/>
            </a:xfrm>
            <a:prstGeom prst="rect">
              <a:avLst/>
            </a:prstGeom>
          </p:spPr>
        </p:pic>
      </p:grpSp>
      <p:sp>
        <p:nvSpPr>
          <p:cNvPr id="100009" name="TextBox 6"/>
          <p:cNvSpPr txBox="1"/>
          <p:nvPr/>
        </p:nvSpPr>
        <p:spPr>
          <a:xfrm>
            <a:off x="3482975" y="946150"/>
            <a:ext cx="5226050" cy="51117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di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9DBE9F">
                  <a:alpha val="100000"/>
                </a:srgbClr>
              </a:solidFill>
              <a:latin typeface="阿里巴巴普惠体"/>
              <a:ea typeface="阿里巴巴普惠体"/>
              <a:cs typeface="阿里巴巴普惠体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4250722" y="4036028"/>
            <a:ext cx="1570958" cy="358140"/>
          </a:xfrm>
          <a:prstGeom prst="roundRect">
            <a:avLst>
              <a:gd name="adj" fmla="val 50000"/>
            </a:avLst>
          </a:prstGeom>
          <a:solidFill>
            <a:srgbClr val="FFFFFF">
              <a:alpha val="74000"/>
            </a:srgbClr>
          </a:solidFill>
          <a:ln w="6350">
            <a:solidFill>
              <a:schemeClr val="lt1">
                <a:alpha val="100000"/>
              </a:schemeClr>
            </a:solidFill>
            <a:prstDash val="solid"/>
          </a:ln>
        </p:spPr>
        <p:txBody>
          <a:bodyPr vert="horz" wrap="square" lIns="91440" tIns="45720" rIns="91440" bIns="45720" rtlCol="0" anchor="ctr" anchorCtr="0">
            <a:normAutofit fontScale="60000"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chemeClr val="dk1">
                    <a:alpha val="100000"/>
                    <a:lumMod val="65000"/>
                    <a:lumOff val="35000"/>
                  </a:schemeClr>
                </a:solidFill>
                <a:latin typeface="Noto Sans SC"/>
                <a:ea typeface="Noto Sans SC"/>
                <a:cs typeface="Noto Sans SC"/>
              </a:rPr>
              <a:t>汇报人：XXX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6370320" y="4036028"/>
            <a:ext cx="1570958" cy="358140"/>
          </a:xfrm>
          <a:prstGeom prst="roundRect">
            <a:avLst>
              <a:gd name="adj" fmla="val 50000"/>
            </a:avLst>
          </a:prstGeom>
          <a:solidFill>
            <a:srgbClr val="FFFFFF">
              <a:alpha val="74000"/>
            </a:srgbClr>
          </a:solidFill>
          <a:ln w="6350">
            <a:solidFill>
              <a:schemeClr val="lt1">
                <a:alpha val="100000"/>
              </a:schemeClr>
            </a:solidFill>
            <a:prstDash val="solid"/>
          </a:ln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chemeClr val="dk1">
                    <a:alpha val="100000"/>
                    <a:lumMod val="65000"/>
                    <a:lumOff val="35000"/>
                  </a:schemeClr>
                </a:solidFill>
                <a:latin typeface="Noto Sans SC"/>
                <a:ea typeface="Noto Sans SC"/>
                <a:cs typeface="Noto Sans SC"/>
              </a:rPr>
              <a:t>2025-10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2200275" y="-9525"/>
            <a:ext cx="8460105" cy="298132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48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最小可行性产品（MVP）设计</a:t>
            </a:r>
            <a:endParaRPr lang="en-US" sz="48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366520" y="76200"/>
            <a:ext cx="4455160" cy="39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noAutofit/>
          </a:bodyPr>
          <a:p>
            <a:pPr algn="l"/>
            <a:r>
              <a:rPr lang="zh-CN" altLang="en-US" sz="2800" b="1">
                <a:solidFill>
                  <a:srgbClr val="0070C0"/>
                </a:solidFill>
                <a:latin typeface="+mj-ea"/>
                <a:ea typeface="+mj-ea"/>
                <a:cs typeface="Arial" panose="020B0604020202020204" pitchFamily="34" charset="0"/>
                <a:sym typeface="+mn-ea"/>
              </a:rPr>
              <a:t>新业态就业创业专项工程</a:t>
            </a:r>
            <a:endParaRPr lang="zh-CN" altLang="en-US" sz="2800" b="1">
              <a:solidFill>
                <a:srgbClr val="0070C0"/>
              </a:solidFill>
              <a:latin typeface="+mj-ea"/>
              <a:ea typeface="+mj-ea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895707" y="1677544"/>
            <a:ext cx="1609344" cy="1609344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dash"/>
          </a:ln>
        </p:spPr>
      </p:sp>
      <p:sp>
        <p:nvSpPr>
          <p:cNvPr id="3" name="AutoShape 3"/>
          <p:cNvSpPr/>
          <p:nvPr/>
        </p:nvSpPr>
        <p:spPr>
          <a:xfrm>
            <a:off x="1098227" y="1677544"/>
            <a:ext cx="1609344" cy="1609344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dash"/>
          </a:ln>
        </p:spPr>
      </p:sp>
      <p:sp>
        <p:nvSpPr>
          <p:cNvPr id="4" name="AutoShape 4"/>
          <p:cNvSpPr/>
          <p:nvPr/>
        </p:nvSpPr>
        <p:spPr>
          <a:xfrm>
            <a:off x="9427244" y="1677544"/>
            <a:ext cx="1609344" cy="1609344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dash"/>
          </a:ln>
        </p:spPr>
      </p:sp>
      <p:sp>
        <p:nvSpPr>
          <p:cNvPr id="5" name="AutoShape 5"/>
          <p:cNvSpPr/>
          <p:nvPr/>
        </p:nvSpPr>
        <p:spPr>
          <a:xfrm>
            <a:off x="6661475" y="1677544"/>
            <a:ext cx="1609344" cy="1609344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dash"/>
          </a:ln>
        </p:spPr>
      </p:sp>
      <p:sp>
        <p:nvSpPr>
          <p:cNvPr id="6" name="TextBox 6"/>
          <p:cNvSpPr txBox="1"/>
          <p:nvPr/>
        </p:nvSpPr>
        <p:spPr>
          <a:xfrm>
            <a:off x="455538" y="3525207"/>
            <a:ext cx="2894722" cy="514233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低保真原型工具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59887" y="4035707"/>
            <a:ext cx="2486025" cy="21812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推荐使用Figma或墨刀制作可交互线框图，重点呈现功能逻辑而非视觉细节，单个页面设计时间控制在2小时以内，整套原型不超过20个关键页面。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457366" y="4035707"/>
            <a:ext cx="2486025" cy="21717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建立可复用的UI组件库（按钮/表单/导航栏等），通过Sketch Symbols实现批量修改，将原型制作效率提升60%以上。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223135" y="4035707"/>
            <a:ext cx="2486025" cy="21717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设计包含5个核心任务的测试场景，采用"发声思考法"记录用户操作路径，每个原型版本测试8-12名用户，迭代周期压缩至72小时内。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988903" y="4035707"/>
            <a:ext cx="2486025" cy="21717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在原型中预置Mixpanel或神策数据SDK，监控关键行为事件（按钮点击/页面停留/流程中断），收集量化数据支撑决策。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318451" y="3525207"/>
            <a:ext cx="2763856" cy="514233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模块化组件库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095773" y="3525207"/>
            <a:ext cx="2763856" cy="514233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用户测试脚本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837784" y="3525207"/>
            <a:ext cx="2788264" cy="514233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数据埋点方案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快速原型制作技巧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78080" y="1894928"/>
            <a:ext cx="1249638" cy="1174576"/>
          </a:xfrm>
          <a:prstGeom prst="rect">
            <a:avLst/>
          </a:prstGeom>
          <a:noFill/>
          <a:ln>
            <a:prstDash val="dash"/>
          </a:ln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495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495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075560" y="1894928"/>
            <a:ext cx="1249638" cy="1174576"/>
          </a:xfrm>
          <a:prstGeom prst="rect">
            <a:avLst/>
          </a:prstGeom>
          <a:noFill/>
          <a:ln>
            <a:prstDash val="dash"/>
          </a:ln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495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495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841328" y="1894928"/>
            <a:ext cx="1249638" cy="1174576"/>
          </a:xfrm>
          <a:prstGeom prst="rect">
            <a:avLst/>
          </a:prstGeom>
          <a:noFill/>
          <a:ln>
            <a:prstDash val="dash"/>
          </a:ln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495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495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607097" y="1894928"/>
            <a:ext cx="1249638" cy="1174576"/>
          </a:xfrm>
          <a:prstGeom prst="rect">
            <a:avLst/>
          </a:prstGeom>
          <a:noFill/>
          <a:ln>
            <a:prstDash val="dash"/>
          </a:ln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495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495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47" b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015" name="Group 2"/>
          <p:cNvGrpSpPr/>
          <p:nvPr/>
        </p:nvGrpSpPr>
        <p:grpSpPr>
          <a:xfrm rot="0">
            <a:off x="0" y="0"/>
            <a:ext cx="12192667" cy="6858000"/>
            <a:chOff x="0" y="0"/>
            <a:chExt cx="12192667" cy="6858000"/>
          </a:xfrm>
        </p:grpSpPr>
        <p:pic>
          <p:nvPicPr>
            <p:cNvPr id="700004" name="Picture 3"/>
            <p:cNvPicPr>
              <a:picLocks noChangeAspect="1"/>
            </p:cNvPicPr>
            <p:nvPr/>
          </p:nvPicPr>
          <p:blipFill>
            <a:blip r:embed="rId2"/>
            <a:srcRect t="46016"/>
            <a:stretch>
              <a:fillRect/>
            </a:stretch>
          </p:blipFill>
          <p:spPr>
            <a:xfrm>
              <a:off x="0" y="3631597"/>
              <a:ext cx="12192000" cy="3226403"/>
            </a:xfrm>
            <a:prstGeom prst="rect">
              <a:avLst/>
            </a:prstGeom>
          </p:spPr>
        </p:pic>
        <p:pic>
          <p:nvPicPr>
            <p:cNvPr id="700005" name="Picture 4"/>
            <p:cNvPicPr>
              <a:picLocks noChangeAspect="1"/>
            </p:cNvPicPr>
            <p:nvPr/>
          </p:nvPicPr>
          <p:blipFill>
            <a:blip r:embed="rId3"/>
            <a:srcRect r="74792" b="33090"/>
            <a:stretch>
              <a:fillRect/>
            </a:stretch>
          </p:blipFill>
          <p:spPr>
            <a:xfrm>
              <a:off x="0" y="0"/>
              <a:ext cx="2286000" cy="4045553"/>
            </a:xfrm>
            <a:prstGeom prst="rect">
              <a:avLst/>
            </a:prstGeom>
          </p:spPr>
        </p:pic>
        <p:pic>
          <p:nvPicPr>
            <p:cNvPr id="700006" name="Picture 5"/>
            <p:cNvPicPr>
              <a:picLocks noChangeAspect="1"/>
            </p:cNvPicPr>
            <p:nvPr/>
          </p:nvPicPr>
          <p:blipFill>
            <a:blip r:embed="rId3"/>
            <a:srcRect l="73104" b="33090"/>
            <a:stretch>
              <a:fillRect/>
            </a:stretch>
          </p:blipFill>
          <p:spPr>
            <a:xfrm>
              <a:off x="9753600" y="0"/>
              <a:ext cx="2439067" cy="4045553"/>
            </a:xfrm>
            <a:prstGeom prst="rect">
              <a:avLst/>
            </a:prstGeom>
          </p:spPr>
        </p:pic>
      </p:grpSp>
      <p:sp>
        <p:nvSpPr>
          <p:cNvPr id="700008" name="AutoShape 6"/>
          <p:cNvSpPr/>
          <p:nvPr/>
        </p:nvSpPr>
        <p:spPr>
          <a:xfrm>
            <a:off x="2874010" y="3855085"/>
            <a:ext cx="6443980" cy="4914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285750" indent="-285750"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1100"/>
          </a:p>
        </p:txBody>
      </p:sp>
      <p:sp>
        <p:nvSpPr>
          <p:cNvPr id="700009" name="TextBox 7"/>
          <p:cNvSpPr txBox="1"/>
          <p:nvPr/>
        </p:nvSpPr>
        <p:spPr>
          <a:xfrm>
            <a:off x="4422775" y="842645"/>
            <a:ext cx="3346450" cy="160528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6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96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104380" y="2561590"/>
            <a:ext cx="8164830" cy="15392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41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西藏特色产业MVP应用场景</a:t>
            </a:r>
            <a:endParaRPr lang="en-US" sz="41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589139" y="4907596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965148" y="3145225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2493889" y="1358958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3283333" y="1796843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设计包含藏香制作、唐卡绘画体验工具的迷你文化包，通过短视频教程+实物材料组合，让游客低成本体验非遗工艺，验证市场对深度文化体验的需求。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11817" r="11817"/>
          <a:stretch>
            <a:fillRect/>
          </a:stretch>
        </p:blipFill>
        <p:spPr>
          <a:xfrm>
            <a:off x="1113196" y="1262384"/>
            <a:ext cx="1926336" cy="1682496"/>
          </a:xfrm>
          <a:prstGeom prst="hexagon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11845" r="11845"/>
          <a:stretch>
            <a:fillRect/>
          </a:stretch>
        </p:blipFill>
        <p:spPr>
          <a:xfrm>
            <a:off x="9176894" y="3043110"/>
            <a:ext cx="1926336" cy="1682496"/>
          </a:xfrm>
          <a:prstGeom prst="hexagon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l="11845" r="11845"/>
          <a:stretch>
            <a:fillRect/>
          </a:stretch>
        </p:blipFill>
        <p:spPr>
          <a:xfrm>
            <a:off x="1113196" y="4824531"/>
            <a:ext cx="1926336" cy="1682496"/>
          </a:xfrm>
          <a:prstGeom prst="hexagon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文化旅游产品MVP设计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273808" y="1404023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沉浸式文化体验包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30470" y="3566057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开发基于LBS的轻量级小程序，接入藏汉双语讲解和AR实景导航功能，重点测试布达拉宫周边商户合作意愿和用户付费转化率。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20945" y="3173238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智能语音导览系统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325984" y="5352046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针对不同体能的朝圣者设计梯度化路线方案，整合沿途住宿、补给点信息，通过种子用户测试路线合理性和增值服务（如氧气瓶租赁）接受度。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316459" y="4959226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定制化朝圣路线规划器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34909" y="1907184"/>
            <a:ext cx="3648075" cy="4777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r">
              <a:spcBef>
                <a:spcPts val="270"/>
              </a:spcBef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高原特产盲盒订阅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8034635" y="1906360"/>
            <a:ext cx="3648075" cy="4794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冷链直邮试验项目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534909" y="2402205"/>
            <a:ext cx="3648075" cy="14377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r">
              <a:lnSpc>
                <a:spcPct val="14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精选青稞饼干、松茸酱等5-8款便携装产品组成季度订阅盒，通过社群运营收集复购数据，验证产品组合与定价策略的市场匹配度。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34635" y="2402205"/>
            <a:ext cx="3648075" cy="13898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选择3-5个一线城市试点牦牛肉冷链配送，采用预售模式测试物流成本承受阈值，同步监测客户对高原食材的品质反馈。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特色农产品电商MVP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534909" y="4442458"/>
            <a:ext cx="3648075" cy="4777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r">
              <a:spcBef>
                <a:spcPts val="270"/>
              </a:spcBef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溯源区块链小程序</a:t>
            </a: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534909" y="4964243"/>
            <a:ext cx="3648075" cy="142221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r">
              <a:lnSpc>
                <a:spcPct val="14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为虫草等高价农产品开发简易版区块链溯源系统，通过扫描二维码展示采集地、检测报告等信息，建立消费者信任度基准数据。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8034635" y="4441633"/>
            <a:ext cx="3648075" cy="4794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寺庙联名文创食品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8034635" y="4964243"/>
            <a:ext cx="3648075" cy="142221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与知名寺院合作推出"开光"包装的藏茶、青稞产品，测试宗教文化赋能对农产品溢价能力的影响系数。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71754" y="1456718"/>
            <a:ext cx="3177621" cy="2383216"/>
          </a:xfrm>
          <a:prstGeom prst="round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 l="5556" r="5556"/>
          <a:stretch>
            <a:fillRect/>
          </a:stretch>
        </p:blipFill>
        <p:spPr>
          <a:xfrm>
            <a:off x="4471754" y="4003244"/>
            <a:ext cx="3177621" cy="2383216"/>
          </a:xfrm>
          <a:prstGeom prst="round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6203747" y="1487175"/>
            <a:ext cx="5238701" cy="463705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非遗文化数字化MVP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82606" y="1947878"/>
            <a:ext cx="4238625" cy="1168573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开发支持手机扫描触发动画解读的唐卡数字藏品，在拉萨市区10家民宿投放测试，收集用户互动时长和分享行为数据。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82606" y="1370655"/>
            <a:ext cx="4219575" cy="738707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唐卡AR展示平台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82606" y="3712973"/>
            <a:ext cx="4238625" cy="1153928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将史诗改编为15分钟/集的现代普通话版本，在喜马拉雅FM进行付费试听，监测完播率和地域分布特征。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82606" y="3116450"/>
            <a:ext cx="4219575" cy="736876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格萨尔王说唱音频课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82606" y="5377103"/>
            <a:ext cx="4238625" cy="1127314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构建可视化藏药材数据库，嵌入"症状-配方"匹配测试功能，通过医疗机构合作获取专业用户的使用反馈。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482606" y="4799881"/>
            <a:ext cx="4219575" cy="74945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藏药知识互动百科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2238" y="1676264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42238" y="3414840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2238" y="5136121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647738" y="1597932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4" name="AutoShape 14"/>
          <p:cNvSpPr/>
          <p:nvPr/>
        </p:nvSpPr>
        <p:spPr>
          <a:xfrm>
            <a:off x="647738" y="3327861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5" name="AutoShape 15"/>
          <p:cNvSpPr/>
          <p:nvPr/>
        </p:nvSpPr>
        <p:spPr>
          <a:xfrm>
            <a:off x="647738" y="5057789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47" b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015" name="Group 2"/>
          <p:cNvGrpSpPr/>
          <p:nvPr/>
        </p:nvGrpSpPr>
        <p:grpSpPr>
          <a:xfrm rot="0">
            <a:off x="0" y="0"/>
            <a:ext cx="12192667" cy="6858000"/>
            <a:chOff x="0" y="0"/>
            <a:chExt cx="12192667" cy="6858000"/>
          </a:xfrm>
        </p:grpSpPr>
        <p:pic>
          <p:nvPicPr>
            <p:cNvPr id="700004" name="Picture 3"/>
            <p:cNvPicPr>
              <a:picLocks noChangeAspect="1"/>
            </p:cNvPicPr>
            <p:nvPr/>
          </p:nvPicPr>
          <p:blipFill>
            <a:blip r:embed="rId2"/>
            <a:srcRect t="46016"/>
            <a:stretch>
              <a:fillRect/>
            </a:stretch>
          </p:blipFill>
          <p:spPr>
            <a:xfrm>
              <a:off x="0" y="3631597"/>
              <a:ext cx="12192000" cy="3226403"/>
            </a:xfrm>
            <a:prstGeom prst="rect">
              <a:avLst/>
            </a:prstGeom>
          </p:spPr>
        </p:pic>
        <p:pic>
          <p:nvPicPr>
            <p:cNvPr id="700005" name="Picture 4"/>
            <p:cNvPicPr>
              <a:picLocks noChangeAspect="1"/>
            </p:cNvPicPr>
            <p:nvPr/>
          </p:nvPicPr>
          <p:blipFill>
            <a:blip r:embed="rId3"/>
            <a:srcRect r="74792" b="33090"/>
            <a:stretch>
              <a:fillRect/>
            </a:stretch>
          </p:blipFill>
          <p:spPr>
            <a:xfrm>
              <a:off x="0" y="0"/>
              <a:ext cx="2286000" cy="4045553"/>
            </a:xfrm>
            <a:prstGeom prst="rect">
              <a:avLst/>
            </a:prstGeom>
          </p:spPr>
        </p:pic>
        <p:pic>
          <p:nvPicPr>
            <p:cNvPr id="700006" name="Picture 5"/>
            <p:cNvPicPr>
              <a:picLocks noChangeAspect="1"/>
            </p:cNvPicPr>
            <p:nvPr/>
          </p:nvPicPr>
          <p:blipFill>
            <a:blip r:embed="rId3"/>
            <a:srcRect l="73104" b="33090"/>
            <a:stretch>
              <a:fillRect/>
            </a:stretch>
          </p:blipFill>
          <p:spPr>
            <a:xfrm>
              <a:off x="9753600" y="0"/>
              <a:ext cx="2439067" cy="4045553"/>
            </a:xfrm>
            <a:prstGeom prst="rect">
              <a:avLst/>
            </a:prstGeom>
          </p:spPr>
        </p:pic>
      </p:grpSp>
      <p:sp>
        <p:nvSpPr>
          <p:cNvPr id="700008" name="AutoShape 6"/>
          <p:cNvSpPr/>
          <p:nvPr/>
        </p:nvSpPr>
        <p:spPr>
          <a:xfrm>
            <a:off x="2874010" y="3855085"/>
            <a:ext cx="6443980" cy="4914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285750" indent="-285750"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1100"/>
          </a:p>
        </p:txBody>
      </p:sp>
      <p:sp>
        <p:nvSpPr>
          <p:cNvPr id="700009" name="TextBox 7"/>
          <p:cNvSpPr txBox="1"/>
          <p:nvPr/>
        </p:nvSpPr>
        <p:spPr>
          <a:xfrm>
            <a:off x="4422775" y="842645"/>
            <a:ext cx="3346450" cy="160528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6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96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104380" y="2561590"/>
            <a:ext cx="8164830" cy="15392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41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MVP开发实践流程</a:t>
            </a:r>
            <a:endParaRPr lang="en-US" sz="41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6687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621138" y="1434529"/>
            <a:ext cx="3097028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核心假设识别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0970" y="1909320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通过用户调研和竞品分析，提炼出项目最关键的假设（如“西藏大学生愿意为非遗手工艺线上课程付费”），并采用“假设优先级矩阵”评估其对项目成败的影响权重。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假设构建与验证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570387" y="4616836"/>
            <a:ext cx="3320950" cy="1756392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4413022" y="2732446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4438423" y="3162514"/>
            <a:ext cx="3123643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低成本验证方法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457306" y="3649390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设计轻量级验证方案，例如用微信小程序发布课程预告页，统计用户点击“立即报名”的转化率，或通过社群问卷收集付费意愿数据，验证假设的可行性。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4406723" y="1256209"/>
            <a:ext cx="3320950" cy="1756392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8289006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8342981" y="1434529"/>
            <a:ext cx="3077021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快速迭代调整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333289" y="1924249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若首轮验证失败（如付费意愿＜20%），需重新定位目标用户或调整产品价值主张，例如转向B端企业合作，提供定制化非遗培训服务。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8282707" y="4616836"/>
            <a:ext cx="3320950" cy="175639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70039" y="1545914"/>
            <a:ext cx="3861422" cy="3861422"/>
          </a:xfrm>
          <a:prstGeom prst="diamond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原型开发工具选择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16800" y="2101906"/>
            <a:ext cx="3905833" cy="126246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针对非技术团队推荐使用Figma制作高保真UI原型，或通过Glide快速搭建数据驱动的MVP应用，降低开发门槛和试错成本。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16800" y="1629875"/>
            <a:ext cx="3905833" cy="5027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无代码工具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988535" y="2168441"/>
            <a:ext cx="3905833" cy="112939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技术型团队可采用React Native开发跨平台应用，结合Firebase实现实时数据同步，确保原型功能完整且支持后续扩展。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988535" y="5135789"/>
            <a:ext cx="3905833" cy="114317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若涉及实体产品（如藏文化创意周边），使用3D打印或激光切割制作外观模型，配合Arduino实现基础交互功能演示。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988535" y="1629875"/>
            <a:ext cx="3905833" cy="5027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开源框架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6774" y="5164364"/>
            <a:ext cx="3905833" cy="114317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人工后台模拟自动化服务（如手动处理订单），验证用户流程可行性，避免过早投入复杂系统开发。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77362" y="4706621"/>
            <a:ext cx="3905833" cy="5027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模拟服务（Wizard of Oz）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364358" y="1629875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2" name="TextBox 12"/>
          <p:cNvSpPr txBox="1"/>
          <p:nvPr/>
        </p:nvSpPr>
        <p:spPr>
          <a:xfrm>
            <a:off x="4170154" y="1730269"/>
            <a:ext cx="105918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7178908" y="1629875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4" name="TextBox 14"/>
          <p:cNvSpPr txBox="1"/>
          <p:nvPr/>
        </p:nvSpPr>
        <p:spPr>
          <a:xfrm>
            <a:off x="6984704" y="1730269"/>
            <a:ext cx="105918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7139471" y="4678046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6" name="TextBox 16"/>
          <p:cNvSpPr txBox="1"/>
          <p:nvPr/>
        </p:nvSpPr>
        <p:spPr>
          <a:xfrm>
            <a:off x="6945267" y="4778440"/>
            <a:ext cx="105918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4324921" y="4678046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8" name="TextBox 18"/>
          <p:cNvSpPr txBox="1"/>
          <p:nvPr/>
        </p:nvSpPr>
        <p:spPr>
          <a:xfrm>
            <a:off x="4130717" y="4778440"/>
            <a:ext cx="105918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988535" y="4706621"/>
            <a:ext cx="3905833" cy="5027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硬件原型工具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2203" y="2031785"/>
            <a:ext cx="12215953" cy="3790487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用户测试与数据收集</a:t>
            </a:r>
            <a:endParaRPr lang="en-US" sz="30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100000"/>
          </a:blip>
          <a:srcRect t="1935" b="1935"/>
          <a:stretch>
            <a:fillRect/>
          </a:stretch>
        </p:blipFill>
        <p:spPr>
          <a:xfrm>
            <a:off x="-6460" y="1306250"/>
            <a:ext cx="3445093" cy="4882264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3663624" y="3142239"/>
            <a:ext cx="2370067" cy="67645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8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定量指标设计</a:t>
            </a:r>
            <a:endParaRPr lang="en-US" sz="1100"/>
          </a:p>
        </p:txBody>
      </p:sp>
      <p:sp>
        <p:nvSpPr>
          <p:cNvPr id="6" name="TextBox 6"/>
          <p:cNvSpPr txBox="1"/>
          <p:nvPr/>
        </p:nvSpPr>
        <p:spPr>
          <a:xfrm>
            <a:off x="3601542" y="3818696"/>
            <a:ext cx="2494231" cy="1574182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设定核心指标（如7日留存率、付费转化率），通过埋点工具（如Google Analytics）追踪用户行为路径，识别关键流失环节。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6463136" y="3169478"/>
            <a:ext cx="2350643" cy="6219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8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定性反馈收集</a:t>
            </a:r>
            <a:endParaRPr lang="en-US" sz="1100"/>
          </a:p>
        </p:txBody>
      </p:sp>
      <p:grpSp>
        <p:nvGrpSpPr>
          <p:cNvPr id="8" name="Group 8"/>
          <p:cNvGrpSpPr/>
          <p:nvPr/>
        </p:nvGrpSpPr>
        <p:grpSpPr>
          <a:xfrm rot="0">
            <a:off x="4524808" y="2388580"/>
            <a:ext cx="647700" cy="647700"/>
            <a:chOff x="4524808" y="2388580"/>
            <a:chExt cx="647700" cy="647700"/>
          </a:xfrm>
        </p:grpSpPr>
        <p:sp>
          <p:nvSpPr>
            <p:cNvPr id="9" name="AutoShape 9"/>
            <p:cNvSpPr/>
            <p:nvPr/>
          </p:nvSpPr>
          <p:spPr>
            <a:xfrm>
              <a:off x="4524808" y="2388580"/>
              <a:ext cx="647700" cy="6477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4704501" y="2568273"/>
              <a:ext cx="292001" cy="292001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209550"/>
                  </a:moveTo>
                  <a:lnTo>
                    <a:pt x="152410" y="247650"/>
                  </a:lnTo>
                  <a:lnTo>
                    <a:pt x="304800" y="209550"/>
                  </a:lnTo>
                  <a:lnTo>
                    <a:pt x="304800" y="247650"/>
                  </a:lnTo>
                  <a:lnTo>
                    <a:pt x="152410" y="285750"/>
                  </a:lnTo>
                  <a:lnTo>
                    <a:pt x="0" y="247650"/>
                  </a:lnTo>
                  <a:close/>
                </a:path>
                <a:path w="304800" h="304800">
                  <a:moveTo>
                    <a:pt x="0" y="133350"/>
                  </a:moveTo>
                  <a:lnTo>
                    <a:pt x="152410" y="171450"/>
                  </a:lnTo>
                  <a:lnTo>
                    <a:pt x="304800" y="133350"/>
                  </a:lnTo>
                  <a:lnTo>
                    <a:pt x="304800" y="171450"/>
                  </a:lnTo>
                  <a:lnTo>
                    <a:pt x="152410" y="209550"/>
                  </a:lnTo>
                  <a:lnTo>
                    <a:pt x="0" y="171450"/>
                  </a:lnTo>
                  <a:close/>
                </a:path>
                <a:path w="304800" h="304800">
                  <a:moveTo>
                    <a:pt x="0" y="57150"/>
                  </a:moveTo>
                  <a:lnTo>
                    <a:pt x="152410" y="19050"/>
                  </a:lnTo>
                  <a:lnTo>
                    <a:pt x="304800" y="57150"/>
                  </a:lnTo>
                  <a:lnTo>
                    <a:pt x="304800" y="95250"/>
                  </a:lnTo>
                  <a:lnTo>
                    <a:pt x="152410" y="133350"/>
                  </a:lnTo>
                  <a:lnTo>
                    <a:pt x="0" y="9525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id="11" name="Group 11"/>
          <p:cNvGrpSpPr/>
          <p:nvPr/>
        </p:nvGrpSpPr>
        <p:grpSpPr>
          <a:xfrm rot="0">
            <a:off x="7314608" y="2388580"/>
            <a:ext cx="647700" cy="647700"/>
            <a:chOff x="7314608" y="2388580"/>
            <a:chExt cx="647700" cy="647700"/>
          </a:xfrm>
        </p:grpSpPr>
        <p:sp>
          <p:nvSpPr>
            <p:cNvPr id="12" name="AutoShape 12"/>
            <p:cNvSpPr/>
            <p:nvPr/>
          </p:nvSpPr>
          <p:spPr>
            <a:xfrm>
              <a:off x="7314608" y="2388580"/>
              <a:ext cx="647700" cy="647700"/>
            </a:xfrm>
            <a:prstGeom prst="ellipse">
              <a:avLst/>
            </a:prstGeom>
            <a:solidFill>
              <a:schemeClr val="accent2">
                <a:alpha val="100000"/>
                <a:lumMod val="50000"/>
              </a:schemeClr>
            </a:solidFill>
          </p:spPr>
          <p:txBody>
            <a:bodyPr vert="horz" wrap="square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375"/>
                </a:spcBef>
                <a:defRPr/>
              </a:pPr>
              <a:endParaRPr lang="en-US" sz="1100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7480729" y="2563626"/>
              <a:ext cx="331605" cy="331605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274320" y="243840"/>
                  </a:moveTo>
                  <a:lnTo>
                    <a:pt x="304800" y="243840"/>
                  </a:lnTo>
                  <a:lnTo>
                    <a:pt x="304800" y="259080"/>
                  </a:lnTo>
                  <a:cubicBezTo>
                    <a:pt x="304800" y="267500"/>
                    <a:pt x="297980" y="274320"/>
                    <a:pt x="289560" y="274320"/>
                  </a:cubicBezTo>
                  <a:lnTo>
                    <a:pt x="289560" y="274320"/>
                  </a:lnTo>
                  <a:lnTo>
                    <a:pt x="15240" y="274320"/>
                  </a:lnTo>
                  <a:cubicBezTo>
                    <a:pt x="6820" y="274320"/>
                    <a:pt x="0" y="267500"/>
                    <a:pt x="0" y="259080"/>
                  </a:cubicBezTo>
                  <a:lnTo>
                    <a:pt x="0" y="259080"/>
                  </a:lnTo>
                  <a:lnTo>
                    <a:pt x="0" y="243840"/>
                  </a:lnTo>
                  <a:lnTo>
                    <a:pt x="30480" y="243840"/>
                  </a:lnTo>
                  <a:lnTo>
                    <a:pt x="30480" y="60960"/>
                  </a:lnTo>
                  <a:cubicBezTo>
                    <a:pt x="30480" y="44196"/>
                    <a:pt x="44196" y="30480"/>
                    <a:pt x="60960" y="30480"/>
                  </a:cubicBezTo>
                  <a:lnTo>
                    <a:pt x="243840" y="30480"/>
                  </a:lnTo>
                  <a:cubicBezTo>
                    <a:pt x="260671" y="30480"/>
                    <a:pt x="274320" y="44129"/>
                    <a:pt x="274320" y="60960"/>
                  </a:cubicBezTo>
                  <a:lnTo>
                    <a:pt x="274320" y="60960"/>
                  </a:lnTo>
                  <a:lnTo>
                    <a:pt x="274320" y="243840"/>
                  </a:lnTo>
                  <a:close/>
                </a:path>
                <a:path w="304800" h="304800">
                  <a:moveTo>
                    <a:pt x="60960" y="60960"/>
                  </a:moveTo>
                  <a:lnTo>
                    <a:pt x="60960" y="198120"/>
                  </a:lnTo>
                  <a:lnTo>
                    <a:pt x="243840" y="198120"/>
                  </a:lnTo>
                  <a:lnTo>
                    <a:pt x="243840" y="60960"/>
                  </a:lnTo>
                  <a:lnTo>
                    <a:pt x="60960" y="60960"/>
                  </a:lnTo>
                  <a:close/>
                </a:path>
                <a:path w="304800" h="304800">
                  <a:moveTo>
                    <a:pt x="121920" y="228600"/>
                  </a:moveTo>
                  <a:lnTo>
                    <a:pt x="121920" y="243840"/>
                  </a:lnTo>
                  <a:lnTo>
                    <a:pt x="182880" y="243840"/>
                  </a:lnTo>
                  <a:lnTo>
                    <a:pt x="182880" y="228600"/>
                  </a:lnTo>
                  <a:lnTo>
                    <a:pt x="121920" y="22860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 rot="0">
            <a:off x="10305117" y="2388580"/>
            <a:ext cx="647700" cy="647700"/>
            <a:chOff x="10305117" y="2388580"/>
            <a:chExt cx="647700" cy="647700"/>
          </a:xfrm>
        </p:grpSpPr>
        <p:sp>
          <p:nvSpPr>
            <p:cNvPr id="15" name="AutoShape 15"/>
            <p:cNvSpPr/>
            <p:nvPr/>
          </p:nvSpPr>
          <p:spPr>
            <a:xfrm>
              <a:off x="10305117" y="2388580"/>
              <a:ext cx="647700" cy="647700"/>
            </a:xfrm>
            <a:prstGeom prst="ellipse">
              <a:avLst/>
            </a:prstGeom>
            <a:solidFill>
              <a:schemeClr val="accent3">
                <a:alpha val="100000"/>
              </a:schemeClr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10463753" y="2557933"/>
              <a:ext cx="337298" cy="337298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47180" y="28632"/>
                  </a:moveTo>
                  <a:lnTo>
                    <a:pt x="19907" y="83468"/>
                  </a:lnTo>
                  <a:lnTo>
                    <a:pt x="147304" y="137874"/>
                  </a:lnTo>
                  <a:lnTo>
                    <a:pt x="276015" y="83344"/>
                  </a:lnTo>
                  <a:lnTo>
                    <a:pt x="147180" y="28632"/>
                  </a:lnTo>
                  <a:close/>
                </a:path>
                <a:path w="304800" h="304800">
                  <a:moveTo>
                    <a:pt x="152400" y="144723"/>
                  </a:moveTo>
                  <a:lnTo>
                    <a:pt x="152400" y="276168"/>
                  </a:lnTo>
                  <a:lnTo>
                    <a:pt x="276177" y="217408"/>
                  </a:lnTo>
                  <a:lnTo>
                    <a:pt x="276177" y="92145"/>
                  </a:lnTo>
                  <a:lnTo>
                    <a:pt x="152400" y="144723"/>
                  </a:lnTo>
                  <a:close/>
                </a:path>
                <a:path w="304800" h="304800">
                  <a:moveTo>
                    <a:pt x="19098" y="217408"/>
                  </a:moveTo>
                  <a:lnTo>
                    <a:pt x="143294" y="276168"/>
                  </a:lnTo>
                  <a:lnTo>
                    <a:pt x="143294" y="144723"/>
                  </a:lnTo>
                  <a:lnTo>
                    <a:pt x="19098" y="92145"/>
                  </a:lnTo>
                  <a:lnTo>
                    <a:pt x="19098" y="217408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9324820" y="3818696"/>
            <a:ext cx="2608295" cy="1574182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对争议性功能（如藏汉双语切换按钮的位置）设计不同版本，随机分配用户测试，依据点击率数据决策最终方案。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364675" y="3818696"/>
            <a:ext cx="2547566" cy="1574182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组织西藏本地大学生焦点小组，观察其使用原型时的操作痛点，并深度访谈获取对文化元素融入度的主观评价。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19" name="Connector 19"/>
          <p:cNvCxnSpPr/>
          <p:nvPr/>
        </p:nvCxnSpPr>
        <p:spPr>
          <a:xfrm>
            <a:off x="6225150" y="3216570"/>
            <a:ext cx="0" cy="1623471"/>
          </a:xfrm>
          <a:prstGeom prst="line">
            <a:avLst/>
          </a:prstGeom>
          <a:ln w="9525">
            <a:solidFill>
              <a:schemeClr val="accent1"/>
            </a:solidFill>
            <a:prstDash val="lg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Connector 20"/>
          <p:cNvCxnSpPr/>
          <p:nvPr/>
        </p:nvCxnSpPr>
        <p:spPr>
          <a:xfrm>
            <a:off x="9097670" y="3216570"/>
            <a:ext cx="0" cy="1623471"/>
          </a:xfrm>
          <a:prstGeom prst="line">
            <a:avLst/>
          </a:prstGeom>
          <a:ln w="9525">
            <a:solidFill>
              <a:schemeClr val="accent1"/>
            </a:solidFill>
            <a:prstDash val="lg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AutoShape 21"/>
          <p:cNvSpPr/>
          <p:nvPr/>
        </p:nvSpPr>
        <p:spPr>
          <a:xfrm>
            <a:off x="9453646" y="3169478"/>
            <a:ext cx="2350643" cy="6219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8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A/B测试优化</a:t>
            </a:r>
            <a:endParaRPr lang="en-US"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47" b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015" name="Group 2"/>
          <p:cNvGrpSpPr/>
          <p:nvPr/>
        </p:nvGrpSpPr>
        <p:grpSpPr>
          <a:xfrm rot="0">
            <a:off x="0" y="0"/>
            <a:ext cx="12192667" cy="6858000"/>
            <a:chOff x="0" y="0"/>
            <a:chExt cx="12192667" cy="6858000"/>
          </a:xfrm>
        </p:grpSpPr>
        <p:pic>
          <p:nvPicPr>
            <p:cNvPr id="700004" name="Picture 3"/>
            <p:cNvPicPr>
              <a:picLocks noChangeAspect="1"/>
            </p:cNvPicPr>
            <p:nvPr/>
          </p:nvPicPr>
          <p:blipFill>
            <a:blip r:embed="rId2"/>
            <a:srcRect t="46016"/>
            <a:stretch>
              <a:fillRect/>
            </a:stretch>
          </p:blipFill>
          <p:spPr>
            <a:xfrm>
              <a:off x="0" y="3631597"/>
              <a:ext cx="12192000" cy="3226403"/>
            </a:xfrm>
            <a:prstGeom prst="rect">
              <a:avLst/>
            </a:prstGeom>
          </p:spPr>
        </p:pic>
        <p:pic>
          <p:nvPicPr>
            <p:cNvPr id="700005" name="Picture 4"/>
            <p:cNvPicPr>
              <a:picLocks noChangeAspect="1"/>
            </p:cNvPicPr>
            <p:nvPr/>
          </p:nvPicPr>
          <p:blipFill>
            <a:blip r:embed="rId3"/>
            <a:srcRect r="74792" b="33090"/>
            <a:stretch>
              <a:fillRect/>
            </a:stretch>
          </p:blipFill>
          <p:spPr>
            <a:xfrm>
              <a:off x="0" y="0"/>
              <a:ext cx="2286000" cy="4045553"/>
            </a:xfrm>
            <a:prstGeom prst="rect">
              <a:avLst/>
            </a:prstGeom>
          </p:spPr>
        </p:pic>
        <p:pic>
          <p:nvPicPr>
            <p:cNvPr id="700006" name="Picture 5"/>
            <p:cNvPicPr>
              <a:picLocks noChangeAspect="1"/>
            </p:cNvPicPr>
            <p:nvPr/>
          </p:nvPicPr>
          <p:blipFill>
            <a:blip r:embed="rId3"/>
            <a:srcRect l="73104" b="33090"/>
            <a:stretch>
              <a:fillRect/>
            </a:stretch>
          </p:blipFill>
          <p:spPr>
            <a:xfrm>
              <a:off x="9753600" y="0"/>
              <a:ext cx="2439067" cy="4045553"/>
            </a:xfrm>
            <a:prstGeom prst="rect">
              <a:avLst/>
            </a:prstGeom>
          </p:spPr>
        </p:pic>
      </p:grpSp>
      <p:sp>
        <p:nvSpPr>
          <p:cNvPr id="700008" name="AutoShape 6"/>
          <p:cNvSpPr/>
          <p:nvPr/>
        </p:nvSpPr>
        <p:spPr>
          <a:xfrm>
            <a:off x="2874010" y="3855085"/>
            <a:ext cx="6443980" cy="4914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285750" indent="-285750"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1100"/>
          </a:p>
        </p:txBody>
      </p:sp>
      <p:sp>
        <p:nvSpPr>
          <p:cNvPr id="700009" name="TextBox 7"/>
          <p:cNvSpPr txBox="1"/>
          <p:nvPr/>
        </p:nvSpPr>
        <p:spPr>
          <a:xfrm>
            <a:off x="4422775" y="842645"/>
            <a:ext cx="3346450" cy="160528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6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96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104380" y="2561590"/>
            <a:ext cx="8164830" cy="15392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41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MVP迭代优化策略</a:t>
            </a:r>
            <a:endParaRPr lang="en-US" sz="41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0" y="0"/>
            <a:ext cx="12192667" cy="6858000"/>
            <a:chOff x="0" y="0"/>
            <a:chExt cx="12192667" cy="6858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46016"/>
            <a:stretch>
              <a:fillRect/>
            </a:stretch>
          </p:blipFill>
          <p:spPr>
            <a:xfrm>
              <a:off x="0" y="4486942"/>
              <a:ext cx="12192000" cy="2371058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r="74792" b="33090"/>
            <a:stretch>
              <a:fillRect/>
            </a:stretch>
          </p:blipFill>
          <p:spPr>
            <a:xfrm>
              <a:off x="0" y="0"/>
              <a:ext cx="1186148" cy="209997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73104" b="33090"/>
            <a:stretch>
              <a:fillRect/>
            </a:stretch>
          </p:blipFill>
          <p:spPr>
            <a:xfrm>
              <a:off x="9753600" y="0"/>
              <a:ext cx="2439067" cy="4045553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7989570" y="1700848"/>
            <a:ext cx="1363980" cy="3034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800" b="1">
                <a:solidFill>
                  <a:srgbClr val="825D4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目录</a:t>
            </a:r>
            <a:endParaRPr lang="en-US" sz="8800" b="1">
              <a:solidFill>
                <a:srgbClr val="825D4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357995" y="1209358"/>
            <a:ext cx="935355" cy="3787140"/>
          </a:xfrm>
          <a:prstGeom prst="rect">
            <a:avLst/>
          </a:prstGeom>
          <a:noFill/>
        </p:spPr>
        <p:txBody>
          <a:bodyPr vert="eaVert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825D43">
                    <a:alpha val="50000"/>
                  </a:srgbClr>
                </a:solidFill>
                <a:latin typeface="Noto Sans SC"/>
                <a:ea typeface="Noto Sans SC"/>
                <a:cs typeface="Noto Sans SC"/>
              </a:rPr>
              <a:t>CONTENTS</a:t>
            </a:r>
            <a:endParaRPr lang="en-US" sz="4400" b="1">
              <a:solidFill>
                <a:srgbClr val="825D43">
                  <a:alpha val="5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63656" y="801385"/>
            <a:ext cx="5398273" cy="481805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2400">
                <a:solidFill>
                  <a:srgbClr val="15281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MVP基础概念与核心价值</a:t>
            </a:r>
            <a:endParaRPr lang="en-US" sz="2400">
              <a:solidFill>
                <a:srgbClr val="152815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2400">
                <a:solidFill>
                  <a:srgbClr val="15281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MVP设计方法论</a:t>
            </a:r>
            <a:endParaRPr lang="en-US" sz="2400">
              <a:solidFill>
                <a:srgbClr val="152815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2400">
                <a:solidFill>
                  <a:srgbClr val="15281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西藏特色产业MVP应用场景</a:t>
            </a:r>
            <a:endParaRPr lang="en-US" sz="2400">
              <a:solidFill>
                <a:srgbClr val="152815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2400">
                <a:solidFill>
                  <a:srgbClr val="15281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MVP开发实践流程</a:t>
            </a:r>
            <a:endParaRPr lang="en-US" sz="2400">
              <a:solidFill>
                <a:srgbClr val="152815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2400">
                <a:solidFill>
                  <a:srgbClr val="15281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MVP迭代优化策略</a:t>
            </a:r>
            <a:endParaRPr lang="en-US" sz="2400">
              <a:solidFill>
                <a:srgbClr val="152815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2400">
                <a:solidFill>
                  <a:srgbClr val="15281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西藏大学生创业案例解析</a:t>
            </a:r>
            <a:endParaRPr lang="en-US" sz="2400">
              <a:solidFill>
                <a:srgbClr val="152815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839115" y="1512589"/>
            <a:ext cx="197186" cy="5357334"/>
            <a:chOff x="839115" y="1512589"/>
            <a:chExt cx="197186" cy="5357334"/>
          </a:xfrm>
        </p:grpSpPr>
        <p:sp>
          <p:nvSpPr>
            <p:cNvPr id="3" name="AutoShape 3"/>
            <p:cNvSpPr/>
            <p:nvPr/>
          </p:nvSpPr>
          <p:spPr>
            <a:xfrm>
              <a:off x="839115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839115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839115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cxnSp>
          <p:nvCxnSpPr>
            <p:cNvPr id="6" name="Connector 6"/>
            <p:cNvCxnSpPr/>
            <p:nvPr/>
          </p:nvCxnSpPr>
          <p:spPr>
            <a:xfrm>
              <a:off x="937708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" name="TextBox 7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反馈分析模型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100000"/>
          </a:blip>
          <a:srcRect t="16773" b="16773"/>
          <a:stretch>
            <a:fillRect/>
          </a:stretch>
        </p:blipFill>
        <p:spPr>
          <a:xfrm>
            <a:off x="8049239" y="1459361"/>
            <a:ext cx="3367088" cy="14913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100000"/>
          </a:blip>
          <a:srcRect t="15245" b="15245"/>
          <a:stretch>
            <a:fillRect/>
          </a:stretch>
        </p:blipFill>
        <p:spPr>
          <a:xfrm>
            <a:off x="8049239" y="3157076"/>
            <a:ext cx="3367088" cy="14913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alphaModFix amt="100000"/>
          </a:blip>
          <a:srcRect t="8004" b="8004"/>
          <a:stretch>
            <a:fillRect/>
          </a:stretch>
        </p:blipFill>
        <p:spPr>
          <a:xfrm>
            <a:off x="8049239" y="4869612"/>
            <a:ext cx="3367088" cy="149136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97192" y="1308287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定量数据收集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97192" y="4762018"/>
            <a:ext cx="4414526" cy="6248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优先级矩阵构建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97192" y="302584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定性反馈整合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97192" y="1815305"/>
            <a:ext cx="6136741" cy="1203960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通过埋点技术监测用户行为数据（如点击率、停留时长、转化漏斗），建立数据看板追踪核心指标（如DAU、留存率、功能使用频次），使用A/B测试对比不同版本效果差异。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97192" y="3554425"/>
            <a:ext cx="6124470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组织深度用户访谈（10-15人/轮）挖掘痛点，收集NPS评分及开放式评价，运用亲和图法归类高频关键词，建立用户旅程地图定位体验断点。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97192" y="5293419"/>
            <a:ext cx="6112200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采用KANO模型区分基础/期望/兴奋型需求，结合RICE评分（覆盖范围×影响力×信心度÷投入成本）对改进建议排序，形成版本迭代路线图。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快速迭代周期设计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803049" y="2279115"/>
            <a:ext cx="3031443" cy="111147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按5%-20%-50%阶梯式放开用户群，通过功能开关（Feature Toggle）控制新功能可见性，配合热修复技术实现无感更新，异常数据自动回滚。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774474" y="1734773"/>
            <a:ext cx="2841517" cy="40500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4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灰度发布机制</a:t>
            </a:r>
            <a:endParaRPr lang="en-US" sz="1700" b="1">
              <a:solidFill>
                <a:schemeClr val="accent4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4139316" y="1793183"/>
            <a:ext cx="1652722" cy="1709225"/>
          </a:xfrm>
          <a:prstGeom prst="round2DiagRect">
            <a:avLst/>
          </a:prstGeom>
          <a:solidFill>
            <a:schemeClr val="accent3">
              <a:alpha val="100000"/>
            </a:schemeClr>
          </a:solidFill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45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  </a:t>
            </a:r>
            <a:endParaRPr lang="en-US" sz="1100"/>
          </a:p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45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  01</a:t>
            </a:r>
            <a:endParaRPr lang="en-US" sz="45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5968089" y="3664656"/>
            <a:ext cx="1652722" cy="1709225"/>
          </a:xfrm>
          <a:prstGeom prst="round2DiagRect">
            <a:avLst/>
          </a:prstGeom>
          <a:solidFill>
            <a:schemeClr val="accent6">
              <a:alpha val="100000"/>
            </a:schemeClr>
          </a:solidFill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45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04  </a:t>
            </a:r>
            <a:endParaRPr lang="en-US" sz="1100"/>
          </a:p>
          <a:p>
            <a:pPr algn="ctr">
              <a:lnSpc>
                <a:spcPct val="100000"/>
              </a:lnSpc>
              <a:spcBef>
                <a:spcPts val="375"/>
              </a:spcBef>
            </a:pPr>
          </a:p>
          <a:p>
            <a:pPr algn="ctr">
              <a:lnSpc>
                <a:spcPct val="100000"/>
              </a:lnSpc>
              <a:spcBef>
                <a:spcPts val="375"/>
              </a:spcBef>
            </a:pPr>
          </a:p>
          <a:p>
            <a:pPr algn="ctr">
              <a:lnSpc>
                <a:spcPct val="100000"/>
              </a:lnSpc>
              <a:spcBef>
                <a:spcPts val="375"/>
              </a:spcBef>
            </a:pPr>
            <a:endParaRPr lang="en-US" sz="9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4139316" y="3664656"/>
            <a:ext cx="1652722" cy="1709225"/>
          </a:xfrm>
          <a:prstGeom prst="round2DiagRect">
            <a:avLst/>
          </a:prstGeom>
          <a:solidFill>
            <a:schemeClr val="accent5">
              <a:alpha val="100000"/>
            </a:schemeClr>
          </a:solidFill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45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  03</a:t>
            </a:r>
            <a:endParaRPr lang="en-US" sz="1100"/>
          </a:p>
          <a:p>
            <a:pPr algn="ctr">
              <a:lnSpc>
                <a:spcPct val="100000"/>
              </a:lnSpc>
              <a:spcBef>
                <a:spcPts val="375"/>
              </a:spcBef>
            </a:pPr>
          </a:p>
          <a:p>
            <a:pPr algn="ctr">
              <a:lnSpc>
                <a:spcPct val="100000"/>
              </a:lnSpc>
              <a:spcBef>
                <a:spcPts val="375"/>
              </a:spcBef>
            </a:pPr>
          </a:p>
          <a:p>
            <a:pPr algn="ctr">
              <a:lnSpc>
                <a:spcPct val="100000"/>
              </a:lnSpc>
              <a:spcBef>
                <a:spcPts val="375"/>
              </a:spcBef>
            </a:pPr>
            <a:endParaRPr lang="en-US" sz="9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968089" y="1793183"/>
            <a:ext cx="1652722" cy="1709225"/>
          </a:xfrm>
          <a:prstGeom prst="round2DiagRect">
            <a:avLst/>
          </a:prstGeom>
          <a:solidFill>
            <a:schemeClr val="accent4">
              <a:alpha val="100000"/>
            </a:schemeClr>
          </a:solidFill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45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  </a:t>
            </a:r>
            <a:endParaRPr lang="en-US" sz="1100"/>
          </a:p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45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02   </a:t>
            </a:r>
            <a:endParaRPr lang="en-US" sz="45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813544" y="4350613"/>
            <a:ext cx="3031443" cy="111147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搭建CI/CD流水线实现代码提交自动构建，接口测试覆盖率≥80%，UI自动化测试覆盖核心路径，每次迭代预留2天专项测试期。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784969" y="3806271"/>
            <a:ext cx="2841517" cy="40500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6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自动化测试体系</a:t>
            </a:r>
            <a:endParaRPr lang="en-US" sz="1700" b="1">
              <a:solidFill>
                <a:schemeClr val="accent6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39664" y="2322139"/>
            <a:ext cx="3031443" cy="111147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采用双周冲刺（Sprint）模式，每日站会同步进度，通过看板管理（To Do/Doing/Done）可视化任务流，确保需求变更响应时间&lt;24小时。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9590" y="1777797"/>
            <a:ext cx="2841517" cy="40500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3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敏捷开发流程</a:t>
            </a:r>
            <a:endParaRPr lang="en-US" sz="1700" b="1">
              <a:solidFill>
                <a:schemeClr val="accent3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58714" y="4390329"/>
            <a:ext cx="3031443" cy="111147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产品-开发-设计组成三人核心小组（Trio），需求文档采用轻量级PRD模板（背景+目标+验收标准），开发前完成设计走查和技术可行性评审。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48640" y="3845988"/>
            <a:ext cx="2841517" cy="40500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5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跨职能协作</a:t>
            </a:r>
            <a:endParaRPr lang="en-US" sz="1700" b="1">
              <a:solidFill>
                <a:schemeClr val="accent5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42508" y="4938029"/>
            <a:ext cx="10906531" cy="1373297"/>
          </a:xfrm>
          <a:prstGeom prst="ellipse">
            <a:avLst/>
          </a:prstGeom>
          <a:noFill/>
          <a:ln w="19050">
            <a:gradFill>
              <a:gsLst>
                <a:gs pos="34000">
                  <a:schemeClr val="accent1">
                    <a:alpha val="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5400000"/>
            </a:gradFill>
            <a:prstDash val="solid"/>
          </a:ln>
        </p:spPr>
      </p:sp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产品-市场匹配度评估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145518" y="1368625"/>
            <a:ext cx="9900511" cy="4391356"/>
          </a:xfrm>
          <a:prstGeom prst="roundRect">
            <a:avLst>
              <a:gd name="adj" fmla="val 6363"/>
            </a:avLst>
          </a:prstGeom>
          <a:gradFill>
            <a:gsLst>
              <a:gs pos="0">
                <a:schemeClr val="lt2">
                  <a:alpha val="0"/>
                </a:schemeClr>
              </a:gs>
              <a:gs pos="96000">
                <a:schemeClr val="lt2">
                  <a:alpha val="100000"/>
                </a:schemeClr>
              </a:gs>
            </a:gsLst>
            <a:lin ang="16200000"/>
          </a:gradFill>
          <a:ln w="1905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16200000"/>
            </a:gradFill>
            <a:prstDash val="solid"/>
          </a:ln>
        </p:spPr>
      </p:sp>
      <p:sp>
        <p:nvSpPr>
          <p:cNvPr id="5" name="AutoShape 5"/>
          <p:cNvSpPr/>
          <p:nvPr/>
        </p:nvSpPr>
        <p:spPr>
          <a:xfrm>
            <a:off x="642508" y="5173915"/>
            <a:ext cx="10906531" cy="1373297"/>
          </a:xfrm>
          <a:prstGeom prst="ellipse">
            <a:avLst/>
          </a:prstGeom>
          <a:noFill/>
          <a:ln w="19050">
            <a:gradFill>
              <a:gsLst>
                <a:gs pos="31000">
                  <a:schemeClr val="accent1">
                    <a:alpha val="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5400000"/>
            </a:gradFill>
            <a:prstDash val="solid"/>
          </a:ln>
        </p:spPr>
      </p:sp>
      <p:sp>
        <p:nvSpPr>
          <p:cNvPr id="6" name="AutoShape 6"/>
          <p:cNvSpPr/>
          <p:nvPr/>
        </p:nvSpPr>
        <p:spPr>
          <a:xfrm>
            <a:off x="7861021" y="1599594"/>
            <a:ext cx="2967836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ctr"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竞品基准测试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7861021" y="2092152"/>
            <a:ext cx="2967836" cy="155638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定期扫描同类产品功能迭代（每月1次），通过SWOT分析定位差异化优势，关键指标要求达到行业平均值的1.5倍以上。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8150097" y="3815610"/>
            <a:ext cx="2523033" cy="1251285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accent1">
                  <a:alpha val="58000"/>
                </a:schemeClr>
              </a:gs>
            </a:gsLst>
            <a:lin ang="16200000"/>
          </a:gra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8089903" y="3872142"/>
            <a:ext cx="2510071" cy="1267871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8868689" y="4807480"/>
            <a:ext cx="952500" cy="952500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  <a:lumMod val="20000"/>
                  <a:lumOff val="8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/>
          </a:gradFill>
        </p:spPr>
      </p:sp>
      <p:sp>
        <p:nvSpPr>
          <p:cNvPr id="11" name="AutoShape 11"/>
          <p:cNvSpPr/>
          <p:nvPr/>
        </p:nvSpPr>
        <p:spPr>
          <a:xfrm>
            <a:off x="4619178" y="1616124"/>
            <a:ext cx="2913571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ctr"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商业模式验证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4619178" y="2108682"/>
            <a:ext cx="2913571" cy="155638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计算单元经济效益（客单价-获客成本-交付成本），验证至少3种盈利模式可行性（订阅制/增值服务/流量变现），确保MVP具备可扩展性。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4908116" y="3803564"/>
            <a:ext cx="2523033" cy="1251285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accent1">
                  <a:alpha val="58000"/>
                </a:schemeClr>
              </a:gs>
            </a:gsLst>
            <a:lin ang="16200000"/>
          </a:gradFill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alphaModFix amt="100000"/>
          </a:blip>
          <a:srcRect t="9087" b="9087"/>
          <a:stretch>
            <a:fillRect/>
          </a:stretch>
        </p:blipFill>
        <p:spPr>
          <a:xfrm>
            <a:off x="4806514" y="3896014"/>
            <a:ext cx="2726235" cy="1484651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7694254" y="2320590"/>
            <a:ext cx="19050" cy="878271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5693382" y="5086700"/>
            <a:ext cx="952500" cy="952500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  <a:lumMod val="20000"/>
                  <a:lumOff val="8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/>
          </a:gradFill>
        </p:spPr>
      </p:sp>
      <p:sp>
        <p:nvSpPr>
          <p:cNvPr id="17" name="Freeform 17"/>
          <p:cNvSpPr/>
          <p:nvPr/>
        </p:nvSpPr>
        <p:spPr>
          <a:xfrm>
            <a:off x="5972877" y="5366195"/>
            <a:ext cx="393511" cy="39351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74320" y="243840"/>
                </a:moveTo>
                <a:lnTo>
                  <a:pt x="304800" y="243840"/>
                </a:lnTo>
                <a:lnTo>
                  <a:pt x="304800" y="259080"/>
                </a:lnTo>
                <a:cubicBezTo>
                  <a:pt x="304800" y="267500"/>
                  <a:pt x="297980" y="274320"/>
                  <a:pt x="289560" y="274320"/>
                </a:cubicBezTo>
                <a:lnTo>
                  <a:pt x="289560" y="274320"/>
                </a:lnTo>
                <a:lnTo>
                  <a:pt x="15240" y="274320"/>
                </a:lnTo>
                <a:cubicBezTo>
                  <a:pt x="6820" y="274320"/>
                  <a:pt x="0" y="267500"/>
                  <a:pt x="0" y="259080"/>
                </a:cubicBezTo>
                <a:lnTo>
                  <a:pt x="0" y="259080"/>
                </a:lnTo>
                <a:lnTo>
                  <a:pt x="0" y="243840"/>
                </a:lnTo>
                <a:lnTo>
                  <a:pt x="30480" y="243840"/>
                </a:lnTo>
                <a:lnTo>
                  <a:pt x="30480" y="60960"/>
                </a:lnTo>
                <a:cubicBezTo>
                  <a:pt x="30480" y="44196"/>
                  <a:pt x="44196" y="30480"/>
                  <a:pt x="60960" y="30480"/>
                </a:cubicBezTo>
                <a:lnTo>
                  <a:pt x="243840" y="30480"/>
                </a:lnTo>
                <a:cubicBezTo>
                  <a:pt x="260671" y="30480"/>
                  <a:pt x="274320" y="44129"/>
                  <a:pt x="274320" y="60960"/>
                </a:cubicBezTo>
                <a:lnTo>
                  <a:pt x="274320" y="60960"/>
                </a:lnTo>
                <a:lnTo>
                  <a:pt x="274320" y="243840"/>
                </a:lnTo>
                <a:close/>
              </a:path>
              <a:path w="304800" h="304800">
                <a:moveTo>
                  <a:pt x="60960" y="60960"/>
                </a:moveTo>
                <a:lnTo>
                  <a:pt x="60960" y="198120"/>
                </a:lnTo>
                <a:lnTo>
                  <a:pt x="243840" y="198120"/>
                </a:lnTo>
                <a:lnTo>
                  <a:pt x="243840" y="60960"/>
                </a:lnTo>
                <a:lnTo>
                  <a:pt x="60960" y="60960"/>
                </a:lnTo>
                <a:close/>
              </a:path>
              <a:path w="304800" h="304800">
                <a:moveTo>
                  <a:pt x="121920" y="228600"/>
                </a:moveTo>
                <a:lnTo>
                  <a:pt x="121920" y="243840"/>
                </a:lnTo>
                <a:lnTo>
                  <a:pt x="182880" y="243840"/>
                </a:lnTo>
                <a:lnTo>
                  <a:pt x="182880" y="228600"/>
                </a:lnTo>
                <a:lnTo>
                  <a:pt x="121920" y="22860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8" name="Freeform 18"/>
          <p:cNvSpPr/>
          <p:nvPr/>
        </p:nvSpPr>
        <p:spPr>
          <a:xfrm>
            <a:off x="9165292" y="5094559"/>
            <a:ext cx="359293" cy="359293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30883" y="184766"/>
                </a:moveTo>
                <a:lnTo>
                  <a:pt x="35557" y="89516"/>
                </a:lnTo>
                <a:cubicBezTo>
                  <a:pt x="-11849" y="144323"/>
                  <a:pt x="-11849" y="225219"/>
                  <a:pt x="35557" y="280016"/>
                </a:cubicBezTo>
                <a:lnTo>
                  <a:pt x="130883" y="184766"/>
                </a:lnTo>
                <a:close/>
              </a:path>
              <a:path w="304800" h="304800">
                <a:moveTo>
                  <a:pt x="190510" y="39605"/>
                </a:moveTo>
                <a:lnTo>
                  <a:pt x="190510" y="179108"/>
                </a:lnTo>
                <a:lnTo>
                  <a:pt x="91907" y="277749"/>
                </a:lnTo>
                <a:cubicBezTo>
                  <a:pt x="114081" y="294303"/>
                  <a:pt x="141018" y="304800"/>
                  <a:pt x="170783" y="304800"/>
                </a:cubicBezTo>
                <a:cubicBezTo>
                  <a:pt x="244821" y="304800"/>
                  <a:pt x="304800" y="244897"/>
                  <a:pt x="304800" y="170888"/>
                </a:cubicBezTo>
                <a:cubicBezTo>
                  <a:pt x="304810" y="103661"/>
                  <a:pt x="254965" y="49187"/>
                  <a:pt x="190510" y="39605"/>
                </a:cubicBezTo>
                <a:close/>
              </a:path>
              <a:path w="304800" h="304800">
                <a:moveTo>
                  <a:pt x="152400" y="152552"/>
                </a:moveTo>
                <a:lnTo>
                  <a:pt x="152400" y="0"/>
                </a:lnTo>
                <a:cubicBezTo>
                  <a:pt x="110881" y="2572"/>
                  <a:pt x="73371" y="18459"/>
                  <a:pt x="43082" y="43215"/>
                </a:cubicBezTo>
                <a:lnTo>
                  <a:pt x="152400" y="152552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9" name="AutoShape 19"/>
          <p:cNvSpPr/>
          <p:nvPr/>
        </p:nvSpPr>
        <p:spPr>
          <a:xfrm>
            <a:off x="1378393" y="1632654"/>
            <a:ext cx="2955042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ctr"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PMF量化指标</a:t>
            </a:r>
            <a:endParaRPr lang="en-US" sz="1100"/>
          </a:p>
        </p:txBody>
      </p:sp>
      <p:sp>
        <p:nvSpPr>
          <p:cNvPr id="20" name="TextBox 20"/>
          <p:cNvSpPr txBox="1"/>
          <p:nvPr/>
        </p:nvSpPr>
        <p:spPr>
          <a:xfrm>
            <a:off x="1471799" y="2125212"/>
            <a:ext cx="2768229" cy="155638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追踪40%以上用户将产品列为"不可或缺"（通过问卷调查），月留存率超过30%，自然增长率（Organic Growth）达20%+，LTV/CAC比值&gt;3。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1537210" y="3848669"/>
            <a:ext cx="2523033" cy="1251285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accent1">
                  <a:alpha val="58000"/>
                </a:schemeClr>
              </a:gs>
            </a:gsLst>
            <a:lin ang="16200000"/>
          </a:gradFill>
        </p:spPr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1617020" y="3905202"/>
            <a:ext cx="2458663" cy="1267871"/>
          </a:xfrm>
          <a:prstGeom prst="rect">
            <a:avLst/>
          </a:prstGeom>
        </p:spPr>
      </p:pic>
      <p:sp>
        <p:nvSpPr>
          <p:cNvPr id="23" name="AutoShape 23"/>
          <p:cNvSpPr/>
          <p:nvPr/>
        </p:nvSpPr>
        <p:spPr>
          <a:xfrm>
            <a:off x="4466364" y="2337120"/>
            <a:ext cx="19050" cy="878271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4" name="AutoShape 24"/>
          <p:cNvSpPr/>
          <p:nvPr/>
        </p:nvSpPr>
        <p:spPr>
          <a:xfrm>
            <a:off x="2370102" y="4840540"/>
            <a:ext cx="952500" cy="952500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  <a:lumMod val="20000"/>
                  <a:lumOff val="8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/>
          </a:gradFill>
        </p:spPr>
      </p:sp>
      <p:sp>
        <p:nvSpPr>
          <p:cNvPr id="25" name="Freeform 25"/>
          <p:cNvSpPr/>
          <p:nvPr/>
        </p:nvSpPr>
        <p:spPr>
          <a:xfrm>
            <a:off x="2582871" y="5053309"/>
            <a:ext cx="526963" cy="526963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409" y="185366"/>
                </a:moveTo>
                <a:lnTo>
                  <a:pt x="66913" y="266338"/>
                </a:lnTo>
                <a:lnTo>
                  <a:pt x="66913" y="47987"/>
                </a:lnTo>
                <a:lnTo>
                  <a:pt x="228371" y="47987"/>
                </a:lnTo>
                <a:lnTo>
                  <a:pt x="228371" y="266338"/>
                </a:lnTo>
                <a:lnTo>
                  <a:pt x="147409" y="185366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47" b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015" name="Group 2"/>
          <p:cNvGrpSpPr/>
          <p:nvPr/>
        </p:nvGrpSpPr>
        <p:grpSpPr>
          <a:xfrm rot="0">
            <a:off x="0" y="0"/>
            <a:ext cx="12192667" cy="6858000"/>
            <a:chOff x="0" y="0"/>
            <a:chExt cx="12192667" cy="6858000"/>
          </a:xfrm>
        </p:grpSpPr>
        <p:pic>
          <p:nvPicPr>
            <p:cNvPr id="700004" name="Picture 3"/>
            <p:cNvPicPr>
              <a:picLocks noChangeAspect="1"/>
            </p:cNvPicPr>
            <p:nvPr/>
          </p:nvPicPr>
          <p:blipFill>
            <a:blip r:embed="rId2"/>
            <a:srcRect t="46016"/>
            <a:stretch>
              <a:fillRect/>
            </a:stretch>
          </p:blipFill>
          <p:spPr>
            <a:xfrm>
              <a:off x="0" y="3631597"/>
              <a:ext cx="12192000" cy="3226403"/>
            </a:xfrm>
            <a:prstGeom prst="rect">
              <a:avLst/>
            </a:prstGeom>
          </p:spPr>
        </p:pic>
        <p:pic>
          <p:nvPicPr>
            <p:cNvPr id="700005" name="Picture 4"/>
            <p:cNvPicPr>
              <a:picLocks noChangeAspect="1"/>
            </p:cNvPicPr>
            <p:nvPr/>
          </p:nvPicPr>
          <p:blipFill>
            <a:blip r:embed="rId3"/>
            <a:srcRect r="74792" b="33090"/>
            <a:stretch>
              <a:fillRect/>
            </a:stretch>
          </p:blipFill>
          <p:spPr>
            <a:xfrm>
              <a:off x="0" y="0"/>
              <a:ext cx="2286000" cy="4045553"/>
            </a:xfrm>
            <a:prstGeom prst="rect">
              <a:avLst/>
            </a:prstGeom>
          </p:spPr>
        </p:pic>
        <p:pic>
          <p:nvPicPr>
            <p:cNvPr id="700006" name="Picture 5"/>
            <p:cNvPicPr>
              <a:picLocks noChangeAspect="1"/>
            </p:cNvPicPr>
            <p:nvPr/>
          </p:nvPicPr>
          <p:blipFill>
            <a:blip r:embed="rId3"/>
            <a:srcRect l="73104" b="33090"/>
            <a:stretch>
              <a:fillRect/>
            </a:stretch>
          </p:blipFill>
          <p:spPr>
            <a:xfrm>
              <a:off x="9753600" y="0"/>
              <a:ext cx="2439067" cy="4045553"/>
            </a:xfrm>
            <a:prstGeom prst="rect">
              <a:avLst/>
            </a:prstGeom>
          </p:spPr>
        </p:pic>
      </p:grpSp>
      <p:sp>
        <p:nvSpPr>
          <p:cNvPr id="700008" name="AutoShape 6"/>
          <p:cNvSpPr/>
          <p:nvPr/>
        </p:nvSpPr>
        <p:spPr>
          <a:xfrm>
            <a:off x="2874010" y="3855085"/>
            <a:ext cx="6443980" cy="4914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285750" indent="-285750"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1100"/>
          </a:p>
        </p:txBody>
      </p:sp>
      <p:sp>
        <p:nvSpPr>
          <p:cNvPr id="700009" name="TextBox 7"/>
          <p:cNvSpPr txBox="1"/>
          <p:nvPr/>
        </p:nvSpPr>
        <p:spPr>
          <a:xfrm>
            <a:off x="4422775" y="842645"/>
            <a:ext cx="3346450" cy="160528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6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06</a:t>
            </a:r>
            <a:endParaRPr lang="en-US" sz="96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104380" y="2561590"/>
            <a:ext cx="8164830" cy="15392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41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西藏大学生创业案例解析</a:t>
            </a:r>
            <a:endParaRPr lang="en-US" sz="41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成功MVP案例拆解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grpSp>
        <p:nvGrpSpPr>
          <p:cNvPr id="3" name="Group 3"/>
          <p:cNvGrpSpPr/>
          <p:nvPr/>
        </p:nvGrpSpPr>
        <p:grpSpPr>
          <a:xfrm rot="0">
            <a:off x="839115" y="1512589"/>
            <a:ext cx="197186" cy="5357334"/>
            <a:chOff x="839115" y="1512589"/>
            <a:chExt cx="197186" cy="5357334"/>
          </a:xfrm>
        </p:grpSpPr>
        <p:sp>
          <p:nvSpPr>
            <p:cNvPr id="4" name="AutoShape 4"/>
            <p:cNvSpPr/>
            <p:nvPr/>
          </p:nvSpPr>
          <p:spPr>
            <a:xfrm>
              <a:off x="839115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839115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839115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cxnSp>
          <p:nvCxnSpPr>
            <p:cNvPr id="7" name="Connector 7"/>
            <p:cNvCxnSpPr/>
            <p:nvPr/>
          </p:nvCxnSpPr>
          <p:spPr>
            <a:xfrm>
              <a:off x="937708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7956089" y="1232979"/>
            <a:ext cx="3367088" cy="24228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7956089" y="3856585"/>
            <a:ext cx="3367088" cy="242286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297192" y="1308287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藏式手工艺品电商平台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97192" y="4762018"/>
            <a:ext cx="4414526" cy="6248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高原旅游定制服务MVP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97192" y="302584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青稞健康食品快闪店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97192" y="1815305"/>
            <a:ext cx="6136741" cy="1203960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通过搭建轻量化的微信小程序，聚焦唐卡、藏银饰品等核心品类，以短视频展示制作工艺和文化背景，验证了高原特色产品的线上销售可行性，首月订单量突破500单。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97192" y="3554425"/>
            <a:ext cx="6124470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采用"线下体验+社群预售"模式，在拉萨高校周边设立临时摊位提供试吃装，同步建立用户社群收集反馈，两周内完成2000份产品迭代需求验证。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97192" y="5293419"/>
            <a:ext cx="6112200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通过微信公众号发布3条不同主题的环线攻略（文化/摄影/徒步），根据阅读转化数据聚焦藏历节日深度游产品开发，实现零成本获客300+精准用户。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56100" y="2971800"/>
            <a:ext cx="3554730" cy="3390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300">
                <a:solidFill>
                  <a:schemeClr val="lt1">
                    <a:alpha val="0"/>
                  </a:schemeClr>
                </a:solidFill>
                <a:latin typeface="Noto Sans SC"/>
                <a:ea typeface="Noto Sans SC"/>
                <a:cs typeface="Noto Sans SC"/>
              </a:rPr>
              <a:t>感谢您下载包图网平台上提供的</a:t>
            </a:r>
            <a:r>
              <a:rPr lang="en-US" sz="300">
                <a:solidFill>
                  <a:schemeClr val="lt1">
                    <a:alpha val="0"/>
                  </a:schemeClr>
                </a:solidFill>
                <a:latin typeface="Noto Sans SC"/>
                <a:ea typeface="Noto Sans SC"/>
                <a:cs typeface="Noto Sans SC"/>
              </a:rPr>
              <a:t>PPT</a:t>
            </a:r>
            <a:r>
              <a:rPr lang="en-US" sz="300">
                <a:solidFill>
                  <a:schemeClr val="lt1">
                    <a:alpha val="0"/>
                  </a:schemeClr>
                </a:solidFill>
                <a:latin typeface="Noto Sans SC"/>
                <a:ea typeface="Noto Sans SC"/>
                <a:cs typeface="Noto Sans SC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en-US" sz="300">
              <a:solidFill>
                <a:schemeClr val="lt1">
                  <a:alpha val="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algn="l">
              <a:lnSpc>
                <a:spcPct val="80000"/>
              </a:lnSpc>
            </a:pPr>
            <a:r>
              <a:rPr lang="en-US" sz="600">
                <a:solidFill>
                  <a:schemeClr val="lt1">
                    <a:alpha val="0"/>
                  </a:schemeClr>
                </a:solidFill>
                <a:latin typeface="Noto Sans SC"/>
                <a:ea typeface="Noto Sans SC"/>
                <a:cs typeface="Noto Sans SC"/>
              </a:rPr>
              <a:t>ibaotu.com</a:t>
            </a:r>
            <a:endParaRPr lang="en-US" sz="600">
              <a:solidFill>
                <a:schemeClr val="lt1">
                  <a:alpha val="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7431214" y="3452908"/>
            <a:ext cx="359093" cy="900589"/>
          </a:xfrm>
          <a:custGeom>
            <a:avLst/>
            <a:gdLst/>
            <a:ahLst/>
            <a:cxnLst/>
            <a:rect l="l" t="t" r="r" b="b"/>
            <a:pathLst>
              <a:path w="224" h="563">
                <a:moveTo>
                  <a:pt x="0" y="346"/>
                </a:moveTo>
                <a:cubicBezTo>
                  <a:pt x="73" y="563"/>
                  <a:pt x="73" y="563"/>
                  <a:pt x="73" y="563"/>
                </a:cubicBezTo>
                <a:cubicBezTo>
                  <a:pt x="224" y="391"/>
                  <a:pt x="224" y="391"/>
                  <a:pt x="224" y="391"/>
                </a:cubicBezTo>
                <a:cubicBezTo>
                  <a:pt x="149" y="376"/>
                  <a:pt x="149" y="376"/>
                  <a:pt x="149" y="376"/>
                </a:cubicBezTo>
                <a:cubicBezTo>
                  <a:pt x="160" y="250"/>
                  <a:pt x="146" y="121"/>
                  <a:pt x="108" y="0"/>
                </a:cubicBezTo>
                <a:cubicBezTo>
                  <a:pt x="35" y="24"/>
                  <a:pt x="35" y="24"/>
                  <a:pt x="35" y="24"/>
                </a:cubicBezTo>
                <a:cubicBezTo>
                  <a:pt x="69" y="132"/>
                  <a:pt x="82" y="247"/>
                  <a:pt x="73" y="361"/>
                </a:cubicBezTo>
                <a:lnTo>
                  <a:pt x="0" y="346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4" name="Freeform 4"/>
          <p:cNvSpPr/>
          <p:nvPr/>
        </p:nvSpPr>
        <p:spPr>
          <a:xfrm>
            <a:off x="5712238" y="2275522"/>
            <a:ext cx="902113" cy="359093"/>
          </a:xfrm>
          <a:custGeom>
            <a:avLst/>
            <a:gdLst/>
            <a:ahLst/>
            <a:cxnLst/>
            <a:rect l="l" t="t" r="r" b="b"/>
            <a:pathLst>
              <a:path w="563" h="224">
                <a:moveTo>
                  <a:pt x="361" y="151"/>
                </a:moveTo>
                <a:cubicBezTo>
                  <a:pt x="346" y="224"/>
                  <a:pt x="346" y="224"/>
                  <a:pt x="346" y="224"/>
                </a:cubicBezTo>
                <a:cubicBezTo>
                  <a:pt x="563" y="151"/>
                  <a:pt x="563" y="151"/>
                  <a:pt x="563" y="151"/>
                </a:cubicBezTo>
                <a:cubicBezTo>
                  <a:pt x="391" y="0"/>
                  <a:pt x="391" y="0"/>
                  <a:pt x="391" y="0"/>
                </a:cubicBezTo>
                <a:cubicBezTo>
                  <a:pt x="376" y="75"/>
                  <a:pt x="376" y="75"/>
                  <a:pt x="376" y="75"/>
                </a:cubicBezTo>
                <a:cubicBezTo>
                  <a:pt x="250" y="64"/>
                  <a:pt x="121" y="78"/>
                  <a:pt x="0" y="116"/>
                </a:cubicBezTo>
                <a:cubicBezTo>
                  <a:pt x="23" y="189"/>
                  <a:pt x="23" y="189"/>
                  <a:pt x="23" y="189"/>
                </a:cubicBezTo>
                <a:cubicBezTo>
                  <a:pt x="131" y="155"/>
                  <a:pt x="247" y="142"/>
                  <a:pt x="361" y="151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>
            <a:off x="4419600" y="3452908"/>
            <a:ext cx="359093" cy="900589"/>
          </a:xfrm>
          <a:custGeom>
            <a:avLst/>
            <a:gdLst/>
            <a:ahLst/>
            <a:cxnLst/>
            <a:rect l="l" t="t" r="r" b="b"/>
            <a:pathLst>
              <a:path w="224" h="563">
                <a:moveTo>
                  <a:pt x="116" y="563"/>
                </a:moveTo>
                <a:cubicBezTo>
                  <a:pt x="189" y="540"/>
                  <a:pt x="189" y="540"/>
                  <a:pt x="189" y="540"/>
                </a:cubicBezTo>
                <a:cubicBezTo>
                  <a:pt x="155" y="432"/>
                  <a:pt x="142" y="316"/>
                  <a:pt x="151" y="202"/>
                </a:cubicBezTo>
                <a:cubicBezTo>
                  <a:pt x="224" y="217"/>
                  <a:pt x="224" y="217"/>
                  <a:pt x="224" y="217"/>
                </a:cubicBezTo>
                <a:cubicBezTo>
                  <a:pt x="151" y="0"/>
                  <a:pt x="151" y="0"/>
                  <a:pt x="151" y="0"/>
                </a:cubicBezTo>
                <a:cubicBezTo>
                  <a:pt x="0" y="172"/>
                  <a:pt x="0" y="172"/>
                  <a:pt x="0" y="172"/>
                </a:cubicBezTo>
                <a:cubicBezTo>
                  <a:pt x="75" y="187"/>
                  <a:pt x="75" y="187"/>
                  <a:pt x="75" y="187"/>
                </a:cubicBezTo>
                <a:cubicBezTo>
                  <a:pt x="64" y="313"/>
                  <a:pt x="78" y="442"/>
                  <a:pt x="116" y="563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5712238" y="5287137"/>
            <a:ext cx="902113" cy="359093"/>
          </a:xfrm>
          <a:custGeom>
            <a:avLst/>
            <a:gdLst/>
            <a:ahLst/>
            <a:cxnLst/>
            <a:rect l="l" t="t" r="r" b="b"/>
            <a:pathLst>
              <a:path w="563" h="224">
                <a:moveTo>
                  <a:pt x="202" y="73"/>
                </a:moveTo>
                <a:cubicBezTo>
                  <a:pt x="217" y="0"/>
                  <a:pt x="217" y="0"/>
                  <a:pt x="217" y="0"/>
                </a:cubicBezTo>
                <a:cubicBezTo>
                  <a:pt x="0" y="73"/>
                  <a:pt x="0" y="73"/>
                  <a:pt x="0" y="73"/>
                </a:cubicBezTo>
                <a:cubicBezTo>
                  <a:pt x="172" y="224"/>
                  <a:pt x="172" y="224"/>
                  <a:pt x="172" y="224"/>
                </a:cubicBezTo>
                <a:cubicBezTo>
                  <a:pt x="187" y="149"/>
                  <a:pt x="187" y="149"/>
                  <a:pt x="187" y="149"/>
                </a:cubicBezTo>
                <a:cubicBezTo>
                  <a:pt x="216" y="151"/>
                  <a:pt x="244" y="153"/>
                  <a:pt x="273" y="153"/>
                </a:cubicBezTo>
                <a:cubicBezTo>
                  <a:pt x="371" y="153"/>
                  <a:pt x="470" y="138"/>
                  <a:pt x="563" y="108"/>
                </a:cubicBezTo>
                <a:cubicBezTo>
                  <a:pt x="540" y="35"/>
                  <a:pt x="540" y="35"/>
                  <a:pt x="540" y="35"/>
                </a:cubicBezTo>
                <a:cubicBezTo>
                  <a:pt x="431" y="69"/>
                  <a:pt x="316" y="82"/>
                  <a:pt x="202" y="73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19600" y="2178463"/>
            <a:ext cx="1552575" cy="1552575"/>
          </a:xfrm>
          <a:prstGeom prst="diamond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12500" r="12500"/>
          <a:stretch>
            <a:fillRect/>
          </a:stretch>
        </p:blipFill>
        <p:spPr>
          <a:xfrm>
            <a:off x="6358255" y="2195513"/>
            <a:ext cx="1552575" cy="1552575"/>
          </a:xfrm>
          <a:prstGeom prst="diamond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58255" y="4088892"/>
            <a:ext cx="1552575" cy="1552575"/>
          </a:xfrm>
          <a:prstGeom prst="diamond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419600" y="4088892"/>
            <a:ext cx="1552575" cy="1552575"/>
          </a:xfrm>
          <a:prstGeom prst="diamond">
            <a:avLst/>
          </a:prstGeom>
          <a:ln w="19050">
            <a:solidFill>
              <a:schemeClr val="accent1"/>
            </a:solidFill>
            <a:prstDash val="solid"/>
          </a:ln>
        </p:spPr>
      </p:pic>
      <p:sp>
        <p:nvSpPr>
          <p:cNvPr id="11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典型失败案例分析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41006" y="1512641"/>
            <a:ext cx="3354747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藏药养生APP项目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75630" y="1987544"/>
            <a:ext cx="3420122" cy="14654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未进行需求验证直接开发完整功能，因目标用户（内地中老年群体）操作门槛过高且支付意愿低，最终30万开发成本仅转化47个注册用户。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75630" y="4007084"/>
            <a:ext cx="3420122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方言教育直播平台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75630" y="4481987"/>
            <a:ext cx="3420122" cy="14654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同时开发藏语5大方言课程，资源分散导致内容深度不足，用户留存率仅8%，远低于行业平均水平。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193436" y="1510590"/>
            <a:ext cx="315514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牦牛绒服饰众筹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193436" y="1985493"/>
            <a:ext cx="3381361" cy="14654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产品定价偏离学生消费能力（单价超2000元），样品阶段过度追求完美导致交付延期，未能达到众筹目标的15%。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193436" y="4005034"/>
            <a:ext cx="329586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校园共享自习舱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193436" y="4479937"/>
            <a:ext cx="3381361" cy="14654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忽视高原气候对设备维护的影响（昼夜温差导致电路故障频发），运营3个月后因维修成本过高终止。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6675" r="16675"/>
          <a:stretch>
            <a:fillRect/>
          </a:stretch>
        </p:blipFill>
        <p:spPr>
          <a:xfrm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3" name="TextBox 3"/>
          <p:cNvSpPr txBox="1"/>
          <p:nvPr/>
        </p:nvSpPr>
        <p:spPr>
          <a:xfrm>
            <a:off x="539110" y="2972036"/>
            <a:ext cx="3314231" cy="64799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文化符号可视化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59848" y="1716027"/>
            <a:ext cx="3314231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所有硬件类MVP必须包含低温启动、防紫外线等高原环境专项测试环节，建议在纳木错等地建立48小时连续运行试验点。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59848" y="1097369"/>
            <a:ext cx="3314231" cy="62295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96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高海拔适应性测试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59848" y="4019931"/>
            <a:ext cx="3314231" cy="547835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双语用户路径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59848" y="4565142"/>
            <a:ext cx="3314231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针对藏汉双语用户群体，MVP至少要保证核心功能（如下单、支付）的双语无缝切换，文字内容需经本地文化顾问校验。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9110" y="3620031"/>
            <a:ext cx="3314231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在MVP原型阶段就要融入经幡、转经筒等具有认知共识的文化元素，例如旅游类产品可采用"转经轮"式交互设计提升用户亲切感。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本土化MVP设计要点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0015" name="Group 2"/>
          <p:cNvGrpSpPr/>
          <p:nvPr/>
        </p:nvGrpSpPr>
        <p:grpSpPr>
          <a:xfrm rot="0">
            <a:off x="0" y="0"/>
            <a:ext cx="12192667" cy="6858000"/>
            <a:chOff x="0" y="0"/>
            <a:chExt cx="12192667" cy="6858000"/>
          </a:xfrm>
        </p:grpSpPr>
        <p:pic>
          <p:nvPicPr>
            <p:cNvPr id="2600004" name="Picture 3"/>
            <p:cNvPicPr>
              <a:picLocks noChangeAspect="1"/>
            </p:cNvPicPr>
            <p:nvPr/>
          </p:nvPicPr>
          <p:blipFill>
            <a:blip r:embed="rId2"/>
            <a:srcRect t="46016"/>
            <a:stretch>
              <a:fillRect/>
            </a:stretch>
          </p:blipFill>
          <p:spPr>
            <a:xfrm>
              <a:off x="0" y="3631597"/>
              <a:ext cx="12192000" cy="3226403"/>
            </a:xfrm>
            <a:prstGeom prst="rect">
              <a:avLst/>
            </a:prstGeom>
          </p:spPr>
        </p:pic>
        <p:pic>
          <p:nvPicPr>
            <p:cNvPr id="2600005" name="Picture 4"/>
            <p:cNvPicPr>
              <a:picLocks noChangeAspect="1"/>
            </p:cNvPicPr>
            <p:nvPr/>
          </p:nvPicPr>
          <p:blipFill>
            <a:blip r:embed="rId3"/>
            <a:srcRect r="74792" b="33090"/>
            <a:stretch>
              <a:fillRect/>
            </a:stretch>
          </p:blipFill>
          <p:spPr>
            <a:xfrm>
              <a:off x="0" y="0"/>
              <a:ext cx="2286000" cy="4045553"/>
            </a:xfrm>
            <a:prstGeom prst="rect">
              <a:avLst/>
            </a:prstGeom>
          </p:spPr>
        </p:pic>
        <p:pic>
          <p:nvPicPr>
            <p:cNvPr id="2600006" name="Picture 5"/>
            <p:cNvPicPr>
              <a:picLocks noChangeAspect="1"/>
            </p:cNvPicPr>
            <p:nvPr/>
          </p:nvPicPr>
          <p:blipFill>
            <a:blip r:embed="rId3"/>
            <a:srcRect l="73104" b="33090"/>
            <a:stretch>
              <a:fillRect/>
            </a:stretch>
          </p:blipFill>
          <p:spPr>
            <a:xfrm>
              <a:off x="9753600" y="0"/>
              <a:ext cx="2439067" cy="4045553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2601782" y="1633943"/>
            <a:ext cx="6988435" cy="164915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96000"/>
              </a:lnSpc>
            </a:pPr>
            <a:r>
              <a:rPr lang="en-US" sz="885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THANKS</a:t>
            </a:r>
            <a:endParaRPr lang="en-US" sz="885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34135" y="3070580"/>
            <a:ext cx="3123730" cy="71617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感谢观看</a:t>
            </a:r>
            <a:endParaRPr lang="en-US" sz="3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600011" name="AutoShape 8"/>
          <p:cNvSpPr/>
          <p:nvPr/>
        </p:nvSpPr>
        <p:spPr>
          <a:xfrm>
            <a:off x="4250722" y="4036028"/>
            <a:ext cx="1570958" cy="358140"/>
          </a:xfrm>
          <a:prstGeom prst="roundRect">
            <a:avLst>
              <a:gd name="adj" fmla="val 50000"/>
            </a:avLst>
          </a:prstGeom>
          <a:solidFill>
            <a:srgbClr val="FFFFFF">
              <a:alpha val="74000"/>
            </a:srgbClr>
          </a:solidFill>
          <a:ln w="6350">
            <a:solidFill>
              <a:schemeClr val="lt1">
                <a:alpha val="100000"/>
              </a:schemeClr>
            </a:solidFill>
            <a:prstDash val="solid"/>
          </a:ln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chemeClr val="dk1">
                    <a:alpha val="100000"/>
                    <a:lumMod val="65000"/>
                    <a:lumOff val="35000"/>
                  </a:schemeClr>
                </a:solidFill>
                <a:latin typeface="Noto Sans SC"/>
                <a:ea typeface="Noto Sans SC"/>
                <a:cs typeface="Noto Sans SC"/>
              </a:rPr>
              <a:t>汇报人：XXX</a:t>
            </a:r>
            <a:endParaRPr lang="en-US" sz="1100"/>
          </a:p>
        </p:txBody>
      </p:sp>
      <p:sp>
        <p:nvSpPr>
          <p:cNvPr id="2600012" name="AutoShape 9"/>
          <p:cNvSpPr/>
          <p:nvPr/>
        </p:nvSpPr>
        <p:spPr>
          <a:xfrm>
            <a:off x="6370320" y="4036028"/>
            <a:ext cx="1570958" cy="358140"/>
          </a:xfrm>
          <a:prstGeom prst="roundRect">
            <a:avLst>
              <a:gd name="adj" fmla="val 50000"/>
            </a:avLst>
          </a:prstGeom>
          <a:solidFill>
            <a:srgbClr val="FFFFFF">
              <a:alpha val="74000"/>
            </a:srgbClr>
          </a:solidFill>
          <a:ln w="6350">
            <a:solidFill>
              <a:schemeClr val="lt1">
                <a:alpha val="100000"/>
              </a:schemeClr>
            </a:solidFill>
            <a:prstDash val="solid"/>
          </a:ln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chemeClr val="dk1">
                    <a:alpha val="100000"/>
                    <a:lumMod val="65000"/>
                    <a:lumOff val="35000"/>
                  </a:schemeClr>
                </a:solidFill>
                <a:latin typeface="Noto Sans SC"/>
                <a:ea typeface="Noto Sans SC"/>
                <a:cs typeface="Noto Sans SC"/>
              </a:rPr>
              <a:t>2025-10-13</a:t>
            </a:r>
            <a:endParaRPr lang="en-US"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47" b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015" name="Group 2"/>
          <p:cNvGrpSpPr/>
          <p:nvPr/>
        </p:nvGrpSpPr>
        <p:grpSpPr>
          <a:xfrm rot="0">
            <a:off x="0" y="0"/>
            <a:ext cx="12192667" cy="6858000"/>
            <a:chOff x="0" y="0"/>
            <a:chExt cx="12192667" cy="6858000"/>
          </a:xfrm>
        </p:grpSpPr>
        <p:pic>
          <p:nvPicPr>
            <p:cNvPr id="700004" name="Picture 3"/>
            <p:cNvPicPr>
              <a:picLocks noChangeAspect="1"/>
            </p:cNvPicPr>
            <p:nvPr/>
          </p:nvPicPr>
          <p:blipFill>
            <a:blip r:embed="rId2"/>
            <a:srcRect t="46016"/>
            <a:stretch>
              <a:fillRect/>
            </a:stretch>
          </p:blipFill>
          <p:spPr>
            <a:xfrm>
              <a:off x="0" y="3631597"/>
              <a:ext cx="12192000" cy="3226403"/>
            </a:xfrm>
            <a:prstGeom prst="rect">
              <a:avLst/>
            </a:prstGeom>
          </p:spPr>
        </p:pic>
        <p:pic>
          <p:nvPicPr>
            <p:cNvPr id="700005" name="Picture 4"/>
            <p:cNvPicPr>
              <a:picLocks noChangeAspect="1"/>
            </p:cNvPicPr>
            <p:nvPr/>
          </p:nvPicPr>
          <p:blipFill>
            <a:blip r:embed="rId3"/>
            <a:srcRect r="74792" b="33090"/>
            <a:stretch>
              <a:fillRect/>
            </a:stretch>
          </p:blipFill>
          <p:spPr>
            <a:xfrm>
              <a:off x="0" y="0"/>
              <a:ext cx="2286000" cy="4045553"/>
            </a:xfrm>
            <a:prstGeom prst="rect">
              <a:avLst/>
            </a:prstGeom>
          </p:spPr>
        </p:pic>
        <p:pic>
          <p:nvPicPr>
            <p:cNvPr id="700006" name="Picture 5"/>
            <p:cNvPicPr>
              <a:picLocks noChangeAspect="1"/>
            </p:cNvPicPr>
            <p:nvPr/>
          </p:nvPicPr>
          <p:blipFill>
            <a:blip r:embed="rId3"/>
            <a:srcRect l="73104" b="33090"/>
            <a:stretch>
              <a:fillRect/>
            </a:stretch>
          </p:blipFill>
          <p:spPr>
            <a:xfrm>
              <a:off x="9753600" y="0"/>
              <a:ext cx="2439067" cy="4045553"/>
            </a:xfrm>
            <a:prstGeom prst="rect">
              <a:avLst/>
            </a:prstGeom>
          </p:spPr>
        </p:pic>
      </p:grpSp>
      <p:sp>
        <p:nvSpPr>
          <p:cNvPr id="700008" name="AutoShape 6"/>
          <p:cNvSpPr/>
          <p:nvPr/>
        </p:nvSpPr>
        <p:spPr>
          <a:xfrm>
            <a:off x="2874010" y="3855085"/>
            <a:ext cx="6443980" cy="4914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285750" indent="-285750"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1100"/>
          </a:p>
        </p:txBody>
      </p:sp>
      <p:sp>
        <p:nvSpPr>
          <p:cNvPr id="700009" name="TextBox 7"/>
          <p:cNvSpPr txBox="1"/>
          <p:nvPr/>
        </p:nvSpPr>
        <p:spPr>
          <a:xfrm>
            <a:off x="4422775" y="842645"/>
            <a:ext cx="3346450" cy="160528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6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96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104380" y="2561590"/>
            <a:ext cx="8164830" cy="15392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41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MVP基础概念与核心价值</a:t>
            </a:r>
            <a:endParaRPr lang="en-US" sz="41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MVP的定义与起源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grpSp>
        <p:nvGrpSpPr>
          <p:cNvPr id="3" name="Group 3"/>
          <p:cNvGrpSpPr/>
          <p:nvPr/>
        </p:nvGrpSpPr>
        <p:grpSpPr>
          <a:xfrm rot="0">
            <a:off x="839115" y="1512589"/>
            <a:ext cx="197186" cy="5357334"/>
            <a:chOff x="839115" y="1512589"/>
            <a:chExt cx="197186" cy="5357334"/>
          </a:xfrm>
        </p:grpSpPr>
        <p:sp>
          <p:nvSpPr>
            <p:cNvPr id="4" name="AutoShape 4"/>
            <p:cNvSpPr/>
            <p:nvPr/>
          </p:nvSpPr>
          <p:spPr>
            <a:xfrm>
              <a:off x="839115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839115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839115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cxnSp>
          <p:nvCxnSpPr>
            <p:cNvPr id="7" name="Connector 7"/>
            <p:cNvCxnSpPr/>
            <p:nvPr/>
          </p:nvCxnSpPr>
          <p:spPr>
            <a:xfrm>
              <a:off x="937708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7914376" y="1611182"/>
            <a:ext cx="3342265" cy="471169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97192" y="1308287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最小可行性产品定义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97192" y="4762018"/>
            <a:ext cx="4414526" cy="6248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演进过程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97192" y="302584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硅谷方法论起源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97192" y="1815305"/>
            <a:ext cx="6136741" cy="1203960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MVP（Minimum Viable Product）指具备核心功能、能验证市场假设的最简化产品原型。其核心特征是"最小化投入"和"最大化验证价值"，通过基础功能实现需求验证。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97192" y="3554425"/>
            <a:ext cx="6124470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概念由Eric Ries在《精益创业》中系统提出，源自硅谷科技公司的快速迭代实践。典型案例包括Dropbox早期仅用视频演示核心功能，即获得首批用户验证。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97192" y="5293419"/>
            <a:ext cx="6112200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从传统瀑布式开发到敏捷开发，最终发展为MVP理念。强调"构建-测量-学习"循环，避免资源浪费在未被验证的需求上。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425795" y="2384018"/>
            <a:ext cx="3415971" cy="341597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精益创业与MVP的关系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4113475" y="1643082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4312581" y="1836534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理论体系支撑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312581" y="2273337"/>
            <a:ext cx="3251104" cy="1308693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精益创业三大支柱（愿景-驾驭-加速）中，MVP属于"驾驭"阶段的核心工具，通过实证创业法替代传统商业计划预测。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8070842" y="1650556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8269948" y="1844009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循环验证机制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269948" y="2280812"/>
            <a:ext cx="3251104" cy="130121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MVP与"开发-测量-认知"反馈循环深度绑定，每个迭代周期都需通过MVP收集数据，形成持续优化闭环。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120950" y="4294709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4320056" y="4488162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风险控制协同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320056" y="4924965"/>
            <a:ext cx="3251104" cy="13161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二者共同解决"创新核算"难题，MVP提供量化指标，帮助创业者识别"经证实的认知"，降低试错成本。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078316" y="4302184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8277423" y="4495637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文化基因传承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277423" y="4932440"/>
            <a:ext cx="3251104" cy="1308693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都强调"快速失败"哲学，MVP作为载体实现"失败要快、失败要小"的精益原则，区别于完美主义产品开发模式。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MVP对大学生创业的特殊意义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666708" y="1200845"/>
            <a:ext cx="10965082" cy="1676699"/>
          </a:xfrm>
          <a:prstGeom prst="rect">
            <a:avLst/>
          </a:prstGeom>
          <a:solidFill>
            <a:schemeClr val="lt2">
              <a:alpha val="37000"/>
            </a:schemeClr>
          </a:solidFill>
        </p:spPr>
      </p:sp>
      <p:sp>
        <p:nvSpPr>
          <p:cNvPr id="4" name="AutoShape 4"/>
          <p:cNvSpPr/>
          <p:nvPr/>
        </p:nvSpPr>
        <p:spPr>
          <a:xfrm rot="-8100000">
            <a:off x="280801" y="1653287"/>
            <a:ext cx="771814" cy="771814"/>
          </a:xfrm>
          <a:prstGeom prst="rtTriangle">
            <a:avLst/>
          </a:prstGeom>
          <a:solidFill>
            <a:schemeClr val="accent1">
              <a:alpha val="100000"/>
            </a:schemeClr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8550029" y="1334644"/>
            <a:ext cx="2846272" cy="1409101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668808" y="3026023"/>
            <a:ext cx="10965082" cy="1676699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 rot="2700000">
            <a:off x="11245883" y="3478465"/>
            <a:ext cx="771814" cy="771814"/>
          </a:xfrm>
          <a:prstGeom prst="rtTriangle">
            <a:avLst/>
          </a:prstGeom>
          <a:solidFill>
            <a:schemeClr val="accent4">
              <a:alpha val="100000"/>
            </a:schemeClr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885002" y="3159822"/>
            <a:ext cx="2846272" cy="1409101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684216" y="4851200"/>
            <a:ext cx="10965082" cy="1676699"/>
          </a:xfrm>
          <a:prstGeom prst="rect">
            <a:avLst/>
          </a:prstGeom>
          <a:solidFill>
            <a:schemeClr val="lt2">
              <a:alpha val="35000"/>
            </a:schemeClr>
          </a:solidFill>
        </p:spPr>
      </p:sp>
      <p:sp>
        <p:nvSpPr>
          <p:cNvPr id="10" name="AutoShape 10"/>
          <p:cNvSpPr/>
          <p:nvPr/>
        </p:nvSpPr>
        <p:spPr>
          <a:xfrm rot="-8100000">
            <a:off x="298309" y="5303643"/>
            <a:ext cx="771814" cy="771814"/>
          </a:xfrm>
          <a:prstGeom prst="rtTriangle">
            <a:avLst/>
          </a:prstGeom>
          <a:solidFill>
            <a:schemeClr val="accent6">
              <a:alpha val="100000"/>
            </a:schemeClr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8567537" y="4985000"/>
            <a:ext cx="2846272" cy="1409101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1419388" y="1444542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资源杠杆效应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1419388" y="1937100"/>
            <a:ext cx="6616479" cy="696746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大学生团队通常面临资金、技术、人才三重约束，MVP能帮助其用20%资源验证80%核心假设，避免资源耗竭风险。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4102224" y="3269720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能力培养价值</a:t>
            </a:r>
            <a:endParaRPr lang="en-US" sz="1100"/>
          </a:p>
        </p:txBody>
      </p:sp>
      <p:sp>
        <p:nvSpPr>
          <p:cNvPr id="15" name="TextBox 15"/>
          <p:cNvSpPr txBox="1"/>
          <p:nvPr/>
        </p:nvSpPr>
        <p:spPr>
          <a:xfrm>
            <a:off x="4102224" y="3762278"/>
            <a:ext cx="6616479" cy="696746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通过MVP实践，学生可系统掌握用户调研、快速原型、数据分析等现代创业核心技能，远超传统商业计划书训练效果。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1436896" y="5094898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心理建设作用</a:t>
            </a:r>
            <a:endParaRPr lang="en-US" sz="1100"/>
          </a:p>
        </p:txBody>
      </p:sp>
      <p:sp>
        <p:nvSpPr>
          <p:cNvPr id="17" name="TextBox 17"/>
          <p:cNvSpPr txBox="1"/>
          <p:nvPr/>
        </p:nvSpPr>
        <p:spPr>
          <a:xfrm>
            <a:off x="1436896" y="5587455"/>
            <a:ext cx="6616479" cy="696746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MVP的快速验证特性可降低创业恐惧，数据显示采用MVP方法的大学生项目存活率比传统模式高47%。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47" b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015" name="Group 2"/>
          <p:cNvGrpSpPr/>
          <p:nvPr/>
        </p:nvGrpSpPr>
        <p:grpSpPr>
          <a:xfrm rot="0">
            <a:off x="0" y="0"/>
            <a:ext cx="12192667" cy="6858000"/>
            <a:chOff x="0" y="0"/>
            <a:chExt cx="12192667" cy="6858000"/>
          </a:xfrm>
        </p:grpSpPr>
        <p:pic>
          <p:nvPicPr>
            <p:cNvPr id="700004" name="Picture 3"/>
            <p:cNvPicPr>
              <a:picLocks noChangeAspect="1"/>
            </p:cNvPicPr>
            <p:nvPr/>
          </p:nvPicPr>
          <p:blipFill>
            <a:blip r:embed="rId2"/>
            <a:srcRect t="46016"/>
            <a:stretch>
              <a:fillRect/>
            </a:stretch>
          </p:blipFill>
          <p:spPr>
            <a:xfrm>
              <a:off x="0" y="3631597"/>
              <a:ext cx="12192000" cy="3226403"/>
            </a:xfrm>
            <a:prstGeom prst="rect">
              <a:avLst/>
            </a:prstGeom>
          </p:spPr>
        </p:pic>
        <p:pic>
          <p:nvPicPr>
            <p:cNvPr id="700005" name="Picture 4"/>
            <p:cNvPicPr>
              <a:picLocks noChangeAspect="1"/>
            </p:cNvPicPr>
            <p:nvPr/>
          </p:nvPicPr>
          <p:blipFill>
            <a:blip r:embed="rId3"/>
            <a:srcRect r="74792" b="33090"/>
            <a:stretch>
              <a:fillRect/>
            </a:stretch>
          </p:blipFill>
          <p:spPr>
            <a:xfrm>
              <a:off x="0" y="0"/>
              <a:ext cx="2286000" cy="4045553"/>
            </a:xfrm>
            <a:prstGeom prst="rect">
              <a:avLst/>
            </a:prstGeom>
          </p:spPr>
        </p:pic>
        <p:pic>
          <p:nvPicPr>
            <p:cNvPr id="700006" name="Picture 5"/>
            <p:cNvPicPr>
              <a:picLocks noChangeAspect="1"/>
            </p:cNvPicPr>
            <p:nvPr/>
          </p:nvPicPr>
          <p:blipFill>
            <a:blip r:embed="rId3"/>
            <a:srcRect l="73104" b="33090"/>
            <a:stretch>
              <a:fillRect/>
            </a:stretch>
          </p:blipFill>
          <p:spPr>
            <a:xfrm>
              <a:off x="9753600" y="0"/>
              <a:ext cx="2439067" cy="4045553"/>
            </a:xfrm>
            <a:prstGeom prst="rect">
              <a:avLst/>
            </a:prstGeom>
          </p:spPr>
        </p:pic>
      </p:grpSp>
      <p:sp>
        <p:nvSpPr>
          <p:cNvPr id="700008" name="AutoShape 6"/>
          <p:cNvSpPr/>
          <p:nvPr/>
        </p:nvSpPr>
        <p:spPr>
          <a:xfrm>
            <a:off x="2874010" y="3855085"/>
            <a:ext cx="6443980" cy="4914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285750" indent="-285750"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1100"/>
          </a:p>
        </p:txBody>
      </p:sp>
      <p:sp>
        <p:nvSpPr>
          <p:cNvPr id="700009" name="TextBox 7"/>
          <p:cNvSpPr txBox="1"/>
          <p:nvPr/>
        </p:nvSpPr>
        <p:spPr>
          <a:xfrm>
            <a:off x="4422775" y="842645"/>
            <a:ext cx="3346450" cy="160528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6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96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104380" y="2561590"/>
            <a:ext cx="8164830" cy="15392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41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MVP设计方法论</a:t>
            </a:r>
            <a:endParaRPr lang="en-US" sz="41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8633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578633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用户需求验证方法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6698935" y="1489452"/>
            <a:ext cx="2914650" cy="29146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9780389" y="1489452"/>
            <a:ext cx="1714500" cy="2914650"/>
          </a:xfrm>
          <a:prstGeom prst="rect">
            <a:avLst/>
          </a:prstGeom>
          <a:solidFill>
            <a:schemeClr val="accent2">
              <a:alpha val="20000"/>
              <a:lumMod val="75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6698935" y="4585077"/>
            <a:ext cx="2914650" cy="1619250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9780389" y="4585077"/>
            <a:ext cx="1714500" cy="16192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100000"/>
          </a:blip>
          <a:srcRect l="16675" r="16675"/>
          <a:stretch>
            <a:fillRect/>
          </a:stretch>
        </p:blipFill>
        <p:spPr>
          <a:xfrm>
            <a:off x="6784660" y="1575177"/>
            <a:ext cx="2743200" cy="2743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 t="19791" b="19791"/>
          <a:stretch>
            <a:fillRect/>
          </a:stretch>
        </p:blipFill>
        <p:spPr>
          <a:xfrm>
            <a:off x="6784660" y="4670802"/>
            <a:ext cx="2743200" cy="1447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9866114" y="1575177"/>
            <a:ext cx="1543050" cy="27432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9866114" y="4670802"/>
            <a:ext cx="1543050" cy="1447800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10232888" y="5037575"/>
            <a:ext cx="809504" cy="80950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</a:path>
            </a:pathLst>
          </a:cu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1382164" y="1579985"/>
            <a:ext cx="2088193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深度访谈法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 rot="5400000">
            <a:off x="667791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1">
              <a:alpha val="2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756538" y="213757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通过1对1结构化访谈挖掘用户核心痛点，采用开放式问题引导用户描述使用场景，记录关键行为模式和未满足需求点，访谈样本量建议15-20个目标用户。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AutoShape 17"/>
          <p:cNvSpPr/>
          <p:nvPr/>
        </p:nvSpPr>
        <p:spPr>
          <a:xfrm rot="5400000">
            <a:off x="658476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597683" y="157517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3628068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0" name="TextBox 20"/>
          <p:cNvSpPr txBox="1"/>
          <p:nvPr/>
        </p:nvSpPr>
        <p:spPr>
          <a:xfrm>
            <a:off x="4431599" y="157998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问卷调查验证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AutoShape 21"/>
          <p:cNvSpPr/>
          <p:nvPr/>
        </p:nvSpPr>
        <p:spPr>
          <a:xfrm rot="5400000">
            <a:off x="3717225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2">
              <a:alpha val="20000"/>
              <a:lumMod val="75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3805973" y="213757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设计包含Likert量表的定量问卷，通过线上渠道发放收集300+有效样本，运用SPSS进行信效度检验和因子分析，识别需求优先级排序。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AutoShape 23"/>
          <p:cNvSpPr/>
          <p:nvPr/>
        </p:nvSpPr>
        <p:spPr>
          <a:xfrm rot="5400000">
            <a:off x="3707910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24" name="TextBox 24"/>
          <p:cNvSpPr txBox="1"/>
          <p:nvPr/>
        </p:nvSpPr>
        <p:spPr>
          <a:xfrm>
            <a:off x="1382164" y="402489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影子观察法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AutoShape 25"/>
          <p:cNvSpPr/>
          <p:nvPr/>
        </p:nvSpPr>
        <p:spPr>
          <a:xfrm rot="5400000">
            <a:off x="667791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3">
              <a:alpha val="20000"/>
              <a:lumMod val="75000"/>
            </a:schemeClr>
          </a:solidFill>
        </p:spPr>
      </p:sp>
      <p:sp>
        <p:nvSpPr>
          <p:cNvPr id="26" name="TextBox 26"/>
          <p:cNvSpPr txBox="1"/>
          <p:nvPr/>
        </p:nvSpPr>
        <p:spPr>
          <a:xfrm>
            <a:off x="756538" y="458248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实地跟踪用户日常工作流程，记录其自然状态下的工具使用痛点和变通解决方案，建议每个用户观察时长不少于4个工作循环周期。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AutoShape 27"/>
          <p:cNvSpPr/>
          <p:nvPr/>
        </p:nvSpPr>
        <p:spPr>
          <a:xfrm rot="5400000">
            <a:off x="658476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3">
              <a:alpha val="100000"/>
              <a:lumMod val="75000"/>
            </a:schemeClr>
          </a:solidFill>
        </p:spPr>
      </p:sp>
      <p:sp>
        <p:nvSpPr>
          <p:cNvPr id="28" name="AutoShape 28"/>
          <p:cNvSpPr/>
          <p:nvPr/>
        </p:nvSpPr>
        <p:spPr>
          <a:xfrm>
            <a:off x="3628068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9" name="TextBox 29"/>
          <p:cNvSpPr txBox="1"/>
          <p:nvPr/>
        </p:nvSpPr>
        <p:spPr>
          <a:xfrm>
            <a:off x="4431599" y="402489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竞品功能矩阵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" name="AutoShape 30"/>
          <p:cNvSpPr/>
          <p:nvPr/>
        </p:nvSpPr>
        <p:spPr>
          <a:xfrm rot="5400000">
            <a:off x="3717225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4">
              <a:alpha val="20000"/>
              <a:lumMod val="75000"/>
            </a:schemeClr>
          </a:solidFill>
        </p:spPr>
      </p:sp>
      <p:sp>
        <p:nvSpPr>
          <p:cNvPr id="31" name="TextBox 31"/>
          <p:cNvSpPr txBox="1"/>
          <p:nvPr/>
        </p:nvSpPr>
        <p:spPr>
          <a:xfrm>
            <a:off x="3805973" y="458248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建立包含30+竞品的功能对比表格，标注差异化功能点和用户评价关键词，通过NLP情感分析识别市场空白机会点。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2" name="AutoShape 32"/>
          <p:cNvSpPr/>
          <p:nvPr/>
        </p:nvSpPr>
        <p:spPr>
          <a:xfrm rot="5400000">
            <a:off x="3707910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4">
              <a:alpha val="100000"/>
              <a:lumMod val="75000"/>
            </a:schemeClr>
          </a:solidFill>
        </p:spPr>
      </p:sp>
      <p:sp>
        <p:nvSpPr>
          <p:cNvPr id="33" name="TextBox 33"/>
          <p:cNvSpPr txBox="1"/>
          <p:nvPr/>
        </p:nvSpPr>
        <p:spPr>
          <a:xfrm>
            <a:off x="3647118" y="157517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597683" y="402008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647118" y="402008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最小功能集筛选原则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2542" r="32542"/>
          <a:stretch>
            <a:fillRect/>
          </a:stretch>
        </p:blipFill>
        <p:spPr>
          <a:xfrm>
            <a:off x="548374" y="1306384"/>
            <a:ext cx="2540518" cy="484945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340584" y="1688405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聚焦用户完成核心任务必须经过的功能节点，例如电商MVP只需包含商品展示、购物车、支付三大模块，舍弃评论、推荐等附加功能。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340584" y="1249667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关键路径优先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334188" y="3389806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采用MoSCoW法则分类需求，Must have功能需满足开发成本低于总预算30%且技术成熟度≥80%，每个迭代周期开发量控制在2-4个核心功能。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334188" y="2951068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技术可行性评估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327792" y="5099311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为每个功能模块预设验证指标，如登录功能需达到40%转化率基准，未达标时立即启动备选方案或快速迭代。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327792" y="4660573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风险对冲设计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D231C"/>
      </a:dk2>
      <a:lt2>
        <a:srgbClr val="EFECE8"/>
      </a:lt2>
      <a:accent1>
        <a:srgbClr val="825D43"/>
      </a:accent1>
      <a:accent2>
        <a:srgbClr val="6C482F"/>
      </a:accent2>
      <a:accent3>
        <a:srgbClr val="5A3923"/>
      </a:accent3>
      <a:accent4>
        <a:srgbClr val="432715"/>
      </a:accent4>
      <a:accent5>
        <a:srgbClr val="3C200E"/>
      </a:accent5>
      <a:accent6>
        <a:srgbClr val="271205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4633</Words>
  <Application>WPS 演示</Application>
  <PresentationFormat>On-screen Show (4:3)</PresentationFormat>
  <Paragraphs>380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Arial</vt:lpstr>
      <vt:lpstr>宋体</vt:lpstr>
      <vt:lpstr>Wingdings</vt:lpstr>
      <vt:lpstr>阿里巴巴普惠体</vt:lpstr>
      <vt:lpstr>Noto Sans SC</vt:lpstr>
      <vt:lpstr>Segoe Print</vt:lpstr>
      <vt:lpstr>Arial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WPS_1670391199</cp:lastModifiedBy>
  <cp:revision>3</cp:revision>
  <dcterms:created xsi:type="dcterms:W3CDTF">2006-08-16T00:00:00Z</dcterms:created>
  <dcterms:modified xsi:type="dcterms:W3CDTF">2025-10-14T03:52:23Z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001191110000802100433B10001","ProduceID":"f2a19970960b36dc1fa95cba0dd375c6_1760346722_f364c51fa7f26b6064a691b66bdeb8ea","ReservedCode1":"3a9e8b9209fa35b719510b6a26824b8e1adca858de72c298e34160648d096cfa","ContentPropagator":"001191110000802100433B10001","PropagateID":"f2a19970960b36dc1fa95cba0dd375c6_1760346722_f364c51fa7f26b6064a691b66bdeb8ea","ReservedCode2":"3a9e8b9209fa35b719510b6a26824b8e1adca858de72c298e34160648d096cfa"}</vt:lpwstr>
  </property>
  <property fmtid="{D5CDD505-2E9C-101B-9397-08002B2CF9AE}" pid="3" name="ICV">
    <vt:lpwstr>AE3C9CF46C3B4E19A3702682C7A3F168_12</vt:lpwstr>
  </property>
  <property fmtid="{D5CDD505-2E9C-101B-9397-08002B2CF9AE}" pid="4" name="KSOProductBuildVer">
    <vt:lpwstr>2052-12.1.0.22529</vt:lpwstr>
  </property>
</Properties>
</file>